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33" r:id="rId2"/>
    <p:sldMasterId id="2147483761" r:id="rId3"/>
    <p:sldMasterId id="2147483853" r:id="rId4"/>
    <p:sldMasterId id="2147483865" r:id="rId5"/>
  </p:sldMasterIdLst>
  <p:notesMasterIdLst>
    <p:notesMasterId r:id="rId44"/>
  </p:notesMasterIdLst>
  <p:handoutMasterIdLst>
    <p:handoutMasterId r:id="rId45"/>
  </p:handoutMasterIdLst>
  <p:sldIdLst>
    <p:sldId id="418" r:id="rId6"/>
    <p:sldId id="443" r:id="rId7"/>
    <p:sldId id="570" r:id="rId8"/>
    <p:sldId id="446" r:id="rId9"/>
    <p:sldId id="405" r:id="rId10"/>
    <p:sldId id="504" r:id="rId11"/>
    <p:sldId id="406" r:id="rId12"/>
    <p:sldId id="514" r:id="rId13"/>
    <p:sldId id="523" r:id="rId14"/>
    <p:sldId id="520" r:id="rId15"/>
    <p:sldId id="524" r:id="rId16"/>
    <p:sldId id="517" r:id="rId17"/>
    <p:sldId id="470" r:id="rId18"/>
    <p:sldId id="591" r:id="rId19"/>
    <p:sldId id="569" r:id="rId20"/>
    <p:sldId id="565" r:id="rId21"/>
    <p:sldId id="566" r:id="rId22"/>
    <p:sldId id="567" r:id="rId23"/>
    <p:sldId id="568" r:id="rId24"/>
    <p:sldId id="578" r:id="rId25"/>
    <p:sldId id="579" r:id="rId26"/>
    <p:sldId id="580" r:id="rId27"/>
    <p:sldId id="581" r:id="rId28"/>
    <p:sldId id="582" r:id="rId29"/>
    <p:sldId id="583" r:id="rId30"/>
    <p:sldId id="584" r:id="rId31"/>
    <p:sldId id="585" r:id="rId32"/>
    <p:sldId id="586" r:id="rId33"/>
    <p:sldId id="587" r:id="rId34"/>
    <p:sldId id="588" r:id="rId35"/>
    <p:sldId id="589" r:id="rId36"/>
    <p:sldId id="571" r:id="rId37"/>
    <p:sldId id="572" r:id="rId38"/>
    <p:sldId id="573" r:id="rId39"/>
    <p:sldId id="574" r:id="rId40"/>
    <p:sldId id="575" r:id="rId41"/>
    <p:sldId id="576" r:id="rId42"/>
    <p:sldId id="590" r:id="rId43"/>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Helvetica" pitchFamily="34" charset="0"/>
        <a:ea typeface="+mn-ea"/>
        <a:cs typeface="+mn-cs"/>
      </a:defRPr>
    </a:lvl1pPr>
    <a:lvl2pPr marL="457200" algn="l" rtl="0" fontAlgn="base">
      <a:spcBef>
        <a:spcPct val="0"/>
      </a:spcBef>
      <a:spcAft>
        <a:spcPct val="0"/>
      </a:spcAft>
      <a:defRPr sz="1400" kern="1200">
        <a:solidFill>
          <a:schemeClr val="tx1"/>
        </a:solidFill>
        <a:latin typeface="Helvetica" pitchFamily="34" charset="0"/>
        <a:ea typeface="+mn-ea"/>
        <a:cs typeface="+mn-cs"/>
      </a:defRPr>
    </a:lvl2pPr>
    <a:lvl3pPr marL="914400" algn="l" rtl="0" fontAlgn="base">
      <a:spcBef>
        <a:spcPct val="0"/>
      </a:spcBef>
      <a:spcAft>
        <a:spcPct val="0"/>
      </a:spcAft>
      <a:defRPr sz="1400" kern="1200">
        <a:solidFill>
          <a:schemeClr val="tx1"/>
        </a:solidFill>
        <a:latin typeface="Helvetica" pitchFamily="34" charset="0"/>
        <a:ea typeface="+mn-ea"/>
        <a:cs typeface="+mn-cs"/>
      </a:defRPr>
    </a:lvl3pPr>
    <a:lvl4pPr marL="1371600" algn="l" rtl="0" fontAlgn="base">
      <a:spcBef>
        <a:spcPct val="0"/>
      </a:spcBef>
      <a:spcAft>
        <a:spcPct val="0"/>
      </a:spcAft>
      <a:defRPr sz="1400" kern="1200">
        <a:solidFill>
          <a:schemeClr val="tx1"/>
        </a:solidFill>
        <a:latin typeface="Helvetica" pitchFamily="34" charset="0"/>
        <a:ea typeface="+mn-ea"/>
        <a:cs typeface="+mn-cs"/>
      </a:defRPr>
    </a:lvl4pPr>
    <a:lvl5pPr marL="1828800" algn="l" rtl="0" fontAlgn="base">
      <a:spcBef>
        <a:spcPct val="0"/>
      </a:spcBef>
      <a:spcAft>
        <a:spcPct val="0"/>
      </a:spcAft>
      <a:defRPr sz="1400" kern="1200">
        <a:solidFill>
          <a:schemeClr val="tx1"/>
        </a:solidFill>
        <a:latin typeface="Helvetica" pitchFamily="34" charset="0"/>
        <a:ea typeface="+mn-ea"/>
        <a:cs typeface="+mn-cs"/>
      </a:defRPr>
    </a:lvl5pPr>
    <a:lvl6pPr marL="2286000" algn="l" defTabSz="914400" rtl="0" eaLnBrk="1" latinLnBrk="0" hangingPunct="1">
      <a:defRPr sz="1400" kern="1200">
        <a:solidFill>
          <a:schemeClr val="tx1"/>
        </a:solidFill>
        <a:latin typeface="Helvetica" pitchFamily="34" charset="0"/>
        <a:ea typeface="+mn-ea"/>
        <a:cs typeface="+mn-cs"/>
      </a:defRPr>
    </a:lvl6pPr>
    <a:lvl7pPr marL="2743200" algn="l" defTabSz="914400" rtl="0" eaLnBrk="1" latinLnBrk="0" hangingPunct="1">
      <a:defRPr sz="1400" kern="1200">
        <a:solidFill>
          <a:schemeClr val="tx1"/>
        </a:solidFill>
        <a:latin typeface="Helvetica" pitchFamily="34" charset="0"/>
        <a:ea typeface="+mn-ea"/>
        <a:cs typeface="+mn-cs"/>
      </a:defRPr>
    </a:lvl7pPr>
    <a:lvl8pPr marL="3200400" algn="l" defTabSz="914400" rtl="0" eaLnBrk="1" latinLnBrk="0" hangingPunct="1">
      <a:defRPr sz="1400" kern="1200">
        <a:solidFill>
          <a:schemeClr val="tx1"/>
        </a:solidFill>
        <a:latin typeface="Helvetica" pitchFamily="34" charset="0"/>
        <a:ea typeface="+mn-ea"/>
        <a:cs typeface="+mn-cs"/>
      </a:defRPr>
    </a:lvl8pPr>
    <a:lvl9pPr marL="3657600" algn="l" defTabSz="914400" rtl="0" eaLnBrk="1" latinLnBrk="0" hangingPunct="1">
      <a:defRPr sz="1400" kern="1200">
        <a:solidFill>
          <a:schemeClr val="tx1"/>
        </a:solidFill>
        <a:latin typeface="Helvetic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8F8F8"/>
    <a:srgbClr val="10CA99"/>
    <a:srgbClr val="8C8C1C"/>
    <a:srgbClr val="336C79"/>
    <a:srgbClr val="326976"/>
    <a:srgbClr val="285E80"/>
    <a:srgbClr val="2D6A8F"/>
    <a:srgbClr val="27549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92042" autoAdjust="0"/>
  </p:normalViewPr>
  <p:slideViewPr>
    <p:cSldViewPr>
      <p:cViewPr varScale="1">
        <p:scale>
          <a:sx n="118" d="100"/>
          <a:sy n="118" d="100"/>
        </p:scale>
        <p:origin x="10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8" d="100"/>
        <a:sy n="48" d="100"/>
      </p:scale>
      <p:origin x="0" y="0"/>
    </p:cViewPr>
  </p:sorterViewPr>
  <p:notesViewPr>
    <p:cSldViewPr>
      <p:cViewPr varScale="1">
        <p:scale>
          <a:sx n="57" d="100"/>
          <a:sy n="57" d="100"/>
        </p:scale>
        <p:origin x="-179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70255" cy="479399"/>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defTabSz="965780">
              <a:defRPr sz="1300">
                <a:latin typeface="Times New Roman" pitchFamily="18" charset="0"/>
              </a:defRPr>
            </a:lvl1pPr>
          </a:lstStyle>
          <a:p>
            <a:endParaRPr lang="en-US"/>
          </a:p>
        </p:txBody>
      </p:sp>
      <p:sp>
        <p:nvSpPr>
          <p:cNvPr id="13315" name="Rectangle 3"/>
          <p:cNvSpPr>
            <a:spLocks noGrp="1" noChangeArrowheads="1"/>
          </p:cNvSpPr>
          <p:nvPr>
            <p:ph type="dt" sz="quarter" idx="1"/>
          </p:nvPr>
        </p:nvSpPr>
        <p:spPr bwMode="auto">
          <a:xfrm>
            <a:off x="4144946" y="0"/>
            <a:ext cx="3170254" cy="479399"/>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bodyPr>
          <a:lstStyle>
            <a:lvl1pPr algn="r" defTabSz="965780">
              <a:defRPr sz="1300">
                <a:latin typeface="Times New Roman" pitchFamily="18" charset="0"/>
              </a:defRPr>
            </a:lvl1pPr>
          </a:lstStyle>
          <a:p>
            <a:endParaRPr lang="en-US"/>
          </a:p>
        </p:txBody>
      </p:sp>
      <p:sp>
        <p:nvSpPr>
          <p:cNvPr id="13316" name="Rectangle 4"/>
          <p:cNvSpPr>
            <a:spLocks noGrp="1" noChangeArrowheads="1"/>
          </p:cNvSpPr>
          <p:nvPr>
            <p:ph type="ftr" sz="quarter" idx="2"/>
          </p:nvPr>
        </p:nvSpPr>
        <p:spPr bwMode="auto">
          <a:xfrm>
            <a:off x="0" y="9121802"/>
            <a:ext cx="3170255" cy="479399"/>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defTabSz="965780">
              <a:defRPr sz="1300">
                <a:latin typeface="Times New Roman" pitchFamily="18" charset="0"/>
              </a:defRPr>
            </a:lvl1pPr>
          </a:lstStyle>
          <a:p>
            <a:endParaRPr lang="en-US"/>
          </a:p>
        </p:txBody>
      </p:sp>
      <p:sp>
        <p:nvSpPr>
          <p:cNvPr id="13317" name="Rectangle 5"/>
          <p:cNvSpPr>
            <a:spLocks noGrp="1" noChangeArrowheads="1"/>
          </p:cNvSpPr>
          <p:nvPr>
            <p:ph type="sldNum" sz="quarter" idx="3"/>
          </p:nvPr>
        </p:nvSpPr>
        <p:spPr bwMode="auto">
          <a:xfrm>
            <a:off x="4144946" y="9121802"/>
            <a:ext cx="3170254" cy="479399"/>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bodyPr>
          <a:lstStyle>
            <a:lvl1pPr algn="r" defTabSz="965780">
              <a:defRPr sz="1300">
                <a:latin typeface="Times New Roman" pitchFamily="18" charset="0"/>
              </a:defRPr>
            </a:lvl1pPr>
          </a:lstStyle>
          <a:p>
            <a:fld id="{98DD68C1-A62E-41B3-B0F8-5CDBA666F754}" type="slidenum">
              <a:rPr lang="en-US"/>
              <a:pPr/>
              <a:t>‹#›</a:t>
            </a:fld>
            <a:endParaRPr lang="en-US"/>
          </a:p>
        </p:txBody>
      </p:sp>
    </p:spTree>
    <p:extLst>
      <p:ext uri="{BB962C8B-B14F-4D97-AF65-F5344CB8AC3E}">
        <p14:creationId xmlns:p14="http://schemas.microsoft.com/office/powerpoint/2010/main" val="589981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70255" cy="29765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spAutoFit/>
          </a:bodyPr>
          <a:lstStyle>
            <a:lvl1pPr defTabSz="965780">
              <a:defRPr sz="1300">
                <a:latin typeface="Times New Roman" pitchFamily="18" charset="0"/>
              </a:defRPr>
            </a:lvl1pPr>
          </a:lstStyle>
          <a:p>
            <a:endParaRPr lang="en-US"/>
          </a:p>
        </p:txBody>
      </p:sp>
      <p:sp>
        <p:nvSpPr>
          <p:cNvPr id="10243" name="Rectangle 3"/>
          <p:cNvSpPr>
            <a:spLocks noGrp="1" noChangeArrowheads="1"/>
          </p:cNvSpPr>
          <p:nvPr>
            <p:ph type="dt" idx="1"/>
          </p:nvPr>
        </p:nvSpPr>
        <p:spPr bwMode="auto">
          <a:xfrm>
            <a:off x="4144946" y="0"/>
            <a:ext cx="3170254" cy="297655"/>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spAutoFit/>
          </a:bodyPr>
          <a:lstStyle>
            <a:lvl1pPr algn="r" defTabSz="965780">
              <a:defRPr sz="1300">
                <a:latin typeface="Times New Roman" pitchFamily="18" charset="0"/>
              </a:defRPr>
            </a:lvl1pPr>
          </a:lstStyle>
          <a:p>
            <a:endParaRPr lang="en-US"/>
          </a:p>
        </p:txBody>
      </p:sp>
      <p:sp>
        <p:nvSpPr>
          <p:cNvPr id="1024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974690" y="4560901"/>
            <a:ext cx="5365820" cy="1276193"/>
          </a:xfrm>
          <a:prstGeom prst="rect">
            <a:avLst/>
          </a:prstGeom>
          <a:noFill/>
          <a:ln w="9525">
            <a:noFill/>
            <a:miter lim="800000"/>
            <a:headEnd/>
            <a:tailEnd/>
          </a:ln>
          <a:effectLst/>
        </p:spPr>
        <p:txBody>
          <a:bodyPr vert="horz" wrap="square" lIns="96657" tIns="48328" rIns="96657" bIns="48328"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6" name="Rectangle 6"/>
          <p:cNvSpPr>
            <a:spLocks noGrp="1" noChangeArrowheads="1"/>
          </p:cNvSpPr>
          <p:nvPr>
            <p:ph type="ftr" sz="quarter" idx="4"/>
          </p:nvPr>
        </p:nvSpPr>
        <p:spPr bwMode="auto">
          <a:xfrm>
            <a:off x="0" y="9303546"/>
            <a:ext cx="3170255" cy="29765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spAutoFit/>
          </a:bodyPr>
          <a:lstStyle>
            <a:lvl1pPr defTabSz="965780">
              <a:defRPr sz="1300">
                <a:latin typeface="Times New Roman" pitchFamily="18" charset="0"/>
              </a:defRPr>
            </a:lvl1pPr>
          </a:lstStyle>
          <a:p>
            <a:endParaRPr lang="en-US"/>
          </a:p>
        </p:txBody>
      </p:sp>
      <p:sp>
        <p:nvSpPr>
          <p:cNvPr id="10247" name="Rectangle 7"/>
          <p:cNvSpPr>
            <a:spLocks noGrp="1" noChangeArrowheads="1"/>
          </p:cNvSpPr>
          <p:nvPr>
            <p:ph type="sldNum" sz="quarter" idx="5"/>
          </p:nvPr>
        </p:nvSpPr>
        <p:spPr bwMode="auto">
          <a:xfrm>
            <a:off x="4144946" y="9303546"/>
            <a:ext cx="3170254" cy="297655"/>
          </a:xfrm>
          <a:prstGeom prst="rect">
            <a:avLst/>
          </a:prstGeom>
          <a:noFill/>
          <a:ln w="9525">
            <a:noFill/>
            <a:miter lim="800000"/>
            <a:headEnd/>
            <a:tailEnd/>
          </a:ln>
          <a:effectLst/>
        </p:spPr>
        <p:txBody>
          <a:bodyPr vert="horz" wrap="square" lIns="96657" tIns="48328" rIns="96657" bIns="48328" numCol="1" anchor="b" anchorCtr="0" compatLnSpc="1">
            <a:prstTxWarp prst="textNoShape">
              <a:avLst/>
            </a:prstTxWarp>
            <a:spAutoFit/>
          </a:bodyPr>
          <a:lstStyle>
            <a:lvl1pPr algn="r" defTabSz="965780">
              <a:defRPr sz="1300">
                <a:latin typeface="Times New Roman" pitchFamily="18" charset="0"/>
              </a:defRPr>
            </a:lvl1pPr>
          </a:lstStyle>
          <a:p>
            <a:fld id="{DD9356F4-12F4-42C9-96E4-F45892B0CB2E}" type="slidenum">
              <a:rPr lang="en-US"/>
              <a:pPr/>
              <a:t>‹#›</a:t>
            </a:fld>
            <a:endParaRPr lang="en-US"/>
          </a:p>
        </p:txBody>
      </p:sp>
    </p:spTree>
    <p:extLst>
      <p:ext uri="{BB962C8B-B14F-4D97-AF65-F5344CB8AC3E}">
        <p14:creationId xmlns:p14="http://schemas.microsoft.com/office/powerpoint/2010/main" val="20412051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9356F4-12F4-42C9-96E4-F45892B0CB2E}" type="slidenum">
              <a:rPr lang="en-US" smtClean="0"/>
              <a:pPr/>
              <a:t>1</a:t>
            </a:fld>
            <a:endParaRPr lang="en-US"/>
          </a:p>
        </p:txBody>
      </p:sp>
    </p:spTree>
    <p:extLst>
      <p:ext uri="{BB962C8B-B14F-4D97-AF65-F5344CB8AC3E}">
        <p14:creationId xmlns:p14="http://schemas.microsoft.com/office/powerpoint/2010/main" val="365838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9356F4-12F4-42C9-96E4-F45892B0CB2E}" type="slidenum">
              <a:rPr lang="en-US" smtClean="0"/>
              <a:pPr/>
              <a:t>2</a:t>
            </a:fld>
            <a:endParaRPr lang="en-US"/>
          </a:p>
        </p:txBody>
      </p:sp>
    </p:spTree>
    <p:extLst>
      <p:ext uri="{BB962C8B-B14F-4D97-AF65-F5344CB8AC3E}">
        <p14:creationId xmlns:p14="http://schemas.microsoft.com/office/powerpoint/2010/main" val="883919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9356F4-12F4-42C9-96E4-F45892B0CB2E}" type="slidenum">
              <a:rPr lang="en-US" smtClean="0"/>
              <a:pPr/>
              <a:t>3</a:t>
            </a:fld>
            <a:endParaRPr lang="en-US"/>
          </a:p>
        </p:txBody>
      </p:sp>
    </p:spTree>
    <p:extLst>
      <p:ext uri="{BB962C8B-B14F-4D97-AF65-F5344CB8AC3E}">
        <p14:creationId xmlns:p14="http://schemas.microsoft.com/office/powerpoint/2010/main" val="4023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85325" indent="-302047" eaLnBrk="0" hangingPunct="0">
              <a:defRPr>
                <a:solidFill>
                  <a:schemeClr val="tx1"/>
                </a:solidFill>
                <a:latin typeface="Arial" charset="0"/>
                <a:ea typeface="ＭＳ Ｐゴシック" charset="-128"/>
              </a:defRPr>
            </a:lvl2pPr>
            <a:lvl3pPr marL="1208192" indent="-241638" eaLnBrk="0" hangingPunct="0">
              <a:defRPr>
                <a:solidFill>
                  <a:schemeClr val="tx1"/>
                </a:solidFill>
                <a:latin typeface="Arial" charset="0"/>
                <a:ea typeface="ＭＳ Ｐゴシック" charset="-128"/>
              </a:defRPr>
            </a:lvl3pPr>
            <a:lvl4pPr marL="1691468" indent="-241638" eaLnBrk="0" hangingPunct="0">
              <a:defRPr>
                <a:solidFill>
                  <a:schemeClr val="tx1"/>
                </a:solidFill>
                <a:latin typeface="Arial" charset="0"/>
                <a:ea typeface="ＭＳ Ｐゴシック" charset="-128"/>
              </a:defRPr>
            </a:lvl4pPr>
            <a:lvl5pPr marL="2174744" indent="-241638" eaLnBrk="0" hangingPunct="0">
              <a:defRPr>
                <a:solidFill>
                  <a:schemeClr val="tx1"/>
                </a:solidFill>
                <a:latin typeface="Arial" charset="0"/>
                <a:ea typeface="ＭＳ Ｐゴシック" charset="-128"/>
              </a:defRPr>
            </a:lvl5pPr>
            <a:lvl6pPr marL="2658022" indent="-241638" eaLnBrk="0" fontAlgn="base" hangingPunct="0">
              <a:spcBef>
                <a:spcPct val="0"/>
              </a:spcBef>
              <a:spcAft>
                <a:spcPct val="0"/>
              </a:spcAft>
              <a:defRPr>
                <a:solidFill>
                  <a:schemeClr val="tx1"/>
                </a:solidFill>
                <a:latin typeface="Arial" charset="0"/>
                <a:ea typeface="ＭＳ Ｐゴシック" charset="-128"/>
              </a:defRPr>
            </a:lvl6pPr>
            <a:lvl7pPr marL="3141298" indent="-241638" eaLnBrk="0" fontAlgn="base" hangingPunct="0">
              <a:spcBef>
                <a:spcPct val="0"/>
              </a:spcBef>
              <a:spcAft>
                <a:spcPct val="0"/>
              </a:spcAft>
              <a:defRPr>
                <a:solidFill>
                  <a:schemeClr val="tx1"/>
                </a:solidFill>
                <a:latin typeface="Arial" charset="0"/>
                <a:ea typeface="ＭＳ Ｐゴシック" charset="-128"/>
              </a:defRPr>
            </a:lvl7pPr>
            <a:lvl8pPr marL="3624574" indent="-241638" eaLnBrk="0" fontAlgn="base" hangingPunct="0">
              <a:spcBef>
                <a:spcPct val="0"/>
              </a:spcBef>
              <a:spcAft>
                <a:spcPct val="0"/>
              </a:spcAft>
              <a:defRPr>
                <a:solidFill>
                  <a:schemeClr val="tx1"/>
                </a:solidFill>
                <a:latin typeface="Arial" charset="0"/>
                <a:ea typeface="ＭＳ Ｐゴシック" charset="-128"/>
              </a:defRPr>
            </a:lvl8pPr>
            <a:lvl9pPr marL="4107851" indent="-241638"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A68C07E6-A1F8-40A5-9388-1C47725594E2}" type="slidenum">
              <a:rPr lang="en-US">
                <a:solidFill>
                  <a:prstClr val="black"/>
                </a:solidFill>
              </a:rPr>
              <a:pPr eaLnBrk="1" hangingPunct="1"/>
              <a:t>5</a:t>
            </a:fld>
            <a:endParaRPr lang="en-US">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74690" y="4560901"/>
            <a:ext cx="5365820" cy="2822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971921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6DAFFF-CBB8-4A8F-A662-0F0251724094}" type="datetime1">
              <a:rPr lang="en-US" smtClean="0">
                <a:solidFill>
                  <a:prstClr val="black">
                    <a:tint val="75000"/>
                  </a:prstClr>
                </a:solidFill>
              </a:r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59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677A3F-B32F-44D3-BA02-651FB5E9593B}" type="datetime1">
              <a:rPr lang="en-US" smtClean="0">
                <a:solidFill>
                  <a:prstClr val="black">
                    <a:tint val="75000"/>
                  </a:prstClr>
                </a:solidFill>
              </a:r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24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F38F1-C835-44FC-95BF-C26603B4AB71}" type="datetime1">
              <a:rPr lang="en-US" smtClean="0">
                <a:solidFill>
                  <a:prstClr val="black">
                    <a:tint val="75000"/>
                  </a:prstClr>
                </a:solidFill>
              </a:r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187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Ref idx="1002">
        <a:schemeClr val="bg2"/>
      </p:bgRef>
    </p:bg>
    <p:spTree>
      <p:nvGrpSpPr>
        <p:cNvPr id="1" name=""/>
        <p:cNvGrpSpPr/>
        <p:nvPr/>
      </p:nvGrpSpPr>
      <p:grpSpPr>
        <a:xfrm>
          <a:off x="0" y="0"/>
          <a:ext cx="0" cy="0"/>
          <a:chOff x="0" y="0"/>
          <a:chExt cx="0" cy="0"/>
        </a:xfrm>
      </p:grpSpPr>
      <p:sp>
        <p:nvSpPr>
          <p:cNvPr id="30" name="Date Placeholder 29"/>
          <p:cNvSpPr>
            <a:spLocks noGrp="1"/>
          </p:cNvSpPr>
          <p:nvPr>
            <p:ph type="dt" sz="half" idx="10"/>
          </p:nvPr>
        </p:nvSpPr>
        <p:spPr/>
        <p:txBody>
          <a:bodyPr/>
          <a:lstStyle/>
          <a:p>
            <a:fld id="{D9C7BDCD-675E-4C75-B7F0-C60A2C38F4CF}" type="datetime1">
              <a:rPr lang="en-US" smtClean="0">
                <a:solidFill>
                  <a:srgbClr val="DBF5F9">
                    <a:shade val="90000"/>
                  </a:srgbClr>
                </a:solidFill>
              </a:rPr>
              <a:t>5/19/2015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ED1C4EC9-36F8-4C39-8EDF-32538AA5BFE6}" type="slidenum">
              <a:rPr lang="en-US" smtClean="0">
                <a:solidFill>
                  <a:srgbClr val="DBF5F9">
                    <a:shade val="90000"/>
                  </a:srgbClr>
                </a:solidFill>
              </a:rPr>
              <a:pPr/>
              <a:t>‹#›</a:t>
            </a:fld>
            <a:endParaRPr lang="en-US">
              <a:solidFill>
                <a:srgbClr val="DBF5F9">
                  <a:shade val="90000"/>
                </a:srgbClr>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64222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Ref idx="1002">
        <a:schemeClr val="bg2"/>
      </p:bgRef>
    </p:bg>
    <p:spTree>
      <p:nvGrpSpPr>
        <p:cNvPr id="1" name=""/>
        <p:cNvGrpSpPr/>
        <p:nvPr/>
      </p:nvGrpSpPr>
      <p:grpSpPr>
        <a:xfrm>
          <a:off x="0" y="0"/>
          <a:ext cx="0" cy="0"/>
          <a:chOff x="0" y="0"/>
          <a:chExt cx="0" cy="0"/>
        </a:xfrm>
      </p:grpSpPr>
      <p:sp>
        <p:nvSpPr>
          <p:cNvPr id="30" name="Date Placeholder 29"/>
          <p:cNvSpPr>
            <a:spLocks noGrp="1"/>
          </p:cNvSpPr>
          <p:nvPr>
            <p:ph type="dt" sz="half" idx="10"/>
          </p:nvPr>
        </p:nvSpPr>
        <p:spPr/>
        <p:txBody>
          <a:bodyPr/>
          <a:lstStyle/>
          <a:p>
            <a:fld id="{28989481-9B59-4185-BD8E-FD1A0ECCC6CD}" type="datetime1">
              <a:rPr lang="en-US" smtClean="0">
                <a:solidFill>
                  <a:srgbClr val="DBF5F9">
                    <a:shade val="90000"/>
                  </a:srgbClr>
                </a:solidFill>
              </a:rPr>
              <a:t>5/19/2015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ED1C4EC9-36F8-4C39-8EDF-32538AA5BFE6}" type="slidenum">
              <a:rPr lang="en-US" smtClean="0">
                <a:solidFill>
                  <a:srgbClr val="DBF5F9">
                    <a:shade val="90000"/>
                  </a:srgbClr>
                </a:solidFill>
              </a:rPr>
              <a:pPr/>
              <a:t>‹#›</a:t>
            </a:fld>
            <a:endParaRPr lang="en-US">
              <a:solidFill>
                <a:srgbClr val="DBF5F9">
                  <a:shade val="90000"/>
                </a:srgbClr>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90296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7" descr="noaa_seal"/>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077200" y="153988"/>
            <a:ext cx="990600" cy="989012"/>
          </a:xfrm>
          <a:prstGeom prst="rect">
            <a:avLst/>
          </a:prstGeom>
          <a:noFill/>
          <a:ln w="9525">
            <a:noFill/>
            <a:miter lim="800000"/>
            <a:headEnd/>
            <a:tailEnd/>
          </a:ln>
        </p:spPr>
      </p:pic>
      <p:sp>
        <p:nvSpPr>
          <p:cNvPr id="5" name="Text Box 9"/>
          <p:cNvSpPr txBox="1">
            <a:spLocks noChangeArrowheads="1"/>
          </p:cNvSpPr>
          <p:nvPr userDrawn="1"/>
        </p:nvSpPr>
        <p:spPr bwMode="auto">
          <a:xfrm>
            <a:off x="8077200" y="6324600"/>
            <a:ext cx="1143000" cy="511175"/>
          </a:xfrm>
          <a:prstGeom prst="rect">
            <a:avLst/>
          </a:prstGeom>
          <a:noFill/>
          <a:ln w="9525">
            <a:noFill/>
            <a:miter lim="800000"/>
            <a:headEnd/>
            <a:tailEnd/>
          </a:ln>
          <a:effectLst/>
        </p:spPr>
        <p:txBody>
          <a:bodyPr>
            <a:spAutoFit/>
          </a:bodyPr>
          <a:lstStyle/>
          <a:p>
            <a:pPr algn="r">
              <a:spcBef>
                <a:spcPct val="50000"/>
              </a:spcBef>
              <a:defRPr/>
            </a:pPr>
            <a:r>
              <a:rPr lang="en-US" sz="500">
                <a:solidFill>
                  <a:srgbClr val="FFFFFF"/>
                </a:solidFill>
                <a:latin typeface="Arial"/>
              </a:rPr>
              <a:t>Image:</a:t>
            </a:r>
          </a:p>
          <a:p>
            <a:pPr algn="r">
              <a:spcBef>
                <a:spcPct val="50000"/>
              </a:spcBef>
              <a:defRPr/>
            </a:pPr>
            <a:r>
              <a:rPr lang="en-US" sz="500">
                <a:solidFill>
                  <a:srgbClr val="FFFFFF"/>
                </a:solidFill>
                <a:latin typeface="Arial"/>
              </a:rPr>
              <a:t>MODIS Land Group, </a:t>
            </a:r>
          </a:p>
          <a:p>
            <a:pPr algn="r">
              <a:spcBef>
                <a:spcPct val="50000"/>
              </a:spcBef>
              <a:defRPr/>
            </a:pPr>
            <a:r>
              <a:rPr lang="en-US" sz="500">
                <a:solidFill>
                  <a:srgbClr val="FFFFFF"/>
                </a:solidFill>
                <a:latin typeface="Arial"/>
              </a:rPr>
              <a:t>NASA GSFC</a:t>
            </a:r>
          </a:p>
          <a:p>
            <a:pPr algn="r">
              <a:spcBef>
                <a:spcPct val="50000"/>
              </a:spcBef>
              <a:defRPr/>
            </a:pPr>
            <a:r>
              <a:rPr lang="en-US" sz="500">
                <a:solidFill>
                  <a:srgbClr val="FFFFFF"/>
                </a:solidFill>
                <a:latin typeface="Arial"/>
              </a:rPr>
              <a:t>March 2000</a:t>
            </a:r>
          </a:p>
        </p:txBody>
      </p:sp>
      <p:pic>
        <p:nvPicPr>
          <p:cNvPr id="6" name="Picture 1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200" y="76200"/>
            <a:ext cx="1143000" cy="1143000"/>
          </a:xfrm>
          <a:prstGeom prst="rect">
            <a:avLst/>
          </a:prstGeom>
          <a:noFill/>
          <a:ln w="9525">
            <a:noFill/>
            <a:miter lim="800000"/>
            <a:headEnd/>
            <a:tailEnd/>
          </a:ln>
        </p:spPr>
      </p:pic>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r>
              <a:rPr lang="en-US"/>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p:spPr>
        <p:txBody>
          <a:bodyPr/>
          <a:lstStyle>
            <a:lvl1pPr marL="0" indent="0" algn="ctr">
              <a:buFontTx/>
              <a:buNone/>
              <a:defRPr sz="2400">
                <a:solidFill>
                  <a:srgbClr val="FF9900"/>
                </a:solidFill>
                <a:latin typeface="Arial Black" pitchFamily="34" charset="0"/>
              </a:defRPr>
            </a:lvl1pPr>
          </a:lstStyle>
          <a:p>
            <a:r>
              <a:rPr lang="en-US"/>
              <a:t>Click to edit Master subtitle style</a:t>
            </a:r>
          </a:p>
        </p:txBody>
      </p:sp>
      <p:sp>
        <p:nvSpPr>
          <p:cNvPr id="7" name="Text Box 8"/>
          <p:cNvSpPr txBox="1">
            <a:spLocks noChangeArrowheads="1"/>
          </p:cNvSpPr>
          <p:nvPr userDrawn="1"/>
        </p:nvSpPr>
        <p:spPr bwMode="auto">
          <a:xfrm>
            <a:off x="1524000" y="6400800"/>
            <a:ext cx="6019800" cy="515526"/>
          </a:xfrm>
          <a:prstGeom prst="rect">
            <a:avLst/>
          </a:prstGeom>
          <a:noFill/>
          <a:ln w="9525">
            <a:noFill/>
            <a:miter lim="800000"/>
            <a:headEnd/>
            <a:tailEnd/>
          </a:ln>
          <a:effectLst>
            <a:outerShdw dist="17961" dir="2700000" algn="ctr" rotWithShape="0">
              <a:srgbClr val="000000"/>
            </a:outerShdw>
          </a:effectLst>
        </p:spPr>
        <p:txBody>
          <a:bodyPr wrap="square">
            <a:spAutoFit/>
          </a:bodyPr>
          <a:lstStyle/>
          <a:p>
            <a:pPr algn="ctr">
              <a:spcBef>
                <a:spcPct val="50000"/>
              </a:spcBef>
              <a:defRPr/>
            </a:pPr>
            <a:r>
              <a:rPr lang="en-US" sz="1100" b="1" dirty="0">
                <a:solidFill>
                  <a:srgbClr val="FFFFFF"/>
                </a:solidFill>
                <a:latin typeface="Arial"/>
              </a:rPr>
              <a:t> </a:t>
            </a:r>
            <a:r>
              <a:rPr lang="en-US" sz="1100" b="1" dirty="0" smtClean="0">
                <a:solidFill>
                  <a:srgbClr val="FFFFFF"/>
                </a:solidFill>
                <a:latin typeface="Arial"/>
              </a:rPr>
              <a:t>AMS Conference, Austin, TX, January 2012</a:t>
            </a:r>
          </a:p>
          <a:p>
            <a:pPr algn="ctr">
              <a:spcBef>
                <a:spcPct val="50000"/>
              </a:spcBef>
              <a:defRPr/>
            </a:pPr>
            <a:r>
              <a:rPr lang="en-US" sz="1100" b="1" dirty="0" smtClean="0">
                <a:solidFill>
                  <a:srgbClr val="FFFFFF"/>
                </a:solidFill>
                <a:latin typeface="Arial"/>
              </a:rPr>
              <a:t>JCSDA Symposium</a:t>
            </a:r>
            <a:endParaRPr lang="en-US" sz="1100" b="1" dirty="0">
              <a:solidFill>
                <a:srgbClr val="FFFFFF"/>
              </a:solidFill>
              <a:latin typeface="Arial"/>
            </a:endParaRPr>
          </a:p>
        </p:txBody>
      </p:sp>
    </p:spTree>
    <p:extLst>
      <p:ext uri="{BB962C8B-B14F-4D97-AF65-F5344CB8AC3E}">
        <p14:creationId xmlns:p14="http://schemas.microsoft.com/office/powerpoint/2010/main" val="1089155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298B60F-1E63-4E10-84C6-EC8BC2BB27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598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F5FB0B1-1B1B-4C8B-A5E6-EE7393F0D3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8222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F064E4D-0AE2-4B2C-B9F8-AC24DEE48A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1602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0C027367-F309-4F6C-917C-11DEEC904F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012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FAE9B49D-DAF9-4A9D-B36C-4AA7F4AF30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368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B086A-46B1-433A-A47D-E3B34A99614F}" type="datetime1">
              <a:rPr lang="en-US" smtClean="0">
                <a:solidFill>
                  <a:prstClr val="black">
                    <a:tint val="75000"/>
                  </a:prstClr>
                </a:solidFill>
              </a:r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639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AE64498-7F94-4E4F-8577-D9FB10A7EB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5340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0EB4CBC-4E13-4AE7-A20D-3B471E09A7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6136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0CFF75B-4F34-4FAB-B79E-494023BF31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052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B00FE95-FFA4-4E2A-B874-C4C8918DF9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241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88C1A9-1A51-4BC4-B72E-E3C5A5D3BA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7436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0" y="914400"/>
            <a:ext cx="9144000" cy="5562600"/>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55359E91-5306-4DE6-90A5-70CB6AA54E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1606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30" name="Date Placeholder 29"/>
          <p:cNvSpPr>
            <a:spLocks noGrp="1"/>
          </p:cNvSpPr>
          <p:nvPr>
            <p:ph type="dt" sz="half" idx="10"/>
          </p:nvPr>
        </p:nvSpPr>
        <p:spPr/>
        <p:txBody>
          <a:bodyPr/>
          <a:lstStyle/>
          <a:p>
            <a:fld id="{703C2EBF-DD67-4414-B899-7C1F145626B4}" type="datetime1">
              <a:rPr lang="en-US" smtClean="0">
                <a:solidFill>
                  <a:srgbClr val="DBF5F9">
                    <a:shade val="90000"/>
                  </a:srgbClr>
                </a:solidFill>
              </a:rPr>
              <a:t>5/19/2015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ED1C4EC9-36F8-4C39-8EDF-32538AA5BFE6}" type="slidenum">
              <a:rPr lang="en-US" smtClean="0">
                <a:solidFill>
                  <a:srgbClr val="DBF5F9">
                    <a:shade val="90000"/>
                  </a:srgbClr>
                </a:solidFill>
              </a:rPr>
              <a:pPr/>
              <a:t>‹#›</a:t>
            </a:fld>
            <a:endParaRPr lang="en-US">
              <a:solidFill>
                <a:srgbClr val="DBF5F9">
                  <a:shade val="90000"/>
                </a:srgbClr>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67689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B71DA8-2427-41FB-80BF-6A924E6BF558}" type="datetime1">
              <a:rPr lang="en-US" smtClean="0">
                <a:solidFill>
                  <a:srgbClr val="04617B">
                    <a:shade val="90000"/>
                  </a:srgbClr>
                </a:solidFill>
              </a:rPr>
              <a:t>5/19/2015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ED1C4EC9-36F8-4C39-8EDF-32538AA5BFE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59659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D1E5A57-785D-4D2D-B67C-7469E4C566E8}" type="datetime1">
              <a:rPr lang="en-US" smtClean="0">
                <a:solidFill>
                  <a:srgbClr val="DBF5F9">
                    <a:shade val="90000"/>
                  </a:srgbClr>
                </a:solidFill>
              </a:rPr>
              <a:t>5/19/2015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ED1C4EC9-36F8-4C39-8EDF-32538AA5BFE6}"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55282567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99AC18A-D417-482E-BD04-EDC86471061E}" type="datetime1">
              <a:rPr lang="en-US" smtClean="0">
                <a:solidFill>
                  <a:srgbClr val="04617B">
                    <a:shade val="90000"/>
                  </a:srgbClr>
                </a:solidFill>
              </a:rPr>
              <a:t>5/19/2015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D1C4EC9-36F8-4C39-8EDF-32538AA5BFE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82414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2331EA-A819-41C3-904F-0E58E634586D}" type="datetime1">
              <a:rPr lang="en-US" smtClean="0">
                <a:solidFill>
                  <a:prstClr val="black">
                    <a:tint val="75000"/>
                  </a:prstClr>
                </a:solidFill>
              </a:r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655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1E1407E-0BA2-4819-8347-2D4ED17F5F16}" type="datetime1">
              <a:rPr lang="en-US" smtClean="0">
                <a:solidFill>
                  <a:srgbClr val="04617B">
                    <a:shade val="90000"/>
                  </a:srgbClr>
                </a:solidFill>
              </a:rPr>
              <a:t>5/19/2015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ED1C4EC9-36F8-4C39-8EDF-32538AA5BFE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12734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5802131-3AAB-46CA-A5A8-80059E548387}" type="datetime1">
              <a:rPr lang="en-US" smtClean="0">
                <a:solidFill>
                  <a:srgbClr val="04617B">
                    <a:shade val="90000"/>
                  </a:srgbClr>
                </a:solidFill>
              </a:rPr>
              <a:t>5/19/2015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ED1C4EC9-36F8-4C39-8EDF-32538AA5BFE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12264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EB882-4C12-4D9F-9F19-389D4CDE219E}" type="datetime1">
              <a:rPr lang="en-US" smtClean="0">
                <a:solidFill>
                  <a:srgbClr val="04617B">
                    <a:shade val="90000"/>
                  </a:srgbClr>
                </a:solidFill>
              </a:rPr>
              <a:t>5/19/2015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ED1C4EC9-36F8-4C39-8EDF-32538AA5BFE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12970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7B612D9-48DE-49DE-89E7-AED7CCCCC9FA}" type="datetime1">
              <a:rPr lang="en-US" smtClean="0">
                <a:solidFill>
                  <a:srgbClr val="04617B">
                    <a:shade val="90000"/>
                  </a:srgbClr>
                </a:solidFill>
              </a:rPr>
              <a:t>5/19/2015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ED1C4EC9-36F8-4C39-8EDF-32538AA5BFE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96672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B4D3D03-E4A7-4231-A111-E13467723F21}" type="datetime1">
              <a:rPr lang="en-US" smtClean="0">
                <a:solidFill>
                  <a:srgbClr val="04617B">
                    <a:shade val="90000"/>
                  </a:srgbClr>
                </a:solidFill>
              </a:rPr>
              <a:t>5/19/2015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ED1C4EC9-36F8-4C39-8EDF-32538AA5BFE6}"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Tree>
    <p:extLst>
      <p:ext uri="{BB962C8B-B14F-4D97-AF65-F5344CB8AC3E}">
        <p14:creationId xmlns:p14="http://schemas.microsoft.com/office/powerpoint/2010/main" val="1628775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425CAC-5F0B-4684-BAE9-AFE77DBE29FF}" type="datetime1">
              <a:rPr lang="en-US" smtClean="0">
                <a:solidFill>
                  <a:srgbClr val="04617B">
                    <a:shade val="90000"/>
                  </a:srgbClr>
                </a:solidFill>
              </a:rPr>
              <a:t>5/19/2015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ED1C4EC9-36F8-4C39-8EDF-32538AA5BFE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57849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F1D617-3EA8-4BC7-AA43-CB047565471A}" type="datetime1">
              <a:rPr lang="en-US" smtClean="0">
                <a:solidFill>
                  <a:srgbClr val="04617B">
                    <a:shade val="90000"/>
                  </a:srgbClr>
                </a:solidFill>
              </a:rPr>
              <a:t>5/19/2015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ED1C4EC9-36F8-4C39-8EDF-32538AA5BFE6}"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23503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757639B-8DF1-4B92-9471-84EFB16C1A2C}" type="datetimeFigureOut">
              <a:rPr lang="en-US">
                <a:solidFill>
                  <a:prstClr val="black">
                    <a:tint val="75000"/>
                  </a:prstClr>
                </a:solidFill>
              </a:rPr>
              <a:pPr>
                <a:defRPr/>
              </a:p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3E4D68F-7F17-4747-B871-F7A79FA335DF}" type="slidenum">
              <a:rPr lang="en-US" altLang="en-US"/>
              <a:pPr/>
              <a:t>‹#›</a:t>
            </a:fld>
            <a:endParaRPr lang="en-US" altLang="en-US"/>
          </a:p>
        </p:txBody>
      </p:sp>
    </p:spTree>
    <p:extLst>
      <p:ext uri="{BB962C8B-B14F-4D97-AF65-F5344CB8AC3E}">
        <p14:creationId xmlns:p14="http://schemas.microsoft.com/office/powerpoint/2010/main" val="3052234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D251E5-F62C-4838-A40C-203F89A9612E}" type="datetimeFigureOut">
              <a:rPr lang="en-US">
                <a:solidFill>
                  <a:prstClr val="black">
                    <a:tint val="75000"/>
                  </a:prstClr>
                </a:solidFill>
              </a:rPr>
              <a:pPr>
                <a:defRPr/>
              </a:p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767BF4-007A-444C-A1C4-F65F2F8B99C5}" type="slidenum">
              <a:rPr lang="en-US" altLang="en-US"/>
              <a:pPr/>
              <a:t>‹#›</a:t>
            </a:fld>
            <a:endParaRPr lang="en-US" altLang="en-US"/>
          </a:p>
        </p:txBody>
      </p:sp>
    </p:spTree>
    <p:extLst>
      <p:ext uri="{BB962C8B-B14F-4D97-AF65-F5344CB8AC3E}">
        <p14:creationId xmlns:p14="http://schemas.microsoft.com/office/powerpoint/2010/main" val="1440710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3D63B6B-2080-40EF-900B-CF4281F73898}" type="datetimeFigureOut">
              <a:rPr lang="en-US">
                <a:solidFill>
                  <a:prstClr val="black">
                    <a:tint val="75000"/>
                  </a:prstClr>
                </a:solidFill>
              </a:rPr>
              <a:pPr>
                <a:defRPr/>
              </a:p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B698365-FEBE-44A5-B40C-B438DB6F5C8C}" type="slidenum">
              <a:rPr lang="en-US" altLang="en-US"/>
              <a:pPr/>
              <a:t>‹#›</a:t>
            </a:fld>
            <a:endParaRPr lang="en-US" altLang="en-US"/>
          </a:p>
        </p:txBody>
      </p:sp>
    </p:spTree>
    <p:extLst>
      <p:ext uri="{BB962C8B-B14F-4D97-AF65-F5344CB8AC3E}">
        <p14:creationId xmlns:p14="http://schemas.microsoft.com/office/powerpoint/2010/main" val="3773886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2270CC-FAA8-4B86-AE77-630110AF70CD}" type="datetime1">
              <a:rPr lang="en-US" smtClean="0">
                <a:solidFill>
                  <a:prstClr val="black">
                    <a:tint val="75000"/>
                  </a:prstClr>
                </a:solidFill>
              </a:rPr>
              <a:t>5/19/2015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043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8090FF5-B0F3-404F-A2AA-6B0DCD2B804E}" type="datetimeFigureOut">
              <a:rPr lang="en-US">
                <a:solidFill>
                  <a:prstClr val="black">
                    <a:tint val="75000"/>
                  </a:prstClr>
                </a:solidFill>
              </a:rPr>
              <a:pPr>
                <a:defRPr/>
              </a:pPr>
              <a:t>5/19/2015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4D7AB6B-E5B5-4C0A-AA70-B7E9474FDC5E}" type="slidenum">
              <a:rPr lang="en-US" altLang="en-US"/>
              <a:pPr/>
              <a:t>‹#›</a:t>
            </a:fld>
            <a:endParaRPr lang="en-US" altLang="en-US"/>
          </a:p>
        </p:txBody>
      </p:sp>
    </p:spTree>
    <p:extLst>
      <p:ext uri="{BB962C8B-B14F-4D97-AF65-F5344CB8AC3E}">
        <p14:creationId xmlns:p14="http://schemas.microsoft.com/office/powerpoint/2010/main" val="2121675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F72DF3B2-02D5-436B-A3BE-89251563BAA3}" type="datetimeFigureOut">
              <a:rPr lang="en-US">
                <a:solidFill>
                  <a:prstClr val="black">
                    <a:tint val="75000"/>
                  </a:prstClr>
                </a:solidFill>
              </a:rPr>
              <a:pPr>
                <a:defRPr/>
              </a:pPr>
              <a:t>5/19/2015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2503131-A6AF-498A-B182-7F8DE6D0EC0B}" type="slidenum">
              <a:rPr lang="en-US" altLang="en-US"/>
              <a:pPr/>
              <a:t>‹#›</a:t>
            </a:fld>
            <a:endParaRPr lang="en-US" altLang="en-US"/>
          </a:p>
        </p:txBody>
      </p:sp>
    </p:spTree>
    <p:extLst>
      <p:ext uri="{BB962C8B-B14F-4D97-AF65-F5344CB8AC3E}">
        <p14:creationId xmlns:p14="http://schemas.microsoft.com/office/powerpoint/2010/main" val="3601526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EA6BB82-313B-4065-AA82-C71FBE262231}" type="datetimeFigureOut">
              <a:rPr lang="en-US">
                <a:solidFill>
                  <a:prstClr val="black">
                    <a:tint val="75000"/>
                  </a:prstClr>
                </a:solidFill>
              </a:rPr>
              <a:pPr>
                <a:defRPr/>
              </a:pPr>
              <a:t>5/19/2015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9CB799A-EB6F-4E64-91AB-B0CCD3D46099}" type="slidenum">
              <a:rPr lang="en-US" altLang="en-US"/>
              <a:pPr/>
              <a:t>‹#›</a:t>
            </a:fld>
            <a:endParaRPr lang="en-US" altLang="en-US"/>
          </a:p>
        </p:txBody>
      </p:sp>
    </p:spTree>
    <p:extLst>
      <p:ext uri="{BB962C8B-B14F-4D97-AF65-F5344CB8AC3E}">
        <p14:creationId xmlns:p14="http://schemas.microsoft.com/office/powerpoint/2010/main" val="1797864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A1E079-21FA-4B46-9F5D-B44F77F2470D}" type="datetimeFigureOut">
              <a:rPr lang="en-US">
                <a:solidFill>
                  <a:prstClr val="black">
                    <a:tint val="75000"/>
                  </a:prstClr>
                </a:solidFill>
              </a:rPr>
              <a:pPr>
                <a:defRPr/>
              </a:pPr>
              <a:t>5/19/2015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F651EB2-E58B-4F5E-97DC-6C4D320245FD}" type="slidenum">
              <a:rPr lang="en-US" altLang="en-US"/>
              <a:pPr/>
              <a:t>‹#›</a:t>
            </a:fld>
            <a:endParaRPr lang="en-US" altLang="en-US"/>
          </a:p>
        </p:txBody>
      </p:sp>
    </p:spTree>
    <p:extLst>
      <p:ext uri="{BB962C8B-B14F-4D97-AF65-F5344CB8AC3E}">
        <p14:creationId xmlns:p14="http://schemas.microsoft.com/office/powerpoint/2010/main" val="2899353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855C8B-5D8E-4475-8548-66E0B4844212}" type="datetimeFigureOut">
              <a:rPr lang="en-US">
                <a:solidFill>
                  <a:prstClr val="black">
                    <a:tint val="75000"/>
                  </a:prstClr>
                </a:solidFill>
              </a:rPr>
              <a:pPr>
                <a:defRPr/>
              </a:pPr>
              <a:t>5/19/2015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4D4A9B5-E53E-498F-904C-44412CE5D003}" type="slidenum">
              <a:rPr lang="en-US" altLang="en-US"/>
              <a:pPr/>
              <a:t>‹#›</a:t>
            </a:fld>
            <a:endParaRPr lang="en-US" altLang="en-US"/>
          </a:p>
        </p:txBody>
      </p:sp>
    </p:spTree>
    <p:extLst>
      <p:ext uri="{BB962C8B-B14F-4D97-AF65-F5344CB8AC3E}">
        <p14:creationId xmlns:p14="http://schemas.microsoft.com/office/powerpoint/2010/main" val="3267905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4D43BA-5FF5-491B-B850-9AE382413121}" type="datetimeFigureOut">
              <a:rPr lang="en-US">
                <a:solidFill>
                  <a:prstClr val="black">
                    <a:tint val="75000"/>
                  </a:prstClr>
                </a:solidFill>
              </a:rPr>
              <a:pPr>
                <a:defRPr/>
              </a:pPr>
              <a:t>5/19/2015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26B3175-8708-4C35-AC96-7F577595E309}" type="slidenum">
              <a:rPr lang="en-US" altLang="en-US"/>
              <a:pPr/>
              <a:t>‹#›</a:t>
            </a:fld>
            <a:endParaRPr lang="en-US" altLang="en-US"/>
          </a:p>
        </p:txBody>
      </p:sp>
    </p:spTree>
    <p:extLst>
      <p:ext uri="{BB962C8B-B14F-4D97-AF65-F5344CB8AC3E}">
        <p14:creationId xmlns:p14="http://schemas.microsoft.com/office/powerpoint/2010/main" val="3696808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344E20D-B139-4815-B36B-9822330FBD9D}" type="datetimeFigureOut">
              <a:rPr lang="en-US">
                <a:solidFill>
                  <a:prstClr val="black">
                    <a:tint val="75000"/>
                  </a:prstClr>
                </a:solidFill>
              </a:rPr>
              <a:pPr>
                <a:defRPr/>
              </a:p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7958DE4-1141-4039-B044-47E02A86F832}" type="slidenum">
              <a:rPr lang="en-US" altLang="en-US"/>
              <a:pPr/>
              <a:t>‹#›</a:t>
            </a:fld>
            <a:endParaRPr lang="en-US" altLang="en-US"/>
          </a:p>
        </p:txBody>
      </p:sp>
    </p:spTree>
    <p:extLst>
      <p:ext uri="{BB962C8B-B14F-4D97-AF65-F5344CB8AC3E}">
        <p14:creationId xmlns:p14="http://schemas.microsoft.com/office/powerpoint/2010/main" val="1911359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BC521AF-B1F5-497D-9E65-B6AFC623B23F}" type="datetimeFigureOut">
              <a:rPr lang="en-US">
                <a:solidFill>
                  <a:prstClr val="black">
                    <a:tint val="75000"/>
                  </a:prstClr>
                </a:solidFill>
              </a:rPr>
              <a:pPr>
                <a:defRPr/>
              </a:pPr>
              <a:t>5/19/2015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E6A9BC4-74AF-411A-B23D-DCA34BB80D92}" type="slidenum">
              <a:rPr lang="en-US" altLang="en-US"/>
              <a:pPr/>
              <a:t>‹#›</a:t>
            </a:fld>
            <a:endParaRPr lang="en-US" altLang="en-US"/>
          </a:p>
        </p:txBody>
      </p:sp>
    </p:spTree>
    <p:extLst>
      <p:ext uri="{BB962C8B-B14F-4D97-AF65-F5344CB8AC3E}">
        <p14:creationId xmlns:p14="http://schemas.microsoft.com/office/powerpoint/2010/main" val="1859242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bg>
      <p:bgRef idx="1002">
        <a:schemeClr val="bg2"/>
      </p:bgRef>
    </p:bg>
    <p:spTree>
      <p:nvGrpSpPr>
        <p:cNvPr id="1" name=""/>
        <p:cNvGrpSpPr/>
        <p:nvPr/>
      </p:nvGrpSpPr>
      <p:grpSpPr>
        <a:xfrm>
          <a:off x="0" y="0"/>
          <a:ext cx="0" cy="0"/>
          <a:chOff x="0" y="0"/>
          <a:chExt cx="0" cy="0"/>
        </a:xfrm>
      </p:grpSpPr>
      <p:sp>
        <p:nvSpPr>
          <p:cNvPr id="30" name="Date Placeholder 29"/>
          <p:cNvSpPr>
            <a:spLocks noGrp="1"/>
          </p:cNvSpPr>
          <p:nvPr>
            <p:ph type="dt" sz="half" idx="10"/>
          </p:nvPr>
        </p:nvSpPr>
        <p:spPr/>
        <p:txBody>
          <a:bodyPr/>
          <a:lstStyle/>
          <a:p>
            <a:fld id="{703C2EBF-DD67-4414-B899-7C1F145626B4}" type="datetime1">
              <a:rPr lang="en-US" smtClean="0">
                <a:solidFill>
                  <a:srgbClr val="DBF5F9">
                    <a:shade val="90000"/>
                  </a:srgbClr>
                </a:solidFill>
              </a:rPr>
              <a:t>5/19/2015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ED1C4EC9-36F8-4C39-8EDF-32538AA5BFE6}" type="slidenum">
              <a:rPr lang="en-US" smtClean="0">
                <a:solidFill>
                  <a:srgbClr val="DBF5F9">
                    <a:shade val="90000"/>
                  </a:srgbClr>
                </a:solidFill>
              </a:rPr>
              <a:pPr/>
              <a:t>‹#›</a:t>
            </a:fld>
            <a:endParaRPr lang="en-US">
              <a:solidFill>
                <a:srgbClr val="DBF5F9">
                  <a:shade val="90000"/>
                </a:srgbClr>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745569"/>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BD29F0-3589-2D4B-B81F-4F4459D18224}" type="datetime1">
              <a:rPr lang="en-GB" smtClean="0">
                <a:solidFill>
                  <a:prstClr val="black">
                    <a:tint val="75000"/>
                  </a:prstClr>
                </a:solidFill>
              </a:rPr>
              <a:pPr/>
              <a:t>19/05/2015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93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516253-255D-4625-AD7A-290C8C8C483E}" type="datetime1">
              <a:rPr lang="en-US" smtClean="0">
                <a:solidFill>
                  <a:prstClr val="black">
                    <a:tint val="75000"/>
                  </a:prstClr>
                </a:solidFill>
              </a:rPr>
              <a:t>5/19/2015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56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737C1A-B7A3-ED49-BA4F-16066F6105B4}" type="datetime1">
              <a:rPr lang="en-GB" smtClean="0">
                <a:solidFill>
                  <a:prstClr val="black">
                    <a:tint val="75000"/>
                  </a:prstClr>
                </a:solidFill>
              </a:rPr>
              <a:pPr/>
              <a:t>19/05/2015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565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E048AF-C75A-D144-9319-3CF278CEAEF4}" type="datetime1">
              <a:rPr lang="en-GB" smtClean="0">
                <a:solidFill>
                  <a:prstClr val="black">
                    <a:tint val="75000"/>
                  </a:prstClr>
                </a:solidFill>
              </a:rPr>
              <a:pPr/>
              <a:t>19/05/2015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52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6B0C7F-C28B-1A4D-9676-9D0BDD246477}" type="datetime1">
              <a:rPr lang="en-GB" smtClean="0">
                <a:solidFill>
                  <a:prstClr val="black">
                    <a:tint val="75000"/>
                  </a:prstClr>
                </a:solidFill>
              </a:rPr>
              <a:pPr/>
              <a:t>19/05/2015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106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207FC3-B386-5B4B-B7AD-6ED53886249B}" type="datetime1">
              <a:rPr lang="en-GB" smtClean="0">
                <a:solidFill>
                  <a:prstClr val="black">
                    <a:tint val="75000"/>
                  </a:prstClr>
                </a:solidFill>
              </a:rPr>
              <a:pPr/>
              <a:t>19/05/2015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73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58A66E-6665-7342-AC01-BB2883B8174C}" type="datetime1">
              <a:rPr lang="en-GB" smtClean="0">
                <a:solidFill>
                  <a:prstClr val="black">
                    <a:tint val="75000"/>
                  </a:prstClr>
                </a:solidFill>
              </a:rPr>
              <a:pPr/>
              <a:t>19/05/2015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426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9A428-929A-074A-9EE3-3D13ECD02590}" type="datetime1">
              <a:rPr lang="en-GB" smtClean="0">
                <a:solidFill>
                  <a:prstClr val="black">
                    <a:tint val="75000"/>
                  </a:prstClr>
                </a:solidFill>
              </a:rPr>
              <a:pPr/>
              <a:t>19/05/2015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2589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070D6B-3BA3-CA47-BF82-CC93BDA53FD6}" type="datetime1">
              <a:rPr lang="en-GB" smtClean="0">
                <a:solidFill>
                  <a:prstClr val="black">
                    <a:tint val="75000"/>
                  </a:prstClr>
                </a:solidFill>
              </a:rPr>
              <a:pPr/>
              <a:t>19/05/2015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3591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39BBC6-D12A-CC47-8DEC-000EFD30C9FF}" type="datetime1">
              <a:rPr lang="en-GB" smtClean="0">
                <a:solidFill>
                  <a:prstClr val="black">
                    <a:tint val="75000"/>
                  </a:prstClr>
                </a:solidFill>
              </a:rPr>
              <a:pPr/>
              <a:t>19/05/2015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01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AA0D1-86CD-CF4E-A34A-C182F531D909}" type="datetime1">
              <a:rPr lang="en-GB" smtClean="0">
                <a:solidFill>
                  <a:prstClr val="black">
                    <a:tint val="75000"/>
                  </a:prstClr>
                </a:solidFill>
              </a:rPr>
              <a:pPr/>
              <a:t>19/05/2015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398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FB97B-5801-064C-9488-40D0CFC247B2}" type="datetime1">
              <a:rPr lang="en-GB" smtClean="0">
                <a:solidFill>
                  <a:prstClr val="black">
                    <a:tint val="75000"/>
                  </a:prstClr>
                </a:solidFill>
              </a:rPr>
              <a:pPr/>
              <a:t>19/05/2015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8325AA-41B2-4DAC-BDD5-11DFF461A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5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2AB0E6-10FB-45C4-80B7-5856590360DA}" type="datetime1">
              <a:rPr lang="en-US" smtClean="0">
                <a:solidFill>
                  <a:prstClr val="black">
                    <a:tint val="75000"/>
                  </a:prstClr>
                </a:solidFill>
              </a:rPr>
              <a:t>5/19/2015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86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78A9F0-DBBF-4D50-841D-28A481858258}" type="datetime1">
              <a:rPr lang="en-US" smtClean="0">
                <a:solidFill>
                  <a:prstClr val="black">
                    <a:tint val="75000"/>
                  </a:prstClr>
                </a:solidFill>
              </a:rPr>
              <a:t>5/19/2015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757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2AF886-2EE6-4965-919B-FED356C43900}" type="datetime1">
              <a:rPr lang="en-US" smtClean="0">
                <a:solidFill>
                  <a:prstClr val="black">
                    <a:tint val="75000"/>
                  </a:prstClr>
                </a:solidFill>
              </a:rPr>
              <a:t>5/19/2015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808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F6EAD0-0DA7-49DC-87B3-5B392F38B707}" type="datetime1">
              <a:rPr lang="en-US" smtClean="0">
                <a:solidFill>
                  <a:prstClr val="black">
                    <a:tint val="75000"/>
                  </a:prstClr>
                </a:solidFill>
              </a:rPr>
              <a:t>5/19/2015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C5A631-AE81-407C-8475-962CF3FDEE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790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559F1FE-576C-4887-B068-5ADCAE2F5EF1}" type="datetime1">
              <a:rPr lang="en-US" smtClean="0">
                <a:solidFill>
                  <a:prstClr val="black">
                    <a:tint val="75000"/>
                  </a:prstClr>
                </a:solidFill>
                <a:latin typeface="Calibri"/>
              </a:rPr>
              <a:t>5/19/2015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CC5A631-AE81-407C-8475-962CF3FDEE9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7755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51" r:id="rId12"/>
    <p:sldLayoutId id="2147483852"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41" name="Rectangle 13"/>
          <p:cNvSpPr>
            <a:spLocks noChangeArrowheads="1"/>
          </p:cNvSpPr>
          <p:nvPr/>
        </p:nvSpPr>
        <p:spPr bwMode="auto">
          <a:xfrm>
            <a:off x="0" y="6477000"/>
            <a:ext cx="9144000" cy="3810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800">
              <a:solidFill>
                <a:srgbClr val="000000"/>
              </a:solidFill>
              <a:latin typeface="Arial"/>
            </a:endParaRPr>
          </a:p>
        </p:txBody>
      </p:sp>
      <p:sp>
        <p:nvSpPr>
          <p:cNvPr id="22540" name="Rectangle 12"/>
          <p:cNvSpPr>
            <a:spLocks noChangeArrowheads="1"/>
          </p:cNvSpPr>
          <p:nvPr/>
        </p:nvSpPr>
        <p:spPr bwMode="auto">
          <a:xfrm>
            <a:off x="0" y="0"/>
            <a:ext cx="9144000" cy="914400"/>
          </a:xfrm>
          <a:prstGeom prst="rect">
            <a:avLst/>
          </a:prstGeom>
          <a:solidFill>
            <a:schemeClr val="tx1"/>
          </a:solidFill>
          <a:ln w="9525">
            <a:solidFill>
              <a:schemeClr val="tx1"/>
            </a:solidFill>
            <a:miter lim="800000"/>
            <a:headEnd/>
            <a:tailEnd/>
          </a:ln>
          <a:effectLst/>
        </p:spPr>
        <p:txBody>
          <a:bodyPr wrap="none" anchor="ctr"/>
          <a:lstStyle/>
          <a:p>
            <a:pPr>
              <a:defRPr/>
            </a:pPr>
            <a:endParaRPr lang="en-US" sz="1800">
              <a:solidFill>
                <a:srgbClr val="000000"/>
              </a:solidFill>
              <a:latin typeface="Arial"/>
            </a:endParaRPr>
          </a:p>
        </p:txBody>
      </p:sp>
      <p:sp>
        <p:nvSpPr>
          <p:cNvPr id="22530" name="Rectangle 2"/>
          <p:cNvSpPr>
            <a:spLocks noGrp="1" noChangeArrowheads="1"/>
          </p:cNvSpPr>
          <p:nvPr>
            <p:ph type="title"/>
          </p:nvPr>
        </p:nvSpPr>
        <p:spPr bwMode="auto">
          <a:xfrm>
            <a:off x="0" y="0"/>
            <a:ext cx="9144000" cy="914400"/>
          </a:xfrm>
          <a:prstGeom prst="rect">
            <a:avLst/>
          </a:prstGeom>
          <a:noFill/>
          <a:ln w="9525">
            <a:noFill/>
            <a:miter lim="800000"/>
            <a:headEnd/>
            <a:tailEnd/>
          </a:ln>
          <a:effectLst>
            <a:outerShdw dist="28398" dir="3806097"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7" name="Rectangle 3"/>
          <p:cNvSpPr>
            <a:spLocks noGrp="1" noChangeArrowheads="1"/>
          </p:cNvSpPr>
          <p:nvPr>
            <p:ph type="body" idx="1"/>
          </p:nvPr>
        </p:nvSpPr>
        <p:spPr bwMode="auto">
          <a:xfrm>
            <a:off x="0" y="866775"/>
            <a:ext cx="9144000" cy="5562600"/>
          </a:xfrm>
          <a:prstGeom prst="rect">
            <a:avLst/>
          </a:prstGeom>
          <a:solidFill>
            <a:srgbClr val="C0C0C0"/>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fld id="{06456ADA-38CB-488A-8F09-731D2B7F8BCB}" type="slidenum">
              <a:rPr lang="en-US">
                <a:solidFill>
                  <a:srgbClr val="FFFFFF"/>
                </a:solidFill>
                <a:latin typeface="Arial"/>
              </a:rPr>
              <a:pPr>
                <a:defRPr/>
              </a:pPr>
              <a:t>‹#›</a:t>
            </a:fld>
            <a:endParaRPr lang="en-US">
              <a:solidFill>
                <a:srgbClr val="FFFFFF"/>
              </a:solidFill>
              <a:latin typeface="Arial"/>
            </a:endParaRPr>
          </a:p>
        </p:txBody>
      </p:sp>
      <p:sp>
        <p:nvSpPr>
          <p:cNvPr id="22536" name="Text Box 8"/>
          <p:cNvSpPr txBox="1">
            <a:spLocks noChangeArrowheads="1"/>
          </p:cNvSpPr>
          <p:nvPr/>
        </p:nvSpPr>
        <p:spPr bwMode="auto">
          <a:xfrm>
            <a:off x="1524000" y="6429375"/>
            <a:ext cx="6019800" cy="515526"/>
          </a:xfrm>
          <a:prstGeom prst="rect">
            <a:avLst/>
          </a:prstGeom>
          <a:noFill/>
          <a:ln w="9525">
            <a:noFill/>
            <a:miter lim="800000"/>
            <a:headEnd/>
            <a:tailEnd/>
          </a:ln>
          <a:effectLst>
            <a:outerShdw dist="17961" dir="2700000" algn="ctr" rotWithShape="0">
              <a:srgbClr val="000000"/>
            </a:outerShdw>
          </a:effectLst>
        </p:spPr>
        <p:txBody>
          <a:bodyPr wrap="square">
            <a:spAutoFit/>
          </a:bodyPr>
          <a:lstStyle/>
          <a:p>
            <a:pPr algn="ctr">
              <a:spcBef>
                <a:spcPct val="50000"/>
              </a:spcBef>
              <a:defRPr/>
            </a:pPr>
            <a:r>
              <a:rPr lang="en-US" sz="1100" b="1" dirty="0">
                <a:solidFill>
                  <a:srgbClr val="FFFFFF"/>
                </a:solidFill>
                <a:latin typeface="Arial"/>
              </a:rPr>
              <a:t> </a:t>
            </a:r>
            <a:r>
              <a:rPr lang="en-US" sz="1100" b="1" dirty="0" smtClean="0">
                <a:solidFill>
                  <a:srgbClr val="FFFFFF"/>
                </a:solidFill>
                <a:latin typeface="Arial"/>
              </a:rPr>
              <a:t>AMS Conference, Austin, TX, January 2012</a:t>
            </a:r>
          </a:p>
          <a:p>
            <a:pPr algn="ctr">
              <a:spcBef>
                <a:spcPct val="50000"/>
              </a:spcBef>
              <a:defRPr/>
            </a:pPr>
            <a:r>
              <a:rPr lang="en-US" sz="1100" b="1" dirty="0" smtClean="0">
                <a:solidFill>
                  <a:srgbClr val="FFFFFF"/>
                </a:solidFill>
                <a:latin typeface="Arial"/>
              </a:rPr>
              <a:t>JCSDA Symposium</a:t>
            </a:r>
            <a:endParaRPr lang="en-US" sz="1100" b="1" dirty="0">
              <a:solidFill>
                <a:srgbClr val="FFFFFF"/>
              </a:solidFill>
              <a:latin typeface="Arial"/>
            </a:endParaRPr>
          </a:p>
        </p:txBody>
      </p:sp>
      <p:pic>
        <p:nvPicPr>
          <p:cNvPr id="33800" name="Picture 9" descr="noaa_seal"/>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318500" y="84138"/>
            <a:ext cx="765175" cy="746125"/>
          </a:xfrm>
          <a:prstGeom prst="rect">
            <a:avLst/>
          </a:prstGeom>
          <a:noFill/>
          <a:ln w="9525">
            <a:noFill/>
            <a:miter lim="800000"/>
            <a:headEnd/>
            <a:tailEnd/>
          </a:ln>
        </p:spPr>
      </p:pic>
      <p:pic>
        <p:nvPicPr>
          <p:cNvPr id="33801"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508875" y="66675"/>
            <a:ext cx="765175" cy="781050"/>
          </a:xfrm>
          <a:prstGeom prst="rect">
            <a:avLst/>
          </a:prstGeom>
          <a:noFill/>
          <a:ln w="9525">
            <a:noFill/>
            <a:miter lim="800000"/>
            <a:headEnd/>
            <a:tailEnd/>
          </a:ln>
        </p:spPr>
      </p:pic>
      <p:pic>
        <p:nvPicPr>
          <p:cNvPr id="33802" name="Picture 11" descr="NASA - terra_globe0047"/>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6200" y="0"/>
            <a:ext cx="874713" cy="914400"/>
          </a:xfrm>
          <a:prstGeom prst="rect">
            <a:avLst/>
          </a:prstGeom>
          <a:noFill/>
          <a:ln w="9525">
            <a:noFill/>
            <a:miter lim="800000"/>
            <a:headEnd/>
            <a:tailEnd/>
          </a:ln>
        </p:spPr>
      </p:pic>
    </p:spTree>
    <p:extLst>
      <p:ext uri="{BB962C8B-B14F-4D97-AF65-F5344CB8AC3E}">
        <p14:creationId xmlns:p14="http://schemas.microsoft.com/office/powerpoint/2010/main" val="30338468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charset="0"/>
        </a:defRPr>
      </a:lvl2pPr>
      <a:lvl3pPr algn="ctr" rtl="0" eaLnBrk="0" fontAlgn="base" hangingPunct="0">
        <a:spcBef>
          <a:spcPct val="0"/>
        </a:spcBef>
        <a:spcAft>
          <a:spcPct val="0"/>
        </a:spcAft>
        <a:defRPr sz="3200" b="1">
          <a:solidFill>
            <a:srgbClr val="FF9900"/>
          </a:solidFill>
          <a:latin typeface="Arial" charset="0"/>
        </a:defRPr>
      </a:lvl3pPr>
      <a:lvl4pPr algn="ctr" rtl="0" eaLnBrk="0" fontAlgn="base" hangingPunct="0">
        <a:spcBef>
          <a:spcPct val="0"/>
        </a:spcBef>
        <a:spcAft>
          <a:spcPct val="0"/>
        </a:spcAft>
        <a:defRPr sz="3200" b="1">
          <a:solidFill>
            <a:srgbClr val="FF9900"/>
          </a:solidFill>
          <a:latin typeface="Arial" charset="0"/>
        </a:defRPr>
      </a:lvl4pPr>
      <a:lvl5pPr algn="ctr" rtl="0" eaLnBrk="0" fontAlgn="base" hangingPunct="0">
        <a:spcBef>
          <a:spcPct val="0"/>
        </a:spcBef>
        <a:spcAft>
          <a:spcPct val="0"/>
        </a:spcAft>
        <a:defRPr sz="3200" b="1">
          <a:solidFill>
            <a:srgbClr val="FF9900"/>
          </a:solidFill>
          <a:latin typeface="Arial" charset="0"/>
        </a:defRPr>
      </a:lvl5pPr>
      <a:lvl6pPr marL="457200" algn="ctr" rtl="0" fontAlgn="base">
        <a:spcBef>
          <a:spcPct val="0"/>
        </a:spcBef>
        <a:spcAft>
          <a:spcPct val="0"/>
        </a:spcAft>
        <a:defRPr sz="3200" b="1">
          <a:solidFill>
            <a:srgbClr val="FF9900"/>
          </a:solidFill>
          <a:latin typeface="Arial" charset="0"/>
        </a:defRPr>
      </a:lvl6pPr>
      <a:lvl7pPr marL="914400" algn="ctr" rtl="0" fontAlgn="base">
        <a:spcBef>
          <a:spcPct val="0"/>
        </a:spcBef>
        <a:spcAft>
          <a:spcPct val="0"/>
        </a:spcAft>
        <a:defRPr sz="3200" b="1">
          <a:solidFill>
            <a:srgbClr val="FF9900"/>
          </a:solidFill>
          <a:latin typeface="Arial" charset="0"/>
        </a:defRPr>
      </a:lvl7pPr>
      <a:lvl8pPr marL="1371600" algn="ctr" rtl="0" fontAlgn="base">
        <a:spcBef>
          <a:spcPct val="0"/>
        </a:spcBef>
        <a:spcAft>
          <a:spcPct val="0"/>
        </a:spcAft>
        <a:defRPr sz="3200" b="1">
          <a:solidFill>
            <a:srgbClr val="FF9900"/>
          </a:solidFill>
          <a:latin typeface="Arial" charset="0"/>
        </a:defRPr>
      </a:lvl8pPr>
      <a:lvl9pPr marL="1828800" algn="ctr" rtl="0" fontAlgn="base">
        <a:spcBef>
          <a:spcPct val="0"/>
        </a:spcBef>
        <a:spcAft>
          <a:spcPct val="0"/>
        </a:spcAft>
        <a:defRPr sz="3200" b="1">
          <a:solidFill>
            <a:srgbClr val="FF99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0E9616A0-BD2C-4E70-9D36-9D719EEE7C05}" type="datetime1">
              <a:rPr lang="en-US" smtClean="0">
                <a:solidFill>
                  <a:srgbClr val="04617B">
                    <a:shade val="90000"/>
                  </a:srgbClr>
                </a:solidFill>
                <a:latin typeface="Constantia"/>
              </a:rPr>
              <a:t>5/19/2015</a:t>
            </a:fld>
            <a:endParaRPr lang="en-US">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ED1C4EC9-36F8-4C39-8EDF-32538AA5BFE6}" type="slidenum">
              <a:rPr lang="en-US" smtClean="0">
                <a:solidFill>
                  <a:srgbClr val="04617B">
                    <a:shade val="90000"/>
                  </a:srgbClr>
                </a:solidFill>
                <a:latin typeface="Constantia"/>
              </a:rPr>
              <a:pPr fontAlgn="auto">
                <a:spcBef>
                  <a:spcPts val="0"/>
                </a:spcBef>
                <a:spcAft>
                  <a:spcPts val="0"/>
                </a:spcAft>
              </a:pPr>
              <a:t>‹#›</a:t>
            </a:fld>
            <a:endParaRPr lang="en-US">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Constantia"/>
              </a:endParaRPr>
            </a:p>
          </p:txBody>
        </p:sp>
      </p:grpSp>
    </p:spTree>
    <p:extLst>
      <p:ext uri="{BB962C8B-B14F-4D97-AF65-F5344CB8AC3E}">
        <p14:creationId xmlns:p14="http://schemas.microsoft.com/office/powerpoint/2010/main" val="38317297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3468A63-6387-4AFA-893B-090E325ED1C4}" type="datetimeFigureOut">
              <a:rPr lang="en-US">
                <a:solidFill>
                  <a:prstClr val="black">
                    <a:tint val="75000"/>
                  </a:prstClr>
                </a:solidFill>
              </a:rPr>
              <a:pPr>
                <a:defRPr/>
              </a:pPr>
              <a:t>5/19/2015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F2D360A-BCDE-44E5-9C48-2DDF56AE066B}" type="slidenum">
              <a:rPr lang="en-US" altLang="en-US" smtClean="0">
                <a:latin typeface="Calibri" panose="020F0502020204030204" pitchFamily="34" charset="0"/>
              </a:rPr>
              <a:pPr/>
              <a:t>‹#›</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89561795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7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8D6F0"/>
            </a:gs>
            <a:gs pos="50000">
              <a:schemeClr val="accent1">
                <a:tint val="44500"/>
                <a:satMod val="16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A7ABA1-A6C9-8441-854A-BFDE2AC62171}" type="datetime1">
              <a:rPr lang="en-GB" smtClean="0">
                <a:solidFill>
                  <a:prstClr val="black">
                    <a:tint val="75000"/>
                  </a:prstClr>
                </a:solidFill>
                <a:latin typeface="Calibri"/>
              </a:rPr>
              <a:pPr fontAlgn="auto">
                <a:spcBef>
                  <a:spcPts val="0"/>
                </a:spcBef>
                <a:spcAft>
                  <a:spcPts val="0"/>
                </a:spcAft>
              </a:pPr>
              <a:t>19/05/2015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88325AA-41B2-4DAC-BDD5-11DFF461AAB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589542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9.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50.xml"/><Relationship Id="rId1" Type="http://schemas.openxmlformats.org/officeDocument/2006/relationships/tags" Target="../tags/tag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50.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hyperlink" Target="http://www.esrl.noaa.gov/psd/data/obs/datadisplay/index.php?ProjectID=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0.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50.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0.xml"/><Relationship Id="rId5" Type="http://schemas.openxmlformats.org/officeDocument/2006/relationships/image" Target="../media/image69.png"/><Relationship Id="rId4" Type="http://schemas.openxmlformats.org/officeDocument/2006/relationships/image" Target="../media/image68.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0.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7.xml"/><Relationship Id="rId5" Type="http://schemas.openxmlformats.org/officeDocument/2006/relationships/image" Target="../media/image76.jpe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png"/><Relationship Id="rId1" Type="http://schemas.openxmlformats.org/officeDocument/2006/relationships/slideLayout" Target="../slideLayouts/slideLayout38.xml"/><Relationship Id="rId5" Type="http://schemas.openxmlformats.org/officeDocument/2006/relationships/image" Target="../media/image78.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8.xml"/><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7.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www.calacademy.org/sciencetoday/atmospheric-rivers/551196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6.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astalConvection copy"/>
          <p:cNvPicPr>
            <a:picLocks noChangeAspect="1" noChangeArrowheads="1"/>
          </p:cNvPicPr>
          <p:nvPr/>
        </p:nvPicPr>
        <p:blipFill>
          <a:blip r:embed="rId3" cstate="email">
            <a:extLst>
              <a:ext uri="{28A0092B-C50C-407E-A947-70E740481C1C}">
                <a14:useLocalDpi xmlns:a14="http://schemas.microsoft.com/office/drawing/2010/main"/>
              </a:ext>
            </a:extLst>
          </a:blip>
          <a:srcRect l="10400"/>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28600"/>
            <a:ext cx="7772400" cy="1470025"/>
          </a:xfrm>
        </p:spPr>
        <p:txBody>
          <a:bodyPr/>
          <a:lstStyle/>
          <a:p>
            <a:r>
              <a:rPr lang="en-US" b="1" dirty="0" smtClean="0">
                <a:solidFill>
                  <a:srgbClr val="FFFF00"/>
                </a:solidFill>
                <a:effectLst>
                  <a:outerShdw blurRad="38100" dist="38100" dir="2700000" algn="tl">
                    <a:srgbClr val="000000">
                      <a:alpha val="43137"/>
                    </a:srgbClr>
                  </a:outerShdw>
                </a:effectLst>
              </a:rPr>
              <a:t>Hydrometeorology </a:t>
            </a:r>
            <a:r>
              <a:rPr lang="en-US" b="1" dirty="0" err="1" smtClean="0">
                <a:solidFill>
                  <a:srgbClr val="FFFF00"/>
                </a:solidFill>
                <a:effectLst>
                  <a:outerShdw blurRad="38100" dist="38100" dir="2700000" algn="tl">
                    <a:srgbClr val="000000">
                      <a:alpha val="43137"/>
                    </a:srgbClr>
                  </a:outerShdw>
                </a:effectLst>
              </a:rPr>
              <a:t>Testbed</a:t>
            </a:r>
            <a:r>
              <a:rPr lang="en-US" b="1" dirty="0" smtClean="0">
                <a:solidFill>
                  <a:srgbClr val="FFFF00"/>
                </a:solidFill>
                <a:effectLst>
                  <a:outerShdw blurRad="38100" dist="38100" dir="2700000" algn="tl">
                    <a:srgbClr val="000000">
                      <a:alpha val="43137"/>
                    </a:srgbClr>
                  </a:outerShdw>
                </a:effectLst>
              </a:rPr>
              <a:t> West  (HMT-West) Overview</a:t>
            </a:r>
            <a:endParaRPr lang="en-US" b="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33400" y="1981200"/>
            <a:ext cx="8229600" cy="3048000"/>
          </a:xfrm>
        </p:spPr>
        <p:txBody>
          <a:bodyPr>
            <a:normAutofit/>
          </a:bodyPr>
          <a:lstStyle/>
          <a:p>
            <a:pPr>
              <a:spcBef>
                <a:spcPts val="0"/>
              </a:spcBef>
            </a:pPr>
            <a:r>
              <a:rPr lang="en-US" sz="2400" dirty="0" smtClean="0">
                <a:solidFill>
                  <a:schemeClr val="bg1"/>
                </a:solidFill>
              </a:rPr>
              <a:t>Allen White</a:t>
            </a:r>
            <a:r>
              <a:rPr lang="en-US" sz="2400" baseline="30000" dirty="0" smtClean="0">
                <a:solidFill>
                  <a:schemeClr val="bg1"/>
                </a:solidFill>
              </a:rPr>
              <a:t>1</a:t>
            </a:r>
            <a:r>
              <a:rPr lang="en-US" sz="2400" dirty="0" smtClean="0">
                <a:solidFill>
                  <a:schemeClr val="bg1"/>
                </a:solidFill>
              </a:rPr>
              <a:t>, Rob Cifelli</a:t>
            </a:r>
            <a:r>
              <a:rPr lang="en-US" sz="2400" baseline="30000" dirty="0">
                <a:solidFill>
                  <a:schemeClr val="bg1"/>
                </a:solidFill>
              </a:rPr>
              <a:t>1</a:t>
            </a:r>
            <a:r>
              <a:rPr lang="en-US" sz="2400" dirty="0" smtClean="0">
                <a:solidFill>
                  <a:schemeClr val="bg1"/>
                </a:solidFill>
              </a:rPr>
              <a:t>, Dave Reynolds</a:t>
            </a:r>
            <a:r>
              <a:rPr lang="en-US" sz="2400" baseline="30000" dirty="0" smtClean="0">
                <a:solidFill>
                  <a:schemeClr val="bg1"/>
                </a:solidFill>
              </a:rPr>
              <a:t>1,2</a:t>
            </a:r>
            <a:r>
              <a:rPr lang="en-US" sz="2400" dirty="0" smtClean="0">
                <a:solidFill>
                  <a:schemeClr val="bg1"/>
                </a:solidFill>
              </a:rPr>
              <a:t>, </a:t>
            </a:r>
          </a:p>
          <a:p>
            <a:pPr>
              <a:spcBef>
                <a:spcPts val="0"/>
              </a:spcBef>
            </a:pPr>
            <a:r>
              <a:rPr lang="en-US" sz="2400" dirty="0" smtClean="0">
                <a:solidFill>
                  <a:schemeClr val="bg1"/>
                </a:solidFill>
              </a:rPr>
              <a:t>Lynn Johnson</a:t>
            </a:r>
            <a:r>
              <a:rPr lang="en-US" sz="2400" baseline="30000" dirty="0" smtClean="0">
                <a:solidFill>
                  <a:schemeClr val="bg1"/>
                </a:solidFill>
              </a:rPr>
              <a:t>1,3</a:t>
            </a:r>
            <a:r>
              <a:rPr lang="en-US" sz="2400" dirty="0" smtClean="0">
                <a:solidFill>
                  <a:schemeClr val="bg1"/>
                </a:solidFill>
              </a:rPr>
              <a:t>, </a:t>
            </a:r>
            <a:r>
              <a:rPr lang="en-US" sz="2400" dirty="0" err="1" smtClean="0">
                <a:solidFill>
                  <a:schemeClr val="bg1"/>
                </a:solidFill>
              </a:rPr>
              <a:t>Ligia</a:t>
            </a:r>
            <a:r>
              <a:rPr lang="en-US" sz="2400" dirty="0" smtClean="0">
                <a:solidFill>
                  <a:schemeClr val="bg1"/>
                </a:solidFill>
              </a:rPr>
              <a:t> Bernardet</a:t>
            </a:r>
            <a:r>
              <a:rPr lang="en-US" sz="2400" baseline="30000" dirty="0">
                <a:solidFill>
                  <a:schemeClr val="bg1"/>
                </a:solidFill>
              </a:rPr>
              <a:t>1,2</a:t>
            </a:r>
            <a:r>
              <a:rPr lang="en-US" sz="2400" dirty="0" smtClean="0">
                <a:solidFill>
                  <a:schemeClr val="bg1"/>
                </a:solidFill>
              </a:rPr>
              <a:t>, Kelly Mahoney</a:t>
            </a:r>
            <a:r>
              <a:rPr lang="en-US" sz="2400" baseline="30000" dirty="0" smtClean="0">
                <a:solidFill>
                  <a:schemeClr val="bg1"/>
                </a:solidFill>
              </a:rPr>
              <a:t>1,2</a:t>
            </a:r>
            <a:r>
              <a:rPr lang="en-US" sz="2400" dirty="0" smtClean="0">
                <a:solidFill>
                  <a:schemeClr val="bg1"/>
                </a:solidFill>
              </a:rPr>
              <a:t>, </a:t>
            </a:r>
          </a:p>
          <a:p>
            <a:pPr>
              <a:spcBef>
                <a:spcPts val="0"/>
              </a:spcBef>
            </a:pPr>
            <a:r>
              <a:rPr lang="en-US" sz="2400" dirty="0" smtClean="0">
                <a:solidFill>
                  <a:schemeClr val="bg1"/>
                </a:solidFill>
              </a:rPr>
              <a:t>Dave Novak</a:t>
            </a:r>
            <a:r>
              <a:rPr lang="en-US" sz="2400" baseline="30000" dirty="0" smtClean="0">
                <a:solidFill>
                  <a:schemeClr val="bg1"/>
                </a:solidFill>
              </a:rPr>
              <a:t>4</a:t>
            </a:r>
            <a:r>
              <a:rPr lang="en-US" sz="2400" dirty="0" smtClean="0">
                <a:solidFill>
                  <a:schemeClr val="bg1"/>
                </a:solidFill>
              </a:rPr>
              <a:t>, Kirk Holub</a:t>
            </a:r>
            <a:r>
              <a:rPr lang="en-US" sz="2400" baseline="30000" dirty="0" smtClean="0">
                <a:solidFill>
                  <a:schemeClr val="bg1"/>
                </a:solidFill>
              </a:rPr>
              <a:t>1</a:t>
            </a:r>
            <a:r>
              <a:rPr lang="en-US" sz="2400" dirty="0" smtClean="0">
                <a:solidFill>
                  <a:schemeClr val="bg1"/>
                </a:solidFill>
              </a:rPr>
              <a:t>,and Rich Lataitis</a:t>
            </a:r>
            <a:r>
              <a:rPr lang="en-US" sz="2400" baseline="30000" dirty="0" smtClean="0">
                <a:solidFill>
                  <a:schemeClr val="bg1"/>
                </a:solidFill>
              </a:rPr>
              <a:t>1</a:t>
            </a:r>
            <a:endParaRPr lang="en-US" sz="2400" baseline="30000" dirty="0">
              <a:solidFill>
                <a:schemeClr val="bg1"/>
              </a:solidFill>
            </a:endParaRPr>
          </a:p>
          <a:p>
            <a:pPr>
              <a:spcBef>
                <a:spcPts val="0"/>
              </a:spcBef>
            </a:pPr>
            <a:endParaRPr lang="en-US" sz="2400" baseline="30000" dirty="0" smtClean="0">
              <a:solidFill>
                <a:schemeClr val="bg1"/>
              </a:solidFill>
            </a:endParaRPr>
          </a:p>
          <a:p>
            <a:pPr>
              <a:spcBef>
                <a:spcPts val="0"/>
              </a:spcBef>
            </a:pPr>
            <a:r>
              <a:rPr lang="en-US" sz="1600" baseline="30000" dirty="0" smtClean="0">
                <a:solidFill>
                  <a:schemeClr val="bg1"/>
                </a:solidFill>
              </a:rPr>
              <a:t>1</a:t>
            </a:r>
            <a:r>
              <a:rPr lang="en-US" sz="1600" dirty="0" smtClean="0">
                <a:solidFill>
                  <a:schemeClr val="bg1"/>
                </a:solidFill>
              </a:rPr>
              <a:t>NOAA Earth System Research Laboratory, Boulder, CO</a:t>
            </a:r>
          </a:p>
          <a:p>
            <a:pPr>
              <a:spcBef>
                <a:spcPts val="0"/>
              </a:spcBef>
            </a:pPr>
            <a:r>
              <a:rPr lang="en-US" sz="1600" baseline="30000" dirty="0" smtClean="0">
                <a:solidFill>
                  <a:schemeClr val="bg1"/>
                </a:solidFill>
              </a:rPr>
              <a:t>2</a:t>
            </a:r>
            <a:r>
              <a:rPr lang="en-US" sz="1600" dirty="0" smtClean="0">
                <a:solidFill>
                  <a:schemeClr val="bg1"/>
                </a:solidFill>
              </a:rPr>
              <a:t>Cooperative Institute for Research in Environmental Sciences, U. of Colorado, Boulder, CO</a:t>
            </a:r>
          </a:p>
          <a:p>
            <a:pPr>
              <a:spcBef>
                <a:spcPts val="0"/>
              </a:spcBef>
            </a:pPr>
            <a:r>
              <a:rPr lang="en-US" sz="1600" baseline="30000" dirty="0" smtClean="0">
                <a:solidFill>
                  <a:schemeClr val="bg1"/>
                </a:solidFill>
              </a:rPr>
              <a:t>3</a:t>
            </a:r>
            <a:r>
              <a:rPr lang="en-US" sz="1600" dirty="0" smtClean="0">
                <a:solidFill>
                  <a:schemeClr val="bg1"/>
                </a:solidFill>
              </a:rPr>
              <a:t>Cooperative Institute for Research in the Atmosphere, Colorado State U., Ft. Collins, CO</a:t>
            </a:r>
          </a:p>
          <a:p>
            <a:pPr>
              <a:spcBef>
                <a:spcPts val="0"/>
              </a:spcBef>
            </a:pPr>
            <a:r>
              <a:rPr lang="en-US" sz="1600" baseline="30000" dirty="0">
                <a:solidFill>
                  <a:schemeClr val="bg1"/>
                </a:solidFill>
              </a:rPr>
              <a:t>4</a:t>
            </a:r>
            <a:r>
              <a:rPr lang="en-US" sz="1600" dirty="0" smtClean="0">
                <a:solidFill>
                  <a:schemeClr val="bg1"/>
                </a:solidFill>
              </a:rPr>
              <a:t>NOAA National Weather Service Weather Prediction Center, College Park, MD</a:t>
            </a:r>
            <a:endParaRPr lang="en-US" sz="1600" baseline="30000" dirty="0">
              <a:solidFill>
                <a:schemeClr val="bg1"/>
              </a:solidFill>
            </a:endParaRPr>
          </a:p>
        </p:txBody>
      </p:sp>
      <p:sp>
        <p:nvSpPr>
          <p:cNvPr id="6" name="TextBox 5"/>
          <p:cNvSpPr txBox="1"/>
          <p:nvPr/>
        </p:nvSpPr>
        <p:spPr>
          <a:xfrm>
            <a:off x="3810000" y="6400800"/>
            <a:ext cx="1817934" cy="276999"/>
          </a:xfrm>
          <a:prstGeom prst="rect">
            <a:avLst/>
          </a:prstGeom>
          <a:noFill/>
        </p:spPr>
        <p:txBody>
          <a:bodyPr wrap="none" rtlCol="0">
            <a:spAutoFit/>
          </a:bodyPr>
          <a:lstStyle/>
          <a:p>
            <a:r>
              <a:rPr lang="en-US" sz="1200" dirty="0" err="1" smtClean="0">
                <a:solidFill>
                  <a:schemeClr val="bg1"/>
                </a:solidFill>
                <a:latin typeface="+mj-lt"/>
              </a:rPr>
              <a:t>VLab</a:t>
            </a:r>
            <a:r>
              <a:rPr lang="en-US" sz="1200" dirty="0" smtClean="0">
                <a:solidFill>
                  <a:schemeClr val="bg1"/>
                </a:solidFill>
                <a:latin typeface="+mj-lt"/>
              </a:rPr>
              <a:t> Forum, 20 May 2015</a:t>
            </a:r>
            <a:endParaRPr lang="en-US" sz="1200" dirty="0">
              <a:solidFill>
                <a:schemeClr val="bg1"/>
              </a:solidFill>
              <a:latin typeface="+mj-lt"/>
            </a:endParaRPr>
          </a:p>
        </p:txBody>
      </p:sp>
    </p:spTree>
    <p:extLst>
      <p:ext uri="{BB962C8B-B14F-4D97-AF65-F5344CB8AC3E}">
        <p14:creationId xmlns:p14="http://schemas.microsoft.com/office/powerpoint/2010/main" val="786809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7570" y="381000"/>
            <a:ext cx="2868462" cy="1938992"/>
          </a:xfrm>
          <a:prstGeom prst="rect">
            <a:avLst/>
          </a:prstGeom>
          <a:noFill/>
        </p:spPr>
        <p:txBody>
          <a:bodyPr wrap="square" rtlCol="0">
            <a:spAutoFit/>
          </a:bodyPr>
          <a:lstStyle/>
          <a:p>
            <a:pPr algn="ctr"/>
            <a:r>
              <a:rPr lang="en-US" sz="2400" dirty="0" smtClean="0">
                <a:solidFill>
                  <a:srgbClr val="FFFF00"/>
                </a:solidFill>
                <a:latin typeface="+mj-lt"/>
              </a:rPr>
              <a:t>HMT Real-time Upslope Water Vapor Flux Tool Display</a:t>
            </a:r>
          </a:p>
          <a:p>
            <a:pPr algn="ctr"/>
            <a:r>
              <a:rPr lang="en-US" sz="2400" b="1" u="sng" dirty="0" smtClean="0">
                <a:solidFill>
                  <a:srgbClr val="FFFF00"/>
                </a:solidFill>
                <a:latin typeface="+mj-lt"/>
              </a:rPr>
              <a:t>Now uses HRRR and RAP forecast models</a:t>
            </a:r>
          </a:p>
        </p:txBody>
      </p:sp>
      <p:sp>
        <p:nvSpPr>
          <p:cNvPr id="3" name="TextBox 2"/>
          <p:cNvSpPr txBox="1"/>
          <p:nvPr/>
        </p:nvSpPr>
        <p:spPr>
          <a:xfrm>
            <a:off x="6248401" y="2841588"/>
            <a:ext cx="2667000" cy="2585323"/>
          </a:xfrm>
          <a:prstGeom prst="rect">
            <a:avLst/>
          </a:prstGeom>
          <a:noFill/>
        </p:spPr>
        <p:txBody>
          <a:bodyPr wrap="square" rtlCol="0">
            <a:spAutoFit/>
          </a:bodyPr>
          <a:lstStyle/>
          <a:p>
            <a:r>
              <a:rPr lang="en-US" sz="1800" b="1" dirty="0" smtClean="0">
                <a:latin typeface="+mj-lt"/>
              </a:rPr>
              <a:t>Providing forecasters with the critical observations to determine how ARs are impacting the area and how model forecasts are portraying the AR conditions and orographic precipitation enhancement.</a:t>
            </a:r>
            <a:endParaRPr lang="en-US" sz="1800" b="1" dirty="0">
              <a:latin typeface="+mj-l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349306"/>
            <a:ext cx="5803895" cy="5511262"/>
          </a:xfrm>
          <a:prstGeom prst="rect">
            <a:avLst/>
          </a:prstGeom>
        </p:spPr>
      </p:pic>
      <p:sp>
        <p:nvSpPr>
          <p:cNvPr id="15" name="TextBox 14"/>
          <p:cNvSpPr txBox="1"/>
          <p:nvPr/>
        </p:nvSpPr>
        <p:spPr>
          <a:xfrm>
            <a:off x="8763000" y="6477590"/>
            <a:ext cx="354584" cy="276999"/>
          </a:xfrm>
          <a:prstGeom prst="rect">
            <a:avLst/>
          </a:prstGeom>
          <a:noFill/>
        </p:spPr>
        <p:txBody>
          <a:bodyPr wrap="none" rtlCol="0">
            <a:spAutoFit/>
          </a:bodyPr>
          <a:lstStyle/>
          <a:p>
            <a:r>
              <a:rPr lang="en-US" sz="1200" dirty="0" smtClean="0">
                <a:solidFill>
                  <a:schemeClr val="bg1"/>
                </a:solidFill>
              </a:rPr>
              <a:t>10</a:t>
            </a:r>
            <a:endParaRPr lang="en-US" sz="1200" dirty="0">
              <a:solidFill>
                <a:schemeClr val="bg1"/>
              </a:solidFill>
            </a:endParaRPr>
          </a:p>
        </p:txBody>
      </p:sp>
    </p:spTree>
    <p:extLst>
      <p:ext uri="{BB962C8B-B14F-4D97-AF65-F5344CB8AC3E}">
        <p14:creationId xmlns:p14="http://schemas.microsoft.com/office/powerpoint/2010/main" val="2467038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838200"/>
            <a:ext cx="4724400" cy="4154984"/>
          </a:xfrm>
          <a:prstGeom prst="rect">
            <a:avLst/>
          </a:prstGeom>
          <a:noFill/>
        </p:spPr>
        <p:txBody>
          <a:bodyPr wrap="square" rtlCol="0">
            <a:spAutoFit/>
          </a:bodyPr>
          <a:lstStyle/>
          <a:p>
            <a:r>
              <a:rPr lang="en-US" sz="2400" dirty="0" smtClean="0">
                <a:latin typeface="+mj-lt"/>
              </a:rPr>
              <a:t>CA-DWR and U.S. DOE are jointly supporting a coastal network of seven atmospheric river observatories.  This “picket fence” will provide the first line of defense for winter storms that pound the West Coast each year.   This network will be completed this year.  UNAVCO/NOAA-GSD is providing real-time GPS-Met data across these West Coast States.</a:t>
            </a:r>
            <a:endParaRPr lang="en-US" sz="2400" dirty="0">
              <a:latin typeface="+mj-lt"/>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152400"/>
            <a:ext cx="3219601"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63000" y="6477590"/>
            <a:ext cx="343171" cy="276999"/>
          </a:xfrm>
          <a:prstGeom prst="rect">
            <a:avLst/>
          </a:prstGeom>
          <a:noFill/>
        </p:spPr>
        <p:txBody>
          <a:bodyPr wrap="none" rtlCol="0">
            <a:spAutoFit/>
          </a:bodyPr>
          <a:lstStyle/>
          <a:p>
            <a:r>
              <a:rPr lang="en-US" sz="1200" dirty="0" smtClean="0">
                <a:solidFill>
                  <a:schemeClr val="bg1"/>
                </a:solidFill>
              </a:rPr>
              <a:t>11</a:t>
            </a:r>
            <a:endParaRPr lang="en-US" sz="1200" dirty="0">
              <a:solidFill>
                <a:schemeClr val="bg1"/>
              </a:solidFill>
            </a:endParaRPr>
          </a:p>
        </p:txBody>
      </p:sp>
    </p:spTree>
    <p:extLst>
      <p:ext uri="{BB962C8B-B14F-4D97-AF65-F5344CB8AC3E}">
        <p14:creationId xmlns:p14="http://schemas.microsoft.com/office/powerpoint/2010/main" val="20734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3073338"/>
            <a:ext cx="4724400" cy="338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DSCN242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50738" y="76200"/>
            <a:ext cx="4254201" cy="3083729"/>
          </a:xfrm>
          <a:prstGeom prst="rect">
            <a:avLst/>
          </a:prstGeom>
        </p:spPr>
      </p:pic>
      <p:sp>
        <p:nvSpPr>
          <p:cNvPr id="92164" name="Text Box 4"/>
          <p:cNvSpPr txBox="1">
            <a:spLocks noChangeArrowheads="1"/>
          </p:cNvSpPr>
          <p:nvPr/>
        </p:nvSpPr>
        <p:spPr bwMode="auto">
          <a:xfrm>
            <a:off x="4419600" y="3810000"/>
            <a:ext cx="1101455" cy="338554"/>
          </a:xfrm>
          <a:prstGeom prst="rect">
            <a:avLst/>
          </a:prstGeom>
          <a:noFill/>
          <a:ln w="9525">
            <a:noFill/>
            <a:miter lim="800000"/>
            <a:headEnd/>
            <a:tailEnd/>
          </a:ln>
          <a:effectLst/>
        </p:spPr>
        <p:txBody>
          <a:bodyPr wrap="none">
            <a:spAutoFit/>
          </a:bodyPr>
          <a:lstStyle/>
          <a:p>
            <a:r>
              <a:rPr lang="en-US" sz="1600" b="1" dirty="0">
                <a:solidFill>
                  <a:schemeClr val="bg1"/>
                </a:solidFill>
                <a:latin typeface="+mj-lt"/>
              </a:rPr>
              <a:t>Snow level</a:t>
            </a:r>
          </a:p>
        </p:txBody>
      </p:sp>
      <p:sp>
        <p:nvSpPr>
          <p:cNvPr id="92166" name="Text Box 6"/>
          <p:cNvSpPr txBox="1">
            <a:spLocks noChangeArrowheads="1"/>
          </p:cNvSpPr>
          <p:nvPr/>
        </p:nvSpPr>
        <p:spPr bwMode="auto">
          <a:xfrm>
            <a:off x="4872038" y="131764"/>
            <a:ext cx="3911600" cy="461665"/>
          </a:xfrm>
          <a:prstGeom prst="rect">
            <a:avLst/>
          </a:prstGeom>
          <a:noFill/>
          <a:ln w="9525">
            <a:solidFill>
              <a:schemeClr val="tx1"/>
            </a:solidFill>
            <a:miter lim="800000"/>
            <a:headEnd/>
            <a:tailEnd/>
          </a:ln>
          <a:effectLst/>
        </p:spPr>
        <p:txBody>
          <a:bodyPr>
            <a:spAutoFit/>
          </a:bodyPr>
          <a:lstStyle/>
          <a:p>
            <a:pPr algn="ctr">
              <a:spcBef>
                <a:spcPct val="50000"/>
              </a:spcBef>
            </a:pPr>
            <a:r>
              <a:rPr lang="en-US" sz="2400" b="1" dirty="0" smtClean="0">
                <a:solidFill>
                  <a:prstClr val="white"/>
                </a:solidFill>
                <a:latin typeface="+mj-lt"/>
              </a:rPr>
              <a:t>Snow-level Radar</a:t>
            </a:r>
            <a:endParaRPr lang="en-US" sz="2400" b="1" dirty="0">
              <a:solidFill>
                <a:prstClr val="white"/>
              </a:solidFill>
              <a:latin typeface="+mj-lt"/>
            </a:endParaRPr>
          </a:p>
        </p:txBody>
      </p:sp>
      <p:sp>
        <p:nvSpPr>
          <p:cNvPr id="92167" name="Rectangle 7"/>
          <p:cNvSpPr>
            <a:spLocks noChangeArrowheads="1"/>
          </p:cNvSpPr>
          <p:nvPr/>
        </p:nvSpPr>
        <p:spPr bwMode="auto">
          <a:xfrm>
            <a:off x="4513267" y="782649"/>
            <a:ext cx="4611687" cy="2517775"/>
          </a:xfrm>
          <a:prstGeom prst="rect">
            <a:avLst/>
          </a:prstGeom>
          <a:noFill/>
          <a:ln w="9525">
            <a:noFill/>
            <a:miter lim="800000"/>
            <a:headEnd/>
            <a:tailEnd/>
          </a:ln>
          <a:effectLst/>
        </p:spPr>
        <p:txBody>
          <a:bodyPr/>
          <a:lstStyle/>
          <a:p>
            <a:pPr marL="228600" indent="-228600">
              <a:lnSpc>
                <a:spcPct val="80000"/>
              </a:lnSpc>
              <a:spcBef>
                <a:spcPct val="20000"/>
              </a:spcBef>
              <a:buClr>
                <a:srgbClr val="0000FF"/>
              </a:buClr>
              <a:buSzPct val="75000"/>
              <a:buFont typeface="Wingdings" pitchFamily="2" charset="2"/>
              <a:buChar char="l"/>
            </a:pPr>
            <a:r>
              <a:rPr lang="en-US" sz="1800" dirty="0">
                <a:solidFill>
                  <a:prstClr val="white"/>
                </a:solidFill>
                <a:latin typeface="+mj-lt"/>
              </a:rPr>
              <a:t>Provides proxy snow-level height during precipitation events</a:t>
            </a:r>
          </a:p>
          <a:p>
            <a:pPr marL="228600" indent="-228600">
              <a:lnSpc>
                <a:spcPct val="80000"/>
              </a:lnSpc>
              <a:spcBef>
                <a:spcPct val="20000"/>
              </a:spcBef>
              <a:buClr>
                <a:srgbClr val="0000FF"/>
              </a:buClr>
              <a:buSzPct val="75000"/>
              <a:buFont typeface="Wingdings" pitchFamily="2" charset="2"/>
              <a:buChar char="l"/>
            </a:pPr>
            <a:r>
              <a:rPr lang="en-US" sz="1800" dirty="0">
                <a:solidFill>
                  <a:prstClr val="white"/>
                </a:solidFill>
                <a:latin typeface="+mj-lt"/>
              </a:rPr>
              <a:t>Utilizes proven FMCW technology to substantially lower </a:t>
            </a:r>
            <a:r>
              <a:rPr lang="en-US" sz="1800" dirty="0" smtClean="0">
                <a:solidFill>
                  <a:prstClr val="white"/>
                </a:solidFill>
                <a:latin typeface="+mj-lt"/>
              </a:rPr>
              <a:t>cost</a:t>
            </a:r>
            <a:endParaRPr lang="en-US" sz="1800" dirty="0">
              <a:solidFill>
                <a:prstClr val="white"/>
              </a:solidFill>
              <a:latin typeface="+mj-lt"/>
            </a:endParaRPr>
          </a:p>
          <a:p>
            <a:pPr marL="228600" indent="-228600">
              <a:lnSpc>
                <a:spcPct val="80000"/>
              </a:lnSpc>
              <a:spcBef>
                <a:spcPct val="20000"/>
              </a:spcBef>
              <a:buClr>
                <a:srgbClr val="0000FF"/>
              </a:buClr>
              <a:buSzPct val="75000"/>
              <a:buFont typeface="Wingdings" pitchFamily="2" charset="2"/>
              <a:buChar char="l"/>
            </a:pPr>
            <a:r>
              <a:rPr lang="en-US" sz="1800" b="1" dirty="0">
                <a:solidFill>
                  <a:prstClr val="white"/>
                </a:solidFill>
                <a:latin typeface="+mj-lt"/>
              </a:rPr>
              <a:t>Uses the patented ESRL </a:t>
            </a:r>
            <a:r>
              <a:rPr lang="en-US" sz="1800" b="1" dirty="0">
                <a:solidFill>
                  <a:srgbClr val="FFFF00"/>
                </a:solidFill>
                <a:latin typeface="+mj-lt"/>
              </a:rPr>
              <a:t>automated snow-level detection algorithm proven in nationwide field experiments</a:t>
            </a:r>
          </a:p>
          <a:p>
            <a:pPr marL="228600" indent="-228600">
              <a:lnSpc>
                <a:spcPct val="80000"/>
              </a:lnSpc>
              <a:spcBef>
                <a:spcPct val="20000"/>
              </a:spcBef>
              <a:buClr>
                <a:srgbClr val="0000FF"/>
              </a:buClr>
              <a:buSzPct val="75000"/>
              <a:buFont typeface="Wingdings" pitchFamily="2" charset="2"/>
              <a:buChar char="l"/>
            </a:pPr>
            <a:r>
              <a:rPr lang="en-US" sz="1800" dirty="0">
                <a:solidFill>
                  <a:prstClr val="white"/>
                </a:solidFill>
                <a:latin typeface="+mj-lt"/>
              </a:rPr>
              <a:t>Less than 8’ diameter footprint</a:t>
            </a:r>
          </a:p>
          <a:p>
            <a:pPr marL="228600" indent="-228600">
              <a:lnSpc>
                <a:spcPct val="80000"/>
              </a:lnSpc>
              <a:spcBef>
                <a:spcPct val="20000"/>
              </a:spcBef>
              <a:buClr>
                <a:srgbClr val="0000FF"/>
              </a:buClr>
              <a:buSzPct val="75000"/>
              <a:buFont typeface="Wingdings" pitchFamily="2" charset="2"/>
              <a:buChar char="l"/>
            </a:pPr>
            <a:r>
              <a:rPr lang="en-US" sz="1800" dirty="0">
                <a:solidFill>
                  <a:prstClr val="white"/>
                </a:solidFill>
                <a:latin typeface="+mj-lt"/>
              </a:rPr>
              <a:t>Low-power requiring minimal infrastructure</a:t>
            </a:r>
          </a:p>
          <a:p>
            <a:pPr marL="228600" indent="-228600">
              <a:lnSpc>
                <a:spcPct val="80000"/>
              </a:lnSpc>
              <a:spcBef>
                <a:spcPct val="20000"/>
              </a:spcBef>
              <a:buClr>
                <a:srgbClr val="0000FF"/>
              </a:buClr>
              <a:buSzPct val="75000"/>
              <a:buFont typeface="Wingdings" pitchFamily="2" charset="2"/>
              <a:buChar char="l"/>
            </a:pPr>
            <a:endParaRPr lang="en-US" sz="1800" dirty="0">
              <a:solidFill>
                <a:prstClr val="black"/>
              </a:solidFill>
              <a:latin typeface="+mj-lt"/>
            </a:endParaRPr>
          </a:p>
        </p:txBody>
      </p:sp>
      <p:sp>
        <p:nvSpPr>
          <p:cNvPr id="92169" name="Text Box 9"/>
          <p:cNvSpPr txBox="1">
            <a:spLocks noChangeArrowheads="1"/>
          </p:cNvSpPr>
          <p:nvPr/>
        </p:nvSpPr>
        <p:spPr bwMode="auto">
          <a:xfrm>
            <a:off x="2845822" y="2895600"/>
            <a:ext cx="1726178" cy="307777"/>
          </a:xfrm>
          <a:prstGeom prst="rect">
            <a:avLst/>
          </a:prstGeom>
          <a:noFill/>
          <a:ln w="9525">
            <a:noFill/>
            <a:miter lim="800000"/>
            <a:headEnd/>
            <a:tailEnd/>
          </a:ln>
          <a:effectLst/>
        </p:spPr>
        <p:txBody>
          <a:bodyPr wrap="none">
            <a:spAutoFit/>
          </a:bodyPr>
          <a:lstStyle/>
          <a:p>
            <a:r>
              <a:rPr lang="en-US" sz="1400" b="1" dirty="0">
                <a:solidFill>
                  <a:prstClr val="white"/>
                </a:solidFill>
                <a:latin typeface="+mj-lt"/>
              </a:rPr>
              <a:t>Photo by P. Johnston</a:t>
            </a:r>
          </a:p>
        </p:txBody>
      </p:sp>
      <p:sp>
        <p:nvSpPr>
          <p:cNvPr id="92170" name="Text Box 10"/>
          <p:cNvSpPr txBox="1">
            <a:spLocks noChangeArrowheads="1"/>
          </p:cNvSpPr>
          <p:nvPr/>
        </p:nvSpPr>
        <p:spPr bwMode="auto">
          <a:xfrm>
            <a:off x="365125" y="265123"/>
            <a:ext cx="1265218" cy="646331"/>
          </a:xfrm>
          <a:prstGeom prst="rect">
            <a:avLst/>
          </a:prstGeom>
          <a:noFill/>
          <a:ln w="9525">
            <a:noFill/>
            <a:miter lim="800000"/>
            <a:headEnd/>
            <a:tailEnd/>
          </a:ln>
          <a:effectLst/>
        </p:spPr>
        <p:txBody>
          <a:bodyPr wrap="none">
            <a:spAutoFit/>
          </a:bodyPr>
          <a:lstStyle/>
          <a:p>
            <a:r>
              <a:rPr lang="en-US" b="1">
                <a:solidFill>
                  <a:prstClr val="black"/>
                </a:solidFill>
              </a:rPr>
              <a:t>Colfax, CA</a:t>
            </a:r>
          </a:p>
          <a:p>
            <a:r>
              <a:rPr lang="en-US" b="1">
                <a:solidFill>
                  <a:prstClr val="black"/>
                </a:solidFill>
              </a:rPr>
              <a:t>Elev. 636 m</a:t>
            </a:r>
          </a:p>
        </p:txBody>
      </p:sp>
      <p:cxnSp>
        <p:nvCxnSpPr>
          <p:cNvPr id="3" name="Straight Arrow Connector 2"/>
          <p:cNvCxnSpPr/>
          <p:nvPr/>
        </p:nvCxnSpPr>
        <p:spPr>
          <a:xfrm flipH="1">
            <a:off x="4970327" y="4148554"/>
            <a:ext cx="86101" cy="457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763000" y="6477590"/>
            <a:ext cx="354584" cy="276999"/>
          </a:xfrm>
          <a:prstGeom prst="rect">
            <a:avLst/>
          </a:prstGeom>
          <a:noFill/>
        </p:spPr>
        <p:txBody>
          <a:bodyPr wrap="none" rtlCol="0">
            <a:spAutoFit/>
          </a:bodyPr>
          <a:lstStyle/>
          <a:p>
            <a:r>
              <a:rPr lang="en-US" sz="1200" dirty="0" smtClean="0">
                <a:solidFill>
                  <a:schemeClr val="bg1"/>
                </a:solidFill>
              </a:rPr>
              <a:t>12</a:t>
            </a:r>
            <a:endParaRPr lang="en-US" sz="1200" dirty="0">
              <a:solidFill>
                <a:schemeClr val="bg1"/>
              </a:solidFill>
            </a:endParaRPr>
          </a:p>
        </p:txBody>
      </p:sp>
    </p:spTree>
    <p:extLst>
      <p:ext uri="{BB962C8B-B14F-4D97-AF65-F5344CB8AC3E}">
        <p14:creationId xmlns:p14="http://schemas.microsoft.com/office/powerpoint/2010/main" val="2481304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28575"/>
            <a:ext cx="7010400" cy="781050"/>
          </a:xfrm>
        </p:spPr>
        <p:txBody>
          <a:bodyPr>
            <a:noAutofit/>
          </a:bodyPr>
          <a:lstStyle/>
          <a:p>
            <a:r>
              <a:rPr lang="en-US" sz="4400" b="1" dirty="0" smtClean="0">
                <a:solidFill>
                  <a:srgbClr val="FFFF00"/>
                </a:solidFill>
                <a:effectLst>
                  <a:outerShdw blurRad="38100" dist="38100" dir="2700000" algn="tl">
                    <a:srgbClr val="000000">
                      <a:alpha val="43137"/>
                    </a:srgbClr>
                  </a:outerShdw>
                </a:effectLst>
              </a:rPr>
              <a:t>HMT Future Work (FY15)</a:t>
            </a:r>
            <a:endParaRPr lang="en-US" sz="44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04800" y="639763"/>
            <a:ext cx="4267200" cy="4389437"/>
          </a:xfrm>
        </p:spPr>
        <p:txBody>
          <a:bodyPr>
            <a:noAutofit/>
          </a:bodyPr>
          <a:lstStyle/>
          <a:p>
            <a:pPr>
              <a:buClr>
                <a:srgbClr val="FFFF00"/>
              </a:buClr>
            </a:pPr>
            <a:r>
              <a:rPr lang="en-US" sz="1800" dirty="0" smtClean="0">
                <a:latin typeface="+mj-lt"/>
              </a:rPr>
              <a:t>Finish HMT-Legacy observing system deployments in CA, OR, WA</a:t>
            </a:r>
          </a:p>
          <a:p>
            <a:pPr>
              <a:buClr>
                <a:srgbClr val="FFFF00"/>
              </a:buClr>
            </a:pPr>
            <a:r>
              <a:rPr lang="en-US" sz="1800" dirty="0" smtClean="0">
                <a:latin typeface="+mj-lt"/>
              </a:rPr>
              <a:t>Continue 2</a:t>
            </a:r>
            <a:r>
              <a:rPr lang="en-US" sz="1800" baseline="30000" dirty="0" smtClean="0">
                <a:latin typeface="+mj-lt"/>
              </a:rPr>
              <a:t>nd</a:t>
            </a:r>
            <a:r>
              <a:rPr lang="en-US" sz="1800" dirty="0" smtClean="0">
                <a:latin typeface="+mj-lt"/>
              </a:rPr>
              <a:t> MOU with CA-DWR</a:t>
            </a:r>
          </a:p>
          <a:p>
            <a:pPr lvl="1">
              <a:buClr>
                <a:srgbClr val="FFC000"/>
              </a:buClr>
            </a:pPr>
            <a:r>
              <a:rPr lang="en-US" sz="1400" dirty="0" smtClean="0">
                <a:latin typeface="+mj-lt"/>
              </a:rPr>
              <a:t>Observing network O&amp;M funding</a:t>
            </a:r>
          </a:p>
          <a:p>
            <a:pPr lvl="1">
              <a:buClr>
                <a:srgbClr val="FFC000"/>
              </a:buClr>
            </a:pPr>
            <a:r>
              <a:rPr lang="en-US" sz="1400" dirty="0" smtClean="0">
                <a:latin typeface="+mj-lt"/>
              </a:rPr>
              <a:t>Network optimization studies</a:t>
            </a:r>
          </a:p>
          <a:p>
            <a:pPr lvl="1">
              <a:buClr>
                <a:srgbClr val="FFC000"/>
              </a:buClr>
            </a:pPr>
            <a:r>
              <a:rPr lang="en-US" sz="1400" dirty="0" smtClean="0">
                <a:latin typeface="+mj-lt"/>
              </a:rPr>
              <a:t>SF Bay modeling project</a:t>
            </a:r>
          </a:p>
          <a:p>
            <a:pPr>
              <a:buClr>
                <a:srgbClr val="FFFF00"/>
              </a:buClr>
            </a:pPr>
            <a:r>
              <a:rPr lang="en-US" sz="1800" dirty="0" smtClean="0">
                <a:latin typeface="+mj-lt"/>
              </a:rPr>
              <a:t>Publish research on  HMT-SEPS in North Carolina</a:t>
            </a:r>
          </a:p>
          <a:p>
            <a:pPr lvl="1">
              <a:buClr>
                <a:srgbClr val="FFC000"/>
              </a:buClr>
            </a:pPr>
            <a:r>
              <a:rPr lang="en-US" sz="1400" dirty="0" smtClean="0">
                <a:latin typeface="+mj-lt"/>
              </a:rPr>
              <a:t>Role of ARs in the East vs West</a:t>
            </a:r>
          </a:p>
          <a:p>
            <a:pPr lvl="1">
              <a:buClr>
                <a:srgbClr val="FFC000"/>
              </a:buClr>
            </a:pPr>
            <a:r>
              <a:rPr lang="en-US" sz="1400" dirty="0" smtClean="0">
                <a:latin typeface="+mj-lt"/>
              </a:rPr>
              <a:t>Precipitation microphysics</a:t>
            </a:r>
          </a:p>
          <a:p>
            <a:pPr>
              <a:buClr>
                <a:srgbClr val="FFFF00"/>
              </a:buClr>
            </a:pPr>
            <a:r>
              <a:rPr lang="en-US" sz="1800" dirty="0" smtClean="0">
                <a:latin typeface="+mj-lt"/>
              </a:rPr>
              <a:t>Carry out MOU with SCWA</a:t>
            </a:r>
          </a:p>
          <a:p>
            <a:pPr lvl="1">
              <a:buClr>
                <a:srgbClr val="FFC000"/>
              </a:buClr>
            </a:pPr>
            <a:r>
              <a:rPr lang="en-US" sz="1400" dirty="0" smtClean="0">
                <a:latin typeface="+mj-lt"/>
              </a:rPr>
              <a:t>Forecast Informed Reservoir Operations</a:t>
            </a:r>
          </a:p>
          <a:p>
            <a:pPr lvl="1">
              <a:buClr>
                <a:srgbClr val="FFC000"/>
              </a:buClr>
            </a:pPr>
            <a:r>
              <a:rPr lang="en-US" sz="1400" dirty="0">
                <a:latin typeface="+mj-lt"/>
              </a:rPr>
              <a:t>Improved QPE for the Russian River </a:t>
            </a:r>
            <a:r>
              <a:rPr lang="en-US" sz="1400" dirty="0" smtClean="0">
                <a:latin typeface="+mj-lt"/>
              </a:rPr>
              <a:t>Basin</a:t>
            </a:r>
          </a:p>
          <a:p>
            <a:pPr lvl="1">
              <a:buClr>
                <a:srgbClr val="FFC000"/>
              </a:buClr>
            </a:pPr>
            <a:r>
              <a:rPr lang="en-US" sz="1400" dirty="0" smtClean="0">
                <a:latin typeface="+mj-lt"/>
              </a:rPr>
              <a:t>Additional rain gauge/soil moisture sites</a:t>
            </a:r>
          </a:p>
          <a:p>
            <a:pPr lvl="1">
              <a:buClr>
                <a:srgbClr val="FFC000"/>
              </a:buClr>
            </a:pPr>
            <a:r>
              <a:rPr lang="en-US" sz="1400" dirty="0" smtClean="0">
                <a:latin typeface="+mj-lt"/>
              </a:rPr>
              <a:t>Benefits analysis</a:t>
            </a:r>
            <a:endParaRPr lang="en-US" sz="1400" dirty="0">
              <a:latin typeface="+mj-lt"/>
            </a:endParaRPr>
          </a:p>
          <a:p>
            <a:pPr>
              <a:buClr>
                <a:srgbClr val="FFFF00"/>
              </a:buClr>
            </a:pPr>
            <a:r>
              <a:rPr lang="en-US" sz="1800" dirty="0" smtClean="0">
                <a:latin typeface="+mj-lt"/>
              </a:rPr>
              <a:t>Analyze </a:t>
            </a:r>
            <a:r>
              <a:rPr lang="en-US" sz="1800" dirty="0" err="1" smtClean="0">
                <a:latin typeface="+mj-lt"/>
              </a:rPr>
              <a:t>CalWater</a:t>
            </a:r>
            <a:r>
              <a:rPr lang="en-US" sz="1800" dirty="0" smtClean="0">
                <a:latin typeface="+mj-lt"/>
              </a:rPr>
              <a:t> 2 data (Jan-Feb 2015 )</a:t>
            </a:r>
          </a:p>
          <a:p>
            <a:pPr>
              <a:buClr>
                <a:srgbClr val="FFFF00"/>
              </a:buClr>
            </a:pPr>
            <a:r>
              <a:rPr lang="en-US" sz="1800" dirty="0" smtClean="0">
                <a:latin typeface="+mj-lt"/>
              </a:rPr>
              <a:t>Coordinate with NMFS on Russian River Habitat Blueprint projects</a:t>
            </a:r>
          </a:p>
          <a:p>
            <a:pPr>
              <a:buClr>
                <a:srgbClr val="FFFF00"/>
              </a:buClr>
            </a:pPr>
            <a:r>
              <a:rPr lang="en-US" sz="1800" dirty="0" smtClean="0">
                <a:latin typeface="+mj-lt"/>
              </a:rPr>
              <a:t>Implement AWIPS-2 in house</a:t>
            </a:r>
          </a:p>
        </p:txBody>
      </p:sp>
      <p:grpSp>
        <p:nvGrpSpPr>
          <p:cNvPr id="14" name="Group 2"/>
          <p:cNvGrpSpPr>
            <a:grpSpLocks/>
          </p:cNvGrpSpPr>
          <p:nvPr/>
        </p:nvGrpSpPr>
        <p:grpSpPr bwMode="auto">
          <a:xfrm>
            <a:off x="473075" y="1947863"/>
            <a:ext cx="1588" cy="1587"/>
            <a:chOff x="746" y="907"/>
            <a:chExt cx="2" cy="2"/>
          </a:xfrm>
        </p:grpSpPr>
        <p:sp>
          <p:nvSpPr>
            <p:cNvPr id="15" name="Freeform 3"/>
            <p:cNvSpPr>
              <a:spLocks/>
            </p:cNvSpPr>
            <p:nvPr/>
          </p:nvSpPr>
          <p:spPr bwMode="auto">
            <a:xfrm>
              <a:off x="746" y="907"/>
              <a:ext cx="2" cy="2"/>
            </a:xfrm>
            <a:custGeom>
              <a:avLst/>
              <a:gdLst/>
              <a:ahLst/>
              <a:cxnLst>
                <a:cxn ang="0">
                  <a:pos x="0" y="0"/>
                </a:cxn>
                <a:cxn ang="0">
                  <a:pos x="0" y="0"/>
                </a:cxn>
              </a:cxnLst>
              <a:rect l="0" t="0" r="r" b="b"/>
              <a:pathLst>
                <a:path>
                  <a:moveTo>
                    <a:pt x="0" y="0"/>
                  </a:moveTo>
                  <a:lnTo>
                    <a:pt x="0" y="0"/>
                  </a:lnTo>
                </a:path>
              </a:pathLst>
            </a:custGeom>
            <a:solidFill>
              <a:srgbClr val="0045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5800" y="1447800"/>
            <a:ext cx="4423372" cy="4038600"/>
          </a:xfrm>
          <a:prstGeom prst="rect">
            <a:avLst/>
          </a:prstGeom>
          <a:solidFill>
            <a:schemeClr val="tx1"/>
          </a:solidFill>
          <a:ln>
            <a:noFill/>
          </a:ln>
          <a:effectLst/>
        </p:spPr>
      </p:pic>
      <p:sp>
        <p:nvSpPr>
          <p:cNvPr id="7" name="TextBox 6"/>
          <p:cNvSpPr txBox="1"/>
          <p:nvPr/>
        </p:nvSpPr>
        <p:spPr>
          <a:xfrm>
            <a:off x="8763000" y="6477590"/>
            <a:ext cx="354584" cy="276999"/>
          </a:xfrm>
          <a:prstGeom prst="rect">
            <a:avLst/>
          </a:prstGeom>
          <a:noFill/>
        </p:spPr>
        <p:txBody>
          <a:bodyPr wrap="none" rtlCol="0">
            <a:spAutoFit/>
          </a:bodyPr>
          <a:lstStyle/>
          <a:p>
            <a:r>
              <a:rPr lang="en-US" sz="1200" dirty="0" smtClean="0">
                <a:solidFill>
                  <a:schemeClr val="bg1"/>
                </a:solidFill>
              </a:rPr>
              <a:t>13</a:t>
            </a:r>
            <a:endParaRPr lang="en-US" sz="1200" dirty="0">
              <a:solidFill>
                <a:schemeClr val="bg1"/>
              </a:solidFill>
            </a:endParaRPr>
          </a:p>
        </p:txBody>
      </p:sp>
    </p:spTree>
    <p:extLst>
      <p:ext uri="{BB962C8B-B14F-4D97-AF65-F5344CB8AC3E}">
        <p14:creationId xmlns:p14="http://schemas.microsoft.com/office/powerpoint/2010/main" val="1480133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Backup slides </a:t>
            </a:r>
            <a:endParaRPr lang="en-US" dirty="0"/>
          </a:p>
        </p:txBody>
      </p:sp>
      <p:sp>
        <p:nvSpPr>
          <p:cNvPr id="4" name="Slide Number Placeholder 3"/>
          <p:cNvSpPr>
            <a:spLocks noGrp="1"/>
          </p:cNvSpPr>
          <p:nvPr>
            <p:ph type="sldNum" sz="quarter" idx="12"/>
          </p:nvPr>
        </p:nvSpPr>
        <p:spPr/>
        <p:txBody>
          <a:bodyPr/>
          <a:lstStyle/>
          <a:p>
            <a:fld id="{888325AA-41B2-4DAC-BDD5-11DFF461AABA}"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711024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646331"/>
          </a:xfrm>
          <a:prstGeom prst="rect">
            <a:avLst/>
          </a:prstGeom>
          <a:noFill/>
        </p:spPr>
        <p:txBody>
          <a:bodyPr wrap="square" rtlCol="0">
            <a:spAutoFit/>
          </a:bodyPr>
          <a:lstStyle/>
          <a:p>
            <a:pPr algn="ctr" fontAlgn="auto">
              <a:spcBef>
                <a:spcPts val="0"/>
              </a:spcBef>
              <a:spcAft>
                <a:spcPts val="0"/>
              </a:spcAft>
            </a:pPr>
            <a:r>
              <a:rPr lang="en-US" sz="3600" b="1" dirty="0" smtClean="0">
                <a:solidFill>
                  <a:srgbClr val="FFFF00"/>
                </a:solidFill>
                <a:effectLst>
                  <a:outerShdw blurRad="38100" dist="38100" dir="2700000" algn="tl">
                    <a:srgbClr val="000000">
                      <a:alpha val="43137"/>
                    </a:srgbClr>
                  </a:outerShdw>
                </a:effectLst>
                <a:latin typeface="+mj-lt"/>
              </a:rPr>
              <a:t>Why Improve QPF?</a:t>
            </a:r>
            <a:endParaRPr lang="en-US" sz="3600" b="1" dirty="0">
              <a:solidFill>
                <a:srgbClr val="FFFF00"/>
              </a:solidFill>
              <a:effectLst>
                <a:outerShdw blurRad="38100" dist="38100" dir="2700000" algn="tl">
                  <a:srgbClr val="000000">
                    <a:alpha val="43137"/>
                  </a:srgbClr>
                </a:outerShdw>
              </a:effectLst>
              <a:latin typeface="+mj-lt"/>
            </a:endParaRPr>
          </a:p>
        </p:txBody>
      </p:sp>
      <p:sp>
        <p:nvSpPr>
          <p:cNvPr id="10" name="Rectangle 5"/>
          <p:cNvSpPr>
            <a:spLocks noChangeArrowheads="1"/>
          </p:cNvSpPr>
          <p:nvPr/>
        </p:nvSpPr>
        <p:spPr bwMode="auto">
          <a:xfrm>
            <a:off x="1528763" y="30289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en-US" sz="1800">
              <a:solidFill>
                <a:prstClr val="white"/>
              </a:solidFill>
              <a:latin typeface="Constantia"/>
            </a:endParaRPr>
          </a:p>
        </p:txBody>
      </p:sp>
      <p:sp>
        <p:nvSpPr>
          <p:cNvPr id="4" name="Rectangle 5"/>
          <p:cNvSpPr>
            <a:spLocks noChangeArrowheads="1"/>
          </p:cNvSpPr>
          <p:nvPr/>
        </p:nvSpPr>
        <p:spPr bwMode="auto">
          <a:xfrm>
            <a:off x="257298" y="685800"/>
            <a:ext cx="870065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dirty="0" smtClean="0">
                <a:solidFill>
                  <a:prstClr val="white"/>
                </a:solidFill>
                <a:latin typeface="+mj-lt"/>
                <a:ea typeface="Calibri" pitchFamily="34" charset="0"/>
                <a:cs typeface="Calibri" pitchFamily="34" charset="0"/>
              </a:rPr>
              <a:t>Improving the amount, type, location and timing of quantitative precipitation forecasts (QPF) and probabilistic quantitative precipitation forecasts (PQPF) are key elements to enhance the information content and reliability of these forecasts.</a:t>
            </a:r>
            <a:endParaRPr lang="en-US" sz="900" dirty="0">
              <a:solidFill>
                <a:prstClr val="white"/>
              </a:solidFill>
              <a:latin typeface="+mj-lt"/>
              <a:ea typeface="Calibri" pitchFamily="34" charset="0"/>
              <a:cs typeface="Calibri" pitchFamily="34" charset="0"/>
            </a:endParaRPr>
          </a:p>
        </p:txBody>
      </p:sp>
      <p:pic>
        <p:nvPicPr>
          <p:cNvPr id="4104"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4120600"/>
            <a:ext cx="2628453" cy="17374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7312" y="2151390"/>
            <a:ext cx="2628453" cy="16555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48400" y="4142113"/>
            <a:ext cx="2468480" cy="1652355"/>
          </a:xfrm>
          <a:prstGeom prst="rect">
            <a:avLst/>
          </a:prstGeom>
          <a:solidFill>
            <a:schemeClr val="tx1"/>
          </a:solidFill>
          <a:ln>
            <a:solidFill>
              <a:schemeClr val="tx1"/>
            </a:solidFill>
          </a:ln>
          <a:effectLst/>
        </p:spPr>
      </p:pic>
      <p:pic>
        <p:nvPicPr>
          <p:cNvPr id="4108"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58869" y="2138065"/>
            <a:ext cx="2497818" cy="16688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0983" y="3814465"/>
            <a:ext cx="2178417" cy="307777"/>
          </a:xfrm>
          <a:prstGeom prst="rect">
            <a:avLst/>
          </a:prstGeom>
          <a:noFill/>
        </p:spPr>
        <p:txBody>
          <a:bodyPr wrap="none" rtlCol="0">
            <a:spAutoFit/>
          </a:bodyPr>
          <a:lstStyle/>
          <a:p>
            <a:pPr fontAlgn="auto">
              <a:spcBef>
                <a:spcPts val="0"/>
              </a:spcBef>
              <a:spcAft>
                <a:spcPts val="0"/>
              </a:spcAft>
            </a:pPr>
            <a:r>
              <a:rPr lang="en-US" b="1" dirty="0" smtClean="0">
                <a:solidFill>
                  <a:prstClr val="white"/>
                </a:solidFill>
                <a:latin typeface="+mj-lt"/>
              </a:rPr>
              <a:t>Water Resource Managers </a:t>
            </a:r>
            <a:endParaRPr lang="en-US" b="1" dirty="0">
              <a:solidFill>
                <a:prstClr val="white"/>
              </a:solidFill>
              <a:latin typeface="+mj-lt"/>
            </a:endParaRPr>
          </a:p>
        </p:txBody>
      </p:sp>
      <p:sp>
        <p:nvSpPr>
          <p:cNvPr id="21" name="TextBox 20"/>
          <p:cNvSpPr txBox="1"/>
          <p:nvPr/>
        </p:nvSpPr>
        <p:spPr>
          <a:xfrm>
            <a:off x="6934200" y="5792688"/>
            <a:ext cx="1014637" cy="307777"/>
          </a:xfrm>
          <a:prstGeom prst="rect">
            <a:avLst/>
          </a:prstGeom>
          <a:noFill/>
        </p:spPr>
        <p:txBody>
          <a:bodyPr wrap="none" rtlCol="0">
            <a:spAutoFit/>
          </a:bodyPr>
          <a:lstStyle/>
          <a:p>
            <a:pPr fontAlgn="auto">
              <a:spcBef>
                <a:spcPts val="0"/>
              </a:spcBef>
              <a:spcAft>
                <a:spcPts val="0"/>
              </a:spcAft>
            </a:pPr>
            <a:r>
              <a:rPr lang="en-US" b="1" dirty="0" smtClean="0">
                <a:solidFill>
                  <a:prstClr val="white"/>
                </a:solidFill>
                <a:latin typeface="+mj-lt"/>
              </a:rPr>
              <a:t>Agriculture</a:t>
            </a:r>
            <a:endParaRPr lang="en-US" b="1" dirty="0">
              <a:solidFill>
                <a:prstClr val="white"/>
              </a:solidFill>
              <a:latin typeface="+mj-lt"/>
            </a:endParaRPr>
          </a:p>
        </p:txBody>
      </p:sp>
      <p:sp>
        <p:nvSpPr>
          <p:cNvPr id="22" name="TextBox 21"/>
          <p:cNvSpPr txBox="1"/>
          <p:nvPr/>
        </p:nvSpPr>
        <p:spPr>
          <a:xfrm>
            <a:off x="6858000" y="3814465"/>
            <a:ext cx="1283749" cy="307777"/>
          </a:xfrm>
          <a:prstGeom prst="rect">
            <a:avLst/>
          </a:prstGeom>
          <a:noFill/>
        </p:spPr>
        <p:txBody>
          <a:bodyPr wrap="none" rtlCol="0">
            <a:spAutoFit/>
          </a:bodyPr>
          <a:lstStyle/>
          <a:p>
            <a:pPr fontAlgn="auto">
              <a:spcBef>
                <a:spcPts val="0"/>
              </a:spcBef>
              <a:spcAft>
                <a:spcPts val="0"/>
              </a:spcAft>
            </a:pPr>
            <a:r>
              <a:rPr lang="en-US" b="1" dirty="0" smtClean="0">
                <a:solidFill>
                  <a:prstClr val="white"/>
                </a:solidFill>
                <a:latin typeface="+mj-lt"/>
              </a:rPr>
              <a:t>Transportation</a:t>
            </a:r>
            <a:endParaRPr lang="en-US" b="1" dirty="0">
              <a:solidFill>
                <a:prstClr val="white"/>
              </a:solidFill>
              <a:latin typeface="+mj-lt"/>
            </a:endParaRPr>
          </a:p>
        </p:txBody>
      </p:sp>
      <p:sp>
        <p:nvSpPr>
          <p:cNvPr id="23" name="TextBox 22"/>
          <p:cNvSpPr txBox="1"/>
          <p:nvPr/>
        </p:nvSpPr>
        <p:spPr>
          <a:xfrm>
            <a:off x="555884" y="5795665"/>
            <a:ext cx="2034916" cy="307777"/>
          </a:xfrm>
          <a:prstGeom prst="rect">
            <a:avLst/>
          </a:prstGeom>
          <a:noFill/>
        </p:spPr>
        <p:txBody>
          <a:bodyPr wrap="none" rtlCol="0">
            <a:spAutoFit/>
          </a:bodyPr>
          <a:lstStyle/>
          <a:p>
            <a:pPr fontAlgn="auto">
              <a:spcBef>
                <a:spcPts val="0"/>
              </a:spcBef>
              <a:spcAft>
                <a:spcPts val="0"/>
              </a:spcAft>
            </a:pPr>
            <a:r>
              <a:rPr lang="en-US" b="1" dirty="0" smtClean="0">
                <a:solidFill>
                  <a:prstClr val="white"/>
                </a:solidFill>
                <a:latin typeface="+mj-lt"/>
              </a:rPr>
              <a:t>Emergency Management</a:t>
            </a:r>
            <a:endParaRPr lang="en-US" b="1" dirty="0">
              <a:solidFill>
                <a:prstClr val="white"/>
              </a:solidFill>
              <a:latin typeface="+mj-lt"/>
            </a:endParaRPr>
          </a:p>
        </p:txBody>
      </p:sp>
      <p:sp>
        <p:nvSpPr>
          <p:cNvPr id="13" name="TextBox 12"/>
          <p:cNvSpPr txBox="1"/>
          <p:nvPr/>
        </p:nvSpPr>
        <p:spPr>
          <a:xfrm>
            <a:off x="3015765" y="1981200"/>
            <a:ext cx="3232635" cy="830997"/>
          </a:xfrm>
          <a:prstGeom prst="rect">
            <a:avLst/>
          </a:prstGeom>
          <a:noFill/>
        </p:spPr>
        <p:txBody>
          <a:bodyPr wrap="square" rtlCol="0">
            <a:spAutoFit/>
          </a:bodyPr>
          <a:lstStyle/>
          <a:p>
            <a:pPr algn="ctr" fontAlgn="auto">
              <a:spcBef>
                <a:spcPts val="0"/>
              </a:spcBef>
              <a:spcAft>
                <a:spcPts val="0"/>
              </a:spcAft>
            </a:pPr>
            <a:r>
              <a:rPr lang="en-US" sz="2400" dirty="0" smtClean="0">
                <a:solidFill>
                  <a:prstClr val="white"/>
                </a:solidFill>
                <a:latin typeface="+mj-lt"/>
              </a:rPr>
              <a:t>Who needs accurate and reliable QPFs?</a:t>
            </a:r>
            <a:endParaRPr lang="en-US" sz="2400" dirty="0">
              <a:solidFill>
                <a:prstClr val="white"/>
              </a:solidFill>
              <a:latin typeface="+mj-lt"/>
            </a:endParaRPr>
          </a:p>
        </p:txBody>
      </p:sp>
      <p:pic>
        <p:nvPicPr>
          <p:cNvPr id="4110"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29000" y="2819400"/>
            <a:ext cx="2497818" cy="17512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340316" y="4569023"/>
            <a:ext cx="638316" cy="307777"/>
          </a:xfrm>
          <a:prstGeom prst="rect">
            <a:avLst/>
          </a:prstGeom>
          <a:noFill/>
        </p:spPr>
        <p:txBody>
          <a:bodyPr wrap="none" rtlCol="0">
            <a:spAutoFit/>
          </a:bodyPr>
          <a:lstStyle/>
          <a:p>
            <a:pPr fontAlgn="auto">
              <a:spcBef>
                <a:spcPts val="0"/>
              </a:spcBef>
              <a:spcAft>
                <a:spcPts val="0"/>
              </a:spcAft>
            </a:pPr>
            <a:r>
              <a:rPr lang="en-US" b="1" dirty="0" smtClean="0">
                <a:solidFill>
                  <a:prstClr val="white"/>
                </a:solidFill>
                <a:latin typeface="+mj-lt"/>
              </a:rPr>
              <a:t>Public</a:t>
            </a:r>
            <a:endParaRPr lang="en-US" b="1" dirty="0">
              <a:solidFill>
                <a:prstClr val="white"/>
              </a:solidFill>
              <a:latin typeface="+mj-lt"/>
            </a:endParaRPr>
          </a:p>
        </p:txBody>
      </p:sp>
      <p:pic>
        <p:nvPicPr>
          <p:cNvPr id="17"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48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228600"/>
            <a:ext cx="8229600" cy="1143000"/>
          </a:xfrm>
        </p:spPr>
        <p:txBody>
          <a:bodyPr>
            <a:noAutofit/>
          </a:bodyPr>
          <a:lstStyle/>
          <a:p>
            <a:pPr algn="ctr"/>
            <a:r>
              <a:rPr lang="en-US" sz="4000" dirty="0" smtClean="0">
                <a:solidFill>
                  <a:schemeClr val="tx1"/>
                </a:solidFill>
              </a:rPr>
              <a:t>Benefit of Expanded Observation Networks Recent Past and Near Future </a:t>
            </a:r>
            <a:endParaRPr lang="en-US" sz="4000" dirty="0">
              <a:solidFill>
                <a:schemeClr val="tx1"/>
              </a:solidFill>
            </a:endParaRPr>
          </a:p>
        </p:txBody>
      </p:sp>
      <p:sp>
        <p:nvSpPr>
          <p:cNvPr id="3" name="Content Placeholder 2"/>
          <p:cNvSpPr>
            <a:spLocks noGrp="1"/>
          </p:cNvSpPr>
          <p:nvPr>
            <p:ph idx="4294967295"/>
          </p:nvPr>
        </p:nvSpPr>
        <p:spPr>
          <a:xfrm>
            <a:off x="457200" y="1447800"/>
            <a:ext cx="8686800" cy="5105400"/>
          </a:xfrm>
        </p:spPr>
        <p:txBody>
          <a:bodyPr>
            <a:normAutofit/>
          </a:bodyPr>
          <a:lstStyle/>
          <a:p>
            <a:r>
              <a:rPr lang="en-US" dirty="0" smtClean="0">
                <a:solidFill>
                  <a:srgbClr val="FFFF00"/>
                </a:solidFill>
                <a:latin typeface="+mj-lt"/>
              </a:rPr>
              <a:t>Allowed us to begin a climate record of land-falling AR magnitude, duration, relationship to flooding, seasonality.  </a:t>
            </a:r>
          </a:p>
          <a:p>
            <a:r>
              <a:rPr lang="en-US" dirty="0" smtClean="0">
                <a:solidFill>
                  <a:srgbClr val="FFFF00"/>
                </a:solidFill>
                <a:latin typeface="+mj-lt"/>
              </a:rPr>
              <a:t>Allowed us to define the spatial and temporal resolution needed to monitor extreme rainfall events </a:t>
            </a:r>
          </a:p>
          <a:p>
            <a:r>
              <a:rPr lang="en-US" dirty="0" smtClean="0">
                <a:solidFill>
                  <a:srgbClr val="FFFF00"/>
                </a:solidFill>
                <a:latin typeface="+mj-lt"/>
              </a:rPr>
              <a:t>Allowed us to define the critical observations that we need to properly model extreme events - gaps</a:t>
            </a:r>
          </a:p>
          <a:p>
            <a:r>
              <a:rPr lang="en-US" dirty="0" smtClean="0">
                <a:solidFill>
                  <a:srgbClr val="FFFF00"/>
                </a:solidFill>
                <a:latin typeface="+mj-lt"/>
              </a:rPr>
              <a:t>Test beds have provided the scientific credibility needed to bridge the research to operations gap  - Sustainability – not just a research project…</a:t>
            </a:r>
          </a:p>
          <a:p>
            <a:r>
              <a:rPr lang="en-US" dirty="0" smtClean="0">
                <a:solidFill>
                  <a:srgbClr val="FFFF00"/>
                </a:solidFill>
                <a:latin typeface="+mj-lt"/>
              </a:rPr>
              <a:t>Expand capability to all areas in the west. </a:t>
            </a:r>
          </a:p>
        </p:txBody>
      </p:sp>
    </p:spTree>
    <p:extLst>
      <p:ext uri="{BB962C8B-B14F-4D97-AF65-F5344CB8AC3E}">
        <p14:creationId xmlns:p14="http://schemas.microsoft.com/office/powerpoint/2010/main" val="2882230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57200" y="-76200"/>
            <a:ext cx="8229600" cy="1143000"/>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fontAlgn="auto">
              <a:spcAft>
                <a:spcPts val="0"/>
              </a:spcAft>
            </a:pPr>
            <a:r>
              <a:rPr lang="en-US" sz="3200" dirty="0" smtClean="0">
                <a:solidFill>
                  <a:schemeClr val="tx1"/>
                </a:solidFill>
                <a:effectLst>
                  <a:outerShdw blurRad="38100" dist="38100" dir="2700000" algn="tl">
                    <a:srgbClr val="000000">
                      <a:alpha val="43137"/>
                    </a:srgbClr>
                  </a:outerShdw>
                </a:effectLst>
              </a:rPr>
              <a:t>HRRR is Operational</a:t>
            </a:r>
            <a:endParaRPr lang="en-US" sz="3200" dirty="0">
              <a:solidFill>
                <a:schemeClr val="tx1"/>
              </a:solidFill>
              <a:effectLst>
                <a:outerShdw blurRad="38100" dist="38100" dir="2700000" algn="tl">
                  <a:srgbClr val="000000">
                    <a:alpha val="43137"/>
                  </a:srgbClr>
                </a:outerShdw>
              </a:effectLst>
            </a:endParaRPr>
          </a:p>
        </p:txBody>
      </p:sp>
      <p:sp>
        <p:nvSpPr>
          <p:cNvPr id="12" name="Content Placeholder 2"/>
          <p:cNvSpPr txBox="1">
            <a:spLocks/>
          </p:cNvSpPr>
          <p:nvPr/>
        </p:nvSpPr>
        <p:spPr>
          <a:xfrm>
            <a:off x="76200" y="1143000"/>
            <a:ext cx="8229600" cy="438912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fontAlgn="auto">
              <a:spcAft>
                <a:spcPts val="0"/>
              </a:spcAft>
            </a:pPr>
            <a:r>
              <a:rPr lang="en-US" sz="2000" dirty="0" smtClean="0">
                <a:latin typeface="+mj-lt"/>
              </a:rPr>
              <a:t>NOAA ESRL/GSD’s High Resolution Rapid Refresh model now at NCEP</a:t>
            </a:r>
          </a:p>
        </p:txBody>
      </p:sp>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1259" y="1600199"/>
            <a:ext cx="7917733" cy="411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3635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0090" y="211836"/>
            <a:ext cx="7696200" cy="577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74485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C:\Users\awhite\Downloads\rdhm_chps_fews_1.t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586"/>
          <a:stretch/>
        </p:blipFill>
        <p:spPr bwMode="auto">
          <a:xfrm>
            <a:off x="152400" y="970026"/>
            <a:ext cx="8452104"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149423"/>
            <a:ext cx="8153400" cy="646331"/>
          </a:xfrm>
          <a:prstGeom prst="rect">
            <a:avLst/>
          </a:prstGeom>
          <a:noFill/>
        </p:spPr>
        <p:txBody>
          <a:bodyPr wrap="square" rtlCol="0">
            <a:spAutoFit/>
          </a:bodyPr>
          <a:lstStyle/>
          <a:p>
            <a:pPr algn="ctr"/>
            <a:r>
              <a:rPr lang="en-US" sz="1800" dirty="0" smtClean="0"/>
              <a:t>HMT/Riverside Technology implemented the NOAA RDHM into CHPS to demonstrate flash flood potential for NWS WFO-Monterey</a:t>
            </a:r>
            <a:endParaRPr lang="en-US" sz="1800" dirty="0"/>
          </a:p>
        </p:txBody>
      </p:sp>
    </p:spTree>
    <p:extLst>
      <p:ext uri="{BB962C8B-B14F-4D97-AF65-F5344CB8AC3E}">
        <p14:creationId xmlns:p14="http://schemas.microsoft.com/office/powerpoint/2010/main" val="265304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6771" y="1066800"/>
            <a:ext cx="3828583" cy="4781550"/>
          </a:xfrm>
          <a:prstGeom prst="rect">
            <a:avLst/>
          </a:prstGeom>
          <a:ln>
            <a:solidFill>
              <a:schemeClr val="tx1"/>
            </a:solidFill>
          </a:ln>
          <a:effectLst>
            <a:outerShdw blurRad="50800" dist="38100" dir="5400000" algn="t" rotWithShape="0">
              <a:prstClr val="black">
                <a:alpha val="40000"/>
              </a:prstClr>
            </a:outerShdw>
          </a:effectLst>
        </p:spPr>
      </p:pic>
      <p:pic>
        <p:nvPicPr>
          <p:cNvPr id="1126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1000" y="1916112"/>
            <a:ext cx="4633983"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111554" y="5410200"/>
            <a:ext cx="5042341" cy="523220"/>
          </a:xfrm>
          <a:prstGeom prst="rect">
            <a:avLst/>
          </a:prstGeom>
        </p:spPr>
        <p:txBody>
          <a:bodyPr wrap="square">
            <a:spAutoFit/>
          </a:bodyPr>
          <a:lstStyle/>
          <a:p>
            <a:r>
              <a:rPr lang="en-US" i="1" dirty="0"/>
              <a:t>Examples of several key drivers for improved understanding and prediction of the water cycle. (Courtesy </a:t>
            </a:r>
            <a:r>
              <a:rPr lang="en-US" i="1" dirty="0" smtClean="0"/>
              <a:t>Don Cline</a:t>
            </a:r>
            <a:r>
              <a:rPr lang="en-US" i="1" dirty="0"/>
              <a:t>)</a:t>
            </a:r>
            <a:endParaRPr lang="en-US" dirty="0"/>
          </a:p>
        </p:txBody>
      </p:sp>
      <p:sp>
        <p:nvSpPr>
          <p:cNvPr id="11" name="TextBox 10"/>
          <p:cNvSpPr txBox="1"/>
          <p:nvPr/>
        </p:nvSpPr>
        <p:spPr>
          <a:xfrm>
            <a:off x="4343400" y="457200"/>
            <a:ext cx="4495800" cy="1477328"/>
          </a:xfrm>
          <a:prstGeom prst="rect">
            <a:avLst/>
          </a:prstGeom>
          <a:noFill/>
        </p:spPr>
        <p:txBody>
          <a:bodyPr wrap="square" rtlCol="0">
            <a:spAutoFit/>
          </a:bodyPr>
          <a:lstStyle/>
          <a:p>
            <a:r>
              <a:rPr lang="en-US" sz="1800" dirty="0" smtClean="0">
                <a:latin typeface="+mj-lt"/>
              </a:rPr>
              <a:t>An Interagency Planning Workshop on </a:t>
            </a:r>
            <a:r>
              <a:rPr lang="en-US" sz="1800" b="1" dirty="0" smtClean="0">
                <a:latin typeface="+mj-lt"/>
              </a:rPr>
              <a:t>Water Cycle Science </a:t>
            </a:r>
            <a:r>
              <a:rPr lang="en-US" sz="1800" dirty="0" smtClean="0">
                <a:latin typeface="+mj-lt"/>
              </a:rPr>
              <a:t>for NOAA recommended several goals that HMT addresses and called for increased support and for coordination with other agencies.</a:t>
            </a:r>
            <a:endParaRPr lang="en-US" sz="1800" dirty="0">
              <a:latin typeface="+mj-lt"/>
            </a:endParaRPr>
          </a:p>
        </p:txBody>
      </p:sp>
      <p:sp>
        <p:nvSpPr>
          <p:cNvPr id="9" name="TextBox 8"/>
          <p:cNvSpPr txBox="1"/>
          <p:nvPr/>
        </p:nvSpPr>
        <p:spPr>
          <a:xfrm>
            <a:off x="40541" y="76200"/>
            <a:ext cx="4455259" cy="954107"/>
          </a:xfrm>
          <a:prstGeom prst="rect">
            <a:avLst/>
          </a:prstGeom>
          <a:noFill/>
        </p:spPr>
        <p:txBody>
          <a:bodyPr wrap="none" rtlCol="0">
            <a:spAutoFit/>
          </a:bodyPr>
          <a:lstStyle/>
          <a:p>
            <a:pPr algn="ctr"/>
            <a:r>
              <a:rPr lang="en-US" sz="2800" b="1" dirty="0" smtClean="0">
                <a:solidFill>
                  <a:srgbClr val="FFFF00"/>
                </a:solidFill>
                <a:effectLst>
                  <a:outerShdw blurRad="38100" dist="38100" dir="2700000" algn="tl">
                    <a:srgbClr val="000000">
                      <a:alpha val="43137"/>
                    </a:srgbClr>
                  </a:outerShdw>
                </a:effectLst>
                <a:latin typeface="+mj-lt"/>
              </a:rPr>
              <a:t>Water is One of NOAA’s Five </a:t>
            </a:r>
          </a:p>
          <a:p>
            <a:pPr algn="ctr"/>
            <a:r>
              <a:rPr lang="en-US" sz="2800" b="1" dirty="0" smtClean="0">
                <a:solidFill>
                  <a:srgbClr val="FFFF00"/>
                </a:solidFill>
                <a:effectLst>
                  <a:outerShdw blurRad="38100" dist="38100" dir="2700000" algn="tl">
                    <a:srgbClr val="000000">
                      <a:alpha val="43137"/>
                    </a:srgbClr>
                  </a:outerShdw>
                </a:effectLst>
                <a:latin typeface="+mj-lt"/>
              </a:rPr>
              <a:t>Grand Science Challenges</a:t>
            </a:r>
            <a:endParaRPr lang="en-US" sz="2800" b="1" dirty="0">
              <a:solidFill>
                <a:srgbClr val="FFFF00"/>
              </a:solidFill>
              <a:effectLst>
                <a:outerShdw blurRad="38100" dist="38100" dir="2700000" algn="tl">
                  <a:srgbClr val="000000">
                    <a:alpha val="43137"/>
                  </a:srgbClr>
                </a:outerShdw>
              </a:effectLst>
              <a:latin typeface="+mj-lt"/>
            </a:endParaRPr>
          </a:p>
        </p:txBody>
      </p:sp>
      <p:sp>
        <p:nvSpPr>
          <p:cNvPr id="10" name="TextBox 9"/>
          <p:cNvSpPr txBox="1"/>
          <p:nvPr/>
        </p:nvSpPr>
        <p:spPr>
          <a:xfrm>
            <a:off x="228600" y="1066800"/>
            <a:ext cx="3653693" cy="276999"/>
          </a:xfrm>
          <a:prstGeom prst="rect">
            <a:avLst/>
          </a:prstGeom>
          <a:noFill/>
        </p:spPr>
        <p:txBody>
          <a:bodyPr wrap="none" rtlCol="0">
            <a:spAutoFit/>
          </a:bodyPr>
          <a:lstStyle/>
          <a:p>
            <a:r>
              <a:rPr lang="en-US" sz="1200" dirty="0">
                <a:solidFill>
                  <a:schemeClr val="bg1"/>
                </a:solidFill>
                <a:latin typeface="+mj-lt"/>
              </a:rPr>
              <a:t>http://nrc.noaa.gov/CouncilProducts/WhitePapers.aspx</a:t>
            </a:r>
          </a:p>
        </p:txBody>
      </p:sp>
      <p:sp>
        <p:nvSpPr>
          <p:cNvPr id="2" name="TextBox 1"/>
          <p:cNvSpPr txBox="1"/>
          <p:nvPr/>
        </p:nvSpPr>
        <p:spPr>
          <a:xfrm>
            <a:off x="8763000" y="6477590"/>
            <a:ext cx="269626" cy="276999"/>
          </a:xfrm>
          <a:prstGeom prst="rect">
            <a:avLst/>
          </a:prstGeom>
          <a:noFill/>
        </p:spPr>
        <p:txBody>
          <a:bodyPr wrap="none" rtlCol="0">
            <a:spAutoFit/>
          </a:bodyPr>
          <a:lstStyle/>
          <a:p>
            <a:r>
              <a:rPr lang="en-US" sz="1200" dirty="0">
                <a:solidFill>
                  <a:schemeClr val="bg1"/>
                </a:solidFill>
              </a:rPr>
              <a:t>2</a:t>
            </a:r>
          </a:p>
        </p:txBody>
      </p:sp>
    </p:spTree>
    <p:extLst>
      <p:ext uri="{BB962C8B-B14F-4D97-AF65-F5344CB8AC3E}">
        <p14:creationId xmlns:p14="http://schemas.microsoft.com/office/powerpoint/2010/main" val="26293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mahoney\Documents\HMT_SE\SoutheastUS_TerraMODIS_Satellite_image_1MB.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332739" cy="814022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116061" y="0"/>
            <a:ext cx="9104139" cy="914400"/>
          </a:xfrm>
          <a:solidFill>
            <a:srgbClr val="000000">
              <a:alpha val="38824"/>
            </a:srgbClr>
          </a:solidFill>
        </p:spPr>
        <p:txBody>
          <a:bodyPr>
            <a:noAutofit/>
          </a:bodyPr>
          <a:lstStyle/>
          <a:p>
            <a:r>
              <a:rPr lang="en-US" sz="2800" b="1" dirty="0" smtClean="0">
                <a:solidFill>
                  <a:schemeClr val="bg1"/>
                </a:solidFill>
              </a:rPr>
              <a:t>HMT-Southeast Pilot Study</a:t>
            </a:r>
            <a:endParaRPr lang="en-US" sz="2800" b="1" dirty="0">
              <a:solidFill>
                <a:schemeClr val="bg1"/>
              </a:solidFill>
            </a:endParaRPr>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57200" y="966876"/>
            <a:ext cx="2895600" cy="2011393"/>
          </a:xfrm>
          <a:prstGeom prst="rect">
            <a:avLst/>
          </a:prstGeom>
          <a:ln w="12700" cmpd="sng">
            <a:solidFill>
              <a:srgbClr val="000000"/>
            </a:solidFill>
          </a:ln>
          <a:effectLst/>
        </p:spPr>
      </p:pic>
      <p:pic>
        <p:nvPicPr>
          <p:cNvPr id="7" name="Picture 4" descr="C:\Users\kmahoney\Documents\HMT_SE\Misc_SE_Cases\Jan_29_2012\PW_3d_image_24_2013_01_31_00_00_00Z.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43200" y="2590800"/>
            <a:ext cx="1871821" cy="162392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descr="Q:\bmoore\Stage_IV\attempt4\max_precip_locations_colorcoded_test.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2400" y="3124200"/>
            <a:ext cx="2357331" cy="193842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9" name="Picture 8" descr="http://proxy.storify.com/?url=http%3A%2F%2Fdistilleryimage0.s3.amazonaws.com%2Fe8a0529c6b3811e2a7d422000a9e0846_7.jpg&amp;resize=1&amp;w=49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26710" y="914400"/>
            <a:ext cx="1559254" cy="155925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Subtitle 2"/>
          <p:cNvSpPr>
            <a:spLocks noGrp="1"/>
          </p:cNvSpPr>
          <p:nvPr>
            <p:ph type="subTitle" idx="1"/>
          </p:nvPr>
        </p:nvSpPr>
        <p:spPr>
          <a:xfrm>
            <a:off x="2895600" y="5715000"/>
            <a:ext cx="3276600" cy="838200"/>
          </a:xfrm>
          <a:solidFill>
            <a:srgbClr val="FFFFFF">
              <a:alpha val="60000"/>
            </a:srgbClr>
          </a:solidFill>
        </p:spPr>
        <p:txBody>
          <a:bodyPr anchor="ctr">
            <a:normAutofit fontScale="92500" lnSpcReduction="20000"/>
          </a:bodyPr>
          <a:lstStyle/>
          <a:p>
            <a:r>
              <a:rPr lang="en-US" sz="2800" dirty="0" smtClean="0">
                <a:solidFill>
                  <a:schemeClr val="tx1"/>
                </a:solidFill>
              </a:rPr>
              <a:t>NOAA </a:t>
            </a:r>
            <a:r>
              <a:rPr lang="en-US" sz="2800" dirty="0" err="1" smtClean="0">
                <a:solidFill>
                  <a:schemeClr val="tx1"/>
                </a:solidFill>
              </a:rPr>
              <a:t>Vlab</a:t>
            </a:r>
            <a:r>
              <a:rPr lang="en-US" sz="2800" dirty="0" smtClean="0">
                <a:solidFill>
                  <a:schemeClr val="tx1"/>
                </a:solidFill>
              </a:rPr>
              <a:t> Webinar</a:t>
            </a:r>
          </a:p>
          <a:p>
            <a:r>
              <a:rPr lang="en-US" sz="2800" dirty="0" smtClean="0">
                <a:solidFill>
                  <a:schemeClr val="tx1"/>
                </a:solidFill>
              </a:rPr>
              <a:t>20 May 2015</a:t>
            </a:r>
            <a:endParaRPr lang="en-US" sz="2800" dirty="0">
              <a:solidFill>
                <a:schemeClr val="tx1"/>
              </a:solidFill>
            </a:endParaRPr>
          </a:p>
        </p:txBody>
      </p:sp>
      <p:sp>
        <p:nvSpPr>
          <p:cNvPr id="3" name="Slide Number Placeholder 2"/>
          <p:cNvSpPr>
            <a:spLocks noGrp="1"/>
          </p:cNvSpPr>
          <p:nvPr>
            <p:ph type="sldNum" sz="quarter" idx="12"/>
          </p:nvPr>
        </p:nvSpPr>
        <p:spPr/>
        <p:txBody>
          <a:bodyPr/>
          <a:lstStyle/>
          <a:p>
            <a:fld id="{888325AA-41B2-4DAC-BDD5-11DFF461AABA}"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20304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hmt.noaa.gov/about/img/hmtMap.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3692457"/>
            <a:ext cx="3757085" cy="2286002"/>
          </a:xfrm>
          <a:prstGeom prst="rect">
            <a:avLst/>
          </a:prstGeom>
          <a:noFill/>
        </p:spPr>
      </p:pic>
      <p:sp>
        <p:nvSpPr>
          <p:cNvPr id="2" name="Title 1"/>
          <p:cNvSpPr>
            <a:spLocks noGrp="1"/>
          </p:cNvSpPr>
          <p:nvPr>
            <p:ph type="title"/>
          </p:nvPr>
        </p:nvSpPr>
        <p:spPr>
          <a:xfrm>
            <a:off x="457200" y="-1"/>
            <a:ext cx="8229600" cy="1143000"/>
          </a:xfrm>
        </p:spPr>
        <p:txBody>
          <a:bodyPr>
            <a:noAutofit/>
          </a:bodyPr>
          <a:lstStyle/>
          <a:p>
            <a:r>
              <a:rPr lang="en-US" sz="3200" dirty="0" smtClean="0"/>
              <a:t>NOAA’s Hydrometeorology </a:t>
            </a:r>
            <a:r>
              <a:rPr lang="en-US" sz="3200" dirty="0" err="1" smtClean="0"/>
              <a:t>Testbed</a:t>
            </a:r>
            <a:r>
              <a:rPr lang="en-US" sz="3200" dirty="0" smtClean="0"/>
              <a:t> – Southeast</a:t>
            </a:r>
            <a:endParaRPr lang="en-US" sz="3200" dirty="0"/>
          </a:p>
        </p:txBody>
      </p:sp>
      <p:sp>
        <p:nvSpPr>
          <p:cNvPr id="3" name="Content Placeholder 2"/>
          <p:cNvSpPr>
            <a:spLocks noGrp="1"/>
          </p:cNvSpPr>
          <p:nvPr>
            <p:ph idx="1"/>
          </p:nvPr>
        </p:nvSpPr>
        <p:spPr>
          <a:xfrm>
            <a:off x="304800" y="914400"/>
            <a:ext cx="8534400" cy="3581400"/>
          </a:xfrm>
        </p:spPr>
        <p:txBody>
          <a:bodyPr>
            <a:normAutofit/>
          </a:bodyPr>
          <a:lstStyle/>
          <a:p>
            <a:pPr>
              <a:spcAft>
                <a:spcPts val="600"/>
              </a:spcAft>
            </a:pPr>
            <a:r>
              <a:rPr lang="en-US" sz="2800" dirty="0" smtClean="0">
                <a:latin typeface="Calibri" pitchFamily="34" charset="0"/>
              </a:rPr>
              <a:t>HMT-Southeast: </a:t>
            </a:r>
            <a:r>
              <a:rPr lang="en-US" sz="2900" dirty="0">
                <a:latin typeface="Calibri" pitchFamily="34" charset="0"/>
              </a:rPr>
              <a:t>Two</a:t>
            </a:r>
            <a:r>
              <a:rPr lang="en-US" sz="2800" b="1" dirty="0" smtClean="0">
                <a:solidFill>
                  <a:srgbClr val="FF0000"/>
                </a:solidFill>
                <a:latin typeface="Calibri" pitchFamily="34" charset="0"/>
              </a:rPr>
              <a:t> </a:t>
            </a:r>
            <a:r>
              <a:rPr lang="en-US" sz="2800" dirty="0" smtClean="0">
                <a:latin typeface="Calibri" pitchFamily="34" charset="0"/>
              </a:rPr>
              <a:t>parts</a:t>
            </a:r>
          </a:p>
          <a:p>
            <a:pPr marL="633413" lvl="1" indent="-290513">
              <a:spcAft>
                <a:spcPts val="600"/>
              </a:spcAft>
              <a:buFont typeface="+mj-lt"/>
              <a:buAutoNum type="arabicPeriod"/>
            </a:pPr>
            <a:r>
              <a:rPr lang="en-US" sz="2700" dirty="0" smtClean="0"/>
              <a:t>Pilot study (deployment) in western North Carolina (Spring 2013 – Fall 2014)</a:t>
            </a:r>
          </a:p>
          <a:p>
            <a:pPr marL="633413" lvl="1" indent="-290513">
              <a:spcAft>
                <a:spcPts val="600"/>
              </a:spcAft>
              <a:buFont typeface="+mj-lt"/>
              <a:buAutoNum type="arabicPeriod"/>
            </a:pPr>
            <a:r>
              <a:rPr lang="en-US" sz="2700" dirty="0" smtClean="0"/>
              <a:t>Operationally-oriented research on extreme precipitation and forecast challenge identification </a:t>
            </a:r>
          </a:p>
          <a:p>
            <a:pPr>
              <a:spcAft>
                <a:spcPts val="600"/>
              </a:spcAft>
            </a:pPr>
            <a:endParaRPr lang="en-US" sz="2800" dirty="0">
              <a:latin typeface="Calibri" pitchFamily="34" charset="0"/>
            </a:endParaRPr>
          </a:p>
          <a:p>
            <a:pPr>
              <a:spcAft>
                <a:spcPts val="600"/>
              </a:spcAft>
            </a:pPr>
            <a:endParaRPr lang="en-US" sz="2800" dirty="0">
              <a:latin typeface="Calibri" pitchFamily="34" charset="0"/>
            </a:endParaRPr>
          </a:p>
        </p:txBody>
      </p:sp>
      <p:sp>
        <p:nvSpPr>
          <p:cNvPr id="7" name="TextBox 28"/>
          <p:cNvSpPr txBox="1">
            <a:spLocks noChangeArrowheads="1"/>
          </p:cNvSpPr>
          <p:nvPr/>
        </p:nvSpPr>
        <p:spPr bwMode="auto">
          <a:xfrm>
            <a:off x="1778816" y="3617709"/>
            <a:ext cx="2743200" cy="369332"/>
          </a:xfrm>
          <a:prstGeom prst="rect">
            <a:avLst/>
          </a:prstGeom>
          <a:noFill/>
          <a:ln w="9525">
            <a:noFill/>
            <a:miter lim="800000"/>
            <a:headEnd/>
            <a:tailEnd/>
          </a:ln>
        </p:spPr>
        <p:txBody>
          <a:bodyPr wrap="square">
            <a:spAutoFit/>
          </a:bodyPr>
          <a:lstStyle/>
          <a:p>
            <a:pPr algn="ctr" fontAlgn="auto">
              <a:spcBef>
                <a:spcPts val="0"/>
              </a:spcBef>
              <a:spcAft>
                <a:spcPts val="0"/>
              </a:spcAft>
            </a:pPr>
            <a:r>
              <a:rPr lang="en-US" sz="1800" dirty="0" smtClean="0">
                <a:solidFill>
                  <a:prstClr val="black"/>
                </a:solidFill>
                <a:latin typeface="Calibri"/>
                <a:cs typeface="Arial" charset="0"/>
              </a:rPr>
              <a:t>HMT’s regional projects</a:t>
            </a:r>
            <a:endParaRPr lang="en-US" sz="1800" dirty="0">
              <a:solidFill>
                <a:prstClr val="black"/>
              </a:solidFill>
              <a:latin typeface="Calibri"/>
              <a:cs typeface="Arial" charset="0"/>
            </a:endParaRPr>
          </a:p>
        </p:txBody>
      </p:sp>
      <p:pic>
        <p:nvPicPr>
          <p:cNvPr id="8"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57185" y="3692457"/>
            <a:ext cx="3903946" cy="2708343"/>
          </a:xfrm>
          <a:prstGeom prst="rect">
            <a:avLst/>
          </a:prstGeom>
          <a:noFill/>
          <a:ln w="9525">
            <a:solidFill>
              <a:schemeClr val="tx1"/>
            </a:solidFill>
            <a:miter lim="800000"/>
            <a:headEnd/>
            <a:tailEnd/>
          </a:ln>
        </p:spPr>
      </p:pic>
      <p:sp>
        <p:nvSpPr>
          <p:cNvPr id="9" name="TextBox 28"/>
          <p:cNvSpPr txBox="1">
            <a:spLocks noChangeArrowheads="1"/>
          </p:cNvSpPr>
          <p:nvPr/>
        </p:nvSpPr>
        <p:spPr bwMode="auto">
          <a:xfrm>
            <a:off x="5020085" y="3453180"/>
            <a:ext cx="2895600" cy="307777"/>
          </a:xfrm>
          <a:prstGeom prst="rect">
            <a:avLst/>
          </a:prstGeom>
          <a:noFill/>
          <a:ln w="9525">
            <a:noFill/>
            <a:miter lim="800000"/>
            <a:headEnd/>
            <a:tailEnd/>
          </a:ln>
        </p:spPr>
        <p:txBody>
          <a:bodyPr wrap="square">
            <a:spAutoFit/>
          </a:bodyPr>
          <a:lstStyle/>
          <a:p>
            <a:pPr algn="ctr" fontAlgn="auto">
              <a:spcBef>
                <a:spcPts val="0"/>
              </a:spcBef>
              <a:spcAft>
                <a:spcPts val="0"/>
              </a:spcAft>
            </a:pPr>
            <a:r>
              <a:rPr lang="en-US" dirty="0" smtClean="0">
                <a:solidFill>
                  <a:prstClr val="black"/>
                </a:solidFill>
                <a:latin typeface="Calibri"/>
                <a:cs typeface="Arial" charset="0"/>
              </a:rPr>
              <a:t>HMT-Southeast Pilot Study map</a:t>
            </a:r>
            <a:endParaRPr lang="en-US" dirty="0">
              <a:solidFill>
                <a:prstClr val="black"/>
              </a:solidFill>
              <a:latin typeface="Calibri"/>
              <a:cs typeface="Arial" charset="0"/>
            </a:endParaRPr>
          </a:p>
        </p:txBody>
      </p:sp>
      <p:sp>
        <p:nvSpPr>
          <p:cNvPr id="4" name="Slide Number Placeholder 3"/>
          <p:cNvSpPr>
            <a:spLocks noGrp="1"/>
          </p:cNvSpPr>
          <p:nvPr>
            <p:ph type="sldNum" sz="quarter" idx="12"/>
          </p:nvPr>
        </p:nvSpPr>
        <p:spPr>
          <a:xfrm>
            <a:off x="6538385" y="5972314"/>
            <a:ext cx="2133600" cy="365125"/>
          </a:xfrm>
        </p:spPr>
        <p:txBody>
          <a:bodyPr/>
          <a:lstStyle/>
          <a:p>
            <a:fld id="{888325AA-41B2-4DAC-BDD5-11DFF461AABA}" type="slidenum">
              <a:rPr lang="en-US" smtClean="0">
                <a:solidFill>
                  <a:prstClr val="black">
                    <a:tint val="75000"/>
                  </a:prstClr>
                </a:solidFill>
              </a:rPr>
              <a:pPr/>
              <a:t>21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107200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dirty="0" smtClean="0"/>
              <a:t>HMT-Southeast Pilot Study (“HMT-SEPS”)</a:t>
            </a:r>
            <a:endParaRPr lang="en-US" sz="3200" dirty="0"/>
          </a:p>
        </p:txBody>
      </p:sp>
      <p:sp>
        <p:nvSpPr>
          <p:cNvPr id="17" name="TextBox 28"/>
          <p:cNvSpPr txBox="1">
            <a:spLocks noChangeArrowheads="1"/>
          </p:cNvSpPr>
          <p:nvPr/>
        </p:nvSpPr>
        <p:spPr bwMode="auto">
          <a:xfrm>
            <a:off x="152400" y="783134"/>
            <a:ext cx="4724400" cy="5693866"/>
          </a:xfrm>
          <a:prstGeom prst="rect">
            <a:avLst/>
          </a:prstGeom>
          <a:noFill/>
          <a:ln w="9525">
            <a:noFill/>
            <a:miter lim="800000"/>
            <a:headEnd/>
            <a:tailEnd/>
          </a:ln>
        </p:spPr>
        <p:txBody>
          <a:bodyPr wrap="square">
            <a:spAutoFit/>
          </a:bodyPr>
          <a:lstStyle/>
          <a:p>
            <a:pPr marL="228600" indent="-228600" fontAlgn="auto">
              <a:spcBef>
                <a:spcPts val="0"/>
              </a:spcBef>
              <a:spcAft>
                <a:spcPts val="600"/>
              </a:spcAft>
              <a:buFont typeface="Arial" pitchFamily="34" charset="0"/>
              <a:buChar char="•"/>
              <a:defRPr/>
            </a:pPr>
            <a:r>
              <a:rPr lang="en-US" sz="1800" dirty="0" smtClean="0">
                <a:solidFill>
                  <a:prstClr val="black"/>
                </a:solidFill>
                <a:latin typeface="Calibri" pitchFamily="34" charset="0"/>
              </a:rPr>
              <a:t>Spring </a:t>
            </a:r>
            <a:r>
              <a:rPr lang="en-US" sz="1800" dirty="0">
                <a:solidFill>
                  <a:prstClr val="black"/>
                </a:solidFill>
                <a:latin typeface="Calibri" pitchFamily="34" charset="0"/>
              </a:rPr>
              <a:t>2013 – </a:t>
            </a:r>
            <a:r>
              <a:rPr lang="en-US" sz="1800" dirty="0" smtClean="0">
                <a:solidFill>
                  <a:prstClr val="black"/>
                </a:solidFill>
                <a:latin typeface="Calibri" pitchFamily="34" charset="0"/>
              </a:rPr>
              <a:t>Fall 2014 </a:t>
            </a:r>
            <a:r>
              <a:rPr lang="en-US" sz="1800" dirty="0">
                <a:solidFill>
                  <a:prstClr val="black"/>
                </a:solidFill>
                <a:latin typeface="Calibri" pitchFamily="34" charset="0"/>
              </a:rPr>
              <a:t>in </a:t>
            </a:r>
            <a:r>
              <a:rPr lang="en-US" sz="1800" dirty="0" smtClean="0">
                <a:solidFill>
                  <a:prstClr val="black"/>
                </a:solidFill>
                <a:latin typeface="Calibri" pitchFamily="34" charset="0"/>
              </a:rPr>
              <a:t>western NC</a:t>
            </a:r>
          </a:p>
          <a:p>
            <a:pPr marL="228600" indent="-228600" fontAlgn="auto">
              <a:spcBef>
                <a:spcPts val="0"/>
              </a:spcBef>
              <a:spcAft>
                <a:spcPts val="600"/>
              </a:spcAft>
              <a:buFont typeface="Arial" pitchFamily="34" charset="0"/>
              <a:buChar char="•"/>
              <a:defRPr/>
            </a:pPr>
            <a:r>
              <a:rPr lang="en-US" sz="1800" dirty="0" smtClean="0">
                <a:solidFill>
                  <a:prstClr val="black"/>
                </a:solidFill>
                <a:latin typeface="Calibri" pitchFamily="34" charset="0"/>
              </a:rPr>
              <a:t>QPE evaluations largely focused in </a:t>
            </a:r>
            <a:r>
              <a:rPr lang="en-US" sz="1800" dirty="0">
                <a:solidFill>
                  <a:prstClr val="black"/>
                </a:solidFill>
                <a:latin typeface="Calibri" pitchFamily="34" charset="0"/>
              </a:rPr>
              <a:t>western </a:t>
            </a:r>
            <a:r>
              <a:rPr lang="en-US" sz="1800" dirty="0" smtClean="0">
                <a:solidFill>
                  <a:prstClr val="black"/>
                </a:solidFill>
                <a:latin typeface="Calibri" pitchFamily="34" charset="0"/>
              </a:rPr>
              <a:t>NC </a:t>
            </a:r>
            <a:r>
              <a:rPr lang="en-US" sz="1800" dirty="0">
                <a:solidFill>
                  <a:prstClr val="black"/>
                </a:solidFill>
                <a:latin typeface="Calibri" pitchFamily="34" charset="0"/>
              </a:rPr>
              <a:t>(but some instrumentation in central and eastern NC</a:t>
            </a:r>
            <a:r>
              <a:rPr lang="en-US" sz="1800" dirty="0" smtClean="0">
                <a:solidFill>
                  <a:prstClr val="black"/>
                </a:solidFill>
                <a:latin typeface="Calibri" pitchFamily="34" charset="0"/>
              </a:rPr>
              <a:t>), QPF improvement goals region-wide</a:t>
            </a:r>
            <a:endParaRPr lang="en-US" sz="1800" dirty="0">
              <a:solidFill>
                <a:prstClr val="black"/>
              </a:solidFill>
              <a:latin typeface="Calibri" pitchFamily="34" charset="0"/>
            </a:endParaRPr>
          </a:p>
          <a:p>
            <a:pPr marL="228600" indent="-228600" fontAlgn="auto">
              <a:spcBef>
                <a:spcPts val="0"/>
              </a:spcBef>
              <a:spcAft>
                <a:spcPts val="600"/>
              </a:spcAft>
              <a:buFont typeface="Arial" pitchFamily="34" charset="0"/>
              <a:buChar char="•"/>
              <a:defRPr/>
            </a:pPr>
            <a:r>
              <a:rPr lang="en-US" sz="1800" dirty="0">
                <a:solidFill>
                  <a:prstClr val="black"/>
                </a:solidFill>
                <a:latin typeface="Calibri" pitchFamily="34" charset="0"/>
              </a:rPr>
              <a:t>NOAA </a:t>
            </a:r>
            <a:r>
              <a:rPr lang="en-US" sz="1800" dirty="0" smtClean="0">
                <a:solidFill>
                  <a:prstClr val="black"/>
                </a:solidFill>
                <a:latin typeface="Calibri" pitchFamily="34" charset="0"/>
              </a:rPr>
              <a:t>provided instrumentation and leveraged </a:t>
            </a:r>
            <a:r>
              <a:rPr lang="en-US" sz="1800" dirty="0">
                <a:solidFill>
                  <a:prstClr val="black"/>
                </a:solidFill>
                <a:latin typeface="Calibri" pitchFamily="34" charset="0"/>
              </a:rPr>
              <a:t>additional assets from NASA ground validation </a:t>
            </a:r>
            <a:r>
              <a:rPr lang="en-US" sz="1800" dirty="0" smtClean="0">
                <a:solidFill>
                  <a:prstClr val="black"/>
                </a:solidFill>
                <a:latin typeface="Calibri" pitchFamily="34" charset="0"/>
              </a:rPr>
              <a:t>campaign, </a:t>
            </a:r>
            <a:r>
              <a:rPr lang="en-US" sz="1800" dirty="0" err="1" smtClean="0">
                <a:solidFill>
                  <a:prstClr val="black"/>
                </a:solidFill>
                <a:latin typeface="Calibri" pitchFamily="34" charset="0"/>
              </a:rPr>
              <a:t>IPHEx</a:t>
            </a:r>
            <a:endParaRPr lang="en-US" sz="1800" dirty="0">
              <a:solidFill>
                <a:prstClr val="black"/>
              </a:solidFill>
              <a:latin typeface="Calibri" pitchFamily="34" charset="0"/>
            </a:endParaRPr>
          </a:p>
          <a:p>
            <a:pPr marL="228600" indent="-228600" fontAlgn="auto">
              <a:spcBef>
                <a:spcPts val="0"/>
              </a:spcBef>
              <a:spcAft>
                <a:spcPts val="600"/>
              </a:spcAft>
              <a:buFont typeface="Arial" pitchFamily="34" charset="0"/>
              <a:buChar char="•"/>
              <a:defRPr/>
            </a:pPr>
            <a:r>
              <a:rPr lang="en-US" sz="1800" dirty="0" smtClean="0">
                <a:solidFill>
                  <a:prstClr val="black"/>
                </a:solidFill>
                <a:latin typeface="Calibri" pitchFamily="34" charset="0"/>
                <a:cs typeface="Arial" pitchFamily="34" charset="0"/>
              </a:rPr>
              <a:t>PSD team:</a:t>
            </a:r>
          </a:p>
          <a:p>
            <a:pPr marL="685800" lvl="2" indent="-228600" fontAlgn="auto">
              <a:spcBef>
                <a:spcPts val="0"/>
              </a:spcBef>
              <a:spcAft>
                <a:spcPts val="600"/>
              </a:spcAft>
              <a:buFont typeface="Arial" pitchFamily="34" charset="0"/>
              <a:buChar char="•"/>
              <a:defRPr/>
            </a:pPr>
            <a:r>
              <a:rPr lang="en-US" sz="1800" dirty="0" smtClean="0">
                <a:solidFill>
                  <a:prstClr val="black"/>
                </a:solidFill>
                <a:latin typeface="Calibri" pitchFamily="34" charset="0"/>
                <a:cs typeface="Arial" pitchFamily="34" charset="0"/>
              </a:rPr>
              <a:t>Rob </a:t>
            </a:r>
            <a:r>
              <a:rPr lang="en-US" sz="1800" dirty="0" err="1" smtClean="0">
                <a:solidFill>
                  <a:prstClr val="black"/>
                </a:solidFill>
                <a:latin typeface="Calibri" pitchFamily="34" charset="0"/>
                <a:cs typeface="Arial" pitchFamily="34" charset="0"/>
              </a:rPr>
              <a:t>Cifelli</a:t>
            </a:r>
            <a:r>
              <a:rPr lang="en-US" sz="1800" dirty="0" smtClean="0">
                <a:solidFill>
                  <a:prstClr val="black"/>
                </a:solidFill>
                <a:latin typeface="Calibri" pitchFamily="34" charset="0"/>
                <a:cs typeface="Arial" pitchFamily="34" charset="0"/>
              </a:rPr>
              <a:t>: Project lead</a:t>
            </a:r>
          </a:p>
          <a:p>
            <a:pPr marL="685800" lvl="2" indent="-228600" fontAlgn="auto">
              <a:spcBef>
                <a:spcPts val="0"/>
              </a:spcBef>
              <a:spcAft>
                <a:spcPts val="600"/>
              </a:spcAft>
              <a:buFont typeface="Arial" pitchFamily="34" charset="0"/>
              <a:buChar char="•"/>
              <a:defRPr/>
            </a:pPr>
            <a:r>
              <a:rPr lang="en-US" sz="1800" dirty="0" smtClean="0">
                <a:solidFill>
                  <a:prstClr val="black"/>
                </a:solidFill>
                <a:latin typeface="Calibri" pitchFamily="34" charset="0"/>
                <a:cs typeface="Arial" pitchFamily="34" charset="0"/>
              </a:rPr>
              <a:t>Kelly Mahoney: Lead Scientist</a:t>
            </a:r>
          </a:p>
          <a:p>
            <a:pPr marL="685800" lvl="2" indent="-228600" fontAlgn="auto">
              <a:spcBef>
                <a:spcPts val="0"/>
              </a:spcBef>
              <a:spcAft>
                <a:spcPts val="600"/>
              </a:spcAft>
              <a:buFont typeface="Arial" pitchFamily="34" charset="0"/>
              <a:buChar char="•"/>
              <a:defRPr/>
            </a:pPr>
            <a:r>
              <a:rPr lang="en-US" sz="1800" dirty="0" smtClean="0">
                <a:solidFill>
                  <a:prstClr val="black"/>
                </a:solidFill>
                <a:latin typeface="Calibri" pitchFamily="34" charset="0"/>
                <a:cs typeface="Arial" pitchFamily="34" charset="0"/>
              </a:rPr>
              <a:t>Ellen </a:t>
            </a:r>
            <a:r>
              <a:rPr lang="en-US" sz="1800" dirty="0" err="1" smtClean="0">
                <a:solidFill>
                  <a:prstClr val="black"/>
                </a:solidFill>
                <a:latin typeface="Calibri" pitchFamily="34" charset="0"/>
                <a:cs typeface="Arial" pitchFamily="34" charset="0"/>
              </a:rPr>
              <a:t>Sukovich</a:t>
            </a:r>
            <a:r>
              <a:rPr lang="en-US" sz="1800" dirty="0" smtClean="0">
                <a:solidFill>
                  <a:prstClr val="black"/>
                </a:solidFill>
                <a:latin typeface="Calibri" pitchFamily="34" charset="0"/>
                <a:cs typeface="Arial" pitchFamily="34" charset="0"/>
              </a:rPr>
              <a:t>: QPF lead</a:t>
            </a:r>
          </a:p>
          <a:p>
            <a:pPr marL="685800" lvl="2" indent="-228600" fontAlgn="auto">
              <a:spcBef>
                <a:spcPts val="0"/>
              </a:spcBef>
              <a:spcAft>
                <a:spcPts val="600"/>
              </a:spcAft>
              <a:buFont typeface="Arial" pitchFamily="34" charset="0"/>
              <a:buChar char="•"/>
              <a:defRPr/>
            </a:pPr>
            <a:r>
              <a:rPr lang="en-US" sz="1800" dirty="0" smtClean="0">
                <a:solidFill>
                  <a:prstClr val="black"/>
                </a:solidFill>
                <a:latin typeface="Calibri" pitchFamily="34" charset="0"/>
                <a:cs typeface="Arial" pitchFamily="34" charset="0"/>
              </a:rPr>
              <a:t>Ben Moore: Research associate </a:t>
            </a:r>
            <a:endParaRPr lang="en-US" sz="1800" dirty="0">
              <a:solidFill>
                <a:prstClr val="black"/>
              </a:solidFill>
              <a:latin typeface="Calibri" pitchFamily="34" charset="0"/>
              <a:cs typeface="Arial" pitchFamily="34" charset="0"/>
            </a:endParaRPr>
          </a:p>
          <a:p>
            <a:pPr marL="228600" indent="-228600" fontAlgn="auto">
              <a:spcBef>
                <a:spcPts val="0"/>
              </a:spcBef>
              <a:spcAft>
                <a:spcPts val="600"/>
              </a:spcAft>
              <a:buFont typeface="Arial" pitchFamily="34" charset="0"/>
              <a:buChar char="•"/>
              <a:defRPr/>
            </a:pPr>
            <a:r>
              <a:rPr lang="en-US" sz="1800" dirty="0" smtClean="0">
                <a:solidFill>
                  <a:prstClr val="black"/>
                </a:solidFill>
                <a:latin typeface="Calibri" pitchFamily="34" charset="0"/>
                <a:cs typeface="Arial" pitchFamily="34" charset="0"/>
              </a:rPr>
              <a:t>“Pilot study”: Long-term plan, vision was never </a:t>
            </a:r>
            <a:r>
              <a:rPr lang="en-US" sz="1800" dirty="0">
                <a:solidFill>
                  <a:prstClr val="black"/>
                </a:solidFill>
                <a:latin typeface="Calibri" pitchFamily="34" charset="0"/>
                <a:cs typeface="Arial" pitchFamily="34" charset="0"/>
              </a:rPr>
              <a:t>solidified</a:t>
            </a:r>
            <a:r>
              <a:rPr lang="en-US" sz="1800" dirty="0" smtClean="0">
                <a:solidFill>
                  <a:prstClr val="black"/>
                </a:solidFill>
                <a:latin typeface="Calibri" pitchFamily="34" charset="0"/>
                <a:cs typeface="Arial" pitchFamily="34" charset="0"/>
              </a:rPr>
              <a:t>; </a:t>
            </a:r>
            <a:r>
              <a:rPr lang="en-US" sz="1800" i="1" dirty="0" smtClean="0">
                <a:solidFill>
                  <a:prstClr val="black"/>
                </a:solidFill>
                <a:latin typeface="Calibri" pitchFamily="34" charset="0"/>
                <a:cs typeface="Arial" pitchFamily="34" charset="0"/>
              </a:rPr>
              <a:t>if</a:t>
            </a:r>
            <a:r>
              <a:rPr lang="en-US" sz="1800" dirty="0" smtClean="0">
                <a:solidFill>
                  <a:prstClr val="black"/>
                </a:solidFill>
                <a:latin typeface="Calibri" pitchFamily="34" charset="0"/>
                <a:cs typeface="Arial" pitchFamily="34" charset="0"/>
              </a:rPr>
              <a:t> value is demonstrated, we allowed that we could consider expanding, prolonging (provided external support could be garnered)</a:t>
            </a:r>
            <a:endParaRPr lang="en-US" sz="1800" dirty="0">
              <a:solidFill>
                <a:prstClr val="black"/>
              </a:solidFill>
              <a:latin typeface="Calibri" pitchFamily="34" charset="0"/>
            </a:endParaRPr>
          </a:p>
        </p:txBody>
      </p:sp>
      <p:pic>
        <p:nvPicPr>
          <p:cNvPr id="23"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61210" y="838200"/>
            <a:ext cx="3954190" cy="2743200"/>
          </a:xfrm>
          <a:prstGeom prst="rect">
            <a:avLst/>
          </a:prstGeom>
          <a:noFill/>
          <a:ln w="9525">
            <a:solidFill>
              <a:schemeClr val="tx1"/>
            </a:solidFill>
            <a:miter lim="800000"/>
            <a:headEnd/>
            <a:tailEnd/>
          </a:ln>
        </p:spPr>
      </p:pic>
      <p:pic>
        <p:nvPicPr>
          <p:cNvPr id="1026" name="Picture 2" descr="https://scontent-b.xx.fbcdn.net/hphotos-xpa1/v/t1.0-9/1146563_348267831971518_713489351_n.jpg?oh=83985ebac36b72b743ad1b8cee719693&amp;oe=5516B8C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1210" y="3733800"/>
            <a:ext cx="3978980" cy="29718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961210" y="6428601"/>
            <a:ext cx="3420790"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Old Fort, NC instrument installation (Aug 2013)</a:t>
            </a:r>
            <a:endParaRPr lang="en-US" sz="1200" dirty="0">
              <a:solidFill>
                <a:prstClr val="black"/>
              </a:solidFill>
              <a:latin typeface="Calibri"/>
            </a:endParaRPr>
          </a:p>
        </p:txBody>
      </p:sp>
    </p:spTree>
    <p:extLst>
      <p:ext uri="{BB962C8B-B14F-4D97-AF65-F5344CB8AC3E}">
        <p14:creationId xmlns:p14="http://schemas.microsoft.com/office/powerpoint/2010/main" val="22689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fontScale="90000"/>
          </a:bodyPr>
          <a:lstStyle/>
          <a:p>
            <a:r>
              <a:rPr lang="en-US" dirty="0" smtClean="0"/>
              <a:t>HMT-SEPS </a:t>
            </a:r>
            <a:r>
              <a:rPr lang="en-US" dirty="0"/>
              <a:t>i</a:t>
            </a:r>
            <a:r>
              <a:rPr lang="en-US" dirty="0" smtClean="0"/>
              <a:t>nstrument deployment</a:t>
            </a:r>
            <a:endParaRPr lang="en-US" dirty="0"/>
          </a:p>
        </p:txBody>
      </p:sp>
      <p:grpSp>
        <p:nvGrpSpPr>
          <p:cNvPr id="3" name="Group 2"/>
          <p:cNvGrpSpPr/>
          <p:nvPr/>
        </p:nvGrpSpPr>
        <p:grpSpPr>
          <a:xfrm>
            <a:off x="4419600" y="822917"/>
            <a:ext cx="4724400" cy="5577883"/>
            <a:chOff x="609600" y="2519065"/>
            <a:chExt cx="3543300" cy="3697095"/>
          </a:xfrm>
        </p:grpSpPr>
        <p:pic>
          <p:nvPicPr>
            <p:cNvPr id="9"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 y="2519065"/>
              <a:ext cx="3543300" cy="1757953"/>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6598" y="4048418"/>
              <a:ext cx="3132154" cy="2167742"/>
            </a:xfrm>
            <a:prstGeom prst="rect">
              <a:avLst/>
            </a:prstGeom>
            <a:noFill/>
            <a:ln w="9525">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pic>
        <p:sp>
          <p:nvSpPr>
            <p:cNvPr id="11" name="Rectangle 10"/>
            <p:cNvSpPr/>
            <p:nvPr/>
          </p:nvSpPr>
          <p:spPr>
            <a:xfrm>
              <a:off x="990600" y="2981618"/>
              <a:ext cx="990600" cy="76200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cxnSp>
          <p:nvCxnSpPr>
            <p:cNvPr id="12" name="Straight Arrow Connector 11"/>
            <p:cNvCxnSpPr/>
            <p:nvPr/>
          </p:nvCxnSpPr>
          <p:spPr>
            <a:xfrm>
              <a:off x="1468838" y="3743618"/>
              <a:ext cx="359962" cy="28772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2" descr="http://hmt.noaa.gov/news/2013/img/sni-aro.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78511" y="3115049"/>
              <a:ext cx="436976" cy="166909"/>
            </a:xfrm>
            <a:prstGeom prst="rect">
              <a:avLst/>
            </a:prstGeom>
            <a:noFill/>
            <a:ln w="12700">
              <a:solidFill>
                <a:srgbClr val="FFFF00"/>
              </a:solidFill>
            </a:ln>
            <a:extLst>
              <a:ext uri="{909E8E84-426E-40dd-AFC4-6F175D3DCCD1}">
                <a14:hiddenFill xmlns:a14="http://schemas.microsoft.com/office/drawing/2010/main" xmlns="">
                  <a:solidFill>
                    <a:srgbClr val="FFFFFF"/>
                  </a:solidFill>
                </a14:hiddenFill>
              </a:ext>
            </a:extLst>
          </p:spPr>
        </p:pic>
        <p:pic>
          <p:nvPicPr>
            <p:cNvPr id="14" name="Picture 2" descr="http://www.met.rdg.ac.uk/radar/images/dish4.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429000" y="3007801"/>
              <a:ext cx="186444" cy="190702"/>
            </a:xfrm>
            <a:prstGeom prst="rect">
              <a:avLst/>
            </a:prstGeom>
            <a:noFill/>
            <a:ln>
              <a:solidFill>
                <a:srgbClr val="FFFF00"/>
              </a:solidFill>
            </a:ln>
            <a:extLst>
              <a:ext uri="{909E8E84-426E-40dd-AFC4-6F175D3DCCD1}">
                <a14:hiddenFill xmlns:a14="http://schemas.microsoft.com/office/drawing/2010/main" xmlns="">
                  <a:solidFill>
                    <a:srgbClr val="FFFFFF"/>
                  </a:solidFill>
                </a14:hiddenFill>
              </a:ext>
            </a:extLst>
          </p:spPr>
        </p:pic>
      </p:grpSp>
      <p:graphicFrame>
        <p:nvGraphicFramePr>
          <p:cNvPr id="4" name="Content Placeholder 3"/>
          <p:cNvGraphicFramePr>
            <a:graphicFrameLocks noGrp="1"/>
          </p:cNvGraphicFramePr>
          <p:nvPr>
            <p:ph idx="1"/>
            <p:extLst/>
          </p:nvPr>
        </p:nvGraphicFramePr>
        <p:xfrm>
          <a:off x="68805" y="3124200"/>
          <a:ext cx="4579395" cy="2001255"/>
        </p:xfrm>
        <a:graphic>
          <a:graphicData uri="http://schemas.openxmlformats.org/drawingml/2006/table">
            <a:tbl>
              <a:tblPr>
                <a:tableStyleId>{5C22544A-7EE6-4342-B048-85BDC9FD1C3A}</a:tableStyleId>
              </a:tblPr>
              <a:tblGrid>
                <a:gridCol w="974339"/>
                <a:gridCol w="389736"/>
                <a:gridCol w="389736"/>
                <a:gridCol w="292302"/>
                <a:gridCol w="292302"/>
                <a:gridCol w="389736"/>
                <a:gridCol w="389736"/>
                <a:gridCol w="292302"/>
                <a:gridCol w="584603"/>
                <a:gridCol w="584603"/>
              </a:tblGrid>
              <a:tr h="154673">
                <a:tc>
                  <a:txBody>
                    <a:bodyPr/>
                    <a:lstStyle/>
                    <a:p>
                      <a:pPr algn="ctr" fontAlgn="b"/>
                      <a:r>
                        <a:rPr lang="en-US" sz="1050" b="1" u="none" strike="noStrike" dirty="0">
                          <a:effectLst/>
                        </a:rPr>
                        <a:t>Site Name</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b="1" u="none" strike="noStrike" dirty="0">
                          <a:effectLst/>
                        </a:rPr>
                        <a:t>Site ID</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b="1" u="none" strike="noStrike" dirty="0" err="1">
                          <a:effectLst/>
                        </a:rPr>
                        <a:t>Elev</a:t>
                      </a:r>
                      <a:r>
                        <a:rPr lang="en-US" sz="1050" b="1" u="none" strike="noStrike" dirty="0">
                          <a:effectLst/>
                        </a:rPr>
                        <a:t> (m)</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b="1" u="none" strike="noStrike" dirty="0">
                          <a:effectLst/>
                        </a:rPr>
                        <a:t>449</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b="1" u="none" strike="noStrike" dirty="0">
                          <a:effectLst/>
                        </a:rPr>
                        <a:t>915</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b="1" u="none" strike="noStrike" dirty="0">
                          <a:effectLst/>
                        </a:rPr>
                        <a:t>RASS</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b="1" u="none" strike="noStrike" dirty="0">
                          <a:effectLst/>
                        </a:rPr>
                        <a:t>S-band</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b="1" u="none" strike="noStrike">
                          <a:effectLst/>
                        </a:rPr>
                        <a:t>Met</a:t>
                      </a:r>
                      <a:endParaRPr lang="en-US" sz="1050" b="1" i="0" u="none" strike="noStrike">
                        <a:solidFill>
                          <a:srgbClr val="000000"/>
                        </a:solidFill>
                        <a:effectLst/>
                        <a:latin typeface="Calibri"/>
                      </a:endParaRPr>
                    </a:p>
                  </a:txBody>
                  <a:tcPr marL="7365" marR="7365" marT="7365" marB="0" anchor="b"/>
                </a:tc>
                <a:tc>
                  <a:txBody>
                    <a:bodyPr/>
                    <a:lstStyle/>
                    <a:p>
                      <a:pPr algn="ctr" fontAlgn="b"/>
                      <a:r>
                        <a:rPr lang="en-US" sz="1050" b="1" u="none" strike="noStrike">
                          <a:effectLst/>
                        </a:rPr>
                        <a:t>Soil Moisture</a:t>
                      </a:r>
                      <a:endParaRPr lang="en-US" sz="1050" b="1" i="0" u="none" strike="noStrike">
                        <a:solidFill>
                          <a:srgbClr val="000000"/>
                        </a:solidFill>
                        <a:effectLst/>
                        <a:latin typeface="Calibri"/>
                      </a:endParaRPr>
                    </a:p>
                  </a:txBody>
                  <a:tcPr marL="7365" marR="7365" marT="7365" marB="0" anchor="b"/>
                </a:tc>
                <a:tc>
                  <a:txBody>
                    <a:bodyPr/>
                    <a:lstStyle/>
                    <a:p>
                      <a:pPr algn="ctr" fontAlgn="b"/>
                      <a:r>
                        <a:rPr lang="en-US" sz="1050" b="1" u="none" strike="noStrike" dirty="0" err="1">
                          <a:effectLst/>
                        </a:rPr>
                        <a:t>Parsivel</a:t>
                      </a:r>
                      <a:endParaRPr lang="en-US" sz="1050" b="1" i="0" u="none" strike="noStrike" dirty="0">
                        <a:solidFill>
                          <a:srgbClr val="000000"/>
                        </a:solidFill>
                        <a:effectLst/>
                        <a:latin typeface="Calibri"/>
                      </a:endParaRPr>
                    </a:p>
                  </a:txBody>
                  <a:tcPr marL="7365" marR="7365" marT="7365" marB="0" anchor="b"/>
                </a:tc>
              </a:tr>
              <a:tr h="154673">
                <a:tc>
                  <a:txBody>
                    <a:bodyPr/>
                    <a:lstStyle/>
                    <a:p>
                      <a:pPr algn="l" fontAlgn="b"/>
                      <a:r>
                        <a:rPr lang="en-US" sz="1050" b="1" u="none" strike="noStrike" dirty="0" err="1">
                          <a:effectLst/>
                        </a:rPr>
                        <a:t>Brindletown</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BDT</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355</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r>
              <a:tr h="154673">
                <a:tc>
                  <a:txBody>
                    <a:bodyPr/>
                    <a:lstStyle/>
                    <a:p>
                      <a:pPr algn="l" fontAlgn="b"/>
                      <a:r>
                        <a:rPr lang="en-US" sz="1050" b="1" u="none" strike="noStrike" dirty="0" err="1">
                          <a:effectLst/>
                        </a:rPr>
                        <a:t>Crossnore</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CNE</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1008</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r>
              <a:tr h="154673">
                <a:tc>
                  <a:txBody>
                    <a:bodyPr/>
                    <a:lstStyle/>
                    <a:p>
                      <a:pPr algn="l" fontAlgn="b"/>
                      <a:r>
                        <a:rPr lang="en-US" sz="1050" b="1" u="none" strike="noStrike" dirty="0">
                          <a:effectLst/>
                        </a:rPr>
                        <a:t>Hankins</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HKS</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379</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 </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dirty="0">
                          <a:effectLst/>
                        </a:rPr>
                        <a:t> </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X</a:t>
                      </a:r>
                      <a:endParaRPr lang="en-US" sz="1050" b="0" i="0" u="none" strike="noStrike" dirty="0">
                        <a:solidFill>
                          <a:srgbClr val="000000"/>
                        </a:solidFill>
                        <a:effectLst/>
                        <a:latin typeface="Calibri"/>
                      </a:endParaRPr>
                    </a:p>
                  </a:txBody>
                  <a:tcPr marL="7365" marR="7365" marT="7365" marB="0" anchor="b"/>
                </a:tc>
              </a:tr>
              <a:tr h="154673">
                <a:tc>
                  <a:txBody>
                    <a:bodyPr/>
                    <a:lstStyle/>
                    <a:p>
                      <a:pPr algn="l" fontAlgn="b"/>
                      <a:r>
                        <a:rPr lang="en-US" sz="1050" b="1" u="none" strike="noStrike" dirty="0">
                          <a:effectLst/>
                        </a:rPr>
                        <a:t>Marion</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MRO</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384</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X</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r>
              <a:tr h="154673">
                <a:tc>
                  <a:txBody>
                    <a:bodyPr/>
                    <a:lstStyle/>
                    <a:p>
                      <a:pPr algn="l" fontAlgn="b"/>
                      <a:r>
                        <a:rPr lang="en-US" sz="1050" b="1" u="none" strike="noStrike" dirty="0" smtClean="0">
                          <a:effectLst/>
                        </a:rPr>
                        <a:t>Crooked Creek</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dirty="0" smtClean="0">
                          <a:effectLst/>
                        </a:rPr>
                        <a:t>(MTH)</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dirty="0">
                          <a:effectLst/>
                        </a:rPr>
                        <a:t>519</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 </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r>
              <a:tr h="154673">
                <a:tc>
                  <a:txBody>
                    <a:bodyPr/>
                    <a:lstStyle/>
                    <a:p>
                      <a:pPr algn="l" fontAlgn="b"/>
                      <a:r>
                        <a:rPr lang="en-US" sz="1050" b="1" u="none" strike="noStrike" dirty="0">
                          <a:effectLst/>
                        </a:rPr>
                        <a:t>New Bern</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EWN</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3</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X</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dirty="0">
                          <a:effectLst/>
                        </a:rPr>
                        <a:t> </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r>
              <a:tr h="154673">
                <a:tc>
                  <a:txBody>
                    <a:bodyPr/>
                    <a:lstStyle/>
                    <a:p>
                      <a:pPr algn="l" fontAlgn="b"/>
                      <a:r>
                        <a:rPr lang="en-US" sz="1050" b="1" u="none" strike="noStrike" dirty="0">
                          <a:effectLst/>
                        </a:rPr>
                        <a:t>Old Fort</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OFT</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421</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 </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r>
              <a:tr h="154673">
                <a:tc>
                  <a:txBody>
                    <a:bodyPr/>
                    <a:lstStyle/>
                    <a:p>
                      <a:pPr algn="l" fontAlgn="b"/>
                      <a:r>
                        <a:rPr lang="en-US" sz="1050" b="1" u="none" strike="noStrike" dirty="0">
                          <a:effectLst/>
                        </a:rPr>
                        <a:t>Spruce Pine</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dirty="0">
                          <a:effectLst/>
                        </a:rPr>
                        <a:t>SPE</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833</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X</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dirty="0">
                          <a:effectLst/>
                        </a:rPr>
                        <a:t>X</a:t>
                      </a:r>
                      <a:endParaRPr lang="en-US" sz="1050" b="0" i="0" u="none" strike="noStrike" dirty="0">
                        <a:solidFill>
                          <a:srgbClr val="000000"/>
                        </a:solidFill>
                        <a:effectLst/>
                        <a:latin typeface="Calibri"/>
                      </a:endParaRPr>
                    </a:p>
                  </a:txBody>
                  <a:tcPr marL="7365" marR="7365" marT="7365" marB="0" anchor="b"/>
                </a:tc>
              </a:tr>
              <a:tr h="154673">
                <a:tc>
                  <a:txBody>
                    <a:bodyPr/>
                    <a:lstStyle/>
                    <a:p>
                      <a:pPr algn="l" fontAlgn="b"/>
                      <a:r>
                        <a:rPr lang="en-US" sz="1050" b="1" u="none" strike="noStrike" dirty="0">
                          <a:effectLst/>
                        </a:rPr>
                        <a:t>Table Rock</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TBR</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356</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X</a:t>
                      </a:r>
                      <a:endParaRPr lang="en-US" sz="1050" b="0" i="0" u="none" strike="noStrike" dirty="0">
                        <a:solidFill>
                          <a:srgbClr val="000000"/>
                        </a:solidFill>
                        <a:effectLst/>
                        <a:latin typeface="Calibri"/>
                      </a:endParaRPr>
                    </a:p>
                  </a:txBody>
                  <a:tcPr marL="7365" marR="7365" marT="7365" marB="0" anchor="b"/>
                </a:tc>
              </a:tr>
              <a:tr h="154673">
                <a:tc>
                  <a:txBody>
                    <a:bodyPr/>
                    <a:lstStyle/>
                    <a:p>
                      <a:pPr algn="l" fontAlgn="b"/>
                      <a:r>
                        <a:rPr lang="en-US" sz="1050" b="1" u="none" strike="noStrike" dirty="0">
                          <a:effectLst/>
                        </a:rPr>
                        <a:t>Woodlawn</a:t>
                      </a:r>
                      <a:endParaRPr lang="en-US" sz="1050" b="1"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a:effectLst/>
                        </a:rPr>
                        <a:t>WLN</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523</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 </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a:effectLst/>
                        </a:rPr>
                        <a:t>X</a:t>
                      </a:r>
                      <a:endParaRPr lang="en-US" sz="1050" b="0" i="0" u="none" strike="noStrike">
                        <a:solidFill>
                          <a:srgbClr val="000000"/>
                        </a:solidFill>
                        <a:effectLst/>
                        <a:latin typeface="Calibri"/>
                      </a:endParaRPr>
                    </a:p>
                  </a:txBody>
                  <a:tcPr marL="7365" marR="7365" marT="7365" marB="0" anchor="b"/>
                </a:tc>
                <a:tc>
                  <a:txBody>
                    <a:bodyPr/>
                    <a:lstStyle/>
                    <a:p>
                      <a:pPr algn="ctr" fontAlgn="b"/>
                      <a:r>
                        <a:rPr lang="en-US" sz="1050" u="none" strike="noStrike" dirty="0">
                          <a:effectLst/>
                        </a:rPr>
                        <a:t>X</a:t>
                      </a:r>
                      <a:endParaRPr lang="en-US" sz="1050" b="0" i="0" u="none" strike="noStrike" dirty="0">
                        <a:solidFill>
                          <a:srgbClr val="000000"/>
                        </a:solidFill>
                        <a:effectLst/>
                        <a:latin typeface="Calibri"/>
                      </a:endParaRPr>
                    </a:p>
                  </a:txBody>
                  <a:tcPr marL="7365" marR="7365" marT="7365" marB="0" anchor="b"/>
                </a:tc>
                <a:tc>
                  <a:txBody>
                    <a:bodyPr/>
                    <a:lstStyle/>
                    <a:p>
                      <a:pPr algn="ctr" fontAlgn="b"/>
                      <a:r>
                        <a:rPr lang="en-US" sz="1050" u="none" strike="noStrike" dirty="0">
                          <a:effectLst/>
                        </a:rPr>
                        <a:t>X</a:t>
                      </a:r>
                      <a:endParaRPr lang="en-US" sz="1050" b="0" i="0" u="none" strike="noStrike" dirty="0">
                        <a:solidFill>
                          <a:srgbClr val="000000"/>
                        </a:solidFill>
                        <a:effectLst/>
                        <a:latin typeface="Calibri"/>
                      </a:endParaRPr>
                    </a:p>
                  </a:txBody>
                  <a:tcPr marL="7365" marR="7365" marT="7365" marB="0" anchor="b"/>
                </a:tc>
              </a:tr>
            </a:tbl>
          </a:graphicData>
        </a:graphic>
      </p:graphicFrame>
      <p:sp>
        <p:nvSpPr>
          <p:cNvPr id="15" name="Content Placeholder 2"/>
          <p:cNvSpPr txBox="1">
            <a:spLocks/>
          </p:cNvSpPr>
          <p:nvPr/>
        </p:nvSpPr>
        <p:spPr>
          <a:xfrm>
            <a:off x="76199" y="685801"/>
            <a:ext cx="4262847" cy="2456057"/>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600" dirty="0" smtClean="0">
                <a:solidFill>
                  <a:prstClr val="black"/>
                </a:solidFill>
              </a:rPr>
              <a:t>NOAA’s HMT-SEPS deployment: 4 </a:t>
            </a:r>
            <a:r>
              <a:rPr lang="en-US" sz="1600" dirty="0">
                <a:solidFill>
                  <a:prstClr val="black"/>
                </a:solidFill>
              </a:rPr>
              <a:t>profiler sites and 6 surface meteorology </a:t>
            </a:r>
            <a:r>
              <a:rPr lang="en-US" sz="1600" dirty="0" smtClean="0">
                <a:solidFill>
                  <a:prstClr val="black"/>
                </a:solidFill>
              </a:rPr>
              <a:t>sites</a:t>
            </a:r>
          </a:p>
          <a:p>
            <a:pPr fontAlgn="auto">
              <a:spcAft>
                <a:spcPts val="0"/>
              </a:spcAft>
            </a:pPr>
            <a:r>
              <a:rPr lang="en-US" sz="1600" dirty="0" smtClean="0">
                <a:solidFill>
                  <a:prstClr val="black"/>
                </a:solidFill>
              </a:rPr>
              <a:t>Additional </a:t>
            </a:r>
            <a:r>
              <a:rPr lang="en-US" sz="1600" dirty="0">
                <a:solidFill>
                  <a:prstClr val="black"/>
                </a:solidFill>
              </a:rPr>
              <a:t>NASA precipitation gauge and </a:t>
            </a:r>
            <a:r>
              <a:rPr lang="en-US" sz="1600" dirty="0" err="1">
                <a:solidFill>
                  <a:prstClr val="black"/>
                </a:solidFill>
              </a:rPr>
              <a:t>disdrometer</a:t>
            </a:r>
            <a:r>
              <a:rPr lang="en-US" sz="1600" dirty="0">
                <a:solidFill>
                  <a:prstClr val="black"/>
                </a:solidFill>
              </a:rPr>
              <a:t> </a:t>
            </a:r>
            <a:r>
              <a:rPr lang="en-US" sz="1600" dirty="0" smtClean="0">
                <a:solidFill>
                  <a:prstClr val="black"/>
                </a:solidFill>
              </a:rPr>
              <a:t>at each surface site</a:t>
            </a:r>
          </a:p>
          <a:p>
            <a:pPr fontAlgn="auto">
              <a:spcAft>
                <a:spcPts val="0"/>
              </a:spcAft>
            </a:pPr>
            <a:r>
              <a:rPr lang="en-US" sz="1600" dirty="0" smtClean="0">
                <a:solidFill>
                  <a:prstClr val="black"/>
                </a:solidFill>
              </a:rPr>
              <a:t>Restoration of/upgrades to existing NC Div. of Air Quality Clayton, NC and Charlotte, NC wind profilers. </a:t>
            </a:r>
          </a:p>
          <a:p>
            <a:pPr fontAlgn="auto">
              <a:spcAft>
                <a:spcPts val="0"/>
              </a:spcAft>
            </a:pPr>
            <a:r>
              <a:rPr lang="en-US" sz="1600" dirty="0" smtClean="0">
                <a:solidFill>
                  <a:prstClr val="black"/>
                </a:solidFill>
              </a:rPr>
              <a:t>Incorporation of new profiler in RTP at US EPA’s campus.</a:t>
            </a:r>
            <a:endParaRPr lang="en-US" sz="1600" dirty="0">
              <a:solidFill>
                <a:prstClr val="black"/>
              </a:solidFill>
            </a:endParaRPr>
          </a:p>
          <a:p>
            <a:pPr fontAlgn="auto">
              <a:spcAft>
                <a:spcPts val="0"/>
              </a:spcAft>
            </a:pPr>
            <a:endParaRPr lang="en-US" sz="1600" dirty="0" smtClean="0">
              <a:solidFill>
                <a:prstClr val="black"/>
              </a:solidFill>
            </a:endParaRPr>
          </a:p>
        </p:txBody>
      </p:sp>
      <p:pic>
        <p:nvPicPr>
          <p:cNvPr id="16" name="Picture 2" descr="S-Band Antenn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16577" y="1467251"/>
            <a:ext cx="310815" cy="380748"/>
          </a:xfrm>
          <a:prstGeom prst="rect">
            <a:avLst/>
          </a:prstGeom>
          <a:noFill/>
          <a:ln w="12700">
            <a:solidFill>
              <a:srgbClr val="FFFF00"/>
            </a:solidFill>
          </a:ln>
          <a:extLst>
            <a:ext uri="{909E8E84-426E-40dd-AFC4-6F175D3DCCD1}">
              <a14:hiddenFill xmlns:a14="http://schemas.microsoft.com/office/drawing/2010/main" xmlns="">
                <a:solidFill>
                  <a:srgbClr val="FFFFFF"/>
                </a:solidFill>
              </a14:hiddenFill>
            </a:ext>
          </a:extLst>
        </p:spPr>
      </p:pic>
      <p:pic>
        <p:nvPicPr>
          <p:cNvPr id="17" name="Picture 2" descr="S-Band Antenn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72414" y="4645285"/>
            <a:ext cx="251196" cy="307715"/>
          </a:xfrm>
          <a:prstGeom prst="rect">
            <a:avLst/>
          </a:prstGeom>
          <a:noFill/>
          <a:ln w="9525">
            <a:solidFill>
              <a:srgbClr val="00B050"/>
            </a:solidFill>
          </a:ln>
          <a:extLst>
            <a:ext uri="{909E8E84-426E-40dd-AFC4-6F175D3DCCD1}">
              <a14:hiddenFill xmlns:a14="http://schemas.microsoft.com/office/drawing/2010/main" xmlns="">
                <a:solidFill>
                  <a:srgbClr val="FFFFFF"/>
                </a:solidFill>
              </a14:hiddenFill>
            </a:ext>
          </a:extLst>
        </p:spPr>
      </p:pic>
      <p:pic>
        <p:nvPicPr>
          <p:cNvPr id="18" name="Picture 2" descr="S-Band Antenna"/>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79627" y="5410200"/>
            <a:ext cx="313400" cy="383915"/>
          </a:xfrm>
          <a:prstGeom prst="rect">
            <a:avLst/>
          </a:prstGeom>
          <a:noFill/>
          <a:ln w="9525">
            <a:solidFill>
              <a:srgbClr val="00B0F0"/>
            </a:solidFill>
          </a:ln>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8802" y="5181600"/>
            <a:ext cx="4503199" cy="1077218"/>
          </a:xfrm>
          <a:prstGeom prst="rect">
            <a:avLst/>
          </a:prstGeom>
          <a:solidFill>
            <a:srgbClr val="FFFFCC"/>
          </a:solidFill>
          <a:ln w="38100">
            <a:solidFill>
              <a:srgbClr val="FFFF00"/>
            </a:solidFill>
          </a:ln>
        </p:spPr>
        <p:txBody>
          <a:bodyPr wrap="square" rtlCol="0">
            <a:spAutoFit/>
          </a:bodyPr>
          <a:lstStyle/>
          <a:p>
            <a:pPr fontAlgn="auto">
              <a:spcBef>
                <a:spcPts val="0"/>
              </a:spcBef>
              <a:spcAft>
                <a:spcPts val="0"/>
              </a:spcAft>
            </a:pPr>
            <a:r>
              <a:rPr lang="en-US" sz="1600" dirty="0" smtClean="0">
                <a:solidFill>
                  <a:prstClr val="black"/>
                </a:solidFill>
                <a:latin typeface="Calibri"/>
              </a:rPr>
              <a:t>All data and observations were available in real-time (as well as for </a:t>
            </a:r>
            <a:r>
              <a:rPr lang="en-US" sz="1600" dirty="0">
                <a:solidFill>
                  <a:prstClr val="black"/>
                </a:solidFill>
                <a:latin typeface="Calibri"/>
              </a:rPr>
              <a:t>archived download) at: </a:t>
            </a:r>
            <a:br>
              <a:rPr lang="en-US" sz="1600" dirty="0">
                <a:solidFill>
                  <a:prstClr val="black"/>
                </a:solidFill>
                <a:latin typeface="Calibri"/>
              </a:rPr>
            </a:br>
            <a:r>
              <a:rPr lang="en-US" sz="1600" dirty="0">
                <a:solidFill>
                  <a:prstClr val="black"/>
                </a:solidFill>
                <a:latin typeface="Calibri"/>
                <a:hlinkClick r:id="rId9"/>
              </a:rPr>
              <a:t>http://</a:t>
            </a:r>
            <a:r>
              <a:rPr lang="en-US" sz="1600" dirty="0" smtClean="0">
                <a:solidFill>
                  <a:prstClr val="black"/>
                </a:solidFill>
                <a:latin typeface="Calibri"/>
                <a:hlinkClick r:id="rId9"/>
              </a:rPr>
              <a:t>www.esrl.noaa.gov/psd/data/obs/datadisplay/index.php?ProjectID=7</a:t>
            </a:r>
            <a:r>
              <a:rPr lang="en-US" sz="1600" dirty="0" smtClean="0">
                <a:solidFill>
                  <a:prstClr val="black"/>
                </a:solidFill>
                <a:latin typeface="Calibri"/>
              </a:rPr>
              <a:t> </a:t>
            </a:r>
            <a:endParaRPr lang="en-US" sz="1600" dirty="0">
              <a:solidFill>
                <a:prstClr val="black"/>
              </a:solidFill>
              <a:latin typeface="Calibri"/>
            </a:endParaRPr>
          </a:p>
        </p:txBody>
      </p:sp>
      <p:sp>
        <p:nvSpPr>
          <p:cNvPr id="7" name="Slide Number Placeholder 6"/>
          <p:cNvSpPr>
            <a:spLocks noGrp="1"/>
          </p:cNvSpPr>
          <p:nvPr>
            <p:ph type="sldNum" sz="quarter" idx="12"/>
          </p:nvPr>
        </p:nvSpPr>
        <p:spPr/>
        <p:txBody>
          <a:bodyPr/>
          <a:lstStyle/>
          <a:p>
            <a:fld id="{888325AA-41B2-4DAC-BDD5-11DFF461AABA}"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3979215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dirty="0" smtClean="0"/>
              <a:t>HMT-SE Research Themes</a:t>
            </a:r>
            <a:endParaRPr lang="en-US" sz="3200" dirty="0"/>
          </a:p>
        </p:txBody>
      </p:sp>
      <p:sp>
        <p:nvSpPr>
          <p:cNvPr id="3" name="Content Placeholder 2"/>
          <p:cNvSpPr>
            <a:spLocks noGrp="1"/>
          </p:cNvSpPr>
          <p:nvPr>
            <p:ph idx="1"/>
          </p:nvPr>
        </p:nvSpPr>
        <p:spPr>
          <a:xfrm>
            <a:off x="457200" y="609600"/>
            <a:ext cx="8229600" cy="3581400"/>
          </a:xfrm>
        </p:spPr>
        <p:txBody>
          <a:bodyPr>
            <a:normAutofit fontScale="77500" lnSpcReduction="20000"/>
          </a:bodyPr>
          <a:lstStyle/>
          <a:p>
            <a:r>
              <a:rPr lang="en-US" sz="2800" dirty="0" smtClean="0"/>
              <a:t>Research topics not regionally-bound to western NC</a:t>
            </a:r>
          </a:p>
          <a:p>
            <a:r>
              <a:rPr lang="en-US" sz="2800" dirty="0" smtClean="0"/>
              <a:t>Major research projects/themes: </a:t>
            </a:r>
          </a:p>
          <a:p>
            <a:pPr marL="631825" lvl="2" indent="-288925">
              <a:buFont typeface="+mj-lt"/>
              <a:buAutoNum type="arabicPeriod"/>
            </a:pPr>
            <a:r>
              <a:rPr lang="en-US" sz="2000" b="1" dirty="0" smtClean="0">
                <a:solidFill>
                  <a:schemeClr val="tx2">
                    <a:lumMod val="50000"/>
                  </a:schemeClr>
                </a:solidFill>
              </a:rPr>
              <a:t>The </a:t>
            </a:r>
            <a:r>
              <a:rPr lang="en-US" sz="2000" b="1" dirty="0">
                <a:solidFill>
                  <a:schemeClr val="tx2">
                    <a:lumMod val="50000"/>
                  </a:schemeClr>
                </a:solidFill>
              </a:rPr>
              <a:t>Climatology of Southeast US Extreme Precipitation Events </a:t>
            </a:r>
            <a:r>
              <a:rPr lang="en-US" sz="2000" dirty="0">
                <a:solidFill>
                  <a:schemeClr val="tx1">
                    <a:lumMod val="50000"/>
                    <a:lumOff val="50000"/>
                  </a:schemeClr>
                </a:solidFill>
              </a:rPr>
              <a:t>(</a:t>
            </a:r>
            <a:r>
              <a:rPr lang="en-US" sz="2000" dirty="0" smtClean="0">
                <a:solidFill>
                  <a:schemeClr val="tx1">
                    <a:lumMod val="50000"/>
                    <a:lumOff val="50000"/>
                  </a:schemeClr>
                </a:solidFill>
              </a:rPr>
              <a:t>Lead by </a:t>
            </a:r>
            <a:r>
              <a:rPr lang="en-US" sz="2000" dirty="0">
                <a:solidFill>
                  <a:schemeClr val="tx1">
                    <a:lumMod val="50000"/>
                    <a:lumOff val="50000"/>
                  </a:schemeClr>
                </a:solidFill>
              </a:rPr>
              <a:t>ESRL PSD, B. Moore et al. </a:t>
            </a:r>
            <a:r>
              <a:rPr lang="en-US" sz="2000" dirty="0" smtClean="0">
                <a:solidFill>
                  <a:schemeClr val="tx1">
                    <a:lumMod val="50000"/>
                    <a:lumOff val="50000"/>
                  </a:schemeClr>
                </a:solidFill>
              </a:rPr>
              <a:t>2015, MWR) </a:t>
            </a:r>
            <a:endParaRPr lang="en-US" sz="2000" dirty="0">
              <a:solidFill>
                <a:schemeClr val="tx1">
                  <a:lumMod val="50000"/>
                  <a:lumOff val="50000"/>
                </a:schemeClr>
              </a:solidFill>
            </a:endParaRPr>
          </a:p>
          <a:p>
            <a:pPr marL="631825" lvl="2" indent="-288925">
              <a:buFont typeface="+mj-lt"/>
              <a:buAutoNum type="arabicPeriod"/>
            </a:pPr>
            <a:r>
              <a:rPr lang="en-US" sz="2100" b="1" dirty="0">
                <a:solidFill>
                  <a:schemeClr val="tx2">
                    <a:lumMod val="50000"/>
                  </a:schemeClr>
                </a:solidFill>
              </a:rPr>
              <a:t>Southeast US QPF error climatology </a:t>
            </a:r>
            <a:r>
              <a:rPr lang="en-US" sz="2100" dirty="0">
                <a:solidFill>
                  <a:schemeClr val="tx1">
                    <a:lumMod val="50000"/>
                    <a:lumOff val="50000"/>
                  </a:schemeClr>
                </a:solidFill>
              </a:rPr>
              <a:t>(Efforts ongoing at ESRL PSD, North Carolina State University; Baxter et al. 2014)</a:t>
            </a:r>
          </a:p>
          <a:p>
            <a:pPr marL="631825" lvl="2" indent="-288925">
              <a:buFont typeface="+mj-lt"/>
              <a:buAutoNum type="arabicPeriod"/>
            </a:pPr>
            <a:r>
              <a:rPr lang="en-US" sz="2100" b="1" dirty="0">
                <a:solidFill>
                  <a:schemeClr val="tx2">
                    <a:lumMod val="50000"/>
                  </a:schemeClr>
                </a:solidFill>
              </a:rPr>
              <a:t>Case studies of heavy precipitation events </a:t>
            </a:r>
            <a:r>
              <a:rPr lang="en-US" sz="2100" dirty="0">
                <a:solidFill>
                  <a:schemeClr val="tx1">
                    <a:lumMod val="50000"/>
                    <a:lumOff val="50000"/>
                  </a:schemeClr>
                </a:solidFill>
              </a:rPr>
              <a:t>(e.g., July 2013 western NC flash flood - Efforts ongoing at ESRL PSD and NCAR)</a:t>
            </a:r>
          </a:p>
          <a:p>
            <a:pPr marL="631825" lvl="2" indent="-288925">
              <a:buFont typeface="+mj-lt"/>
              <a:buAutoNum type="arabicPeriod"/>
            </a:pPr>
            <a:r>
              <a:rPr lang="en-US" sz="2100" b="1" dirty="0">
                <a:solidFill>
                  <a:schemeClr val="tx2">
                    <a:lumMod val="50000"/>
                  </a:schemeClr>
                </a:solidFill>
              </a:rPr>
              <a:t>Heavy precipitation processes and the relevance of "atmospheric rivers" to heavy SE precipitation</a:t>
            </a:r>
            <a:r>
              <a:rPr lang="en-US" sz="2000" dirty="0"/>
              <a:t> </a:t>
            </a:r>
            <a:r>
              <a:rPr lang="en-US" sz="2100" dirty="0">
                <a:solidFill>
                  <a:schemeClr val="tx1">
                    <a:lumMod val="50000"/>
                    <a:lumOff val="50000"/>
                  </a:schemeClr>
                </a:solidFill>
              </a:rPr>
              <a:t>(Efforts ongoing at ESRL PSD)</a:t>
            </a:r>
          </a:p>
          <a:p>
            <a:pPr marL="631825" lvl="2" indent="-288925">
              <a:buFont typeface="+mj-lt"/>
              <a:buAutoNum type="arabicPeriod"/>
            </a:pPr>
            <a:r>
              <a:rPr lang="en-US" sz="2100" b="1" dirty="0">
                <a:solidFill>
                  <a:schemeClr val="tx2">
                    <a:lumMod val="50000"/>
                  </a:schemeClr>
                </a:solidFill>
              </a:rPr>
              <a:t>Bulk microphysical characteristics of NC precipitation observed with </a:t>
            </a:r>
            <a:r>
              <a:rPr lang="en-US" sz="2100" b="1" dirty="0" err="1">
                <a:solidFill>
                  <a:schemeClr val="tx2">
                    <a:lumMod val="50000"/>
                  </a:schemeClr>
                </a:solidFill>
              </a:rPr>
              <a:t>disdrometers</a:t>
            </a:r>
            <a:r>
              <a:rPr lang="en-US" sz="2100" b="1" dirty="0">
                <a:solidFill>
                  <a:schemeClr val="tx2">
                    <a:lumMod val="50000"/>
                  </a:schemeClr>
                </a:solidFill>
              </a:rPr>
              <a:t> and vertically pointing precipitation profilers; assess performance of default NEXRAD rainfall algorithms</a:t>
            </a:r>
            <a:r>
              <a:rPr lang="en-US" sz="2000" dirty="0"/>
              <a:t>. </a:t>
            </a:r>
            <a:r>
              <a:rPr lang="en-US" sz="2100" dirty="0">
                <a:solidFill>
                  <a:schemeClr val="tx1">
                    <a:lumMod val="50000"/>
                    <a:lumOff val="50000"/>
                  </a:schemeClr>
                </a:solidFill>
              </a:rPr>
              <a:t>(Efforts ongoing at ESRL PSD)</a:t>
            </a:r>
          </a:p>
          <a:p>
            <a:pPr marL="631825" lvl="2" indent="-288925">
              <a:buFont typeface="+mj-lt"/>
              <a:buAutoNum type="arabicPeriod"/>
            </a:pPr>
            <a:r>
              <a:rPr lang="en-US" sz="2100" b="1" dirty="0">
                <a:solidFill>
                  <a:schemeClr val="tx2">
                    <a:lumMod val="50000"/>
                  </a:schemeClr>
                </a:solidFill>
              </a:rPr>
              <a:t>Performance assessment of radar, gauge, and multi-sensor QPE in the upper Catawba river basin</a:t>
            </a:r>
            <a:r>
              <a:rPr lang="en-US" sz="2100" dirty="0">
                <a:solidFill>
                  <a:schemeClr val="tx1">
                    <a:lumMod val="75000"/>
                    <a:lumOff val="25000"/>
                  </a:schemeClr>
                </a:solidFill>
              </a:rPr>
              <a:t> </a:t>
            </a:r>
            <a:r>
              <a:rPr lang="en-US" sz="2100" dirty="0">
                <a:solidFill>
                  <a:schemeClr val="tx1">
                    <a:lumMod val="50000"/>
                    <a:lumOff val="50000"/>
                  </a:schemeClr>
                </a:solidFill>
              </a:rPr>
              <a:t>(ESRL PSD, OHD - ongoing)</a:t>
            </a:r>
          </a:p>
          <a:p>
            <a:pPr marL="631825" lvl="2" indent="-288925">
              <a:buFont typeface="+mj-lt"/>
              <a:buAutoNum type="arabicPeriod"/>
            </a:pPr>
            <a:endParaRPr lang="en-US" sz="2000" dirty="0" smtClean="0"/>
          </a:p>
          <a:p>
            <a:pPr marL="631825" lvl="2" indent="-288925">
              <a:buFont typeface="+mj-lt"/>
              <a:buAutoNum type="arabicPeriod"/>
            </a:pPr>
            <a:endParaRPr lang="en-US" sz="2000" dirty="0" smtClean="0"/>
          </a:p>
          <a:p>
            <a:pPr marL="631825" lvl="2" indent="-288925">
              <a:buFont typeface="+mj-lt"/>
              <a:buAutoNum type="arabicPeriod"/>
            </a:pPr>
            <a:endParaRPr lang="en-US" sz="2000" dirty="0" smtClean="0"/>
          </a:p>
          <a:p>
            <a:pPr marL="631825" lvl="2" indent="-288925">
              <a:buFont typeface="+mj-lt"/>
              <a:buAutoNum type="arabicPeriod"/>
            </a:pPr>
            <a:endParaRPr lang="en-US" sz="2000" dirty="0" smtClean="0"/>
          </a:p>
          <a:p>
            <a:endParaRPr lang="en-US" sz="2800" dirty="0"/>
          </a:p>
        </p:txBody>
      </p:sp>
      <p:pic>
        <p:nvPicPr>
          <p:cNvPr id="4" name="Picture 4" descr="C:\Users\kmahoney\Documents\HMT_SE\Misc_SE_Cases\Jan_29_2012\PW_3d_image_24_2013_01_31_00_00_00Z.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78913" y="4327525"/>
            <a:ext cx="2721887" cy="236141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Q:\bmoore\Stage_IV\attempt4\max_precip_locations_colorcoded_test.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400" y="4327525"/>
            <a:ext cx="2895600" cy="238104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39015" y="4328316"/>
            <a:ext cx="2047785" cy="23614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a:off x="457200" y="4126726"/>
            <a:ext cx="3007048" cy="276999"/>
          </a:xfrm>
          <a:prstGeom prst="rect">
            <a:avLst/>
          </a:prstGeom>
          <a:noFill/>
        </p:spPr>
        <p:txBody>
          <a:bodyPr wrap="square" rtlCol="0">
            <a:spAutoFit/>
          </a:bodyPr>
          <a:lstStyle/>
          <a:p>
            <a:pPr fontAlgn="auto">
              <a:spcBef>
                <a:spcPts val="0"/>
              </a:spcBef>
              <a:spcAft>
                <a:spcPts val="0"/>
              </a:spcAft>
            </a:pPr>
            <a:r>
              <a:rPr lang="en-US" sz="1200" i="1" dirty="0" smtClean="0">
                <a:solidFill>
                  <a:prstClr val="black"/>
                </a:solidFill>
                <a:latin typeface="Calibri"/>
              </a:rPr>
              <a:t>Extreme precipitation event climatology</a:t>
            </a:r>
            <a:endParaRPr lang="en-US" sz="1200" i="1" dirty="0">
              <a:solidFill>
                <a:prstClr val="black"/>
              </a:solidFill>
              <a:latin typeface="Calibri"/>
            </a:endParaRPr>
          </a:p>
        </p:txBody>
      </p:sp>
      <p:sp>
        <p:nvSpPr>
          <p:cNvPr id="8" name="TextBox 7"/>
          <p:cNvSpPr txBox="1"/>
          <p:nvPr/>
        </p:nvSpPr>
        <p:spPr>
          <a:xfrm>
            <a:off x="3622352" y="4126726"/>
            <a:ext cx="3007048" cy="276999"/>
          </a:xfrm>
          <a:prstGeom prst="rect">
            <a:avLst/>
          </a:prstGeom>
          <a:noFill/>
        </p:spPr>
        <p:txBody>
          <a:bodyPr wrap="square" rtlCol="0">
            <a:spAutoFit/>
          </a:bodyPr>
          <a:lstStyle/>
          <a:p>
            <a:pPr fontAlgn="auto">
              <a:spcBef>
                <a:spcPts val="0"/>
              </a:spcBef>
              <a:spcAft>
                <a:spcPts val="0"/>
              </a:spcAft>
            </a:pPr>
            <a:r>
              <a:rPr lang="en-US" sz="1200" i="1" dirty="0" smtClean="0">
                <a:solidFill>
                  <a:prstClr val="black"/>
                </a:solidFill>
                <a:latin typeface="Calibri"/>
              </a:rPr>
              <a:t>Extreme precipitation event case studies</a:t>
            </a:r>
            <a:endParaRPr lang="en-US" sz="1200" i="1" dirty="0">
              <a:solidFill>
                <a:prstClr val="black"/>
              </a:solidFill>
              <a:latin typeface="Calibri"/>
            </a:endParaRPr>
          </a:p>
        </p:txBody>
      </p:sp>
      <p:sp>
        <p:nvSpPr>
          <p:cNvPr id="9" name="TextBox 8"/>
          <p:cNvSpPr txBox="1"/>
          <p:nvPr/>
        </p:nvSpPr>
        <p:spPr>
          <a:xfrm>
            <a:off x="7010400" y="4126726"/>
            <a:ext cx="1905000" cy="276999"/>
          </a:xfrm>
          <a:prstGeom prst="rect">
            <a:avLst/>
          </a:prstGeom>
          <a:noFill/>
        </p:spPr>
        <p:txBody>
          <a:bodyPr wrap="square" rtlCol="0">
            <a:spAutoFit/>
          </a:bodyPr>
          <a:lstStyle/>
          <a:p>
            <a:pPr fontAlgn="auto">
              <a:spcBef>
                <a:spcPts val="0"/>
              </a:spcBef>
              <a:spcAft>
                <a:spcPts val="0"/>
              </a:spcAft>
            </a:pPr>
            <a:r>
              <a:rPr lang="en-US" sz="1200" i="1" dirty="0" smtClean="0">
                <a:solidFill>
                  <a:prstClr val="black"/>
                </a:solidFill>
                <a:latin typeface="Calibri"/>
              </a:rPr>
              <a:t>QPF verification</a:t>
            </a:r>
            <a:endParaRPr lang="en-US" sz="1200" i="1" dirty="0">
              <a:solidFill>
                <a:prstClr val="black"/>
              </a:solidFill>
              <a:latin typeface="Calibri"/>
            </a:endParaRPr>
          </a:p>
        </p:txBody>
      </p:sp>
      <p:sp>
        <p:nvSpPr>
          <p:cNvPr id="10" name="Slide Number Placeholder 9"/>
          <p:cNvSpPr>
            <a:spLocks noGrp="1"/>
          </p:cNvSpPr>
          <p:nvPr>
            <p:ph type="sldNum" sz="quarter" idx="12"/>
          </p:nvPr>
        </p:nvSpPr>
        <p:spPr>
          <a:xfrm>
            <a:off x="6553200" y="6569075"/>
            <a:ext cx="2133600" cy="365125"/>
          </a:xfrm>
        </p:spPr>
        <p:txBody>
          <a:bodyPr/>
          <a:lstStyle/>
          <a:p>
            <a:fld id="{888325AA-41B2-4DAC-BDD5-11DFF461AABA}"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1434021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Autofit/>
          </a:bodyPr>
          <a:lstStyle/>
          <a:p>
            <a:r>
              <a:rPr lang="en-US" sz="2400" dirty="0" smtClean="0"/>
              <a:t>HMT-SE Research Themes: Extreme event climatology example</a:t>
            </a:r>
            <a:endParaRPr lang="en-US" sz="2400" dirty="0"/>
          </a:p>
        </p:txBody>
      </p:sp>
      <p:pic>
        <p:nvPicPr>
          <p:cNvPr id="5" name="Picture 6" descr="Q:\bmoore\Stage_IV\attempt4\max_precip_locations_colorcoded_test.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8600" y="1639358"/>
            <a:ext cx="2895600" cy="238104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81000" y="1628001"/>
            <a:ext cx="3007048" cy="276999"/>
          </a:xfrm>
          <a:prstGeom prst="rect">
            <a:avLst/>
          </a:prstGeom>
          <a:noFill/>
        </p:spPr>
        <p:txBody>
          <a:bodyPr wrap="square" rtlCol="0">
            <a:spAutoFit/>
          </a:bodyPr>
          <a:lstStyle/>
          <a:p>
            <a:pPr fontAlgn="auto">
              <a:spcBef>
                <a:spcPts val="0"/>
              </a:spcBef>
              <a:spcAft>
                <a:spcPts val="0"/>
              </a:spcAft>
            </a:pPr>
            <a:r>
              <a:rPr lang="en-US" sz="1200" i="1" dirty="0" smtClean="0">
                <a:solidFill>
                  <a:prstClr val="black"/>
                </a:solidFill>
                <a:latin typeface="Calibri"/>
              </a:rPr>
              <a:t>Extreme precipitation event climatology</a:t>
            </a:r>
            <a:endParaRPr lang="en-US" sz="1200" i="1" dirty="0">
              <a:solidFill>
                <a:prstClr val="black"/>
              </a:solidFill>
              <a:latin typeface="Calibri"/>
            </a:endParaRPr>
          </a:p>
        </p:txBody>
      </p:sp>
      <p:sp>
        <p:nvSpPr>
          <p:cNvPr id="10" name="Slide Number Placeholder 9"/>
          <p:cNvSpPr>
            <a:spLocks noGrp="1"/>
          </p:cNvSpPr>
          <p:nvPr>
            <p:ph type="sldNum" sz="quarter" idx="12"/>
          </p:nvPr>
        </p:nvSpPr>
        <p:spPr>
          <a:xfrm>
            <a:off x="6553200" y="6569075"/>
            <a:ext cx="2133600" cy="365125"/>
          </a:xfrm>
        </p:spPr>
        <p:txBody>
          <a:bodyPr/>
          <a:lstStyle/>
          <a:p>
            <a:fld id="{888325AA-41B2-4DAC-BDD5-11DFF461AABA}" type="slidenum">
              <a:rPr lang="en-US" smtClean="0">
                <a:solidFill>
                  <a:prstClr val="black">
                    <a:tint val="75000"/>
                  </a:prstClr>
                </a:solidFill>
              </a:rPr>
              <a:pPr/>
              <a:t>25</a:t>
            </a:fld>
            <a:endParaRPr lang="en-US">
              <a:solidFill>
                <a:prstClr val="black">
                  <a:tint val="75000"/>
                </a:prstClr>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8562" y="513201"/>
            <a:ext cx="3581400" cy="2991999"/>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7562" y="3524042"/>
            <a:ext cx="4267838" cy="3200879"/>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0600" y="3976199"/>
            <a:ext cx="3352800" cy="2743200"/>
          </a:xfrm>
          <a:prstGeom prst="rect">
            <a:avLst/>
          </a:prstGeom>
        </p:spPr>
      </p:pic>
      <p:sp>
        <p:nvSpPr>
          <p:cNvPr id="11" name="Content Placeholder 2"/>
          <p:cNvSpPr>
            <a:spLocks noGrp="1"/>
          </p:cNvSpPr>
          <p:nvPr>
            <p:ph idx="1"/>
          </p:nvPr>
        </p:nvSpPr>
        <p:spPr>
          <a:xfrm>
            <a:off x="0" y="440082"/>
            <a:ext cx="5105400" cy="1236318"/>
          </a:xfrm>
        </p:spPr>
        <p:txBody>
          <a:bodyPr>
            <a:noAutofit/>
          </a:bodyPr>
          <a:lstStyle/>
          <a:p>
            <a:pPr marL="0" indent="0" defTabSz="596280">
              <a:lnSpc>
                <a:spcPct val="120000"/>
              </a:lnSpc>
              <a:spcBef>
                <a:spcPts val="0"/>
              </a:spcBef>
              <a:buNone/>
              <a:defRPr/>
            </a:pPr>
            <a:r>
              <a:rPr lang="en-US" sz="1400" b="1" u="sng" dirty="0" smtClean="0"/>
              <a:t>Motivation: </a:t>
            </a:r>
          </a:p>
          <a:p>
            <a:pPr marL="114300" indent="-114300" defTabSz="596280">
              <a:lnSpc>
                <a:spcPct val="120000"/>
              </a:lnSpc>
              <a:spcBef>
                <a:spcPts val="0"/>
              </a:spcBef>
              <a:buFont typeface="Arial" charset="0"/>
              <a:buChar char="•"/>
              <a:defRPr/>
            </a:pPr>
            <a:r>
              <a:rPr lang="en-US" sz="1200" kern="0" dirty="0" smtClean="0">
                <a:solidFill>
                  <a:sysClr val="windowText" lastClr="000000"/>
                </a:solidFill>
              </a:rPr>
              <a:t>Large regional variability in event types, seasonality, environmental characteristics, and forecast skill</a:t>
            </a:r>
            <a:endParaRPr lang="en-US" sz="1200" kern="0" dirty="0">
              <a:solidFill>
                <a:sysClr val="windowText" lastClr="000000"/>
              </a:solidFill>
            </a:endParaRPr>
          </a:p>
          <a:p>
            <a:pPr marL="114300" indent="-114300" defTabSz="596280">
              <a:lnSpc>
                <a:spcPct val="120000"/>
              </a:lnSpc>
              <a:spcBef>
                <a:spcPts val="0"/>
              </a:spcBef>
              <a:buFont typeface="Arial" charset="0"/>
              <a:buChar char="•"/>
              <a:defRPr/>
            </a:pPr>
            <a:r>
              <a:rPr lang="en-US" sz="1200" dirty="0" smtClean="0"/>
              <a:t>How well do we understand specific event types, associated forecast errors? </a:t>
            </a:r>
          </a:p>
          <a:p>
            <a:pPr marL="114300" indent="-114300" defTabSz="596280">
              <a:lnSpc>
                <a:spcPct val="120000"/>
              </a:lnSpc>
              <a:spcBef>
                <a:spcPts val="0"/>
              </a:spcBef>
              <a:buFont typeface="Arial" charset="0"/>
              <a:buChar char="•"/>
              <a:defRPr/>
            </a:pPr>
            <a:r>
              <a:rPr lang="en-US" sz="1200" dirty="0" smtClean="0"/>
              <a:t>Construct an “extreme precipitation climatology”</a:t>
            </a:r>
            <a:endParaRPr lang="en-US" sz="1200" dirty="0"/>
          </a:p>
        </p:txBody>
      </p:sp>
      <p:sp>
        <p:nvSpPr>
          <p:cNvPr id="12" name="Rectangle 11"/>
          <p:cNvSpPr/>
          <p:nvPr/>
        </p:nvSpPr>
        <p:spPr>
          <a:xfrm>
            <a:off x="638" y="6367895"/>
            <a:ext cx="9067800" cy="461665"/>
          </a:xfrm>
          <a:prstGeom prst="rect">
            <a:avLst/>
          </a:prstGeom>
          <a:solidFill>
            <a:schemeClr val="bg1"/>
          </a:solidFill>
          <a:ln>
            <a:solidFill>
              <a:schemeClr val="tx1"/>
            </a:solidFill>
          </a:ln>
        </p:spPr>
        <p:txBody>
          <a:bodyPr wrap="square">
            <a:spAutoFit/>
          </a:bodyPr>
          <a:lstStyle/>
          <a:p>
            <a:pPr lvl="1" fontAlgn="auto">
              <a:spcBef>
                <a:spcPts val="0"/>
              </a:spcBef>
              <a:spcAft>
                <a:spcPts val="0"/>
              </a:spcAft>
            </a:pPr>
            <a:r>
              <a:rPr lang="en-US" sz="1200" dirty="0">
                <a:solidFill>
                  <a:prstClr val="black"/>
                </a:solidFill>
                <a:latin typeface="Calibri"/>
              </a:rPr>
              <a:t>Moore, B. J., K. Mahoney, E. </a:t>
            </a:r>
            <a:r>
              <a:rPr lang="en-US" sz="1200" dirty="0" err="1">
                <a:solidFill>
                  <a:prstClr val="black"/>
                </a:solidFill>
                <a:latin typeface="Calibri"/>
              </a:rPr>
              <a:t>Sukovich</a:t>
            </a:r>
            <a:r>
              <a:rPr lang="en-US" sz="1200" dirty="0">
                <a:solidFill>
                  <a:prstClr val="black"/>
                </a:solidFill>
                <a:latin typeface="Calibri"/>
              </a:rPr>
              <a:t>, R. </a:t>
            </a:r>
            <a:r>
              <a:rPr lang="en-US" sz="1200" dirty="0" err="1">
                <a:solidFill>
                  <a:prstClr val="black"/>
                </a:solidFill>
                <a:latin typeface="Calibri"/>
              </a:rPr>
              <a:t>Cifelli</a:t>
            </a:r>
            <a:r>
              <a:rPr lang="en-US" sz="1200" dirty="0">
                <a:solidFill>
                  <a:prstClr val="black"/>
                </a:solidFill>
                <a:latin typeface="Calibri"/>
              </a:rPr>
              <a:t>, and T. Hamill, </a:t>
            </a:r>
            <a:r>
              <a:rPr lang="en-US" sz="1200" dirty="0" smtClean="0">
                <a:solidFill>
                  <a:prstClr val="black"/>
                </a:solidFill>
                <a:latin typeface="Calibri"/>
              </a:rPr>
              <a:t>2015: </a:t>
            </a:r>
            <a:r>
              <a:rPr lang="en-US" sz="1200" b="1" dirty="0">
                <a:solidFill>
                  <a:prstClr val="black"/>
                </a:solidFill>
                <a:latin typeface="Calibri"/>
              </a:rPr>
              <a:t>Climatology and environmental characteristics of extreme precipitation events in the Southeastern United States</a:t>
            </a:r>
            <a:r>
              <a:rPr lang="en-US" sz="1200" dirty="0">
                <a:solidFill>
                  <a:prstClr val="black"/>
                </a:solidFill>
                <a:latin typeface="Calibri"/>
              </a:rPr>
              <a:t>. </a:t>
            </a:r>
            <a:r>
              <a:rPr lang="en-US" sz="1200" i="1" dirty="0">
                <a:solidFill>
                  <a:prstClr val="black"/>
                </a:solidFill>
                <a:latin typeface="Calibri"/>
              </a:rPr>
              <a:t>Mon. </a:t>
            </a:r>
            <a:r>
              <a:rPr lang="en-US" sz="1200" i="1" dirty="0" err="1">
                <a:solidFill>
                  <a:prstClr val="black"/>
                </a:solidFill>
                <a:latin typeface="Calibri"/>
              </a:rPr>
              <a:t>Wea</a:t>
            </a:r>
            <a:r>
              <a:rPr lang="en-US" sz="1200" i="1" dirty="0">
                <a:solidFill>
                  <a:prstClr val="black"/>
                </a:solidFill>
                <a:latin typeface="Calibri"/>
              </a:rPr>
              <a:t>. </a:t>
            </a:r>
            <a:r>
              <a:rPr lang="en-US" sz="1200" i="1" dirty="0" smtClean="0">
                <a:solidFill>
                  <a:prstClr val="black"/>
                </a:solidFill>
                <a:latin typeface="Calibri"/>
              </a:rPr>
              <a:t>Rev.</a:t>
            </a:r>
            <a:endParaRPr lang="en-US" sz="1200" i="1" dirty="0">
              <a:solidFill>
                <a:prstClr val="black"/>
              </a:solidFill>
              <a:latin typeface="Calibri"/>
            </a:endParaRPr>
          </a:p>
        </p:txBody>
      </p:sp>
    </p:spTree>
    <p:extLst>
      <p:ext uri="{BB962C8B-B14F-4D97-AF65-F5344CB8AC3E}">
        <p14:creationId xmlns:p14="http://schemas.microsoft.com/office/powerpoint/2010/main" val="367728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Autofit/>
          </a:bodyPr>
          <a:lstStyle/>
          <a:p>
            <a:r>
              <a:rPr lang="en-US" sz="2800" b="1" dirty="0" smtClean="0">
                <a:solidFill>
                  <a:srgbClr val="002060"/>
                </a:solidFill>
              </a:rPr>
              <a:t>HMT-SEPS achievements: </a:t>
            </a:r>
            <a:br>
              <a:rPr lang="en-US" sz="2800" b="1" dirty="0" smtClean="0">
                <a:solidFill>
                  <a:srgbClr val="002060"/>
                </a:solidFill>
              </a:rPr>
            </a:br>
            <a:r>
              <a:rPr lang="en-US" sz="2800" b="1" dirty="0" smtClean="0">
                <a:solidFill>
                  <a:srgbClr val="002060"/>
                </a:solidFill>
              </a:rPr>
              <a:t>Research to Operations/Applications</a:t>
            </a:r>
            <a:endParaRPr lang="en-US" sz="2800" b="1" dirty="0">
              <a:solidFill>
                <a:srgbClr val="002060"/>
              </a:solidFill>
            </a:endParaRPr>
          </a:p>
        </p:txBody>
      </p:sp>
      <p:sp>
        <p:nvSpPr>
          <p:cNvPr id="3" name="Content Placeholder 2"/>
          <p:cNvSpPr>
            <a:spLocks noGrp="1"/>
          </p:cNvSpPr>
          <p:nvPr>
            <p:ph idx="1"/>
          </p:nvPr>
        </p:nvSpPr>
        <p:spPr>
          <a:xfrm>
            <a:off x="304800" y="914400"/>
            <a:ext cx="8686800" cy="2835275"/>
          </a:xfrm>
        </p:spPr>
        <p:txBody>
          <a:bodyPr>
            <a:noAutofit/>
          </a:bodyPr>
          <a:lstStyle/>
          <a:p>
            <a:pPr>
              <a:spcBef>
                <a:spcPts val="600"/>
              </a:spcBef>
            </a:pPr>
            <a:r>
              <a:rPr lang="en-US" sz="1600" dirty="0" smtClean="0"/>
              <a:t>Periodic large-audience community webinars provided forecaster training, community updates:</a:t>
            </a:r>
          </a:p>
          <a:p>
            <a:pPr lvl="1">
              <a:spcBef>
                <a:spcPts val="600"/>
              </a:spcBef>
            </a:pPr>
            <a:r>
              <a:rPr lang="en-US" sz="1400" dirty="0" smtClean="0"/>
              <a:t>June 2012; July 2013; November 2013; July 2014</a:t>
            </a:r>
          </a:p>
          <a:p>
            <a:pPr>
              <a:spcBef>
                <a:spcPts val="600"/>
              </a:spcBef>
            </a:pPr>
            <a:r>
              <a:rPr lang="en-US" sz="1600" dirty="0" smtClean="0"/>
              <a:t>National Weather Service Area Forecast Discussions mention HMT observations 75+ times in 15 months</a:t>
            </a:r>
            <a:endParaRPr lang="en-US" sz="1600" dirty="0" smtClean="0">
              <a:solidFill>
                <a:srgbClr val="FF0000"/>
              </a:solidFill>
            </a:endParaRPr>
          </a:p>
          <a:p>
            <a:pPr>
              <a:spcBef>
                <a:spcPts val="600"/>
              </a:spcBef>
            </a:pPr>
            <a:r>
              <a:rPr lang="en-US" sz="1600" dirty="0" smtClean="0"/>
              <a:t>Forecast experiment participation: NCEP Weather Prediction Center (WPC) Flash Flood and Intense Rainfall experiments, Winter Weather Experiment</a:t>
            </a:r>
          </a:p>
          <a:p>
            <a:pPr>
              <a:spcBef>
                <a:spcPts val="600"/>
              </a:spcBef>
            </a:pPr>
            <a:r>
              <a:rPr lang="en-US" sz="1600" dirty="0" smtClean="0"/>
              <a:t>NWS office visits, meetings, presentations: Raleigh, NC; Greenville-Spartanburg, SC</a:t>
            </a:r>
          </a:p>
          <a:p>
            <a:pPr>
              <a:spcBef>
                <a:spcPts val="600"/>
              </a:spcBef>
            </a:pPr>
            <a:r>
              <a:rPr lang="en-US" sz="1600" dirty="0" smtClean="0"/>
              <a:t>Informal, event-based dialogues between NWS forecasters and HMT-PSD staff to help with interpretation of HMT observations, collaborate on HMT research topics using real-time cases</a:t>
            </a:r>
          </a:p>
          <a:p>
            <a:pPr lvl="1">
              <a:spcBef>
                <a:spcPts val="600"/>
              </a:spcBef>
            </a:pPr>
            <a:endParaRPr lang="en-US" sz="1400" dirty="0" smtClean="0"/>
          </a:p>
          <a:p>
            <a:pPr>
              <a:spcBef>
                <a:spcPts val="600"/>
              </a:spcBef>
            </a:pPr>
            <a:endParaRPr lang="en-US" sz="1600" dirty="0" smtClean="0"/>
          </a:p>
          <a:p>
            <a:pPr>
              <a:spcBef>
                <a:spcPts val="600"/>
              </a:spcBef>
            </a:pPr>
            <a:endParaRPr lang="en-US" sz="1600" dirty="0" smtClean="0"/>
          </a:p>
          <a:p>
            <a:pPr>
              <a:spcBef>
                <a:spcPts val="600"/>
              </a:spcBef>
            </a:pPr>
            <a:endParaRPr lang="en-US" sz="1600" dirty="0"/>
          </a:p>
          <a:p>
            <a:pPr>
              <a:spcBef>
                <a:spcPts val="600"/>
              </a:spcBef>
            </a:pPr>
            <a:endParaRPr lang="en-US" sz="1600" dirty="0" smtClean="0"/>
          </a:p>
          <a:p>
            <a:pPr>
              <a:spcBef>
                <a:spcPts val="600"/>
              </a:spcBef>
            </a:pPr>
            <a:endParaRPr lang="en-US" sz="1600" dirty="0"/>
          </a:p>
        </p:txBody>
      </p:sp>
      <p:sp>
        <p:nvSpPr>
          <p:cNvPr id="4" name="Slide Number Placeholder 3"/>
          <p:cNvSpPr>
            <a:spLocks noGrp="1"/>
          </p:cNvSpPr>
          <p:nvPr>
            <p:ph type="sldNum" sz="quarter" idx="12"/>
          </p:nvPr>
        </p:nvSpPr>
        <p:spPr/>
        <p:txBody>
          <a:bodyPr/>
          <a:lstStyle/>
          <a:p>
            <a:fld id="{888325AA-41B2-4DAC-BDD5-11DFF461AABA}" type="slidenum">
              <a:rPr lang="en-US" smtClean="0">
                <a:solidFill>
                  <a:prstClr val="black">
                    <a:tint val="75000"/>
                  </a:prstClr>
                </a:solidFill>
              </a:rPr>
              <a:pPr/>
              <a:t>26</a:t>
            </a:fld>
            <a:endParaRPr lang="en-US">
              <a:solidFill>
                <a:prstClr val="black">
                  <a:tint val="75000"/>
                </a:prstClr>
              </a:solidFill>
            </a:endParaRPr>
          </a:p>
        </p:txBody>
      </p:sp>
      <p:pic>
        <p:nvPicPr>
          <p:cNvPr id="4098" name="Picture 2" descr="https://fbcdn-sphotos-f-a.akamaihd.net/hphotos-ak-xpa1/v/t1.0-9/10447523_497361863728780_5048540691094226623_n.jpg?oh=18d1ed6e1a94cd5fc43de30be1b1df25&amp;oe=54E794F2&amp;__gda__=1424130122_dab4ac4efe4bcc197fdcbd426562ca7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4191000"/>
            <a:ext cx="2142172" cy="1606629"/>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s://fbcdn-sphotos-e-a.akamaihd.net/hphotos-ak-xpa1/v/t1.0-9/10410450_530854053712894_2224866745474858189_n.jpg?oh=a60f6766f25bb9cad7b366571f728041&amp;oe=54E3966B&amp;__gda__=1423922387_a3d1ceb0ae4c32f73ae01e617c1a9b8c"/>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38400" y="3948734"/>
            <a:ext cx="2286000" cy="290926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4000" y="3810000"/>
            <a:ext cx="2670387" cy="135128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00600" y="5181600"/>
            <a:ext cx="2685627" cy="1188720"/>
          </a:xfrm>
          <a:prstGeom prst="rect">
            <a:avLst/>
          </a:prstGeom>
        </p:spPr>
      </p:pic>
      <p:pic>
        <p:nvPicPr>
          <p:cNvPr id="4102" name="Picture 6" descr="clayton.combined.final.annotate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58000" y="5354196"/>
            <a:ext cx="2044005" cy="15038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44361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200" b="1" dirty="0" smtClean="0">
                <a:solidFill>
                  <a:srgbClr val="002060"/>
                </a:solidFill>
              </a:rPr>
              <a:t>HMT-SEPS leveraged projects</a:t>
            </a:r>
            <a:endParaRPr lang="en-US" sz="3200" b="1" dirty="0">
              <a:solidFill>
                <a:srgbClr val="002060"/>
              </a:solidFill>
            </a:endParaRPr>
          </a:p>
        </p:txBody>
      </p:sp>
      <p:sp>
        <p:nvSpPr>
          <p:cNvPr id="3" name="Content Placeholder 2"/>
          <p:cNvSpPr>
            <a:spLocks noGrp="1"/>
          </p:cNvSpPr>
          <p:nvPr>
            <p:ph idx="1"/>
          </p:nvPr>
        </p:nvSpPr>
        <p:spPr>
          <a:xfrm>
            <a:off x="464820" y="762000"/>
            <a:ext cx="8229600" cy="3810000"/>
          </a:xfrm>
        </p:spPr>
        <p:txBody>
          <a:bodyPr>
            <a:noAutofit/>
          </a:bodyPr>
          <a:lstStyle/>
          <a:p>
            <a:pPr>
              <a:spcBef>
                <a:spcPts val="600"/>
              </a:spcBef>
            </a:pPr>
            <a:r>
              <a:rPr lang="en-US" sz="1600" dirty="0" smtClean="0"/>
              <a:t>NASA Integrated </a:t>
            </a:r>
            <a:r>
              <a:rPr lang="en-US" sz="1600" dirty="0"/>
              <a:t>Precipitation and Hydrology </a:t>
            </a:r>
            <a:r>
              <a:rPr lang="en-US" sz="1600" dirty="0" smtClean="0"/>
              <a:t>Experiment (</a:t>
            </a:r>
            <a:r>
              <a:rPr lang="en-US" sz="1600" dirty="0" err="1" smtClean="0"/>
              <a:t>IPHEx</a:t>
            </a:r>
            <a:r>
              <a:rPr lang="en-US" sz="1600" dirty="0" smtClean="0"/>
              <a:t>)</a:t>
            </a:r>
            <a:endParaRPr lang="en-US" sz="1600" dirty="0"/>
          </a:p>
          <a:p>
            <a:pPr>
              <a:spcBef>
                <a:spcPts val="600"/>
              </a:spcBef>
            </a:pPr>
            <a:r>
              <a:rPr lang="en-US" sz="1600" dirty="0"/>
              <a:t>Verification of quantitative precipitation reforecasts over the Southeast United </a:t>
            </a:r>
            <a:r>
              <a:rPr lang="en-US" sz="1600" dirty="0" smtClean="0"/>
              <a:t>States (Baxter et al. 2014)</a:t>
            </a:r>
          </a:p>
          <a:p>
            <a:pPr>
              <a:spcBef>
                <a:spcPts val="600"/>
              </a:spcBef>
            </a:pPr>
            <a:r>
              <a:rPr lang="en-US" sz="1600" dirty="0" smtClean="0"/>
              <a:t>USWRP CSTAR project with NC State: </a:t>
            </a:r>
            <a:r>
              <a:rPr lang="en-US" sz="1600" dirty="0"/>
              <a:t>“Improving Understanding and Prediction of High Impact Weather Associated with Low-Topped Severe Convection in the Southeastern U.S</a:t>
            </a:r>
            <a:r>
              <a:rPr lang="en-US" sz="1600" dirty="0" smtClean="0"/>
              <a:t>.”</a:t>
            </a:r>
            <a:r>
              <a:rPr lang="en-US" sz="1600" dirty="0"/>
              <a:t> </a:t>
            </a:r>
            <a:endParaRPr lang="en-US" sz="1600" dirty="0" smtClean="0"/>
          </a:p>
          <a:p>
            <a:pPr>
              <a:spcBef>
                <a:spcPts val="600"/>
              </a:spcBef>
            </a:pPr>
            <a:r>
              <a:rPr lang="en-US" sz="1600" dirty="0" smtClean="0"/>
              <a:t>QPE </a:t>
            </a:r>
            <a:r>
              <a:rPr lang="en-US" sz="1600" dirty="0"/>
              <a:t>validation: in collaboration OHD, NESDIS, NSSL, NCDC, CPC, </a:t>
            </a:r>
            <a:r>
              <a:rPr lang="en-US" sz="1600" dirty="0" smtClean="0"/>
              <a:t>CSU-CIRA</a:t>
            </a:r>
          </a:p>
          <a:p>
            <a:pPr lvl="1">
              <a:spcBef>
                <a:spcPts val="600"/>
              </a:spcBef>
            </a:pPr>
            <a:r>
              <a:rPr lang="en-US" sz="1200" dirty="0" smtClean="0"/>
              <a:t>“CMORPH </a:t>
            </a:r>
            <a:r>
              <a:rPr lang="en-US" sz="1200" dirty="0"/>
              <a:t>and GPM Level3 Algorithms </a:t>
            </a:r>
            <a:r>
              <a:rPr lang="en-US" sz="1200" dirty="0" smtClean="0"/>
              <a:t>Development” (P.I. </a:t>
            </a:r>
            <a:r>
              <a:rPr lang="en-US" sz="1200" dirty="0" err="1" smtClean="0"/>
              <a:t>Xie</a:t>
            </a:r>
            <a:r>
              <a:rPr lang="en-US" sz="1200" dirty="0" smtClean="0"/>
              <a:t>; NESDIS GOES-R support)</a:t>
            </a:r>
          </a:p>
          <a:p>
            <a:pPr lvl="1">
              <a:spcBef>
                <a:spcPts val="600"/>
              </a:spcBef>
            </a:pPr>
            <a:r>
              <a:rPr lang="en-US" sz="1200" dirty="0" smtClean="0"/>
              <a:t>“Data Fusion and Applications” (P.I. Zhang; NESDIS GOES-R support)</a:t>
            </a:r>
          </a:p>
          <a:p>
            <a:pPr lvl="1">
              <a:spcBef>
                <a:spcPts val="600"/>
              </a:spcBef>
            </a:pPr>
            <a:r>
              <a:rPr lang="en-US" sz="1200" dirty="0" smtClean="0"/>
              <a:t>“Development of a regional system for QPE” (CSU-CIRA Ph.D. thesis) </a:t>
            </a:r>
            <a:endParaRPr lang="en-GB" sz="1200" dirty="0" smtClean="0"/>
          </a:p>
          <a:p>
            <a:pPr marL="457200" lvl="1" indent="0">
              <a:spcBef>
                <a:spcPts val="600"/>
              </a:spcBef>
              <a:buNone/>
            </a:pPr>
            <a:endParaRPr lang="en-US" sz="1000" dirty="0" smtClean="0"/>
          </a:p>
        </p:txBody>
      </p:sp>
      <p:sp>
        <p:nvSpPr>
          <p:cNvPr id="4" name="Slide Number Placeholder 3"/>
          <p:cNvSpPr>
            <a:spLocks noGrp="1"/>
          </p:cNvSpPr>
          <p:nvPr>
            <p:ph type="sldNum" sz="quarter" idx="12"/>
          </p:nvPr>
        </p:nvSpPr>
        <p:spPr/>
        <p:txBody>
          <a:bodyPr/>
          <a:lstStyle/>
          <a:p>
            <a:fld id="{888325AA-41B2-4DAC-BDD5-11DFF461AABA}" type="slidenum">
              <a:rPr lang="en-US" smtClean="0">
                <a:solidFill>
                  <a:prstClr val="black">
                    <a:tint val="75000"/>
                  </a:prstClr>
                </a:solidFill>
              </a:rPr>
              <a:pPr/>
              <a:t>27</a:t>
            </a:fld>
            <a:endParaRPr lang="en-US">
              <a:solidFill>
                <a:prstClr val="black">
                  <a:tint val="75000"/>
                </a:prstClr>
              </a:solidFill>
            </a:endParaRPr>
          </a:p>
        </p:txBody>
      </p:sp>
      <p:pic>
        <p:nvPicPr>
          <p:cNvPr id="2050" name="Picture 2" descr="https://scontent-a.xx.fbcdn.net/hphotos-xpa1/v/t1.0-9/q81/p417x417/10245369_469347723196861_3113332750815488399_n.jpg?oh=ace7899e43fb80f8fb5a97acebcc1bb8&amp;oe=54DCE20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1" y="3581400"/>
            <a:ext cx="3997051" cy="2666832"/>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Improving Understanding and Prediction of High Impact Weather Associated with Low-Topped Severe Convection in the Southeastern 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599" y="4191000"/>
            <a:ext cx="4556369" cy="1676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614107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dirty="0" smtClean="0"/>
              <a:t>HMT-Southeast Now</a:t>
            </a:r>
            <a:endParaRPr lang="en-US" dirty="0"/>
          </a:p>
        </p:txBody>
      </p:sp>
      <p:sp>
        <p:nvSpPr>
          <p:cNvPr id="3" name="Content Placeholder 2"/>
          <p:cNvSpPr>
            <a:spLocks noGrp="1"/>
          </p:cNvSpPr>
          <p:nvPr>
            <p:ph idx="1"/>
          </p:nvPr>
        </p:nvSpPr>
        <p:spPr>
          <a:xfrm>
            <a:off x="457200" y="685801"/>
            <a:ext cx="8458200" cy="2590799"/>
          </a:xfrm>
        </p:spPr>
        <p:txBody>
          <a:bodyPr>
            <a:normAutofit fontScale="92500" lnSpcReduction="20000"/>
          </a:bodyPr>
          <a:lstStyle/>
          <a:p>
            <a:pPr>
              <a:spcBef>
                <a:spcPts val="600"/>
              </a:spcBef>
            </a:pPr>
            <a:r>
              <a:rPr lang="en-US" sz="2400" dirty="0" smtClean="0"/>
              <a:t>HMT-SEPS deployment</a:t>
            </a:r>
            <a:r>
              <a:rPr lang="en-US" sz="2400" dirty="0" smtClean="0">
                <a:solidFill>
                  <a:srgbClr val="C0504D"/>
                </a:solidFill>
              </a:rPr>
              <a:t> </a:t>
            </a:r>
            <a:r>
              <a:rPr lang="en-US" sz="2400" dirty="0" smtClean="0"/>
              <a:t>officially concluded in November 2014 (instruments were removed)</a:t>
            </a:r>
          </a:p>
          <a:p>
            <a:pPr>
              <a:spcBef>
                <a:spcPts val="600"/>
              </a:spcBef>
            </a:pPr>
            <a:r>
              <a:rPr lang="en-US" sz="2400" dirty="0" smtClean="0"/>
              <a:t>Sandy Supplemental funding supporting some new and ongoing Atmospheric River Observatories (AROs) through 2015</a:t>
            </a:r>
          </a:p>
          <a:p>
            <a:pPr>
              <a:spcBef>
                <a:spcPts val="600"/>
              </a:spcBef>
            </a:pPr>
            <a:r>
              <a:rPr lang="en-US" sz="2400" dirty="0" smtClean="0"/>
              <a:t>Sandy Supplemental funding (+ NOAA PSD support) allowing for continued research</a:t>
            </a:r>
            <a:endParaRPr lang="en-US" sz="2400" dirty="0"/>
          </a:p>
          <a:p>
            <a:pPr>
              <a:spcBef>
                <a:spcPts val="600"/>
              </a:spcBef>
            </a:pPr>
            <a:r>
              <a:rPr lang="en-US" sz="2400" dirty="0" smtClean="0"/>
              <a:t>Plans for several more manuscripts; presentations; forecast experiment participation</a:t>
            </a:r>
          </a:p>
        </p:txBody>
      </p:sp>
      <p:sp>
        <p:nvSpPr>
          <p:cNvPr id="4" name="Slide Number Placeholder 3"/>
          <p:cNvSpPr>
            <a:spLocks noGrp="1"/>
          </p:cNvSpPr>
          <p:nvPr>
            <p:ph type="sldNum" sz="quarter" idx="12"/>
          </p:nvPr>
        </p:nvSpPr>
        <p:spPr/>
        <p:txBody>
          <a:bodyPr/>
          <a:lstStyle/>
          <a:p>
            <a:fld id="{888325AA-41B2-4DAC-BDD5-11DFF461AABA}" type="slidenum">
              <a:rPr lang="en-US" smtClean="0">
                <a:solidFill>
                  <a:prstClr val="black">
                    <a:tint val="75000"/>
                  </a:prstClr>
                </a:solidFill>
              </a:rPr>
              <a:pPr/>
              <a:t>28</a:t>
            </a:fld>
            <a:endParaRPr lang="en-US">
              <a:solidFill>
                <a:prstClr val="black">
                  <a:tint val="75000"/>
                </a:prstClr>
              </a:solidFill>
            </a:endParaRP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71600" y="3200400"/>
            <a:ext cx="6806631" cy="3505200"/>
          </a:xfrm>
          <a:prstGeom prst="rect">
            <a:avLst/>
          </a:prstGeom>
        </p:spPr>
      </p:pic>
    </p:spTree>
    <p:extLst>
      <p:ext uri="{BB962C8B-B14F-4D97-AF65-F5344CB8AC3E}">
        <p14:creationId xmlns:p14="http://schemas.microsoft.com/office/powerpoint/2010/main" val="7702293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dirty="0" smtClean="0"/>
              <a:t>HMT-Southeast Now</a:t>
            </a:r>
            <a:endParaRPr lang="en-US" dirty="0"/>
          </a:p>
        </p:txBody>
      </p:sp>
      <p:sp>
        <p:nvSpPr>
          <p:cNvPr id="3" name="Content Placeholder 2"/>
          <p:cNvSpPr>
            <a:spLocks noGrp="1"/>
          </p:cNvSpPr>
          <p:nvPr>
            <p:ph idx="1"/>
          </p:nvPr>
        </p:nvSpPr>
        <p:spPr>
          <a:xfrm>
            <a:off x="457200" y="762000"/>
            <a:ext cx="8229600" cy="3335694"/>
          </a:xfrm>
        </p:spPr>
        <p:txBody>
          <a:bodyPr>
            <a:normAutofit fontScale="70000" lnSpcReduction="20000"/>
          </a:bodyPr>
          <a:lstStyle/>
          <a:p>
            <a:r>
              <a:rPr lang="en-US" dirty="0" smtClean="0"/>
              <a:t>Sandy Supplemental funding (+ PSD support) is allowing for continued research focused on: </a:t>
            </a:r>
          </a:p>
          <a:p>
            <a:pPr lvl="1"/>
            <a:r>
              <a:rPr lang="en-US" dirty="0"/>
              <a:t>Identify contribution of ARs to extreme </a:t>
            </a:r>
            <a:r>
              <a:rPr lang="en-US" dirty="0" smtClean="0"/>
              <a:t>precipitation in SE</a:t>
            </a:r>
            <a:endParaRPr lang="en-US" dirty="0"/>
          </a:p>
          <a:p>
            <a:pPr lvl="1"/>
            <a:r>
              <a:rPr lang="en-US" dirty="0" smtClean="0"/>
              <a:t>Case </a:t>
            </a:r>
            <a:r>
              <a:rPr lang="en-US" dirty="0"/>
              <a:t>study analysis on extreme precipitation </a:t>
            </a:r>
            <a:r>
              <a:rPr lang="en-US" dirty="0" smtClean="0"/>
              <a:t>events, flood risk</a:t>
            </a:r>
            <a:endParaRPr lang="en-US" dirty="0"/>
          </a:p>
          <a:p>
            <a:pPr lvl="1"/>
            <a:r>
              <a:rPr lang="en-US" dirty="0" smtClean="0"/>
              <a:t>Evaluation of </a:t>
            </a:r>
            <a:r>
              <a:rPr lang="en-US" dirty="0"/>
              <a:t>GEFS </a:t>
            </a:r>
            <a:r>
              <a:rPr lang="en-US" dirty="0" smtClean="0"/>
              <a:t>reforecasts for extreme </a:t>
            </a:r>
            <a:r>
              <a:rPr lang="en-US" dirty="0"/>
              <a:t>precipitation </a:t>
            </a:r>
            <a:r>
              <a:rPr lang="en-US" dirty="0" smtClean="0"/>
              <a:t>event types</a:t>
            </a:r>
          </a:p>
          <a:p>
            <a:pPr lvl="1"/>
            <a:endParaRPr lang="en-US" dirty="0" smtClean="0"/>
          </a:p>
          <a:p>
            <a:r>
              <a:rPr lang="en-US" dirty="0" smtClean="0"/>
              <a:t>Future of HMT-SE? </a:t>
            </a:r>
          </a:p>
          <a:p>
            <a:pPr lvl="1"/>
            <a:r>
              <a:rPr lang="en-US" dirty="0"/>
              <a:t>Despite successful pilot study, interesting science challenges, and an engaged and enthusiastic operations/applications community, current funding and staffing realities </a:t>
            </a:r>
            <a:r>
              <a:rPr lang="en-US" dirty="0" smtClean="0"/>
              <a:t>dictate project spin-down</a:t>
            </a:r>
            <a:endParaRPr lang="en-US" dirty="0"/>
          </a:p>
          <a:p>
            <a:pPr marL="457200" lvl="1" indent="0">
              <a:buNone/>
            </a:pPr>
            <a:endParaRPr lang="en-US" dirty="0"/>
          </a:p>
          <a:p>
            <a:pPr lvl="1"/>
            <a:endParaRPr lang="en-US" dirty="0"/>
          </a:p>
        </p:txBody>
      </p:sp>
      <p:sp>
        <p:nvSpPr>
          <p:cNvPr id="4" name="Slide Number Placeholder 3"/>
          <p:cNvSpPr>
            <a:spLocks noGrp="1"/>
          </p:cNvSpPr>
          <p:nvPr>
            <p:ph type="sldNum" sz="quarter" idx="12"/>
          </p:nvPr>
        </p:nvSpPr>
        <p:spPr>
          <a:xfrm>
            <a:off x="6477000" y="6146274"/>
            <a:ext cx="2133600" cy="365125"/>
          </a:xfrm>
        </p:spPr>
        <p:txBody>
          <a:bodyPr/>
          <a:lstStyle/>
          <a:p>
            <a:fld id="{888325AA-41B2-4DAC-BDD5-11DFF461AABA}" type="slidenum">
              <a:rPr lang="en-US" smtClean="0">
                <a:solidFill>
                  <a:prstClr val="black">
                    <a:tint val="75000"/>
                  </a:prstClr>
                </a:solidFill>
              </a:rPr>
              <a:pPr/>
              <a:t>29</a:t>
            </a:fld>
            <a:endParaRPr lang="en-US">
              <a:solidFill>
                <a:prstClr val="black">
                  <a:tint val="75000"/>
                </a:prstClr>
              </a:solidFill>
            </a:endParaRPr>
          </a:p>
        </p:txBody>
      </p:sp>
      <p:pic>
        <p:nvPicPr>
          <p:cNvPr id="5" name="Picture Placeholder 14"/>
          <p:cNvPicPr>
            <a:picLocks noChangeAspect="1"/>
          </p:cNvPicPr>
          <p:nvPr/>
        </p:nvPicPr>
        <p:blipFill rotWithShape="1">
          <a:blip r:embed="rId2" cstate="email">
            <a:extLst>
              <a:ext uri="{28A0092B-C50C-407E-A947-70E740481C1C}">
                <a14:useLocalDpi xmlns:a14="http://schemas.microsoft.com/office/drawing/2010/main"/>
              </a:ext>
            </a:extLst>
          </a:blip>
          <a:srcRect t="4455" r="15018" b="4455"/>
          <a:stretch/>
        </p:blipFill>
        <p:spPr>
          <a:xfrm>
            <a:off x="140905" y="4061779"/>
            <a:ext cx="2406504" cy="1934525"/>
          </a:xfrm>
          <a:prstGeom prst="rect">
            <a:avLst/>
          </a:prstGeom>
        </p:spPr>
      </p:pic>
      <p:pic>
        <p:nvPicPr>
          <p:cNvPr id="6" name="Content Placeholder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8470" y="4499404"/>
            <a:ext cx="2600749" cy="195056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9435" y="4102844"/>
            <a:ext cx="2599765" cy="1828800"/>
          </a:xfrm>
          <a:prstGeom prst="rect">
            <a:avLst/>
          </a:prstGeom>
        </p:spPr>
      </p:pic>
      <p:sp>
        <p:nvSpPr>
          <p:cNvPr id="8" name="TextBox 11"/>
          <p:cNvSpPr txBox="1"/>
          <p:nvPr/>
        </p:nvSpPr>
        <p:spPr>
          <a:xfrm>
            <a:off x="6239435" y="4142312"/>
            <a:ext cx="1390124" cy="276999"/>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1200" dirty="0" smtClean="0">
                <a:solidFill>
                  <a:prstClr val="black"/>
                </a:solidFill>
              </a:rPr>
              <a:t>Reforecast PQPF</a:t>
            </a:r>
            <a:endParaRPr lang="en-US" sz="1200" dirty="0">
              <a:solidFill>
                <a:prstClr val="black"/>
              </a:solidFill>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5800" y="4719947"/>
            <a:ext cx="2956750" cy="1691918"/>
          </a:xfrm>
          <a:prstGeom prst="rect">
            <a:avLst/>
          </a:prstGeom>
        </p:spPr>
      </p:pic>
      <p:sp>
        <p:nvSpPr>
          <p:cNvPr id="12" name="TextBox 11"/>
          <p:cNvSpPr txBox="1"/>
          <p:nvPr/>
        </p:nvSpPr>
        <p:spPr>
          <a:xfrm>
            <a:off x="4424552" y="4133324"/>
            <a:ext cx="1927956" cy="646331"/>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HMT-WPC uses Hamill et al. reforecast dataset in forecast experiments</a:t>
            </a:r>
            <a:endParaRPr lang="en-US" sz="1200" dirty="0">
              <a:solidFill>
                <a:prstClr val="black"/>
              </a:solidFill>
              <a:latin typeface="Calibri"/>
            </a:endParaRPr>
          </a:p>
        </p:txBody>
      </p:sp>
      <p:sp>
        <p:nvSpPr>
          <p:cNvPr id="13" name="TextBox 12"/>
          <p:cNvSpPr txBox="1"/>
          <p:nvPr/>
        </p:nvSpPr>
        <p:spPr>
          <a:xfrm>
            <a:off x="2561326" y="4061779"/>
            <a:ext cx="1800966" cy="461665"/>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Relevance of ARs in eastern US heavy </a:t>
            </a:r>
            <a:r>
              <a:rPr lang="en-US" sz="1200" dirty="0" err="1" smtClean="0">
                <a:solidFill>
                  <a:prstClr val="black"/>
                </a:solidFill>
                <a:latin typeface="Calibri"/>
              </a:rPr>
              <a:t>precip</a:t>
            </a:r>
            <a:r>
              <a:rPr lang="en-US" sz="1200" dirty="0" smtClean="0">
                <a:solidFill>
                  <a:prstClr val="black"/>
                </a:solidFill>
                <a:latin typeface="Calibri"/>
              </a:rPr>
              <a:t>?</a:t>
            </a:r>
            <a:endParaRPr lang="en-US" sz="1200" dirty="0">
              <a:solidFill>
                <a:prstClr val="black"/>
              </a:solidFill>
              <a:latin typeface="Calibri"/>
            </a:endParaRPr>
          </a:p>
        </p:txBody>
      </p:sp>
    </p:spTree>
    <p:extLst>
      <p:ext uri="{BB962C8B-B14F-4D97-AF65-F5344CB8AC3E}">
        <p14:creationId xmlns:p14="http://schemas.microsoft.com/office/powerpoint/2010/main" val="1016050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763000" y="6477590"/>
            <a:ext cx="269626" cy="276999"/>
          </a:xfrm>
          <a:prstGeom prst="rect">
            <a:avLst/>
          </a:prstGeom>
          <a:noFill/>
        </p:spPr>
        <p:txBody>
          <a:bodyPr wrap="none" rtlCol="0">
            <a:spAutoFit/>
          </a:bodyPr>
          <a:lstStyle/>
          <a:p>
            <a:r>
              <a:rPr lang="en-US" sz="1200" dirty="0">
                <a:solidFill>
                  <a:schemeClr val="bg1"/>
                </a:solidFill>
              </a:rPr>
              <a:t>3</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099" y="678561"/>
            <a:ext cx="3780301" cy="4902202"/>
          </a:xfrm>
          <a:prstGeom prst="rect">
            <a:avLst/>
          </a:prstGeom>
        </p:spPr>
      </p:pic>
      <p:sp>
        <p:nvSpPr>
          <p:cNvPr id="4" name="TextBox 3"/>
          <p:cNvSpPr txBox="1"/>
          <p:nvPr/>
        </p:nvSpPr>
        <p:spPr>
          <a:xfrm>
            <a:off x="4038600" y="304800"/>
            <a:ext cx="4994025" cy="2246769"/>
          </a:xfrm>
          <a:prstGeom prst="rect">
            <a:avLst/>
          </a:prstGeom>
          <a:noFill/>
        </p:spPr>
        <p:txBody>
          <a:bodyPr wrap="square" rtlCol="0">
            <a:spAutoFit/>
          </a:bodyPr>
          <a:lstStyle/>
          <a:p>
            <a:r>
              <a:rPr lang="en-US" sz="2800" dirty="0" smtClean="0"/>
              <a:t>High level finding and recommendation from CA’s Drought  Service Assessment:</a:t>
            </a:r>
          </a:p>
          <a:p>
            <a:endParaRPr lang="en-US" sz="2800" dirty="0"/>
          </a:p>
          <a:p>
            <a:endParaRPr lang="en-US" sz="2800" dirty="0"/>
          </a:p>
        </p:txBody>
      </p:sp>
      <p:sp>
        <p:nvSpPr>
          <p:cNvPr id="6" name="TextBox 5"/>
          <p:cNvSpPr txBox="1"/>
          <p:nvPr/>
        </p:nvSpPr>
        <p:spPr>
          <a:xfrm>
            <a:off x="4191000" y="1828800"/>
            <a:ext cx="4724400" cy="3785652"/>
          </a:xfrm>
          <a:prstGeom prst="rect">
            <a:avLst/>
          </a:prstGeom>
          <a:noFill/>
        </p:spPr>
        <p:txBody>
          <a:bodyPr wrap="square" rtlCol="0">
            <a:spAutoFit/>
          </a:bodyPr>
          <a:lstStyle/>
          <a:p>
            <a:r>
              <a:rPr lang="en-US" sz="1600" b="1" i="1" dirty="0" smtClean="0">
                <a:solidFill>
                  <a:srgbClr val="FFFF00"/>
                </a:solidFill>
              </a:rPr>
              <a:t>HLF </a:t>
            </a:r>
            <a:r>
              <a:rPr lang="en-US" sz="1600" b="1" i="1" dirty="0">
                <a:solidFill>
                  <a:srgbClr val="FFFF00"/>
                </a:solidFill>
              </a:rPr>
              <a:t>3:</a:t>
            </a:r>
            <a:r>
              <a:rPr lang="en-US" sz="1600" b="1" dirty="0">
                <a:solidFill>
                  <a:srgbClr val="FFFF00"/>
                </a:solidFill>
              </a:rPr>
              <a:t> </a:t>
            </a:r>
            <a:r>
              <a:rPr lang="en-US" sz="1600" dirty="0">
                <a:solidFill>
                  <a:srgbClr val="FFFF00"/>
                </a:solidFill>
              </a:rPr>
              <a:t>NOAA's Habitat Blueprint </a:t>
            </a:r>
            <a:r>
              <a:rPr lang="en-US" sz="1600" dirty="0" smtClean="0">
                <a:solidFill>
                  <a:srgbClr val="FFFF00"/>
                </a:solidFill>
              </a:rPr>
              <a:t>and </a:t>
            </a:r>
            <a:r>
              <a:rPr lang="en-US" sz="1600" dirty="0" err="1" smtClean="0">
                <a:solidFill>
                  <a:srgbClr val="FFFF00"/>
                </a:solidFill>
              </a:rPr>
              <a:t>Hydrometeorological</a:t>
            </a:r>
            <a:r>
              <a:rPr lang="en-US" sz="1600" dirty="0" smtClean="0">
                <a:solidFill>
                  <a:srgbClr val="FFFF00"/>
                </a:solidFill>
              </a:rPr>
              <a:t> </a:t>
            </a:r>
            <a:r>
              <a:rPr lang="en-US" sz="1600" dirty="0" err="1" smtClean="0">
                <a:solidFill>
                  <a:srgbClr val="FFFF00"/>
                </a:solidFill>
              </a:rPr>
              <a:t>Testbed</a:t>
            </a:r>
            <a:r>
              <a:rPr lang="en-US" sz="1600" dirty="0" smtClean="0">
                <a:solidFill>
                  <a:srgbClr val="FFFF00"/>
                </a:solidFill>
              </a:rPr>
              <a:t> (HMT) </a:t>
            </a:r>
            <a:r>
              <a:rPr lang="en-US" sz="1600" dirty="0">
                <a:solidFill>
                  <a:srgbClr val="FFFF00"/>
                </a:solidFill>
              </a:rPr>
              <a:t>are examples of successful NOAA models </a:t>
            </a:r>
            <a:r>
              <a:rPr lang="en-US" sz="1600" dirty="0" smtClean="0">
                <a:solidFill>
                  <a:srgbClr val="FFFF00"/>
                </a:solidFill>
              </a:rPr>
              <a:t>for intra-agency </a:t>
            </a:r>
            <a:r>
              <a:rPr lang="en-US" sz="1600" dirty="0">
                <a:solidFill>
                  <a:srgbClr val="FFFF00"/>
                </a:solidFill>
              </a:rPr>
              <a:t>and interagency collaboration, and for engaging with </a:t>
            </a:r>
            <a:r>
              <a:rPr lang="en-US" sz="1600" dirty="0" smtClean="0">
                <a:solidFill>
                  <a:srgbClr val="FFFF00"/>
                </a:solidFill>
              </a:rPr>
              <a:t>the research </a:t>
            </a:r>
            <a:r>
              <a:rPr lang="en-US" sz="1600" dirty="0">
                <a:solidFill>
                  <a:srgbClr val="FFFF00"/>
                </a:solidFill>
              </a:rPr>
              <a:t>community</a:t>
            </a:r>
            <a:r>
              <a:rPr lang="en-US" sz="1600" dirty="0" smtClean="0">
                <a:solidFill>
                  <a:srgbClr val="FFFF00"/>
                </a:solidFill>
              </a:rPr>
              <a:t>.</a:t>
            </a:r>
          </a:p>
          <a:p>
            <a:endParaRPr lang="en-US" sz="1600" dirty="0"/>
          </a:p>
          <a:p>
            <a:r>
              <a:rPr lang="en-US" sz="1600" b="1" i="1" dirty="0">
                <a:solidFill>
                  <a:srgbClr val="FFFF00"/>
                </a:solidFill>
              </a:rPr>
              <a:t>Recommendation HLF 3a: </a:t>
            </a:r>
            <a:r>
              <a:rPr lang="en-US" sz="1600" dirty="0">
                <a:solidFill>
                  <a:srgbClr val="FFFF00"/>
                </a:solidFill>
              </a:rPr>
              <a:t>NOAA should expand the scope of the </a:t>
            </a:r>
            <a:r>
              <a:rPr lang="en-US" sz="1600" dirty="0" err="1">
                <a:solidFill>
                  <a:srgbClr val="FFFF00"/>
                </a:solidFill>
              </a:rPr>
              <a:t>Hydrometeorological</a:t>
            </a:r>
            <a:r>
              <a:rPr lang="en-US" sz="1600" dirty="0">
                <a:solidFill>
                  <a:srgbClr val="FFFF00"/>
                </a:solidFill>
              </a:rPr>
              <a:t> </a:t>
            </a:r>
            <a:r>
              <a:rPr lang="en-US" sz="1600" dirty="0" err="1">
                <a:solidFill>
                  <a:srgbClr val="FFFF00"/>
                </a:solidFill>
              </a:rPr>
              <a:t>Testbed</a:t>
            </a:r>
            <a:r>
              <a:rPr lang="en-US" sz="1600" dirty="0">
                <a:solidFill>
                  <a:srgbClr val="FFFF00"/>
                </a:solidFill>
              </a:rPr>
              <a:t> (HMT) in partnership with water resources agencies and other science organizations to promote “forecast-based reservoir operations,” scope and develop the needed forecast methods, and develop relevant decision support models in order to enhance California’s ability to mitigate potential drought impacts. </a:t>
            </a:r>
            <a:endParaRPr lang="en-US" sz="1600" b="1" dirty="0">
              <a:solidFill>
                <a:srgbClr val="FFFF00"/>
              </a:solidFill>
            </a:endParaRPr>
          </a:p>
        </p:txBody>
      </p:sp>
    </p:spTree>
    <p:extLst>
      <p:ext uri="{BB962C8B-B14F-4D97-AF65-F5344CB8AC3E}">
        <p14:creationId xmlns:p14="http://schemas.microsoft.com/office/powerpoint/2010/main" val="2455597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 </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88325AA-41B2-4DAC-BDD5-11DFF461AABA}"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413813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800" b="1" dirty="0" smtClean="0">
                <a:solidFill>
                  <a:srgbClr val="002060"/>
                </a:solidFill>
              </a:rPr>
              <a:t>HMT-SE collaborations and external partnerships</a:t>
            </a:r>
            <a:endParaRPr lang="en-US" sz="2800" b="1" dirty="0">
              <a:solidFill>
                <a:srgbClr val="002060"/>
              </a:solidFill>
            </a:endParaRPr>
          </a:p>
        </p:txBody>
      </p:sp>
      <p:sp>
        <p:nvSpPr>
          <p:cNvPr id="3" name="Content Placeholder 2"/>
          <p:cNvSpPr>
            <a:spLocks noGrp="1"/>
          </p:cNvSpPr>
          <p:nvPr>
            <p:ph idx="1"/>
          </p:nvPr>
        </p:nvSpPr>
        <p:spPr>
          <a:xfrm>
            <a:off x="457200" y="914400"/>
            <a:ext cx="8229600" cy="2819400"/>
          </a:xfrm>
        </p:spPr>
        <p:txBody>
          <a:bodyPr>
            <a:noAutofit/>
          </a:bodyPr>
          <a:lstStyle/>
          <a:p>
            <a:pPr>
              <a:spcBef>
                <a:spcPts val="600"/>
              </a:spcBef>
            </a:pPr>
            <a:r>
              <a:rPr lang="en-US" sz="1400" dirty="0"/>
              <a:t>HMT WPC (Weather Prediction Center), </a:t>
            </a:r>
            <a:r>
              <a:rPr lang="en-US" sz="1400" dirty="0" smtClean="0"/>
              <a:t>NSSL/OU, NOAA Hazardous Weather </a:t>
            </a:r>
            <a:r>
              <a:rPr lang="en-US" sz="1400" dirty="0" err="1" smtClean="0"/>
              <a:t>Testbed</a:t>
            </a:r>
            <a:r>
              <a:rPr lang="en-US" sz="1400" dirty="0" smtClean="0"/>
              <a:t> (HWT) </a:t>
            </a:r>
            <a:r>
              <a:rPr lang="en-US" sz="1400" dirty="0"/>
              <a:t>for Flash Flood and Intense Rainfall (</a:t>
            </a:r>
            <a:r>
              <a:rPr lang="en-US" sz="1400" dirty="0" err="1"/>
              <a:t>FFaIR</a:t>
            </a:r>
            <a:r>
              <a:rPr lang="en-US" sz="1400" dirty="0"/>
              <a:t>) </a:t>
            </a:r>
            <a:r>
              <a:rPr lang="en-US" sz="1400" dirty="0" smtClean="0"/>
              <a:t>experiment</a:t>
            </a:r>
          </a:p>
          <a:p>
            <a:pPr>
              <a:spcBef>
                <a:spcPts val="600"/>
              </a:spcBef>
            </a:pPr>
            <a:r>
              <a:rPr lang="en-US" sz="1400" dirty="0" smtClean="0"/>
              <a:t>QPE validation: </a:t>
            </a:r>
            <a:r>
              <a:rPr lang="en-US" sz="1400" dirty="0"/>
              <a:t>in collaboration OHD, NESDIS, NSSL, NCDC, CPC, others</a:t>
            </a:r>
          </a:p>
          <a:p>
            <a:pPr>
              <a:spcBef>
                <a:spcPts val="600"/>
              </a:spcBef>
            </a:pPr>
            <a:r>
              <a:rPr lang="en-US" sz="1400" dirty="0"/>
              <a:t>NC-Division of Air Quality and HMT repair and upgrade of Clayton, NC </a:t>
            </a:r>
            <a:r>
              <a:rPr lang="en-US" sz="1400" dirty="0" smtClean="0"/>
              <a:t>and </a:t>
            </a:r>
            <a:r>
              <a:rPr lang="en-US" sz="1400" dirty="0"/>
              <a:t>Charlotte, NC </a:t>
            </a:r>
            <a:r>
              <a:rPr lang="en-US" sz="1400" dirty="0" smtClean="0"/>
              <a:t>profilers</a:t>
            </a:r>
          </a:p>
          <a:p>
            <a:pPr>
              <a:spcBef>
                <a:spcPts val="600"/>
              </a:spcBef>
            </a:pPr>
            <a:r>
              <a:rPr lang="en-US" sz="1400" dirty="0" smtClean="0"/>
              <a:t>US EPA: Profiler assistance, data </a:t>
            </a:r>
            <a:endParaRPr lang="en-US" sz="1400" dirty="0"/>
          </a:p>
          <a:p>
            <a:pPr>
              <a:spcBef>
                <a:spcPts val="600"/>
              </a:spcBef>
            </a:pPr>
            <a:r>
              <a:rPr lang="en-US" sz="1400" dirty="0" smtClean="0"/>
              <a:t>North Carolina State University: NCSU </a:t>
            </a:r>
            <a:r>
              <a:rPr lang="en-US" sz="1400" dirty="0"/>
              <a:t>graduate </a:t>
            </a:r>
            <a:r>
              <a:rPr lang="en-US" sz="1400" dirty="0" smtClean="0"/>
              <a:t>and undergraduate student support for QPF </a:t>
            </a:r>
            <a:r>
              <a:rPr lang="en-US" sz="1400" dirty="0"/>
              <a:t>error </a:t>
            </a:r>
            <a:r>
              <a:rPr lang="en-US" sz="1400" dirty="0" smtClean="0"/>
              <a:t>research</a:t>
            </a:r>
            <a:endParaRPr lang="en-US" sz="1400" dirty="0"/>
          </a:p>
          <a:p>
            <a:pPr>
              <a:spcBef>
                <a:spcPts val="600"/>
              </a:spcBef>
            </a:pPr>
            <a:r>
              <a:rPr lang="en-US" sz="1400" dirty="0"/>
              <a:t>UNCA </a:t>
            </a:r>
            <a:r>
              <a:rPr lang="en-US" sz="1400" dirty="0" smtClean="0"/>
              <a:t>– IOP soundings </a:t>
            </a:r>
          </a:p>
          <a:p>
            <a:pPr>
              <a:spcBef>
                <a:spcPts val="600"/>
              </a:spcBef>
            </a:pPr>
            <a:r>
              <a:rPr lang="en-US" sz="1400" dirty="0"/>
              <a:t>NASA, </a:t>
            </a:r>
            <a:r>
              <a:rPr lang="en-US" sz="1400" dirty="0" smtClean="0"/>
              <a:t>Duke University, </a:t>
            </a:r>
            <a:r>
              <a:rPr lang="en-US" sz="1400" dirty="0"/>
              <a:t>NCSU, CSTAR/USWRP, UNCA, NCAR, WPC, NSSL, NWS Eastern </a:t>
            </a:r>
            <a:r>
              <a:rPr lang="en-US" sz="1400" dirty="0" smtClean="0"/>
              <a:t>and Southern Region Headquarters, NWS WFOs, RFCs, …</a:t>
            </a:r>
          </a:p>
          <a:p>
            <a:pPr>
              <a:spcBef>
                <a:spcPts val="600"/>
              </a:spcBef>
            </a:pPr>
            <a:endParaRPr lang="en-US" sz="1400" dirty="0"/>
          </a:p>
          <a:p>
            <a:pPr>
              <a:spcBef>
                <a:spcPts val="600"/>
              </a:spcBef>
            </a:pPr>
            <a:endParaRPr lang="en-US" sz="1400" dirty="0"/>
          </a:p>
        </p:txBody>
      </p:sp>
      <p:sp>
        <p:nvSpPr>
          <p:cNvPr id="4" name="Slide Number Placeholder 3"/>
          <p:cNvSpPr>
            <a:spLocks noGrp="1"/>
          </p:cNvSpPr>
          <p:nvPr>
            <p:ph type="sldNum" sz="quarter" idx="12"/>
          </p:nvPr>
        </p:nvSpPr>
        <p:spPr/>
        <p:txBody>
          <a:bodyPr/>
          <a:lstStyle/>
          <a:p>
            <a:fld id="{888325AA-41B2-4DAC-BDD5-11DFF461AABA}" type="slidenum">
              <a:rPr lang="en-US" smtClean="0">
                <a:solidFill>
                  <a:prstClr val="black">
                    <a:tint val="75000"/>
                  </a:prstClr>
                </a:solidFill>
              </a:rPr>
              <a:pPr/>
              <a:t>31</a:t>
            </a:fld>
            <a:endParaRPr lang="en-US">
              <a:solidFill>
                <a:prstClr val="black">
                  <a:tint val="75000"/>
                </a:prstClr>
              </a:solidFill>
            </a:endParaRPr>
          </a:p>
        </p:txBody>
      </p:sp>
      <p:pic>
        <p:nvPicPr>
          <p:cNvPr id="2050" name="Picture 2" descr="https://scontent-a.xx.fbcdn.net/hphotos-xpa1/v/t1.0-9/q81/p417x417/10245369_469347723196861_3113332750815488399_n.jpg?oh=ace7899e43fb80f8fb5a97acebcc1bb8&amp;oe=54DCE20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1" y="3810000"/>
            <a:ext cx="3654425" cy="243823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fbcdn-sphotos-e-a.akamaihd.net/hphotos-ak-xpa1/v/t1.0-9/10372007_469006913230942_8034066203479340406_n.jpg?oh=1234f76aaad592b7a9ed42297f7a4d9e&amp;oe=54D4FD20&amp;__gda__=1423520920_15bb2fc56f9042e5a56076935e79688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2105" y="4088989"/>
            <a:ext cx="3179482" cy="2384612"/>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s://fbcdn-sphotos-g-a.akamaihd.net/hphotos-ak-xpa1/v/t1.0-9/10347640_469006943230939_1646992317321695965_n.png?oh=cc6393c50b111cb515b2467d12cd07f7&amp;oe=54D75453&amp;__gda__=1423849963_fe3448c7fb8ce4db1df4cf9f67dc6cd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20078" y="3429000"/>
            <a:ext cx="1873177" cy="24241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71825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24663" y="5284788"/>
            <a:ext cx="21653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193675"/>
            <a:ext cx="9144000" cy="615950"/>
          </a:xfrm>
        </p:spPr>
        <p:txBody>
          <a:bodyPr rtlCol="0">
            <a:noAutofit/>
          </a:bodyPr>
          <a:lstStyle/>
          <a:p>
            <a:pPr eaLnBrk="1" fontAlgn="auto" hangingPunct="1">
              <a:spcAft>
                <a:spcPts val="0"/>
              </a:spcAft>
              <a:defRPr/>
            </a:pPr>
            <a:r>
              <a:rPr lang="en-US" sz="4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R2O Spectrum</a:t>
            </a:r>
            <a:endPar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2" name="Line 1"/>
          <p:cNvSpPr>
            <a:spLocks noChangeShapeType="1"/>
          </p:cNvSpPr>
          <p:nvPr/>
        </p:nvSpPr>
        <p:spPr bwMode="auto">
          <a:xfrm>
            <a:off x="361950" y="941388"/>
            <a:ext cx="8686800" cy="1587"/>
          </a:xfrm>
          <a:prstGeom prst="line">
            <a:avLst/>
          </a:prstGeom>
          <a:noFill/>
          <a:ln w="57150">
            <a:solidFill>
              <a:srgbClr val="4F81BD"/>
            </a:solidFill>
            <a:round/>
            <a:headEnd/>
            <a:tailEnd/>
          </a:ln>
          <a:extLst>
            <a:ext uri="{909E8E84-426E-40DD-AFC4-6F175D3DCCD1}">
              <a14:hiddenFill xmlns:a14="http://schemas.microsoft.com/office/drawing/2010/main">
                <a:noFill/>
              </a14:hiddenFill>
            </a:ext>
          </a:extLst>
        </p:spPr>
        <p:txBody>
          <a:bodyPr lIns="0" tIns="0" rIns="0" bIns="0"/>
          <a:lstStyle/>
          <a:p>
            <a:pPr eaLnBrk="0" hangingPunct="0"/>
            <a:endParaRPr lang="en-US" sz="1800" smtClean="0">
              <a:solidFill>
                <a:prstClr val="black"/>
              </a:solidFill>
              <a:latin typeface="Calibri" panose="020F0502020204030204" pitchFamily="34" charset="0"/>
            </a:endParaRPr>
          </a:p>
        </p:txBody>
      </p:sp>
      <p:pic>
        <p:nvPicPr>
          <p:cNvPr id="2053"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50225" y="52388"/>
            <a:ext cx="79057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54" name="Picture 3"/>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475" y="52388"/>
            <a:ext cx="8413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05350" y="3819525"/>
            <a:ext cx="1052513" cy="646113"/>
          </a:xfrm>
          <a:prstGeom prst="rect">
            <a:avLst/>
          </a:prstGeom>
          <a:solidFill>
            <a:schemeClr val="accent1">
              <a:lumMod val="20000"/>
              <a:lumOff val="80000"/>
            </a:schemeClr>
          </a:solidFill>
        </p:spPr>
        <p:txBody>
          <a:bodyPr>
            <a:spAutoFit/>
          </a:bodyPr>
          <a:lstStyle/>
          <a:p>
            <a:pPr algn="ctr" eaLnBrk="0" hangingPunct="0">
              <a:defRPr/>
            </a:pPr>
            <a:r>
              <a:rPr lang="en-US" sz="1800" dirty="0">
                <a:solidFill>
                  <a:prstClr val="black"/>
                </a:solidFill>
                <a:latin typeface="Calibri" panose="020F0502020204030204" pitchFamily="34" charset="0"/>
              </a:rPr>
              <a:t>Vice </a:t>
            </a:r>
            <a:r>
              <a:rPr lang="en-US" sz="1800" dirty="0" err="1">
                <a:solidFill>
                  <a:prstClr val="black"/>
                </a:solidFill>
                <a:latin typeface="Calibri" panose="020F0502020204030204" pitchFamily="34" charset="0"/>
              </a:rPr>
              <a:t>Workoff</a:t>
            </a:r>
            <a:endParaRPr lang="en-US" sz="1800" dirty="0">
              <a:solidFill>
                <a:prstClr val="black"/>
              </a:solidFill>
              <a:latin typeface="Calibri" panose="020F0502020204030204" pitchFamily="34" charset="0"/>
            </a:endParaRPr>
          </a:p>
        </p:txBody>
      </p:sp>
      <p:sp>
        <p:nvSpPr>
          <p:cNvPr id="10" name="TextBox 9"/>
          <p:cNvSpPr txBox="1"/>
          <p:nvPr/>
        </p:nvSpPr>
        <p:spPr>
          <a:xfrm>
            <a:off x="5772150" y="3819525"/>
            <a:ext cx="1052513" cy="646113"/>
          </a:xfrm>
          <a:prstGeom prst="rect">
            <a:avLst/>
          </a:prstGeom>
          <a:solidFill>
            <a:schemeClr val="accent1">
              <a:lumMod val="20000"/>
              <a:lumOff val="80000"/>
            </a:schemeClr>
          </a:solidFill>
        </p:spPr>
        <p:txBody>
          <a:bodyPr>
            <a:spAutoFit/>
          </a:bodyPr>
          <a:lstStyle/>
          <a:p>
            <a:pPr algn="ctr" eaLnBrk="0" hangingPunct="0">
              <a:defRPr/>
            </a:pPr>
            <a:r>
              <a:rPr lang="en-US" sz="1800" dirty="0">
                <a:solidFill>
                  <a:prstClr val="black"/>
                </a:solidFill>
                <a:latin typeface="Calibri" panose="020F0502020204030204" pitchFamily="34" charset="0"/>
              </a:rPr>
              <a:t>Sarah </a:t>
            </a:r>
            <a:r>
              <a:rPr lang="en-US" sz="1800" dirty="0" err="1">
                <a:solidFill>
                  <a:prstClr val="black"/>
                </a:solidFill>
                <a:latin typeface="Calibri" panose="020F0502020204030204" pitchFamily="34" charset="0"/>
              </a:rPr>
              <a:t>Perfater</a:t>
            </a:r>
            <a:endParaRPr lang="en-US" sz="1800" dirty="0">
              <a:solidFill>
                <a:prstClr val="black"/>
              </a:solidFill>
              <a:latin typeface="Calibri" panose="020F0502020204030204" pitchFamily="34" charset="0"/>
            </a:endParaRPr>
          </a:p>
        </p:txBody>
      </p:sp>
      <p:sp>
        <p:nvSpPr>
          <p:cNvPr id="11" name="TextBox 10"/>
          <p:cNvSpPr txBox="1"/>
          <p:nvPr/>
        </p:nvSpPr>
        <p:spPr>
          <a:xfrm>
            <a:off x="3638550" y="3814763"/>
            <a:ext cx="1052513" cy="646112"/>
          </a:xfrm>
          <a:prstGeom prst="rect">
            <a:avLst/>
          </a:prstGeom>
          <a:solidFill>
            <a:schemeClr val="accent1">
              <a:lumMod val="20000"/>
              <a:lumOff val="80000"/>
            </a:schemeClr>
          </a:solidFill>
        </p:spPr>
        <p:txBody>
          <a:bodyPr>
            <a:spAutoFit/>
          </a:bodyPr>
          <a:lstStyle/>
          <a:p>
            <a:pPr algn="ctr" eaLnBrk="0" hangingPunct="0">
              <a:defRPr/>
            </a:pPr>
            <a:r>
              <a:rPr lang="en-US" sz="1800" dirty="0">
                <a:solidFill>
                  <a:prstClr val="black"/>
                </a:solidFill>
                <a:latin typeface="Calibri" panose="020F0502020204030204" pitchFamily="34" charset="0"/>
              </a:rPr>
              <a:t>NGGPS Liaison</a:t>
            </a:r>
          </a:p>
        </p:txBody>
      </p:sp>
      <p:grpSp>
        <p:nvGrpSpPr>
          <p:cNvPr id="2058" name="Group 16"/>
          <p:cNvGrpSpPr>
            <a:grpSpLocks/>
          </p:cNvGrpSpPr>
          <p:nvPr/>
        </p:nvGrpSpPr>
        <p:grpSpPr bwMode="auto">
          <a:xfrm>
            <a:off x="635000" y="1016000"/>
            <a:ext cx="2338388" cy="1906588"/>
            <a:chOff x="746183" y="4314573"/>
            <a:chExt cx="2337760" cy="1906437"/>
          </a:xfrm>
        </p:grpSpPr>
        <p:sp>
          <p:nvSpPr>
            <p:cNvPr id="12" name="Oval 11"/>
            <p:cNvSpPr/>
            <p:nvPr/>
          </p:nvSpPr>
          <p:spPr>
            <a:xfrm>
              <a:off x="746183" y="4314573"/>
              <a:ext cx="2337760" cy="1906437"/>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5" name="TextBox 4"/>
            <p:cNvSpPr txBox="1"/>
            <p:nvPr/>
          </p:nvSpPr>
          <p:spPr>
            <a:xfrm>
              <a:off x="844582" y="4444738"/>
              <a:ext cx="2121918" cy="1754049"/>
            </a:xfrm>
            <a:prstGeom prst="rect">
              <a:avLst/>
            </a:prstGeom>
            <a:noFill/>
          </p:spPr>
          <p:txBody>
            <a:bodyPr>
              <a:spAutoFit/>
            </a:bodyPr>
            <a:lstStyle/>
            <a:p>
              <a:pPr algn="ctr" eaLnBrk="0" hangingPunct="0">
                <a:defRPr/>
              </a:pPr>
              <a:r>
                <a:rPr lang="en-US" sz="1800" dirty="0">
                  <a:solidFill>
                    <a:prstClr val="black"/>
                  </a:solidFill>
                  <a:effectLst>
                    <a:outerShdw blurRad="38100" dist="38100" dir="2700000" algn="tl">
                      <a:srgbClr val="000000">
                        <a:alpha val="43137"/>
                      </a:srgbClr>
                    </a:outerShdw>
                  </a:effectLst>
                  <a:latin typeface="Calibri" panose="020F0502020204030204" pitchFamily="34" charset="0"/>
                </a:rPr>
                <a:t>EXTERNALLY FUNDED PARTNERS</a:t>
              </a:r>
            </a:p>
            <a:p>
              <a:pPr algn="ctr" eaLnBrk="0" hangingPunct="0">
                <a:defRPr/>
              </a:pPr>
              <a:r>
                <a:rPr lang="en-US" sz="1800" dirty="0">
                  <a:solidFill>
                    <a:prstClr val="black"/>
                  </a:solidFill>
                  <a:latin typeface="Calibri" panose="020F0502020204030204" pitchFamily="34" charset="0"/>
                </a:rPr>
                <a:t>-NGGPS</a:t>
              </a:r>
            </a:p>
            <a:p>
              <a:pPr algn="ctr" eaLnBrk="0" hangingPunct="0">
                <a:defRPr/>
              </a:pPr>
              <a:r>
                <a:rPr lang="en-US" sz="1800" dirty="0">
                  <a:solidFill>
                    <a:prstClr val="black"/>
                  </a:solidFill>
                  <a:latin typeface="Calibri" panose="020F0502020204030204" pitchFamily="34" charset="0"/>
                </a:rPr>
                <a:t>-OAR R2O</a:t>
              </a:r>
            </a:p>
            <a:p>
              <a:pPr algn="ctr" eaLnBrk="0" hangingPunct="0">
                <a:defRPr/>
              </a:pPr>
              <a:r>
                <a:rPr lang="en-US" sz="1800" dirty="0">
                  <a:solidFill>
                    <a:prstClr val="black"/>
                  </a:solidFill>
                  <a:latin typeface="Calibri" panose="020F0502020204030204" pitchFamily="34" charset="0"/>
                </a:rPr>
                <a:t>-HMT/HWT</a:t>
              </a:r>
            </a:p>
            <a:p>
              <a:pPr algn="ctr" eaLnBrk="0" hangingPunct="0">
                <a:defRPr/>
              </a:pPr>
              <a:r>
                <a:rPr lang="en-US" sz="1800" dirty="0">
                  <a:solidFill>
                    <a:prstClr val="black"/>
                  </a:solidFill>
                  <a:latin typeface="Calibri" panose="020F0502020204030204" pitchFamily="34" charset="0"/>
                </a:rPr>
                <a:t>-Others</a:t>
              </a:r>
            </a:p>
          </p:txBody>
        </p:sp>
      </p:grpSp>
      <p:sp>
        <p:nvSpPr>
          <p:cNvPr id="6" name="TextBox 5"/>
          <p:cNvSpPr txBox="1"/>
          <p:nvPr/>
        </p:nvSpPr>
        <p:spPr>
          <a:xfrm>
            <a:off x="5589588" y="4551363"/>
            <a:ext cx="2701925" cy="647700"/>
          </a:xfrm>
          <a:prstGeom prst="rect">
            <a:avLst/>
          </a:prstGeom>
          <a:solidFill>
            <a:schemeClr val="accent6">
              <a:lumMod val="20000"/>
              <a:lumOff val="80000"/>
            </a:schemeClr>
          </a:solidFill>
        </p:spPr>
        <p:txBody>
          <a:bodyPr>
            <a:spAutoFit/>
          </a:bodyPr>
          <a:lstStyle/>
          <a:p>
            <a:pPr algn="ctr" eaLnBrk="0" hangingPunct="0">
              <a:defRPr/>
            </a:pPr>
            <a:r>
              <a:rPr lang="en-US" sz="1800" dirty="0">
                <a:solidFill>
                  <a:prstClr val="black"/>
                </a:solidFill>
                <a:latin typeface="Calibri" panose="020F0502020204030204" pitchFamily="34" charset="0"/>
              </a:rPr>
              <a:t>WPC Development and Training Branch</a:t>
            </a:r>
          </a:p>
        </p:txBody>
      </p:sp>
      <p:sp>
        <p:nvSpPr>
          <p:cNvPr id="16" name="TextBox 15"/>
          <p:cNvSpPr txBox="1"/>
          <p:nvPr/>
        </p:nvSpPr>
        <p:spPr>
          <a:xfrm>
            <a:off x="1700213" y="2995613"/>
            <a:ext cx="2727325" cy="646112"/>
          </a:xfrm>
          <a:prstGeom prst="rect">
            <a:avLst/>
          </a:prstGeom>
          <a:solidFill>
            <a:schemeClr val="accent6">
              <a:lumMod val="20000"/>
              <a:lumOff val="80000"/>
            </a:schemeClr>
          </a:solidFill>
        </p:spPr>
        <p:txBody>
          <a:bodyPr>
            <a:spAutoFit/>
          </a:bodyPr>
          <a:lstStyle/>
          <a:p>
            <a:pPr algn="ctr" eaLnBrk="0" hangingPunct="0">
              <a:defRPr/>
            </a:pPr>
            <a:r>
              <a:rPr lang="en-US" sz="1800" dirty="0">
                <a:solidFill>
                  <a:prstClr val="black"/>
                </a:solidFill>
                <a:latin typeface="Calibri" panose="020F0502020204030204" pitchFamily="34" charset="0"/>
              </a:rPr>
              <a:t>HMT-PSD Development Group</a:t>
            </a:r>
          </a:p>
        </p:txBody>
      </p:sp>
      <p:sp>
        <p:nvSpPr>
          <p:cNvPr id="21" name="TextBox 20"/>
          <p:cNvSpPr txBox="1"/>
          <p:nvPr/>
        </p:nvSpPr>
        <p:spPr>
          <a:xfrm rot="5400000">
            <a:off x="-2439193" y="3782219"/>
            <a:ext cx="5554662" cy="400050"/>
          </a:xfrm>
          <a:prstGeom prst="rect">
            <a:avLst/>
          </a:prstGeom>
          <a:gradFill>
            <a:gsLst>
              <a:gs pos="0">
                <a:schemeClr val="accent1">
                  <a:lumMod val="50000"/>
                </a:schemeClr>
              </a:gs>
              <a:gs pos="98000">
                <a:schemeClr val="bg1"/>
              </a:gs>
            </a:gsLst>
            <a:lin ang="0" scaled="1"/>
          </a:gradFill>
        </p:spPr>
        <p:txBody>
          <a:bodyPr>
            <a:spAutoFit/>
          </a:bodyPr>
          <a:lstStyle/>
          <a:p>
            <a:pPr algn="ctr" eaLnBrk="0" hangingPunct="0">
              <a:defRPr/>
            </a:pPr>
            <a:r>
              <a:rPr lang="en-US" sz="2000" dirty="0">
                <a:solidFill>
                  <a:prstClr val="black"/>
                </a:solidFill>
                <a:effectLst>
                  <a:outerShdw blurRad="38100" dist="38100" dir="2700000" algn="tl">
                    <a:srgbClr val="000000">
                      <a:alpha val="43137"/>
                    </a:srgbClr>
                  </a:outerShdw>
                </a:effectLst>
                <a:latin typeface="Calibri" panose="020F0502020204030204" pitchFamily="34" charset="0"/>
              </a:rPr>
              <a:t>RESEARCH	 TO 	OPERATIONS</a:t>
            </a:r>
          </a:p>
        </p:txBody>
      </p:sp>
      <p:sp>
        <p:nvSpPr>
          <p:cNvPr id="18" name="Curved Down Arrow 17"/>
          <p:cNvSpPr/>
          <p:nvPr/>
        </p:nvSpPr>
        <p:spPr>
          <a:xfrm rot="2916303">
            <a:off x="2866231" y="2182019"/>
            <a:ext cx="1385888" cy="3937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black"/>
              </a:solidFill>
            </a:endParaRPr>
          </a:p>
        </p:txBody>
      </p:sp>
      <p:sp>
        <p:nvSpPr>
          <p:cNvPr id="23" name="Curved Down Arrow 22"/>
          <p:cNvSpPr/>
          <p:nvPr/>
        </p:nvSpPr>
        <p:spPr>
          <a:xfrm rot="2916303">
            <a:off x="2801144" y="2548732"/>
            <a:ext cx="2547937" cy="3937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black"/>
              </a:solidFill>
            </a:endParaRPr>
          </a:p>
        </p:txBody>
      </p:sp>
      <p:sp>
        <p:nvSpPr>
          <p:cNvPr id="19" name="TextBox 18"/>
          <p:cNvSpPr txBox="1"/>
          <p:nvPr/>
        </p:nvSpPr>
        <p:spPr>
          <a:xfrm>
            <a:off x="4757738" y="3486150"/>
            <a:ext cx="1858962" cy="400050"/>
          </a:xfrm>
          <a:prstGeom prst="rect">
            <a:avLst/>
          </a:prstGeom>
          <a:noFill/>
        </p:spPr>
        <p:txBody>
          <a:bodyPr>
            <a:spAutoFit/>
          </a:bodyPr>
          <a:lstStyle/>
          <a:p>
            <a:pPr eaLnBrk="0" hangingPunct="0">
              <a:defRPr/>
            </a:pPr>
            <a:r>
              <a:rPr lang="en-US" sz="2000" b="1" dirty="0">
                <a:solidFill>
                  <a:prstClr val="black"/>
                </a:solidFill>
                <a:effectLst>
                  <a:outerShdw blurRad="38100" dist="38100" dir="2700000" algn="tl">
                    <a:srgbClr val="000000">
                      <a:alpha val="43137"/>
                    </a:srgbClr>
                  </a:outerShdw>
                </a:effectLst>
                <a:latin typeface="Calibri" panose="020F0502020204030204" pitchFamily="34" charset="0"/>
              </a:rPr>
              <a:t>HMT-WPC</a:t>
            </a:r>
          </a:p>
        </p:txBody>
      </p:sp>
      <p:pic>
        <p:nvPicPr>
          <p:cNvPr id="2065" name="Picture 25" descr="20140717_09144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00213" y="3851275"/>
            <a:ext cx="1849437" cy="103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66" name="TextBox 7"/>
          <p:cNvSpPr txBox="1">
            <a:spLocks noChangeArrowheads="1"/>
          </p:cNvSpPr>
          <p:nvPr/>
        </p:nvSpPr>
        <p:spPr bwMode="auto">
          <a:xfrm>
            <a:off x="1651000" y="3617913"/>
            <a:ext cx="1987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hangingPunct="0">
              <a:lnSpc>
                <a:spcPct val="100000"/>
              </a:lnSpc>
              <a:spcBef>
                <a:spcPct val="0"/>
              </a:spcBef>
              <a:buFontTx/>
              <a:buNone/>
            </a:pPr>
            <a:r>
              <a:rPr lang="en-US" altLang="en-US" sz="1400" smtClean="0">
                <a:solidFill>
                  <a:prstClr val="black"/>
                </a:solidFill>
              </a:rPr>
              <a:t>Interactive Experiments</a:t>
            </a:r>
          </a:p>
        </p:txBody>
      </p:sp>
    </p:spTree>
    <p:extLst>
      <p:ext uri="{BB962C8B-B14F-4D97-AF65-F5344CB8AC3E}">
        <p14:creationId xmlns:p14="http://schemas.microsoft.com/office/powerpoint/2010/main" val="19031029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95938" y="1716088"/>
            <a:ext cx="3414712"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229600" cy="960438"/>
          </a:xfrm>
        </p:spPr>
        <p:txBody>
          <a:bodyPr>
            <a:noAutofit/>
          </a:bodyPr>
          <a:lstStyle/>
          <a:p>
            <a:pPr algn="ctr">
              <a:defRPr/>
            </a:pPr>
            <a:r>
              <a:rPr lang="en-US" sz="3200" b="1" dirty="0" smtClean="0">
                <a:effectLst>
                  <a:outerShdw blurRad="38100" dist="38100" dir="2700000" algn="tl">
                    <a:srgbClr val="000000">
                      <a:alpha val="43137"/>
                    </a:srgbClr>
                  </a:outerShdw>
                </a:effectLst>
              </a:rPr>
              <a:t>Flash Flood and Intense Rainfall Experiment</a:t>
            </a:r>
            <a:r>
              <a:rPr lang="en-US" sz="4000" dirty="0" smtClean="0"/>
              <a:t/>
            </a:r>
            <a:br>
              <a:rPr lang="en-US" sz="4000" dirty="0" smtClean="0"/>
            </a:br>
            <a:r>
              <a:rPr lang="en-US" sz="2400" dirty="0" smtClean="0"/>
              <a:t>July 7-25, 2014</a:t>
            </a:r>
            <a:endParaRPr lang="en-US" sz="2400" dirty="0"/>
          </a:p>
        </p:txBody>
      </p:sp>
      <p:sp>
        <p:nvSpPr>
          <p:cNvPr id="3" name="Content Placeholder 2"/>
          <p:cNvSpPr>
            <a:spLocks noGrp="1"/>
          </p:cNvSpPr>
          <p:nvPr>
            <p:ph idx="1"/>
          </p:nvPr>
        </p:nvSpPr>
        <p:spPr>
          <a:xfrm>
            <a:off x="76200" y="1295400"/>
            <a:ext cx="8610600" cy="5086350"/>
          </a:xfrm>
        </p:spPr>
        <p:txBody>
          <a:bodyPr>
            <a:normAutofit lnSpcReduction="10000"/>
          </a:bodyPr>
          <a:lstStyle/>
          <a:p>
            <a:pPr>
              <a:defRPr/>
            </a:pPr>
            <a:r>
              <a:rPr lang="en-US" dirty="0" smtClean="0"/>
              <a:t>23 participants: operations, research, and academia</a:t>
            </a:r>
            <a:endParaRPr lang="en-US" dirty="0"/>
          </a:p>
          <a:p>
            <a:pPr>
              <a:defRPr/>
            </a:pPr>
            <a:r>
              <a:rPr lang="en-US" dirty="0" smtClean="0"/>
              <a:t>Daily Activities</a:t>
            </a:r>
          </a:p>
          <a:p>
            <a:pPr lvl="1">
              <a:defRPr/>
            </a:pPr>
            <a:r>
              <a:rPr lang="en-US" dirty="0" smtClean="0"/>
              <a:t>18 </a:t>
            </a:r>
            <a:r>
              <a:rPr lang="en-US" dirty="0" err="1" smtClean="0"/>
              <a:t>hr</a:t>
            </a:r>
            <a:r>
              <a:rPr lang="en-US" dirty="0" smtClean="0"/>
              <a:t> CONUS probabilistic flash flood </a:t>
            </a:r>
          </a:p>
          <a:p>
            <a:pPr marL="457200" lvl="1" indent="0">
              <a:buFont typeface="Arial" panose="020B0604020202020204" pitchFamily="34" charset="0"/>
              <a:buNone/>
              <a:defRPr/>
            </a:pPr>
            <a:r>
              <a:rPr lang="en-US" dirty="0"/>
              <a:t> </a:t>
            </a:r>
            <a:r>
              <a:rPr lang="en-US" dirty="0" smtClean="0"/>
              <a:t>    outlook (18-12 UTC)</a:t>
            </a:r>
          </a:p>
          <a:p>
            <a:pPr lvl="1">
              <a:defRPr/>
            </a:pPr>
            <a:r>
              <a:rPr lang="en-US" dirty="0" smtClean="0"/>
              <a:t>6 </a:t>
            </a:r>
            <a:r>
              <a:rPr lang="en-US" dirty="0" err="1" smtClean="0"/>
              <a:t>hr</a:t>
            </a:r>
            <a:r>
              <a:rPr lang="en-US" dirty="0" smtClean="0"/>
              <a:t> event-driven probabilistic flash flood </a:t>
            </a:r>
          </a:p>
          <a:p>
            <a:pPr marL="457200" lvl="1" indent="0">
              <a:buFont typeface="Arial" panose="020B0604020202020204" pitchFamily="34" charset="0"/>
              <a:buNone/>
              <a:defRPr/>
            </a:pPr>
            <a:r>
              <a:rPr lang="en-US" dirty="0" smtClean="0"/>
              <a:t>    forecasts (18-00 UTC and 00-06 UTC)</a:t>
            </a:r>
          </a:p>
          <a:p>
            <a:pPr lvl="2">
              <a:defRPr/>
            </a:pPr>
            <a:r>
              <a:rPr lang="en-US" dirty="0" smtClean="0">
                <a:solidFill>
                  <a:srgbClr val="FF0000"/>
                </a:solidFill>
              </a:rPr>
              <a:t>Collaboration with HWT-Hydro experiment</a:t>
            </a:r>
          </a:p>
          <a:p>
            <a:pPr lvl="1">
              <a:defRPr/>
            </a:pPr>
            <a:r>
              <a:rPr lang="en-US" dirty="0" smtClean="0"/>
              <a:t>Subjective evaluation exercises</a:t>
            </a:r>
          </a:p>
          <a:p>
            <a:pPr>
              <a:defRPr/>
            </a:pPr>
            <a:endParaRPr lang="en-US" dirty="0" smtClean="0"/>
          </a:p>
          <a:p>
            <a:pPr>
              <a:defRPr/>
            </a:pPr>
            <a:r>
              <a:rPr lang="en-US" dirty="0" smtClean="0"/>
              <a:t>Key datasets and findings:</a:t>
            </a:r>
          </a:p>
          <a:p>
            <a:pPr lvl="1">
              <a:defRPr/>
            </a:pPr>
            <a:r>
              <a:rPr lang="en-US" dirty="0" smtClean="0"/>
              <a:t>Flash Flood Observation Database</a:t>
            </a:r>
          </a:p>
          <a:p>
            <a:pPr lvl="1">
              <a:defRPr/>
            </a:pPr>
            <a:r>
              <a:rPr lang="en-US" dirty="0" smtClean="0"/>
              <a:t>Effective probabilistic guidance </a:t>
            </a:r>
          </a:p>
          <a:p>
            <a:pPr lvl="2">
              <a:defRPr/>
            </a:pPr>
            <a:r>
              <a:rPr lang="en-US" dirty="0" smtClean="0"/>
              <a:t>(hi-res ensembles paired with FFG)</a:t>
            </a:r>
            <a:endParaRPr lang="en-US" dirty="0"/>
          </a:p>
          <a:p>
            <a:pPr lvl="1">
              <a:defRPr/>
            </a:pPr>
            <a:endParaRPr lang="en-US" dirty="0" smtClean="0"/>
          </a:p>
          <a:p>
            <a:pPr marL="457200" lvl="1" indent="0">
              <a:buFont typeface="Arial" panose="020B0604020202020204" pitchFamily="34" charset="0"/>
              <a:buNone/>
              <a:defRPr/>
            </a:pPr>
            <a:endParaRPr lang="en-US" dirty="0"/>
          </a:p>
          <a:p>
            <a:pPr lvl="1">
              <a:defRPr/>
            </a:pPr>
            <a:endParaRPr lang="en-US" dirty="0"/>
          </a:p>
        </p:txBody>
      </p:sp>
      <p:sp>
        <p:nvSpPr>
          <p:cNvPr id="3077" name="Line 1"/>
          <p:cNvSpPr>
            <a:spLocks noChangeShapeType="1"/>
          </p:cNvSpPr>
          <p:nvPr/>
        </p:nvSpPr>
        <p:spPr bwMode="auto">
          <a:xfrm>
            <a:off x="361950" y="941388"/>
            <a:ext cx="8686800" cy="1587"/>
          </a:xfrm>
          <a:prstGeom prst="line">
            <a:avLst/>
          </a:prstGeom>
          <a:noFill/>
          <a:ln w="57150">
            <a:solidFill>
              <a:srgbClr val="4F81BD"/>
            </a:solidFill>
            <a:round/>
            <a:headEnd/>
            <a:tailEnd/>
          </a:ln>
          <a:extLst>
            <a:ext uri="{909E8E84-426E-40DD-AFC4-6F175D3DCCD1}">
              <a14:hiddenFill xmlns:a14="http://schemas.microsoft.com/office/drawing/2010/main">
                <a:noFill/>
              </a14:hiddenFill>
            </a:ext>
          </a:extLst>
        </p:spPr>
        <p:txBody>
          <a:bodyPr lIns="0" tIns="0" rIns="0" bIns="0"/>
          <a:lstStyle/>
          <a:p>
            <a:pPr eaLnBrk="0" hangingPunct="0"/>
            <a:endParaRPr lang="en-US" sz="1800" smtClean="0">
              <a:solidFill>
                <a:prstClr val="black"/>
              </a:solidFill>
              <a:latin typeface="Calibri" panose="020F0502020204030204" pitchFamily="34" charset="0"/>
            </a:endParaRPr>
          </a:p>
        </p:txBody>
      </p:sp>
      <p:pic>
        <p:nvPicPr>
          <p:cNvPr id="3078"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50225" y="52388"/>
            <a:ext cx="79057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9" name="Picture 3"/>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475" y="52388"/>
            <a:ext cx="8413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1363" y="4600575"/>
            <a:ext cx="2898775" cy="21177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95816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3" y="138113"/>
            <a:ext cx="8229600" cy="811212"/>
          </a:xfrm>
        </p:spPr>
        <p:txBody>
          <a:bodyPr>
            <a:noAutofit/>
          </a:bodyPr>
          <a:lstStyle/>
          <a:p>
            <a:pPr algn="ctr">
              <a:defRPr/>
            </a:pPr>
            <a:r>
              <a:rPr lang="en-US" sz="3200" b="1" dirty="0" smtClean="0">
                <a:effectLst>
                  <a:outerShdw blurRad="38100" dist="38100" dir="2700000" algn="tl">
                    <a:srgbClr val="000000">
                      <a:alpha val="43137"/>
                    </a:srgbClr>
                  </a:outerShdw>
                </a:effectLst>
              </a:rPr>
              <a:t>2015 Winter Weather Experiment</a:t>
            </a:r>
            <a:r>
              <a:rPr lang="en-US" sz="4000" b="1" dirty="0" smtClean="0">
                <a:effectLst>
                  <a:outerShdw blurRad="38100" dist="38100" dir="2700000" algn="tl">
                    <a:srgbClr val="000000">
                      <a:alpha val="43137"/>
                    </a:srgbClr>
                  </a:outerShdw>
                </a:effectLst>
              </a:rPr>
              <a:t/>
            </a:r>
            <a:br>
              <a:rPr lang="en-US" sz="4000" b="1" dirty="0" smtClean="0">
                <a:effectLst>
                  <a:outerShdw blurRad="38100" dist="38100" dir="2700000" algn="tl">
                    <a:srgbClr val="000000">
                      <a:alpha val="43137"/>
                    </a:srgbClr>
                  </a:outerShdw>
                </a:effectLst>
              </a:rPr>
            </a:br>
            <a:r>
              <a:rPr lang="en-US" sz="2400" dirty="0"/>
              <a:t>12 January – 13 February 2015</a:t>
            </a:r>
          </a:p>
        </p:txBody>
      </p:sp>
      <p:sp>
        <p:nvSpPr>
          <p:cNvPr id="3" name="Content Placeholder 2"/>
          <p:cNvSpPr>
            <a:spLocks noGrp="1"/>
          </p:cNvSpPr>
          <p:nvPr>
            <p:ph idx="1"/>
          </p:nvPr>
        </p:nvSpPr>
        <p:spPr>
          <a:xfrm>
            <a:off x="76200" y="1295400"/>
            <a:ext cx="8001000" cy="5486400"/>
          </a:xfrm>
        </p:spPr>
        <p:txBody>
          <a:bodyPr>
            <a:normAutofit/>
          </a:bodyPr>
          <a:lstStyle/>
          <a:p>
            <a:pPr>
              <a:defRPr/>
            </a:pPr>
            <a:r>
              <a:rPr lang="en-US" sz="2500" dirty="0" smtClean="0"/>
              <a:t>28 participants: operations, research, and academia</a:t>
            </a:r>
            <a:endParaRPr lang="en-US" sz="2500" dirty="0"/>
          </a:p>
          <a:p>
            <a:pPr>
              <a:defRPr/>
            </a:pPr>
            <a:r>
              <a:rPr lang="en-US" sz="2500" dirty="0" smtClean="0"/>
              <a:t>Daily Activities</a:t>
            </a:r>
          </a:p>
          <a:p>
            <a:pPr lvl="1">
              <a:defRPr/>
            </a:pPr>
            <a:r>
              <a:rPr lang="en-US" sz="2200" dirty="0" smtClean="0"/>
              <a:t>24 </a:t>
            </a:r>
            <a:r>
              <a:rPr lang="en-US" sz="2200" dirty="0" err="1" smtClean="0"/>
              <a:t>hr</a:t>
            </a:r>
            <a:r>
              <a:rPr lang="en-US" sz="2200" dirty="0" smtClean="0"/>
              <a:t> deterministic snowfall forecast </a:t>
            </a:r>
          </a:p>
          <a:p>
            <a:pPr lvl="1">
              <a:defRPr/>
            </a:pPr>
            <a:r>
              <a:rPr lang="en-US" sz="2200" dirty="0" smtClean="0"/>
              <a:t>Day 4-7 probabilistic winter precipitation, </a:t>
            </a:r>
          </a:p>
          <a:p>
            <a:pPr marL="457200" lvl="1" indent="0">
              <a:buFont typeface="Arial" panose="020B0604020202020204" pitchFamily="34" charset="0"/>
              <a:buNone/>
              <a:defRPr/>
            </a:pPr>
            <a:r>
              <a:rPr lang="en-US" sz="2200" dirty="0"/>
              <a:t> </a:t>
            </a:r>
            <a:r>
              <a:rPr lang="en-US" sz="2200" dirty="0" smtClean="0"/>
              <a:t>   heavy snow and freezing rain forecasts</a:t>
            </a:r>
          </a:p>
          <a:p>
            <a:pPr lvl="2">
              <a:defRPr/>
            </a:pPr>
            <a:r>
              <a:rPr lang="en-US" sz="2100" dirty="0" smtClean="0">
                <a:solidFill>
                  <a:srgbClr val="FF0000"/>
                </a:solidFill>
              </a:rPr>
              <a:t>Daily webinar to interested NWSFOs</a:t>
            </a:r>
            <a:endParaRPr lang="en-US" sz="2100" dirty="0" smtClean="0"/>
          </a:p>
          <a:p>
            <a:pPr lvl="1">
              <a:defRPr/>
            </a:pPr>
            <a:r>
              <a:rPr lang="en-US" sz="2200" dirty="0" smtClean="0"/>
              <a:t>Subjective evaluation exercises</a:t>
            </a:r>
          </a:p>
          <a:p>
            <a:pPr marL="457200" lvl="1" indent="0">
              <a:buFont typeface="Arial" panose="020B0604020202020204" pitchFamily="34" charset="0"/>
              <a:buNone/>
              <a:defRPr/>
            </a:pPr>
            <a:endParaRPr lang="en-US" sz="2200" dirty="0" smtClean="0"/>
          </a:p>
          <a:p>
            <a:pPr>
              <a:defRPr/>
            </a:pPr>
            <a:r>
              <a:rPr lang="en-US" sz="2500" dirty="0" smtClean="0"/>
              <a:t>Key datasets and findings:</a:t>
            </a:r>
          </a:p>
          <a:p>
            <a:pPr lvl="1">
              <a:lnSpc>
                <a:spcPct val="110000"/>
              </a:lnSpc>
              <a:spcBef>
                <a:spcPts val="0"/>
              </a:spcBef>
              <a:defRPr/>
            </a:pPr>
            <a:r>
              <a:rPr lang="en-US" sz="2200" dirty="0" smtClean="0"/>
              <a:t>Microphysics-based parameters </a:t>
            </a:r>
          </a:p>
          <a:p>
            <a:pPr marL="457200" lvl="1" indent="0">
              <a:lnSpc>
                <a:spcPct val="110000"/>
              </a:lnSpc>
              <a:spcBef>
                <a:spcPts val="0"/>
              </a:spcBef>
              <a:buFont typeface="Arial" panose="020B0604020202020204" pitchFamily="34" charset="0"/>
              <a:buNone/>
              <a:defRPr/>
            </a:pPr>
            <a:r>
              <a:rPr lang="en-US" sz="2200" dirty="0"/>
              <a:t> </a:t>
            </a:r>
            <a:r>
              <a:rPr lang="en-US" sz="2200" dirty="0" smtClean="0"/>
              <a:t>   (rime factor, percent of frozen precipitation) </a:t>
            </a:r>
          </a:p>
          <a:p>
            <a:pPr marL="457200" lvl="1" indent="0">
              <a:lnSpc>
                <a:spcPct val="110000"/>
              </a:lnSpc>
              <a:spcBef>
                <a:spcPts val="0"/>
              </a:spcBef>
              <a:buFont typeface="Arial" panose="020B0604020202020204" pitchFamily="34" charset="0"/>
              <a:buNone/>
              <a:defRPr/>
            </a:pPr>
            <a:r>
              <a:rPr lang="en-US" sz="2200" dirty="0"/>
              <a:t> </a:t>
            </a:r>
            <a:r>
              <a:rPr lang="en-US" sz="2200" dirty="0" smtClean="0"/>
              <a:t>   provide value to the </a:t>
            </a:r>
            <a:r>
              <a:rPr lang="en-US" sz="2200" dirty="0"/>
              <a:t>forecaster. </a:t>
            </a:r>
            <a:endParaRPr lang="en-US" sz="2200" dirty="0" smtClean="0"/>
          </a:p>
          <a:p>
            <a:pPr lvl="1">
              <a:lnSpc>
                <a:spcPct val="110000"/>
              </a:lnSpc>
              <a:spcBef>
                <a:spcPts val="0"/>
              </a:spcBef>
              <a:defRPr/>
            </a:pPr>
            <a:r>
              <a:rPr lang="en-US" sz="2200" dirty="0" smtClean="0"/>
              <a:t>Day 4-7 winter weather products effective; </a:t>
            </a:r>
          </a:p>
          <a:p>
            <a:pPr marL="457200" lvl="1" indent="0">
              <a:lnSpc>
                <a:spcPct val="110000"/>
              </a:lnSpc>
              <a:spcBef>
                <a:spcPts val="0"/>
              </a:spcBef>
              <a:buFont typeface="Arial" panose="020B0604020202020204" pitchFamily="34" charset="0"/>
              <a:buNone/>
              <a:defRPr/>
            </a:pPr>
            <a:r>
              <a:rPr lang="en-US" sz="2200" dirty="0"/>
              <a:t> </a:t>
            </a:r>
            <a:r>
              <a:rPr lang="en-US" sz="2200" dirty="0" smtClean="0"/>
              <a:t>   well received</a:t>
            </a:r>
          </a:p>
          <a:p>
            <a:pPr marL="457200" lvl="1" indent="0">
              <a:buFont typeface="Arial" panose="020B0604020202020204" pitchFamily="34" charset="0"/>
              <a:buNone/>
              <a:defRPr/>
            </a:pPr>
            <a:endParaRPr lang="en-US" dirty="0"/>
          </a:p>
          <a:p>
            <a:pPr lvl="1">
              <a:defRPr/>
            </a:pPr>
            <a:endParaRPr lang="en-US" dirty="0"/>
          </a:p>
        </p:txBody>
      </p:sp>
      <p:sp>
        <p:nvSpPr>
          <p:cNvPr id="4100" name="Line 1"/>
          <p:cNvSpPr>
            <a:spLocks noChangeShapeType="1"/>
          </p:cNvSpPr>
          <p:nvPr/>
        </p:nvSpPr>
        <p:spPr bwMode="auto">
          <a:xfrm>
            <a:off x="361950" y="941388"/>
            <a:ext cx="8686800" cy="1587"/>
          </a:xfrm>
          <a:prstGeom prst="line">
            <a:avLst/>
          </a:prstGeom>
          <a:noFill/>
          <a:ln w="57150">
            <a:solidFill>
              <a:srgbClr val="4F81BD"/>
            </a:solidFill>
            <a:round/>
            <a:headEnd/>
            <a:tailEnd/>
          </a:ln>
          <a:extLst>
            <a:ext uri="{909E8E84-426E-40DD-AFC4-6F175D3DCCD1}">
              <a14:hiddenFill xmlns:a14="http://schemas.microsoft.com/office/drawing/2010/main">
                <a:noFill/>
              </a14:hiddenFill>
            </a:ext>
          </a:extLst>
        </p:spPr>
        <p:txBody>
          <a:bodyPr lIns="0" tIns="0" rIns="0" bIns="0"/>
          <a:lstStyle/>
          <a:p>
            <a:pPr eaLnBrk="0" hangingPunct="0"/>
            <a:endParaRPr lang="en-US" sz="1800" smtClean="0">
              <a:solidFill>
                <a:prstClr val="black"/>
              </a:solidFill>
              <a:latin typeface="Calibri" panose="020F0502020204030204" pitchFamily="34" charset="0"/>
            </a:endParaRPr>
          </a:p>
        </p:txBody>
      </p:sp>
      <p:pic>
        <p:nvPicPr>
          <p:cNvPr id="4101" name="Picture 2"/>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0225" y="52388"/>
            <a:ext cx="79057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02"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475" y="52388"/>
            <a:ext cx="8413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83288" y="4537075"/>
            <a:ext cx="2995612" cy="213677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30888" y="1654175"/>
            <a:ext cx="3148012"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7956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3" y="138113"/>
            <a:ext cx="8229600" cy="811212"/>
          </a:xfrm>
        </p:spPr>
        <p:txBody>
          <a:bodyPr>
            <a:noAutofit/>
          </a:bodyPr>
          <a:lstStyle/>
          <a:p>
            <a:pPr algn="ctr">
              <a:defRPr/>
            </a:pPr>
            <a:r>
              <a:rPr lang="en-US" sz="3200" b="1" dirty="0" smtClean="0">
                <a:effectLst>
                  <a:outerShdw blurRad="38100" dist="38100" dir="2700000" algn="tl">
                    <a:srgbClr val="000000">
                      <a:alpha val="43137"/>
                    </a:srgbClr>
                  </a:outerShdw>
                </a:effectLst>
              </a:rPr>
              <a:t>Upcoming Activities</a:t>
            </a:r>
            <a:r>
              <a:rPr lang="en-US" sz="4000" b="1" dirty="0" smtClean="0">
                <a:effectLst>
                  <a:outerShdw blurRad="38100" dist="38100" dir="2700000" algn="tl">
                    <a:srgbClr val="000000">
                      <a:alpha val="43137"/>
                    </a:srgbClr>
                  </a:outerShdw>
                </a:effectLst>
              </a:rPr>
              <a:t/>
            </a:r>
            <a:br>
              <a:rPr lang="en-US" sz="4000" b="1" dirty="0" smtClean="0">
                <a:effectLst>
                  <a:outerShdw blurRad="38100" dist="38100" dir="2700000" algn="tl">
                    <a:srgbClr val="000000">
                      <a:alpha val="43137"/>
                    </a:srgbClr>
                  </a:outerShdw>
                </a:effectLst>
              </a:rPr>
            </a:br>
            <a:endParaRPr lang="en-US" sz="2400" dirty="0"/>
          </a:p>
        </p:txBody>
      </p:sp>
      <p:sp>
        <p:nvSpPr>
          <p:cNvPr id="3" name="Content Placeholder 2"/>
          <p:cNvSpPr>
            <a:spLocks noGrp="1"/>
          </p:cNvSpPr>
          <p:nvPr>
            <p:ph idx="1"/>
          </p:nvPr>
        </p:nvSpPr>
        <p:spPr>
          <a:xfrm>
            <a:off x="361950" y="2871788"/>
            <a:ext cx="8405813" cy="2049462"/>
          </a:xfrm>
          <a:solidFill>
            <a:schemeClr val="accent1">
              <a:lumMod val="20000"/>
              <a:lumOff val="80000"/>
            </a:schemeClr>
          </a:solidFill>
          <a:ln>
            <a:solidFill>
              <a:schemeClr val="tx1"/>
            </a:solidFill>
          </a:ln>
        </p:spPr>
        <p:txBody>
          <a:bodyPr>
            <a:normAutofit lnSpcReduction="10000"/>
          </a:bodyPr>
          <a:lstStyle/>
          <a:p>
            <a:pPr marL="0" indent="0" algn="ctr">
              <a:buFont typeface="Arial" panose="020B0604020202020204" pitchFamily="34" charset="0"/>
              <a:buNone/>
              <a:defRPr/>
            </a:pPr>
            <a:r>
              <a:rPr lang="en-US" sz="2500" b="1" dirty="0" smtClean="0"/>
              <a:t>NGGPS Funded Partner Projects</a:t>
            </a:r>
          </a:p>
          <a:p>
            <a:pPr>
              <a:defRPr/>
            </a:pPr>
            <a:r>
              <a:rPr lang="en-US" sz="2000" dirty="0" err="1"/>
              <a:t>Bosart</a:t>
            </a:r>
            <a:r>
              <a:rPr lang="en-US" sz="2000" dirty="0"/>
              <a:t> and Keyser, SUNY Albany, "An Investigation of the Skill of Week Two Extreme Temperature and Precipitation Forecasts at the </a:t>
            </a:r>
            <a:r>
              <a:rPr lang="en-US" sz="2000" dirty="0" smtClean="0"/>
              <a:t>NCEP-WPC“</a:t>
            </a:r>
          </a:p>
          <a:p>
            <a:pPr>
              <a:defRPr/>
            </a:pPr>
            <a:r>
              <a:rPr lang="en-US" sz="2000" dirty="0"/>
              <a:t>Colle and Chang, Stony Brook University, "Validation of Significant Weather Features and Processes in Operational Models Using a Cyclone Relative Approach."</a:t>
            </a:r>
          </a:p>
          <a:p>
            <a:pPr lvl="1">
              <a:defRPr/>
            </a:pPr>
            <a:endParaRPr lang="en-US" dirty="0"/>
          </a:p>
        </p:txBody>
      </p:sp>
      <p:sp>
        <p:nvSpPr>
          <p:cNvPr id="5124" name="Line 1"/>
          <p:cNvSpPr>
            <a:spLocks noChangeShapeType="1"/>
          </p:cNvSpPr>
          <p:nvPr/>
        </p:nvSpPr>
        <p:spPr bwMode="auto">
          <a:xfrm>
            <a:off x="361950" y="941388"/>
            <a:ext cx="8686800" cy="1587"/>
          </a:xfrm>
          <a:prstGeom prst="line">
            <a:avLst/>
          </a:prstGeom>
          <a:noFill/>
          <a:ln w="57150">
            <a:solidFill>
              <a:srgbClr val="4F81BD"/>
            </a:solidFill>
            <a:round/>
            <a:headEnd/>
            <a:tailEnd/>
          </a:ln>
          <a:extLst>
            <a:ext uri="{909E8E84-426E-40DD-AFC4-6F175D3DCCD1}">
              <a14:hiddenFill xmlns:a14="http://schemas.microsoft.com/office/drawing/2010/main">
                <a:noFill/>
              </a14:hiddenFill>
            </a:ext>
          </a:extLst>
        </p:spPr>
        <p:txBody>
          <a:bodyPr lIns="0" tIns="0" rIns="0" bIns="0"/>
          <a:lstStyle/>
          <a:p>
            <a:pPr eaLnBrk="0" hangingPunct="0"/>
            <a:endParaRPr lang="en-US" sz="1800" smtClean="0">
              <a:solidFill>
                <a:prstClr val="black"/>
              </a:solidFill>
              <a:latin typeface="Calibri" panose="020F0502020204030204" pitchFamily="34" charset="0"/>
            </a:endParaRPr>
          </a:p>
        </p:txBody>
      </p:sp>
      <p:pic>
        <p:nvPicPr>
          <p:cNvPr id="5125" name="Picture 2"/>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0225" y="52388"/>
            <a:ext cx="79057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126"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475" y="52388"/>
            <a:ext cx="8413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7" name="TextBox 15"/>
          <p:cNvSpPr txBox="1">
            <a:spLocks noChangeArrowheads="1"/>
          </p:cNvSpPr>
          <p:nvPr/>
        </p:nvSpPr>
        <p:spPr bwMode="auto">
          <a:xfrm>
            <a:off x="361950" y="1055688"/>
            <a:ext cx="8405813" cy="1570037"/>
          </a:xfrm>
          <a:prstGeom prst="rect">
            <a:avLst/>
          </a:prstGeom>
          <a:solidFill>
            <a:srgbClr val="FFFF00"/>
          </a:solidFill>
          <a:ln w="9525">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hangingPunct="0">
              <a:lnSpc>
                <a:spcPct val="100000"/>
              </a:lnSpc>
              <a:spcBef>
                <a:spcPct val="0"/>
              </a:spcBef>
              <a:buFontTx/>
              <a:buNone/>
            </a:pPr>
            <a:r>
              <a:rPr lang="en-US" altLang="en-US" sz="2400" b="1" smtClean="0">
                <a:solidFill>
                  <a:prstClr val="black"/>
                </a:solidFill>
              </a:rPr>
              <a:t>2015 FFaIR: July 6-25 at WPC</a:t>
            </a:r>
          </a:p>
          <a:p>
            <a:pPr eaLnBrk="0" hangingPunct="0">
              <a:lnSpc>
                <a:spcPct val="100000"/>
              </a:lnSpc>
              <a:spcBef>
                <a:spcPct val="0"/>
              </a:spcBef>
              <a:buFontTx/>
              <a:buNone/>
            </a:pPr>
            <a:r>
              <a:rPr lang="en-US" altLang="en-US" sz="2400" smtClean="0">
                <a:solidFill>
                  <a:prstClr val="black"/>
                </a:solidFill>
              </a:rPr>
              <a:t>Focus:  1) Use of additional hydrologic parameters </a:t>
            </a:r>
          </a:p>
          <a:p>
            <a:pPr eaLnBrk="0" hangingPunct="0">
              <a:lnSpc>
                <a:spcPct val="100000"/>
              </a:lnSpc>
              <a:spcBef>
                <a:spcPct val="0"/>
              </a:spcBef>
              <a:buFontTx/>
              <a:buNone/>
            </a:pPr>
            <a:r>
              <a:rPr lang="en-US" altLang="en-US" sz="2400" smtClean="0">
                <a:solidFill>
                  <a:prstClr val="black"/>
                </a:solidFill>
              </a:rPr>
              <a:t>             2) Expanding  probabilistic Flash Flood forecasts to Day 2</a:t>
            </a:r>
          </a:p>
          <a:p>
            <a:pPr eaLnBrk="0" hangingPunct="0">
              <a:lnSpc>
                <a:spcPct val="100000"/>
              </a:lnSpc>
              <a:spcBef>
                <a:spcPct val="0"/>
              </a:spcBef>
              <a:buFontTx/>
              <a:buNone/>
            </a:pPr>
            <a:r>
              <a:rPr lang="en-US" altLang="en-US" sz="2400" smtClean="0">
                <a:solidFill>
                  <a:prstClr val="black"/>
                </a:solidFill>
              </a:rPr>
              <a:t>             3) Communication of uncertainty </a:t>
            </a:r>
          </a:p>
        </p:txBody>
      </p:sp>
      <p:sp>
        <p:nvSpPr>
          <p:cNvPr id="17" name="Content Placeholder 2"/>
          <p:cNvSpPr txBox="1">
            <a:spLocks/>
          </p:cNvSpPr>
          <p:nvPr/>
        </p:nvSpPr>
        <p:spPr bwMode="auto">
          <a:xfrm>
            <a:off x="361950" y="5167313"/>
            <a:ext cx="8405813" cy="1403350"/>
          </a:xfrm>
          <a:prstGeom prst="rect">
            <a:avLst/>
          </a:prstGeom>
          <a:solidFill>
            <a:schemeClr val="accent6">
              <a:lumMod val="20000"/>
              <a:lumOff val="80000"/>
            </a:schemeClr>
          </a:solidFill>
          <a:ln>
            <a:solidFill>
              <a:schemeClr val="tx1"/>
            </a:solidFill>
          </a:ln>
        </p:spPr>
        <p:txBody>
          <a:bodyPr>
            <a:norm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2500" b="1" dirty="0" smtClean="0">
                <a:solidFill>
                  <a:prstClr val="black"/>
                </a:solidFill>
              </a:rPr>
              <a:t>HMT Competition</a:t>
            </a:r>
          </a:p>
          <a:p>
            <a:pPr>
              <a:defRPr/>
            </a:pPr>
            <a:r>
              <a:rPr lang="en-US" sz="2000" dirty="0" smtClean="0">
                <a:solidFill>
                  <a:prstClr val="black"/>
                </a:solidFill>
              </a:rPr>
              <a:t>Tentative decisions made. To be announced soon.</a:t>
            </a:r>
            <a:endParaRPr lang="en-US" dirty="0">
              <a:solidFill>
                <a:prstClr val="black"/>
              </a:solidFill>
            </a:endParaRPr>
          </a:p>
        </p:txBody>
      </p:sp>
    </p:spTree>
    <p:extLst>
      <p:ext uri="{BB962C8B-B14F-4D97-AF65-F5344CB8AC3E}">
        <p14:creationId xmlns:p14="http://schemas.microsoft.com/office/powerpoint/2010/main" val="19587900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93675"/>
            <a:ext cx="9144000" cy="615950"/>
          </a:xfrm>
        </p:spPr>
        <p:txBody>
          <a:bodyPr rtlCol="0">
            <a:noAutofit/>
          </a:bodyPr>
          <a:lstStyle/>
          <a:p>
            <a:pPr eaLnBrk="1" fontAlgn="auto" hangingPunct="1">
              <a:spcAft>
                <a:spcPts val="0"/>
              </a:spcAft>
              <a:defRPr/>
            </a:pPr>
            <a:r>
              <a:rPr lang="en-US" sz="4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Key FY16  R2O Thrust</a:t>
            </a:r>
            <a:endPar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147" name="Line 1"/>
          <p:cNvSpPr>
            <a:spLocks noChangeShapeType="1"/>
          </p:cNvSpPr>
          <p:nvPr/>
        </p:nvSpPr>
        <p:spPr bwMode="auto">
          <a:xfrm>
            <a:off x="361950" y="941388"/>
            <a:ext cx="8686800" cy="1587"/>
          </a:xfrm>
          <a:prstGeom prst="line">
            <a:avLst/>
          </a:prstGeom>
          <a:noFill/>
          <a:ln w="57150">
            <a:solidFill>
              <a:srgbClr val="4F81BD"/>
            </a:solidFill>
            <a:round/>
            <a:headEnd/>
            <a:tailEnd/>
          </a:ln>
          <a:extLst>
            <a:ext uri="{909E8E84-426E-40DD-AFC4-6F175D3DCCD1}">
              <a14:hiddenFill xmlns:a14="http://schemas.microsoft.com/office/drawing/2010/main">
                <a:noFill/>
              </a14:hiddenFill>
            </a:ext>
          </a:extLst>
        </p:spPr>
        <p:txBody>
          <a:bodyPr lIns="0" tIns="0" rIns="0" bIns="0"/>
          <a:lstStyle/>
          <a:p>
            <a:pPr eaLnBrk="0" hangingPunct="0"/>
            <a:endParaRPr lang="en-US" sz="1800" smtClean="0">
              <a:solidFill>
                <a:prstClr val="black"/>
              </a:solidFill>
              <a:latin typeface="Calibri" panose="020F0502020204030204" pitchFamily="34" charset="0"/>
            </a:endParaRPr>
          </a:p>
        </p:txBody>
      </p:sp>
      <p:pic>
        <p:nvPicPr>
          <p:cNvPr id="6148" name="Picture 2"/>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0225" y="52388"/>
            <a:ext cx="79057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149"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475" y="52388"/>
            <a:ext cx="8413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9738" y="1204913"/>
            <a:ext cx="8167687" cy="954087"/>
          </a:xfrm>
          <a:prstGeom prst="rect">
            <a:avLst/>
          </a:prstGeom>
          <a:noFill/>
        </p:spPr>
        <p:txBody>
          <a:bodyPr>
            <a:spAutoFit/>
          </a:bodyPr>
          <a:lstStyle/>
          <a:p>
            <a:pPr algn="ctr" eaLnBrk="0" hangingPunct="0">
              <a:defRPr/>
            </a:pPr>
            <a:r>
              <a:rPr lang="en-US" sz="2800" b="1" dirty="0">
                <a:solidFill>
                  <a:prstClr val="black"/>
                </a:solidFill>
                <a:effectLst>
                  <a:outerShdw blurRad="38100" dist="38100" dir="2700000" algn="tl">
                    <a:srgbClr val="000000">
                      <a:alpha val="43137"/>
                    </a:srgbClr>
                  </a:outerShdw>
                </a:effectLst>
                <a:latin typeface="Calibri" panose="020F0502020204030204" pitchFamily="34" charset="0"/>
              </a:rPr>
              <a:t>Establishing and Improving Probabilistic Services</a:t>
            </a:r>
          </a:p>
          <a:p>
            <a:pPr algn="ctr" eaLnBrk="0" hangingPunct="0">
              <a:defRPr/>
            </a:pPr>
            <a:r>
              <a:rPr lang="en-US" sz="2800" dirty="0">
                <a:solidFill>
                  <a:prstClr val="black"/>
                </a:solidFill>
                <a:latin typeface="Calibri" panose="020F0502020204030204" pitchFamily="34" charset="0"/>
              </a:rPr>
              <a:t>-Particular focus on the forecaster and tools</a:t>
            </a:r>
          </a:p>
        </p:txBody>
      </p:sp>
      <p:sp>
        <p:nvSpPr>
          <p:cNvPr id="4" name="Oval 3"/>
          <p:cNvSpPr/>
          <p:nvPr/>
        </p:nvSpPr>
        <p:spPr>
          <a:xfrm>
            <a:off x="958850" y="2403475"/>
            <a:ext cx="2311400" cy="210978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13" name="TextBox 12"/>
          <p:cNvSpPr txBox="1"/>
          <p:nvPr/>
        </p:nvSpPr>
        <p:spPr>
          <a:xfrm rot="5400000">
            <a:off x="-2439193" y="3782219"/>
            <a:ext cx="5554662" cy="400050"/>
          </a:xfrm>
          <a:prstGeom prst="rect">
            <a:avLst/>
          </a:prstGeom>
          <a:gradFill>
            <a:gsLst>
              <a:gs pos="0">
                <a:schemeClr val="accent1">
                  <a:lumMod val="50000"/>
                </a:schemeClr>
              </a:gs>
              <a:gs pos="98000">
                <a:schemeClr val="bg1"/>
              </a:gs>
            </a:gsLst>
            <a:lin ang="0" scaled="1"/>
          </a:gradFill>
        </p:spPr>
        <p:txBody>
          <a:bodyPr>
            <a:spAutoFit/>
          </a:bodyPr>
          <a:lstStyle/>
          <a:p>
            <a:pPr algn="ctr" eaLnBrk="0" hangingPunct="0">
              <a:defRPr/>
            </a:pPr>
            <a:r>
              <a:rPr lang="en-US" sz="2000" dirty="0">
                <a:solidFill>
                  <a:prstClr val="black"/>
                </a:solidFill>
                <a:effectLst>
                  <a:outerShdw blurRad="38100" dist="38100" dir="2700000" algn="tl">
                    <a:srgbClr val="000000">
                      <a:alpha val="43137"/>
                    </a:srgbClr>
                  </a:outerShdw>
                </a:effectLst>
                <a:latin typeface="Calibri" panose="020F0502020204030204" pitchFamily="34" charset="0"/>
              </a:rPr>
              <a:t>RESEARCH	 TO 	OPERATIONS</a:t>
            </a:r>
          </a:p>
        </p:txBody>
      </p:sp>
      <p:sp>
        <p:nvSpPr>
          <p:cNvPr id="14" name="Oval 13"/>
          <p:cNvSpPr/>
          <p:nvPr/>
        </p:nvSpPr>
        <p:spPr>
          <a:xfrm>
            <a:off x="3417888" y="2403475"/>
            <a:ext cx="2309812" cy="210978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15" name="Oval 14"/>
          <p:cNvSpPr/>
          <p:nvPr/>
        </p:nvSpPr>
        <p:spPr>
          <a:xfrm>
            <a:off x="5978525" y="2403475"/>
            <a:ext cx="2311400" cy="210978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6155" name="TextBox 4"/>
          <p:cNvSpPr txBox="1">
            <a:spLocks noChangeArrowheads="1"/>
          </p:cNvSpPr>
          <p:nvPr/>
        </p:nvSpPr>
        <p:spPr bwMode="auto">
          <a:xfrm>
            <a:off x="896938" y="4584700"/>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hangingPunct="0">
              <a:lnSpc>
                <a:spcPct val="100000"/>
              </a:lnSpc>
              <a:spcBef>
                <a:spcPct val="0"/>
              </a:spcBef>
              <a:buFontTx/>
              <a:buNone/>
            </a:pPr>
            <a:r>
              <a:rPr lang="en-US" altLang="en-US" sz="1800" smtClean="0">
                <a:solidFill>
                  <a:prstClr val="black"/>
                </a:solidFill>
              </a:rPr>
              <a:t>NWS Hydrology Program</a:t>
            </a:r>
          </a:p>
        </p:txBody>
      </p:sp>
      <p:sp>
        <p:nvSpPr>
          <p:cNvPr id="6156" name="TextBox 16"/>
          <p:cNvSpPr txBox="1">
            <a:spLocks noChangeArrowheads="1"/>
          </p:cNvSpPr>
          <p:nvPr/>
        </p:nvSpPr>
        <p:spPr bwMode="auto">
          <a:xfrm>
            <a:off x="3417888" y="4584700"/>
            <a:ext cx="2633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hangingPunct="0">
              <a:lnSpc>
                <a:spcPct val="100000"/>
              </a:lnSpc>
              <a:spcBef>
                <a:spcPct val="0"/>
              </a:spcBef>
              <a:buFontTx/>
              <a:buNone/>
            </a:pPr>
            <a:r>
              <a:rPr lang="en-US" altLang="en-US" sz="1800" smtClean="0">
                <a:solidFill>
                  <a:prstClr val="black"/>
                </a:solidFill>
              </a:rPr>
              <a:t>NWS Winter Wx Program</a:t>
            </a:r>
          </a:p>
        </p:txBody>
      </p:sp>
      <p:sp>
        <p:nvSpPr>
          <p:cNvPr id="6157" name="TextBox 17"/>
          <p:cNvSpPr txBox="1">
            <a:spLocks noChangeArrowheads="1"/>
          </p:cNvSpPr>
          <p:nvPr/>
        </p:nvSpPr>
        <p:spPr bwMode="auto">
          <a:xfrm>
            <a:off x="5910263" y="4584700"/>
            <a:ext cx="263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hangingPunct="0">
              <a:lnSpc>
                <a:spcPct val="100000"/>
              </a:lnSpc>
              <a:spcBef>
                <a:spcPct val="0"/>
              </a:spcBef>
              <a:buFontTx/>
              <a:buNone/>
            </a:pPr>
            <a:r>
              <a:rPr lang="en-US" altLang="en-US" sz="1800" smtClean="0">
                <a:solidFill>
                  <a:prstClr val="black"/>
                </a:solidFill>
              </a:rPr>
              <a:t>NWS Public Program</a:t>
            </a:r>
          </a:p>
        </p:txBody>
      </p:sp>
      <p:sp>
        <p:nvSpPr>
          <p:cNvPr id="6" name="TextBox 5"/>
          <p:cNvSpPr txBox="1"/>
          <p:nvPr/>
        </p:nvSpPr>
        <p:spPr>
          <a:xfrm>
            <a:off x="1187450" y="2681288"/>
            <a:ext cx="1979613" cy="1570037"/>
          </a:xfrm>
          <a:prstGeom prst="rect">
            <a:avLst/>
          </a:prstGeom>
          <a:noFill/>
        </p:spPr>
        <p:txBody>
          <a:bodyPr>
            <a:spAutoFit/>
          </a:bodyPr>
          <a:lstStyle/>
          <a:p>
            <a:pPr algn="ctr" eaLnBrk="0" hangingPunct="0">
              <a:defRPr/>
            </a:pPr>
            <a:r>
              <a:rPr lang="en-US" sz="2400" dirty="0">
                <a:solidFill>
                  <a:prstClr val="black"/>
                </a:solidFill>
                <a:effectLst>
                  <a:outerShdw blurRad="38100" dist="38100" dir="2700000" algn="tl">
                    <a:srgbClr val="000000">
                      <a:alpha val="43137"/>
                    </a:srgbClr>
                  </a:outerShdw>
                </a:effectLst>
                <a:latin typeface="Calibri" panose="020F0502020204030204" pitchFamily="34" charset="0"/>
              </a:rPr>
              <a:t>Flash Flood and Intense Rainfall Experiment</a:t>
            </a:r>
          </a:p>
        </p:txBody>
      </p:sp>
      <p:sp>
        <p:nvSpPr>
          <p:cNvPr id="20" name="TextBox 19"/>
          <p:cNvSpPr txBox="1"/>
          <p:nvPr/>
        </p:nvSpPr>
        <p:spPr>
          <a:xfrm>
            <a:off x="3582988" y="2803525"/>
            <a:ext cx="1979612" cy="1200150"/>
          </a:xfrm>
          <a:prstGeom prst="rect">
            <a:avLst/>
          </a:prstGeom>
          <a:noFill/>
        </p:spPr>
        <p:txBody>
          <a:bodyPr>
            <a:spAutoFit/>
          </a:bodyPr>
          <a:lstStyle/>
          <a:p>
            <a:pPr algn="ctr" eaLnBrk="0" hangingPunct="0">
              <a:defRPr/>
            </a:pPr>
            <a:r>
              <a:rPr lang="en-US" sz="2400" dirty="0">
                <a:solidFill>
                  <a:prstClr val="black"/>
                </a:solidFill>
                <a:effectLst>
                  <a:outerShdw blurRad="38100" dist="38100" dir="2700000" algn="tl">
                    <a:srgbClr val="000000">
                      <a:alpha val="43137"/>
                    </a:srgbClr>
                  </a:outerShdw>
                </a:effectLst>
                <a:latin typeface="Calibri" panose="020F0502020204030204" pitchFamily="34" charset="0"/>
              </a:rPr>
              <a:t>Winter Weather Experiment</a:t>
            </a:r>
          </a:p>
        </p:txBody>
      </p:sp>
      <p:sp>
        <p:nvSpPr>
          <p:cNvPr id="21" name="TextBox 20"/>
          <p:cNvSpPr txBox="1"/>
          <p:nvPr/>
        </p:nvSpPr>
        <p:spPr>
          <a:xfrm>
            <a:off x="6145213" y="2741613"/>
            <a:ext cx="1979612" cy="1200150"/>
          </a:xfrm>
          <a:prstGeom prst="rect">
            <a:avLst/>
          </a:prstGeom>
          <a:noFill/>
        </p:spPr>
        <p:txBody>
          <a:bodyPr>
            <a:spAutoFit/>
          </a:bodyPr>
          <a:lstStyle/>
          <a:p>
            <a:pPr algn="ctr" eaLnBrk="0" hangingPunct="0">
              <a:defRPr/>
            </a:pPr>
            <a:r>
              <a:rPr lang="en-US" sz="2400" dirty="0">
                <a:solidFill>
                  <a:prstClr val="white">
                    <a:lumMod val="85000"/>
                  </a:prstClr>
                </a:solidFill>
                <a:effectLst>
                  <a:outerShdw blurRad="38100" dist="38100" dir="2700000" algn="tl">
                    <a:srgbClr val="000000">
                      <a:alpha val="43137"/>
                    </a:srgbClr>
                  </a:outerShdw>
                </a:effectLst>
                <a:latin typeface="Calibri" panose="020F0502020204030204" pitchFamily="34" charset="0"/>
              </a:rPr>
              <a:t>Medium Range Experiment?</a:t>
            </a:r>
          </a:p>
        </p:txBody>
      </p:sp>
      <p:pic>
        <p:nvPicPr>
          <p:cNvPr id="8209"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3150" y="5100638"/>
            <a:ext cx="2211388" cy="15494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294438" y="5319713"/>
            <a:ext cx="2116137" cy="830262"/>
          </a:xfrm>
          <a:prstGeom prst="rect">
            <a:avLst/>
          </a:prstGeom>
          <a:noFill/>
        </p:spPr>
        <p:txBody>
          <a:bodyPr>
            <a:spAutoFit/>
          </a:bodyPr>
          <a:lstStyle/>
          <a:p>
            <a:pPr eaLnBrk="0" hangingPunct="0">
              <a:defRPr/>
            </a:pPr>
            <a:r>
              <a:rPr lang="en-US" sz="2400" dirty="0">
                <a:solidFill>
                  <a:prstClr val="white">
                    <a:lumMod val="50000"/>
                  </a:prstClr>
                </a:solidFill>
                <a:effectLst>
                  <a:outerShdw blurRad="38100" dist="38100" dir="2700000" algn="tl">
                    <a:srgbClr val="000000">
                      <a:alpha val="43137"/>
                    </a:srgbClr>
                  </a:outerShdw>
                </a:effectLst>
                <a:latin typeface="Calibri" panose="020F0502020204030204" pitchFamily="34" charset="0"/>
              </a:rPr>
              <a:t>Day 8, 9, and 10 forecasts?</a:t>
            </a:r>
          </a:p>
        </p:txBody>
      </p:sp>
      <p:pic>
        <p:nvPicPr>
          <p:cNvPr id="8211"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82988" y="5026025"/>
            <a:ext cx="2351087" cy="16764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484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1950" y="3243263"/>
            <a:ext cx="8478838" cy="34607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3" name="Title 2"/>
          <p:cNvSpPr>
            <a:spLocks noGrp="1"/>
          </p:cNvSpPr>
          <p:nvPr>
            <p:ph type="ctrTitle"/>
          </p:nvPr>
        </p:nvSpPr>
        <p:spPr>
          <a:xfrm>
            <a:off x="0" y="193675"/>
            <a:ext cx="9144000" cy="615950"/>
          </a:xfrm>
        </p:spPr>
        <p:txBody>
          <a:bodyPr rtlCol="0">
            <a:noAutofit/>
          </a:bodyPr>
          <a:lstStyle/>
          <a:p>
            <a:pPr eaLnBrk="1" fontAlgn="auto" hangingPunct="1">
              <a:spcAft>
                <a:spcPts val="0"/>
              </a:spcAft>
              <a:defRPr/>
            </a:pPr>
            <a:r>
              <a:rPr lang="en-US" sz="4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Challenges and Opportunities</a:t>
            </a:r>
            <a:endPar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172" name="Line 1"/>
          <p:cNvSpPr>
            <a:spLocks noChangeShapeType="1"/>
          </p:cNvSpPr>
          <p:nvPr/>
        </p:nvSpPr>
        <p:spPr bwMode="auto">
          <a:xfrm>
            <a:off x="361950" y="941388"/>
            <a:ext cx="8686800" cy="1587"/>
          </a:xfrm>
          <a:prstGeom prst="line">
            <a:avLst/>
          </a:prstGeom>
          <a:noFill/>
          <a:ln w="57150">
            <a:solidFill>
              <a:srgbClr val="4F81BD"/>
            </a:solidFill>
            <a:round/>
            <a:headEnd/>
            <a:tailEnd/>
          </a:ln>
          <a:extLst>
            <a:ext uri="{909E8E84-426E-40DD-AFC4-6F175D3DCCD1}">
              <a14:hiddenFill xmlns:a14="http://schemas.microsoft.com/office/drawing/2010/main">
                <a:noFill/>
              </a14:hiddenFill>
            </a:ext>
          </a:extLst>
        </p:spPr>
        <p:txBody>
          <a:bodyPr lIns="0" tIns="0" rIns="0" bIns="0"/>
          <a:lstStyle/>
          <a:p>
            <a:pPr eaLnBrk="0" hangingPunct="0"/>
            <a:endParaRPr lang="en-US" sz="1800" smtClean="0">
              <a:solidFill>
                <a:prstClr val="black"/>
              </a:solidFill>
              <a:latin typeface="Calibri" panose="020F0502020204030204" pitchFamily="34" charset="0"/>
            </a:endParaRPr>
          </a:p>
        </p:txBody>
      </p:sp>
      <p:pic>
        <p:nvPicPr>
          <p:cNvPr id="7173" name="Picture 2"/>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50225" y="52388"/>
            <a:ext cx="79057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174" name="Picture 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475" y="52388"/>
            <a:ext cx="84137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9738" y="942975"/>
            <a:ext cx="8167687" cy="954088"/>
          </a:xfrm>
          <a:prstGeom prst="rect">
            <a:avLst/>
          </a:prstGeom>
          <a:noFill/>
        </p:spPr>
        <p:txBody>
          <a:bodyPr>
            <a:spAutoFit/>
          </a:bodyPr>
          <a:lstStyle/>
          <a:p>
            <a:pPr algn="ctr" eaLnBrk="0" hangingPunct="0">
              <a:defRPr/>
            </a:pPr>
            <a:r>
              <a:rPr lang="en-US" sz="2800" b="1" dirty="0">
                <a:solidFill>
                  <a:prstClr val="black"/>
                </a:solidFill>
                <a:effectLst>
                  <a:outerShdw blurRad="38100" dist="38100" dir="2700000" algn="tl">
                    <a:srgbClr val="000000">
                      <a:alpha val="43137"/>
                    </a:srgbClr>
                  </a:outerShdw>
                </a:effectLst>
                <a:latin typeface="Calibri" panose="020F0502020204030204" pitchFamily="34" charset="0"/>
              </a:rPr>
              <a:t>Explosion of competitive funding avenues</a:t>
            </a:r>
          </a:p>
          <a:p>
            <a:pPr algn="ctr" eaLnBrk="0" hangingPunct="0">
              <a:defRPr/>
            </a:pPr>
            <a:r>
              <a:rPr lang="en-US" sz="2800" dirty="0">
                <a:solidFill>
                  <a:prstClr val="black"/>
                </a:solidFill>
                <a:latin typeface="Calibri" panose="020F0502020204030204" pitchFamily="34" charset="0"/>
              </a:rPr>
              <a:t>-New experience for HMT-WPC. </a:t>
            </a:r>
          </a:p>
        </p:txBody>
      </p:sp>
      <p:sp>
        <p:nvSpPr>
          <p:cNvPr id="23" name="TextBox 22"/>
          <p:cNvSpPr txBox="1"/>
          <p:nvPr/>
        </p:nvSpPr>
        <p:spPr>
          <a:xfrm>
            <a:off x="58738" y="1917700"/>
            <a:ext cx="8990012" cy="1262063"/>
          </a:xfrm>
          <a:prstGeom prst="rect">
            <a:avLst/>
          </a:prstGeom>
          <a:noFill/>
        </p:spPr>
        <p:txBody>
          <a:bodyPr>
            <a:spAutoFit/>
          </a:bodyPr>
          <a:lstStyle/>
          <a:p>
            <a:pPr algn="ctr" eaLnBrk="0" hangingPunct="0">
              <a:defRPr/>
            </a:pPr>
            <a:r>
              <a:rPr lang="en-US" sz="2800" b="1" dirty="0">
                <a:solidFill>
                  <a:prstClr val="black"/>
                </a:solidFill>
                <a:effectLst>
                  <a:outerShdw blurRad="38100" dist="38100" dir="2700000" algn="tl">
                    <a:srgbClr val="000000">
                      <a:alpha val="43137"/>
                    </a:srgbClr>
                  </a:outerShdw>
                </a:effectLst>
                <a:latin typeface="Calibri" panose="020F0502020204030204" pitchFamily="34" charset="0"/>
              </a:rPr>
              <a:t>Sustaining sufficient infrastructure</a:t>
            </a:r>
          </a:p>
          <a:p>
            <a:pPr algn="ctr" eaLnBrk="0" hangingPunct="0">
              <a:defRPr/>
            </a:pPr>
            <a:r>
              <a:rPr lang="en-US" sz="2400" dirty="0">
                <a:solidFill>
                  <a:prstClr val="black"/>
                </a:solidFill>
                <a:latin typeface="Calibri" panose="020F0502020204030204" pitchFamily="34" charset="0"/>
              </a:rPr>
              <a:t>-Increasing project management, IT, and data management complexity</a:t>
            </a:r>
          </a:p>
          <a:p>
            <a:pPr algn="ctr" eaLnBrk="0" hangingPunct="0">
              <a:defRPr/>
            </a:pPr>
            <a:r>
              <a:rPr lang="en-US" sz="2400" dirty="0">
                <a:solidFill>
                  <a:prstClr val="black"/>
                </a:solidFill>
                <a:latin typeface="Calibri" panose="020F0502020204030204" pitchFamily="34" charset="0"/>
              </a:rPr>
              <a:t>-Need to acquire/develop these skillsets</a:t>
            </a:r>
          </a:p>
        </p:txBody>
      </p:sp>
      <p:grpSp>
        <p:nvGrpSpPr>
          <p:cNvPr id="7177" name="Group 6"/>
          <p:cNvGrpSpPr>
            <a:grpSpLocks/>
          </p:cNvGrpSpPr>
          <p:nvPr/>
        </p:nvGrpSpPr>
        <p:grpSpPr bwMode="auto">
          <a:xfrm>
            <a:off x="538163" y="3502025"/>
            <a:ext cx="8204200" cy="3046413"/>
            <a:chOff x="538162" y="3232303"/>
            <a:chExt cx="8204555" cy="3046936"/>
          </a:xfrm>
        </p:grpSpPr>
        <p:sp>
          <p:nvSpPr>
            <p:cNvPr id="4" name="Oval 3"/>
            <p:cNvSpPr/>
            <p:nvPr/>
          </p:nvSpPr>
          <p:spPr>
            <a:xfrm>
              <a:off x="728670" y="3232303"/>
              <a:ext cx="2311500" cy="21101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14" name="Oval 13"/>
            <p:cNvSpPr/>
            <p:nvPr/>
          </p:nvSpPr>
          <p:spPr>
            <a:xfrm>
              <a:off x="3418012" y="3232303"/>
              <a:ext cx="2309912" cy="21101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15" name="Oval 14"/>
            <p:cNvSpPr/>
            <p:nvPr/>
          </p:nvSpPr>
          <p:spPr>
            <a:xfrm>
              <a:off x="6172443" y="3245005"/>
              <a:ext cx="2311500" cy="21101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800">
                <a:solidFill>
                  <a:prstClr val="white"/>
                </a:solidFill>
              </a:endParaRPr>
            </a:p>
          </p:txBody>
        </p:sp>
        <p:sp>
          <p:nvSpPr>
            <p:cNvPr id="6" name="TextBox 5"/>
            <p:cNvSpPr txBox="1"/>
            <p:nvPr/>
          </p:nvSpPr>
          <p:spPr>
            <a:xfrm>
              <a:off x="893777" y="3495873"/>
              <a:ext cx="1979698" cy="1570308"/>
            </a:xfrm>
            <a:prstGeom prst="rect">
              <a:avLst/>
            </a:prstGeom>
            <a:noFill/>
          </p:spPr>
          <p:txBody>
            <a:bodyPr>
              <a:spAutoFit/>
            </a:bodyPr>
            <a:lstStyle/>
            <a:p>
              <a:pPr algn="ctr" eaLnBrk="0" hangingPunct="0">
                <a:defRPr/>
              </a:pPr>
              <a:r>
                <a:rPr lang="en-US" sz="2400" dirty="0">
                  <a:solidFill>
                    <a:prstClr val="black"/>
                  </a:solidFill>
                  <a:effectLst>
                    <a:outerShdw blurRad="38100" dist="38100" dir="2700000" algn="tl">
                      <a:srgbClr val="000000">
                        <a:alpha val="43137"/>
                      </a:srgbClr>
                    </a:outerShdw>
                  </a:effectLst>
                  <a:latin typeface="Calibri" panose="020F0502020204030204" pitchFamily="34" charset="0"/>
                </a:rPr>
                <a:t>Flash Flood and Intense Rainfall Experiment</a:t>
              </a:r>
            </a:p>
          </p:txBody>
        </p:sp>
        <p:sp>
          <p:nvSpPr>
            <p:cNvPr id="20" name="TextBox 19"/>
            <p:cNvSpPr txBox="1"/>
            <p:nvPr/>
          </p:nvSpPr>
          <p:spPr>
            <a:xfrm>
              <a:off x="3583119" y="3586377"/>
              <a:ext cx="1979698" cy="1200356"/>
            </a:xfrm>
            <a:prstGeom prst="rect">
              <a:avLst/>
            </a:prstGeom>
            <a:noFill/>
          </p:spPr>
          <p:txBody>
            <a:bodyPr>
              <a:spAutoFit/>
            </a:bodyPr>
            <a:lstStyle/>
            <a:p>
              <a:pPr algn="ctr" eaLnBrk="0" hangingPunct="0">
                <a:defRPr/>
              </a:pPr>
              <a:r>
                <a:rPr lang="en-US" sz="2400" dirty="0">
                  <a:solidFill>
                    <a:prstClr val="black"/>
                  </a:solidFill>
                  <a:effectLst>
                    <a:outerShdw blurRad="38100" dist="38100" dir="2700000" algn="tl">
                      <a:srgbClr val="000000">
                        <a:alpha val="43137"/>
                      </a:srgbClr>
                    </a:outerShdw>
                  </a:effectLst>
                  <a:latin typeface="Calibri" panose="020F0502020204030204" pitchFamily="34" charset="0"/>
                </a:rPr>
                <a:t>Winter Weather Experiment</a:t>
              </a:r>
            </a:p>
          </p:txBody>
        </p:sp>
        <p:sp>
          <p:nvSpPr>
            <p:cNvPr id="21" name="TextBox 20"/>
            <p:cNvSpPr txBox="1"/>
            <p:nvPr/>
          </p:nvSpPr>
          <p:spPr>
            <a:xfrm>
              <a:off x="6339138" y="3600666"/>
              <a:ext cx="1979698" cy="1200356"/>
            </a:xfrm>
            <a:prstGeom prst="rect">
              <a:avLst/>
            </a:prstGeom>
            <a:noFill/>
          </p:spPr>
          <p:txBody>
            <a:bodyPr>
              <a:spAutoFit/>
            </a:bodyPr>
            <a:lstStyle/>
            <a:p>
              <a:pPr algn="ctr" eaLnBrk="0" hangingPunct="0">
                <a:defRPr/>
              </a:pPr>
              <a:r>
                <a:rPr lang="en-US" sz="2400" dirty="0">
                  <a:solidFill>
                    <a:prstClr val="white">
                      <a:lumMod val="85000"/>
                    </a:prstClr>
                  </a:solidFill>
                  <a:effectLst>
                    <a:outerShdw blurRad="38100" dist="38100" dir="2700000" algn="tl">
                      <a:srgbClr val="000000">
                        <a:alpha val="43137"/>
                      </a:srgbClr>
                    </a:outerShdw>
                  </a:effectLst>
                  <a:latin typeface="Calibri" panose="020F0502020204030204" pitchFamily="34" charset="0"/>
                </a:rPr>
                <a:t>Medium Range Experiment?</a:t>
              </a:r>
            </a:p>
          </p:txBody>
        </p:sp>
        <p:sp>
          <p:nvSpPr>
            <p:cNvPr id="7184" name="TextBox 4"/>
            <p:cNvSpPr txBox="1">
              <a:spLocks noChangeArrowheads="1"/>
            </p:cNvSpPr>
            <p:nvPr/>
          </p:nvSpPr>
          <p:spPr bwMode="auto">
            <a:xfrm>
              <a:off x="538162" y="5341656"/>
              <a:ext cx="26650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hangingPunct="0">
                <a:lnSpc>
                  <a:spcPct val="100000"/>
                </a:lnSpc>
                <a:spcBef>
                  <a:spcPct val="0"/>
                </a:spcBef>
                <a:buFontTx/>
                <a:buNone/>
              </a:pPr>
              <a:r>
                <a:rPr lang="en-US" altLang="en-US" sz="1800" smtClean="0">
                  <a:solidFill>
                    <a:prstClr val="black"/>
                  </a:solidFill>
                </a:rPr>
                <a:t>-Lots of momentum and expanding community support</a:t>
              </a:r>
            </a:p>
          </p:txBody>
        </p:sp>
        <p:sp>
          <p:nvSpPr>
            <p:cNvPr id="7185" name="TextBox 21"/>
            <p:cNvSpPr txBox="1">
              <a:spLocks noChangeArrowheads="1"/>
            </p:cNvSpPr>
            <p:nvPr/>
          </p:nvSpPr>
          <p:spPr bwMode="auto">
            <a:xfrm>
              <a:off x="3313489" y="5355909"/>
              <a:ext cx="26650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hangingPunct="0">
                <a:lnSpc>
                  <a:spcPct val="100000"/>
                </a:lnSpc>
                <a:spcBef>
                  <a:spcPct val="0"/>
                </a:spcBef>
                <a:buFontTx/>
                <a:buNone/>
              </a:pPr>
              <a:r>
                <a:rPr lang="en-US" altLang="en-US" sz="1800" smtClean="0">
                  <a:solidFill>
                    <a:prstClr val="black"/>
                  </a:solidFill>
                </a:rPr>
                <a:t>-Building community support </a:t>
              </a:r>
            </a:p>
            <a:p>
              <a:pPr algn="ctr" eaLnBrk="0" hangingPunct="0">
                <a:lnSpc>
                  <a:spcPct val="100000"/>
                </a:lnSpc>
                <a:spcBef>
                  <a:spcPct val="0"/>
                </a:spcBef>
                <a:buFontTx/>
                <a:buNone/>
              </a:pPr>
              <a:r>
                <a:rPr lang="en-US" altLang="en-US" sz="1800" smtClean="0">
                  <a:solidFill>
                    <a:prstClr val="black"/>
                  </a:solidFill>
                </a:rPr>
                <a:t>-Needs community focus</a:t>
              </a:r>
            </a:p>
          </p:txBody>
        </p:sp>
        <p:sp>
          <p:nvSpPr>
            <p:cNvPr id="7186" name="TextBox 23"/>
            <p:cNvSpPr txBox="1">
              <a:spLocks noChangeArrowheads="1"/>
            </p:cNvSpPr>
            <p:nvPr/>
          </p:nvSpPr>
          <p:spPr bwMode="auto">
            <a:xfrm>
              <a:off x="5913997" y="5355211"/>
              <a:ext cx="28287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hangingPunct="0">
                <a:lnSpc>
                  <a:spcPct val="100000"/>
                </a:lnSpc>
                <a:spcBef>
                  <a:spcPct val="0"/>
                </a:spcBef>
                <a:buFontTx/>
                <a:buNone/>
              </a:pPr>
              <a:r>
                <a:rPr lang="en-US" altLang="en-US" sz="1800" smtClean="0">
                  <a:solidFill>
                    <a:prstClr val="black"/>
                  </a:solidFill>
                </a:rPr>
                <a:t>NWS strategic direction, but insufficient investment and focus to date</a:t>
              </a:r>
            </a:p>
          </p:txBody>
        </p:sp>
      </p:grpSp>
    </p:spTree>
    <p:extLst>
      <p:ext uri="{BB962C8B-B14F-4D97-AF65-F5344CB8AC3E}">
        <p14:creationId xmlns:p14="http://schemas.microsoft.com/office/powerpoint/2010/main" val="4261098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562" y="-64007"/>
            <a:ext cx="9149562" cy="616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633009" y="2967335"/>
            <a:ext cx="3877986" cy="923330"/>
          </a:xfrm>
          <a:prstGeom prst="rect">
            <a:avLst/>
          </a:prstGeom>
          <a:noFill/>
        </p:spPr>
        <p:txBody>
          <a:bodyPr wrap="non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Thank you!</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822775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18346" y="277368"/>
            <a:ext cx="6664529" cy="651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1438922" y="3487444"/>
            <a:ext cx="1600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731258" y="1143000"/>
            <a:ext cx="189814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962400" y="7620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362200" y="762000"/>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562088" y="9906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95800" y="228600"/>
            <a:ext cx="1959383" cy="461665"/>
          </a:xfrm>
          <a:prstGeom prst="rect">
            <a:avLst/>
          </a:prstGeom>
          <a:noFill/>
        </p:spPr>
        <p:txBody>
          <a:bodyPr wrap="none" rtlCol="0">
            <a:spAutoFit/>
          </a:bodyPr>
          <a:lstStyle/>
          <a:p>
            <a:r>
              <a:rPr lang="en-US" sz="2400" b="1" u="sng" dirty="0">
                <a:solidFill>
                  <a:schemeClr val="bg1"/>
                </a:solidFill>
                <a:effectLst>
                  <a:outerShdw blurRad="38100" dist="38100" dir="2700000" algn="tl">
                    <a:srgbClr val="000000">
                      <a:alpha val="43137"/>
                    </a:srgbClr>
                  </a:outerShdw>
                </a:effectLst>
                <a:latin typeface="+mj-lt"/>
              </a:rPr>
              <a:t>h</a:t>
            </a:r>
            <a:r>
              <a:rPr lang="en-US" sz="2400" b="1" u="sng" dirty="0" smtClean="0">
                <a:solidFill>
                  <a:schemeClr val="bg1"/>
                </a:solidFill>
                <a:effectLst>
                  <a:outerShdw blurRad="38100" dist="38100" dir="2700000" algn="tl">
                    <a:srgbClr val="000000">
                      <a:alpha val="43137"/>
                    </a:srgbClr>
                  </a:outerShdw>
                </a:effectLst>
                <a:latin typeface="+mj-lt"/>
              </a:rPr>
              <a:t>mt.noaa.gov</a:t>
            </a:r>
            <a:endParaRPr lang="en-US" sz="2400" b="1" u="sng" dirty="0">
              <a:solidFill>
                <a:schemeClr val="bg1"/>
              </a:solidFill>
              <a:effectLst>
                <a:outerShdw blurRad="38100" dist="38100" dir="2700000" algn="tl">
                  <a:srgbClr val="000000">
                    <a:alpha val="43137"/>
                  </a:srgbClr>
                </a:outerShdw>
              </a:effectLst>
              <a:latin typeface="+mj-lt"/>
            </a:endParaRPr>
          </a:p>
        </p:txBody>
      </p:sp>
      <p:sp>
        <p:nvSpPr>
          <p:cNvPr id="20" name="Oval 19"/>
          <p:cNvSpPr/>
          <p:nvPr/>
        </p:nvSpPr>
        <p:spPr>
          <a:xfrm>
            <a:off x="4305300" y="204676"/>
            <a:ext cx="2247900" cy="4855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239000" y="459432"/>
            <a:ext cx="1214756" cy="646331"/>
          </a:xfrm>
          <a:prstGeom prst="rect">
            <a:avLst/>
          </a:prstGeom>
          <a:noFill/>
        </p:spPr>
        <p:txBody>
          <a:bodyPr wrap="none" lIns="91440" tIns="45720" rIns="91440" bIns="45720">
            <a:spAutoFit/>
          </a:bodyPr>
          <a:lstStyle/>
          <a:p>
            <a:pPr algn="ct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j-lt"/>
              </a:rPr>
              <a:t>New!</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j-lt"/>
            </a:endParaRPr>
          </a:p>
        </p:txBody>
      </p:sp>
      <p:sp>
        <p:nvSpPr>
          <p:cNvPr id="6" name="TextBox 5"/>
          <p:cNvSpPr txBox="1"/>
          <p:nvPr/>
        </p:nvSpPr>
        <p:spPr>
          <a:xfrm>
            <a:off x="3034298" y="3346549"/>
            <a:ext cx="1234440" cy="646331"/>
          </a:xfrm>
          <a:prstGeom prst="rect">
            <a:avLst/>
          </a:prstGeom>
          <a:noFill/>
        </p:spPr>
        <p:txBody>
          <a:bodyPr wrap="none" rtlCol="0">
            <a:spAutoFit/>
          </a:bodyPr>
          <a:lstStyle/>
          <a:p>
            <a:pPr algn="ctr"/>
            <a:r>
              <a:rPr lang="en-US" sz="1200" dirty="0" smtClean="0">
                <a:solidFill>
                  <a:srgbClr val="FF0000"/>
                </a:solidFill>
                <a:latin typeface="+mj-lt"/>
              </a:rPr>
              <a:t>New items</a:t>
            </a:r>
          </a:p>
          <a:p>
            <a:pPr algn="ctr"/>
            <a:r>
              <a:rPr lang="en-US" sz="1200" dirty="0">
                <a:solidFill>
                  <a:srgbClr val="FF0000"/>
                </a:solidFill>
                <a:latin typeface="+mj-lt"/>
              </a:rPr>
              <a:t>p</a:t>
            </a:r>
            <a:r>
              <a:rPr lang="en-US" sz="1200" dirty="0" smtClean="0">
                <a:solidFill>
                  <a:srgbClr val="FF0000"/>
                </a:solidFill>
                <a:latin typeface="+mj-lt"/>
              </a:rPr>
              <a:t>osted 2-4 times</a:t>
            </a:r>
          </a:p>
          <a:p>
            <a:pPr algn="ctr"/>
            <a:r>
              <a:rPr lang="en-US" sz="1200" dirty="0">
                <a:solidFill>
                  <a:srgbClr val="FF0000"/>
                </a:solidFill>
                <a:latin typeface="+mj-lt"/>
              </a:rPr>
              <a:t>p</a:t>
            </a:r>
            <a:r>
              <a:rPr lang="en-US" sz="1200" dirty="0" smtClean="0">
                <a:solidFill>
                  <a:srgbClr val="FF0000"/>
                </a:solidFill>
                <a:latin typeface="+mj-lt"/>
              </a:rPr>
              <a:t>er month</a:t>
            </a:r>
            <a:endParaRPr lang="en-US" sz="1200" dirty="0">
              <a:solidFill>
                <a:srgbClr val="FF0000"/>
              </a:solidFill>
              <a:latin typeface="+mj-lt"/>
            </a:endParaRPr>
          </a:p>
        </p:txBody>
      </p:sp>
      <p:sp>
        <p:nvSpPr>
          <p:cNvPr id="17" name="Oval 16"/>
          <p:cNvSpPr/>
          <p:nvPr/>
        </p:nvSpPr>
        <p:spPr>
          <a:xfrm>
            <a:off x="1981200" y="762000"/>
            <a:ext cx="457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763000" y="6477590"/>
            <a:ext cx="269626" cy="276999"/>
          </a:xfrm>
          <a:prstGeom prst="rect">
            <a:avLst/>
          </a:prstGeom>
          <a:noFill/>
        </p:spPr>
        <p:txBody>
          <a:bodyPr wrap="none" rtlCol="0">
            <a:spAutoFit/>
          </a:bodyPr>
          <a:lstStyle/>
          <a:p>
            <a:r>
              <a:rPr lang="en-US" sz="1200" dirty="0" smtClean="0">
                <a:solidFill>
                  <a:schemeClr val="bg1"/>
                </a:solidFill>
              </a:rPr>
              <a:t>4</a:t>
            </a:r>
            <a:endParaRPr lang="en-US" sz="1200" dirty="0">
              <a:solidFill>
                <a:schemeClr val="bg1"/>
              </a:solidFill>
            </a:endParaRPr>
          </a:p>
        </p:txBody>
      </p:sp>
    </p:spTree>
    <p:extLst>
      <p:ext uri="{BB962C8B-B14F-4D97-AF65-F5344CB8AC3E}">
        <p14:creationId xmlns:p14="http://schemas.microsoft.com/office/powerpoint/2010/main" val="637323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p:cNvSpPr/>
          <p:nvPr/>
        </p:nvSpPr>
        <p:spPr bwMode="auto">
          <a:xfrm>
            <a:off x="4659992" y="6308725"/>
            <a:ext cx="45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14" name="Rectangle 113"/>
          <p:cNvSpPr/>
          <p:nvPr/>
        </p:nvSpPr>
        <p:spPr bwMode="auto">
          <a:xfrm>
            <a:off x="4648880" y="6305550"/>
            <a:ext cx="533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065" name="Title 99"/>
          <p:cNvSpPr>
            <a:spLocks noGrp="1"/>
          </p:cNvSpPr>
          <p:nvPr>
            <p:ph type="title"/>
          </p:nvPr>
        </p:nvSpPr>
        <p:spPr>
          <a:xfrm>
            <a:off x="457200" y="274638"/>
            <a:ext cx="8382000" cy="1249362"/>
          </a:xfrm>
        </p:spPr>
        <p:txBody>
          <a:bodyPr>
            <a:normAutofit fontScale="90000"/>
          </a:bodyPr>
          <a:lstStyle/>
          <a:p>
            <a:r>
              <a:rPr lang="en-US" sz="3200" b="1" dirty="0" smtClean="0">
                <a:effectLst>
                  <a:outerShdw blurRad="38100" dist="38100" dir="2700000" algn="tl">
                    <a:srgbClr val="000000">
                      <a:alpha val="43137"/>
                    </a:srgbClr>
                  </a:outerShdw>
                </a:effectLst>
              </a:rPr>
              <a:t>HMT-West Research has Identified Atmospheric Rivers (ARs) as the Primary Meteorological Cause of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Extreme Precipitation </a:t>
            </a:r>
            <a:r>
              <a:rPr lang="en-US" sz="3200" b="1" dirty="0">
                <a:effectLst>
                  <a:outerShdw blurRad="38100" dist="38100" dir="2700000" algn="tl">
                    <a:srgbClr val="000000">
                      <a:alpha val="43137"/>
                    </a:srgbClr>
                  </a:outerShdw>
                </a:effectLst>
              </a:rPr>
              <a:t>&amp;</a:t>
            </a:r>
            <a:r>
              <a:rPr lang="en-US" sz="3200" b="1" dirty="0" smtClean="0">
                <a:effectLst>
                  <a:outerShdw blurRad="38100" dist="38100" dir="2700000" algn="tl">
                    <a:srgbClr val="000000">
                      <a:alpha val="43137"/>
                    </a:srgbClr>
                  </a:outerShdw>
                </a:effectLst>
              </a:rPr>
              <a:t> Flooding on U.S. West Coast</a:t>
            </a:r>
          </a:p>
        </p:txBody>
      </p:sp>
      <p:pic>
        <p:nvPicPr>
          <p:cNvPr id="100" name="Picture 9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13210" y="1676400"/>
            <a:ext cx="2256242" cy="2864034"/>
          </a:xfrm>
          <a:prstGeom prst="rect">
            <a:avLst/>
          </a:prstGeom>
          <a:ln>
            <a:solidFill>
              <a:schemeClr val="tx1"/>
            </a:solidFill>
          </a:ln>
        </p:spPr>
      </p:pic>
      <p:sp>
        <p:nvSpPr>
          <p:cNvPr id="2" name="Rectangle 1"/>
          <p:cNvSpPr/>
          <p:nvPr/>
        </p:nvSpPr>
        <p:spPr>
          <a:xfrm>
            <a:off x="6705600" y="4648200"/>
            <a:ext cx="2302783" cy="1384995"/>
          </a:xfrm>
          <a:prstGeom prst="rect">
            <a:avLst/>
          </a:prstGeom>
        </p:spPr>
        <p:txBody>
          <a:bodyPr wrap="square">
            <a:spAutoFit/>
          </a:bodyPr>
          <a:lstStyle/>
          <a:p>
            <a:pPr fontAlgn="auto">
              <a:spcBef>
                <a:spcPts val="0"/>
              </a:spcBef>
              <a:spcAft>
                <a:spcPts val="0"/>
              </a:spcAft>
            </a:pPr>
            <a:r>
              <a:rPr lang="en-US" dirty="0">
                <a:solidFill>
                  <a:prstClr val="black"/>
                </a:solidFill>
                <a:latin typeface="Calibri"/>
              </a:rPr>
              <a:t>Ralph, F.M., and M.D. </a:t>
            </a:r>
            <a:r>
              <a:rPr lang="en-US" dirty="0" err="1">
                <a:solidFill>
                  <a:prstClr val="black"/>
                </a:solidFill>
                <a:latin typeface="Calibri"/>
              </a:rPr>
              <a:t>Dettinger</a:t>
            </a:r>
            <a:r>
              <a:rPr lang="en-US" dirty="0">
                <a:solidFill>
                  <a:prstClr val="black"/>
                </a:solidFill>
                <a:latin typeface="Calibri"/>
              </a:rPr>
              <a:t>, 2011: Storms, Floods and the Science of Atmospheric Rivers.  </a:t>
            </a:r>
            <a:r>
              <a:rPr lang="en-US" i="1" dirty="0">
                <a:solidFill>
                  <a:prstClr val="black"/>
                </a:solidFill>
                <a:latin typeface="Calibri"/>
              </a:rPr>
              <a:t>EOS, Transactions, Amer. </a:t>
            </a:r>
            <a:r>
              <a:rPr lang="en-US" i="1" dirty="0" err="1">
                <a:solidFill>
                  <a:prstClr val="black"/>
                </a:solidFill>
                <a:latin typeface="Calibri"/>
              </a:rPr>
              <a:t>Geophys</a:t>
            </a:r>
            <a:r>
              <a:rPr lang="en-US" i="1" dirty="0">
                <a:solidFill>
                  <a:prstClr val="black"/>
                </a:solidFill>
                <a:latin typeface="Calibri"/>
              </a:rPr>
              <a:t>. Union.</a:t>
            </a:r>
            <a:r>
              <a:rPr lang="en-US" dirty="0">
                <a:solidFill>
                  <a:prstClr val="black"/>
                </a:solidFill>
                <a:latin typeface="Calibri"/>
              </a:rPr>
              <a:t>, </a:t>
            </a:r>
            <a:r>
              <a:rPr lang="en-US" b="1" dirty="0">
                <a:solidFill>
                  <a:prstClr val="black"/>
                </a:solidFill>
                <a:latin typeface="Calibri"/>
              </a:rPr>
              <a:t>92</a:t>
            </a:r>
            <a:r>
              <a:rPr lang="en-US" dirty="0">
                <a:solidFill>
                  <a:prstClr val="black"/>
                </a:solidFill>
                <a:latin typeface="Calibri"/>
              </a:rPr>
              <a:t>, 265-266.</a:t>
            </a:r>
          </a:p>
        </p:txBody>
      </p:sp>
      <p:grpSp>
        <p:nvGrpSpPr>
          <p:cNvPr id="98" name="Group 97"/>
          <p:cNvGrpSpPr/>
          <p:nvPr/>
        </p:nvGrpSpPr>
        <p:grpSpPr>
          <a:xfrm>
            <a:off x="152400" y="1685278"/>
            <a:ext cx="6428105" cy="3777614"/>
            <a:chOff x="0" y="0"/>
            <a:chExt cx="6428232" cy="3778181"/>
          </a:xfrm>
        </p:grpSpPr>
        <p:pic>
          <p:nvPicPr>
            <p:cNvPr id="127" name="Picture 126">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509" y="0"/>
              <a:ext cx="5961413" cy="3004457"/>
            </a:xfrm>
            <a:prstGeom prst="rect">
              <a:avLst/>
            </a:prstGeom>
          </p:spPr>
        </p:pic>
        <p:grpSp>
          <p:nvGrpSpPr>
            <p:cNvPr id="128" name="Group 127"/>
            <p:cNvGrpSpPr>
              <a:grpSpLocks noChangeAspect="1"/>
            </p:cNvGrpSpPr>
            <p:nvPr/>
          </p:nvGrpSpPr>
          <p:grpSpPr>
            <a:xfrm>
              <a:off x="0" y="3028208"/>
              <a:ext cx="6428232" cy="749973"/>
              <a:chOff x="0" y="0"/>
              <a:chExt cx="9257579" cy="1075291"/>
            </a:xfrm>
          </p:grpSpPr>
          <p:pic>
            <p:nvPicPr>
              <p:cNvPr id="129" name="Picture 128"/>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0"/>
                <a:ext cx="9144000" cy="32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0" name="Straight Connector 129"/>
              <p:cNvCxnSpPr/>
              <p:nvPr/>
            </p:nvCxnSpPr>
            <p:spPr>
              <a:xfrm>
                <a:off x="478632" y="322108"/>
                <a:ext cx="0" cy="109728"/>
              </a:xfrm>
              <a:prstGeom prst="line">
                <a:avLst/>
              </a:prstGeom>
              <a:ln w="12700"/>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a:off x="1921805" y="322092"/>
                <a:ext cx="0" cy="109728"/>
              </a:xfrm>
              <a:prstGeom prst="line">
                <a:avLst/>
              </a:prstGeom>
              <a:ln w="12700"/>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a:off x="3340891" y="318737"/>
                <a:ext cx="0" cy="109728"/>
              </a:xfrm>
              <a:prstGeom prst="line">
                <a:avLst/>
              </a:prstGeom>
              <a:ln w="12700"/>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a:off x="4783933" y="322570"/>
                <a:ext cx="0" cy="109728"/>
              </a:xfrm>
              <a:prstGeom prst="line">
                <a:avLst/>
              </a:prstGeom>
              <a:ln w="12700"/>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6198389" y="318872"/>
                <a:ext cx="0" cy="109728"/>
              </a:xfrm>
              <a:prstGeom prst="line">
                <a:avLst/>
              </a:prstGeom>
              <a:ln w="12700"/>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a:off x="7641433" y="322569"/>
                <a:ext cx="0" cy="109728"/>
              </a:xfrm>
              <a:prstGeom prst="line">
                <a:avLst/>
              </a:prstGeom>
              <a:ln w="12700"/>
            </p:spPr>
            <p:style>
              <a:lnRef idx="1">
                <a:schemeClr val="dk1"/>
              </a:lnRef>
              <a:fillRef idx="0">
                <a:schemeClr val="dk1"/>
              </a:fillRef>
              <a:effectRef idx="0">
                <a:schemeClr val="dk1"/>
              </a:effectRef>
              <a:fontRef idx="minor">
                <a:schemeClr val="tx1"/>
              </a:fontRef>
            </p:style>
          </p:cxnSp>
          <p:cxnSp>
            <p:nvCxnSpPr>
              <p:cNvPr id="140" name="Straight Connector 139"/>
              <p:cNvCxnSpPr/>
              <p:nvPr/>
            </p:nvCxnSpPr>
            <p:spPr>
              <a:xfrm>
                <a:off x="9051314" y="317789"/>
                <a:ext cx="0" cy="109728"/>
              </a:xfrm>
              <a:prstGeom prst="line">
                <a:avLst/>
              </a:prstGeom>
              <a:ln w="12700"/>
            </p:spPr>
            <p:style>
              <a:lnRef idx="1">
                <a:schemeClr val="dk1"/>
              </a:lnRef>
              <a:fillRef idx="0">
                <a:schemeClr val="dk1"/>
              </a:fillRef>
              <a:effectRef idx="0">
                <a:schemeClr val="dk1"/>
              </a:effectRef>
              <a:fontRef idx="minor">
                <a:schemeClr val="tx1"/>
              </a:fontRef>
            </p:style>
          </p:cxnSp>
          <p:sp>
            <p:nvSpPr>
              <p:cNvPr id="141" name="TextBox 6"/>
              <p:cNvSpPr txBox="1"/>
              <p:nvPr/>
            </p:nvSpPr>
            <p:spPr>
              <a:xfrm>
                <a:off x="295975" y="414307"/>
                <a:ext cx="384819" cy="380998"/>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Arial"/>
                    <a:ea typeface="Times New Roman"/>
                  </a:rPr>
                  <a:t>1</a:t>
                </a:r>
                <a:endParaRPr lang="en-US" sz="1200">
                  <a:effectLst/>
                  <a:latin typeface="Times New Roman"/>
                  <a:ea typeface="Times New Roman"/>
                </a:endParaRPr>
              </a:p>
            </p:txBody>
          </p:sp>
          <p:sp>
            <p:nvSpPr>
              <p:cNvPr id="142" name="TextBox 15"/>
              <p:cNvSpPr txBox="1"/>
              <p:nvPr/>
            </p:nvSpPr>
            <p:spPr>
              <a:xfrm>
                <a:off x="1734741" y="414306"/>
                <a:ext cx="384819" cy="380998"/>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Arial"/>
                    <a:ea typeface="Times New Roman"/>
                  </a:rPr>
                  <a:t>2</a:t>
                </a:r>
                <a:endParaRPr lang="en-US" sz="1200">
                  <a:effectLst/>
                  <a:latin typeface="Times New Roman"/>
                  <a:ea typeface="Times New Roman"/>
                </a:endParaRPr>
              </a:p>
            </p:txBody>
          </p:sp>
          <p:sp>
            <p:nvSpPr>
              <p:cNvPr id="143" name="TextBox 16"/>
              <p:cNvSpPr txBox="1"/>
              <p:nvPr/>
            </p:nvSpPr>
            <p:spPr>
              <a:xfrm>
                <a:off x="3158072" y="414306"/>
                <a:ext cx="384819" cy="380998"/>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Arial"/>
                    <a:ea typeface="Times New Roman"/>
                  </a:rPr>
                  <a:t>3</a:t>
                </a:r>
                <a:endParaRPr lang="en-US" sz="1200">
                  <a:effectLst/>
                  <a:latin typeface="Times New Roman"/>
                  <a:ea typeface="Times New Roman"/>
                </a:endParaRPr>
              </a:p>
            </p:txBody>
          </p:sp>
          <p:sp>
            <p:nvSpPr>
              <p:cNvPr id="144" name="TextBox 17"/>
              <p:cNvSpPr txBox="1"/>
              <p:nvPr/>
            </p:nvSpPr>
            <p:spPr>
              <a:xfrm>
                <a:off x="4618787" y="414307"/>
                <a:ext cx="384819" cy="380998"/>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Arial"/>
                    <a:ea typeface="Times New Roman"/>
                  </a:rPr>
                  <a:t>4</a:t>
                </a:r>
                <a:endParaRPr lang="en-US" sz="1200">
                  <a:effectLst/>
                  <a:latin typeface="Times New Roman"/>
                  <a:ea typeface="Times New Roman"/>
                </a:endParaRPr>
              </a:p>
            </p:txBody>
          </p:sp>
          <p:sp>
            <p:nvSpPr>
              <p:cNvPr id="145" name="TextBox 18"/>
              <p:cNvSpPr txBox="1"/>
              <p:nvPr/>
            </p:nvSpPr>
            <p:spPr>
              <a:xfrm>
                <a:off x="6015488" y="414307"/>
                <a:ext cx="384819" cy="380998"/>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Arial"/>
                    <a:ea typeface="Times New Roman"/>
                  </a:rPr>
                  <a:t>5</a:t>
                </a:r>
                <a:endParaRPr lang="en-US" sz="1200">
                  <a:effectLst/>
                  <a:latin typeface="Times New Roman"/>
                  <a:ea typeface="Times New Roman"/>
                </a:endParaRPr>
              </a:p>
            </p:txBody>
          </p:sp>
          <p:sp>
            <p:nvSpPr>
              <p:cNvPr id="146" name="TextBox 19"/>
              <p:cNvSpPr txBox="1"/>
              <p:nvPr/>
            </p:nvSpPr>
            <p:spPr>
              <a:xfrm>
                <a:off x="7485176" y="414306"/>
                <a:ext cx="384819" cy="380998"/>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Arial"/>
                    <a:ea typeface="Times New Roman"/>
                  </a:rPr>
                  <a:t>6</a:t>
                </a:r>
                <a:endParaRPr lang="en-US" sz="1200">
                  <a:effectLst/>
                  <a:latin typeface="Times New Roman"/>
                  <a:ea typeface="Times New Roman"/>
                </a:endParaRPr>
              </a:p>
            </p:txBody>
          </p:sp>
          <p:sp>
            <p:nvSpPr>
              <p:cNvPr id="147" name="TextBox 20"/>
              <p:cNvSpPr txBox="1"/>
              <p:nvPr/>
            </p:nvSpPr>
            <p:spPr>
              <a:xfrm>
                <a:off x="8872760" y="414306"/>
                <a:ext cx="384819" cy="380998"/>
              </a:xfrm>
              <a:prstGeom prst="rect">
                <a:avLst/>
              </a:prstGeom>
              <a:noFill/>
            </p:spPr>
            <p:txBody>
              <a:bodyPr wrap="none" rtlCol="0">
                <a:spAutoFit/>
              </a:bodyPr>
              <a:lstStyle/>
              <a:p>
                <a:pPr marL="0" marR="0">
                  <a:spcBef>
                    <a:spcPts val="0"/>
                  </a:spcBef>
                  <a:spcAft>
                    <a:spcPts val="0"/>
                  </a:spcAft>
                </a:pPr>
                <a:r>
                  <a:rPr lang="en-US" sz="1200" kern="1200">
                    <a:solidFill>
                      <a:srgbClr val="000000"/>
                    </a:solidFill>
                    <a:effectLst/>
                    <a:latin typeface="Arial"/>
                    <a:ea typeface="Times New Roman"/>
                  </a:rPr>
                  <a:t>7</a:t>
                </a:r>
                <a:endParaRPr lang="en-US" sz="1200">
                  <a:effectLst/>
                  <a:latin typeface="Times New Roman"/>
                  <a:ea typeface="Times New Roman"/>
                </a:endParaRPr>
              </a:p>
            </p:txBody>
          </p:sp>
          <p:sp>
            <p:nvSpPr>
              <p:cNvPr id="148" name="TextBox 21"/>
              <p:cNvSpPr txBox="1"/>
              <p:nvPr/>
            </p:nvSpPr>
            <p:spPr>
              <a:xfrm>
                <a:off x="3949168" y="579994"/>
                <a:ext cx="1711659" cy="495297"/>
              </a:xfrm>
              <a:prstGeom prst="rect">
                <a:avLst/>
              </a:prstGeom>
              <a:noFill/>
            </p:spPr>
            <p:txBody>
              <a:bodyPr wrap="square" rtlCol="0">
                <a:spAutoFit/>
              </a:bodyPr>
              <a:lstStyle/>
              <a:p>
                <a:pPr marL="0" marR="0">
                  <a:spcBef>
                    <a:spcPts val="0"/>
                  </a:spcBef>
                  <a:spcAft>
                    <a:spcPts val="0"/>
                  </a:spcAft>
                </a:pPr>
                <a:r>
                  <a:rPr lang="en-US" sz="1400" kern="1200">
                    <a:solidFill>
                      <a:srgbClr val="000000"/>
                    </a:solidFill>
                    <a:effectLst/>
                    <a:latin typeface="Arial"/>
                    <a:ea typeface="Times New Roman"/>
                  </a:rPr>
                  <a:t>IWV (g cm</a:t>
                </a:r>
                <a:r>
                  <a:rPr lang="en-US" sz="1400" kern="1200" baseline="30000">
                    <a:solidFill>
                      <a:srgbClr val="000000"/>
                    </a:solidFill>
                    <a:effectLst/>
                    <a:latin typeface="Arial"/>
                    <a:ea typeface="Times New Roman"/>
                  </a:rPr>
                  <a:t>-2</a:t>
                </a:r>
                <a:r>
                  <a:rPr lang="en-US" sz="1400" kern="1200">
                    <a:solidFill>
                      <a:srgbClr val="000000"/>
                    </a:solidFill>
                    <a:effectLst/>
                    <a:latin typeface="Arial"/>
                    <a:ea typeface="Times New Roman"/>
                  </a:rPr>
                  <a:t>)</a:t>
                </a:r>
                <a:endParaRPr lang="en-US" sz="1200">
                  <a:effectLst/>
                  <a:latin typeface="Times New Roman"/>
                  <a:ea typeface="Times New Roman"/>
                </a:endParaRPr>
              </a:p>
            </p:txBody>
          </p:sp>
        </p:grpSp>
      </p:grpSp>
      <p:sp>
        <p:nvSpPr>
          <p:cNvPr id="3" name="Rectangle 2"/>
          <p:cNvSpPr/>
          <p:nvPr/>
        </p:nvSpPr>
        <p:spPr>
          <a:xfrm>
            <a:off x="310825" y="5410200"/>
            <a:ext cx="6166175" cy="307777"/>
          </a:xfrm>
          <a:prstGeom prst="rect">
            <a:avLst/>
          </a:prstGeom>
          <a:solidFill>
            <a:srgbClr val="FFFF00"/>
          </a:solidFill>
        </p:spPr>
        <p:txBody>
          <a:bodyPr wrap="none">
            <a:spAutoFit/>
          </a:bodyPr>
          <a:lstStyle/>
          <a:p>
            <a:r>
              <a:rPr lang="en-US" b="1" dirty="0">
                <a:latin typeface="Calibri" pitchFamily="34" charset="0"/>
              </a:rPr>
              <a:t>Atmospheric River Information Page:  http://www.esrl.noaa.gov/psd/atmrivers/</a:t>
            </a:r>
          </a:p>
        </p:txBody>
      </p:sp>
      <p:sp>
        <p:nvSpPr>
          <p:cNvPr id="4" name="Rectangle 3"/>
          <p:cNvSpPr/>
          <p:nvPr/>
        </p:nvSpPr>
        <p:spPr>
          <a:xfrm>
            <a:off x="357914" y="5756092"/>
            <a:ext cx="3268796" cy="738664"/>
          </a:xfrm>
          <a:prstGeom prst="rect">
            <a:avLst/>
          </a:prstGeom>
        </p:spPr>
        <p:txBody>
          <a:bodyPr wrap="square">
            <a:spAutoFit/>
          </a:bodyPr>
          <a:lstStyle/>
          <a:p>
            <a:r>
              <a:rPr lang="en-US" dirty="0" smtClean="0">
                <a:latin typeface="+mj-lt"/>
              </a:rPr>
              <a:t>“On </a:t>
            </a:r>
            <a:r>
              <a:rPr lang="en-US" dirty="0">
                <a:latin typeface="+mj-lt"/>
              </a:rPr>
              <a:t>average, about 30-50% of annual precipitation in the w</a:t>
            </a:r>
            <a:r>
              <a:rPr lang="en-US" dirty="0" smtClean="0">
                <a:latin typeface="+mj-lt"/>
              </a:rPr>
              <a:t>est </a:t>
            </a:r>
            <a:r>
              <a:rPr lang="en-US" dirty="0">
                <a:latin typeface="+mj-lt"/>
              </a:rPr>
              <a:t>coast states occurs in just a few AR </a:t>
            </a:r>
            <a:r>
              <a:rPr lang="en-US" dirty="0" smtClean="0">
                <a:latin typeface="+mj-lt"/>
              </a:rPr>
              <a:t>events.”</a:t>
            </a:r>
            <a:endParaRPr lang="en-US" dirty="0">
              <a:latin typeface="+mj-lt"/>
            </a:endParaRPr>
          </a:p>
        </p:txBody>
      </p:sp>
      <p:sp>
        <p:nvSpPr>
          <p:cNvPr id="149" name="Rectangle 148"/>
          <p:cNvSpPr/>
          <p:nvPr/>
        </p:nvSpPr>
        <p:spPr>
          <a:xfrm>
            <a:off x="3276600" y="5751493"/>
            <a:ext cx="3429000" cy="954107"/>
          </a:xfrm>
          <a:prstGeom prst="rect">
            <a:avLst/>
          </a:prstGeom>
        </p:spPr>
        <p:txBody>
          <a:bodyPr wrap="square">
            <a:spAutoFit/>
          </a:bodyPr>
          <a:lstStyle/>
          <a:p>
            <a:r>
              <a:rPr lang="en-US" dirty="0" smtClean="0">
                <a:latin typeface="+mj-lt"/>
              </a:rPr>
              <a:t>“</a:t>
            </a:r>
            <a:r>
              <a:rPr lang="en-US" dirty="0">
                <a:latin typeface="+mj-lt"/>
              </a:rPr>
              <a:t>A strong AR transports an amount of water vapor roughly equivalent to 7.5–15 times the average flow of liquid water at the mouth of the Mississippi River.</a:t>
            </a:r>
            <a:r>
              <a:rPr lang="en-US" dirty="0" smtClean="0">
                <a:latin typeface="+mj-lt"/>
              </a:rPr>
              <a:t>”</a:t>
            </a:r>
            <a:endParaRPr lang="en-US" dirty="0">
              <a:latin typeface="+mj-lt"/>
            </a:endParaRPr>
          </a:p>
        </p:txBody>
      </p:sp>
      <p:sp>
        <p:nvSpPr>
          <p:cNvPr id="30" name="TextBox 29"/>
          <p:cNvSpPr txBox="1"/>
          <p:nvPr/>
        </p:nvSpPr>
        <p:spPr>
          <a:xfrm>
            <a:off x="8763000" y="6477590"/>
            <a:ext cx="269626" cy="276999"/>
          </a:xfrm>
          <a:prstGeom prst="rect">
            <a:avLst/>
          </a:prstGeom>
          <a:noFill/>
        </p:spPr>
        <p:txBody>
          <a:bodyPr wrap="none" rtlCol="0">
            <a:spAutoFit/>
          </a:bodyPr>
          <a:lstStyle/>
          <a:p>
            <a:r>
              <a:rPr lang="en-US" sz="1200" dirty="0"/>
              <a:t>5</a:t>
            </a:r>
          </a:p>
        </p:txBody>
      </p:sp>
    </p:spTree>
    <p:extLst>
      <p:ext uri="{BB962C8B-B14F-4D97-AF65-F5344CB8AC3E}">
        <p14:creationId xmlns:p14="http://schemas.microsoft.com/office/powerpoint/2010/main" val="1434763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62200" y="92923"/>
            <a:ext cx="4419600" cy="516748"/>
          </a:xfrm>
        </p:spPr>
        <p:txBody>
          <a:bodyPr>
            <a:noAutofit/>
          </a:bodyPr>
          <a:lstStyle/>
          <a:p>
            <a:r>
              <a:rPr lang="en-US" sz="3200" dirty="0" smtClean="0">
                <a:solidFill>
                  <a:schemeClr val="tx1"/>
                </a:solidFill>
              </a:rPr>
              <a:t>HMT AR Detection Tool</a:t>
            </a:r>
            <a:endParaRPr lang="en-US" sz="3200" dirty="0">
              <a:solidFill>
                <a:schemeClr val="tx1"/>
              </a:solidFill>
            </a:endParaRPr>
          </a:p>
        </p:txBody>
      </p:sp>
      <p:sp>
        <p:nvSpPr>
          <p:cNvPr id="4" name="TextBox 3"/>
          <p:cNvSpPr txBox="1"/>
          <p:nvPr/>
        </p:nvSpPr>
        <p:spPr>
          <a:xfrm>
            <a:off x="1524000" y="606623"/>
            <a:ext cx="6099683" cy="307777"/>
          </a:xfrm>
          <a:prstGeom prst="rect">
            <a:avLst/>
          </a:prstGeom>
          <a:noFill/>
        </p:spPr>
        <p:txBody>
          <a:bodyPr wrap="none" rtlCol="0">
            <a:spAutoFit/>
          </a:bodyPr>
          <a:lstStyle/>
          <a:p>
            <a:r>
              <a:rPr lang="en-US" dirty="0">
                <a:latin typeface="+mj-lt"/>
              </a:rPr>
              <a:t>http://www.esrl.noaa.gov/psd/psd2/coastal/satres/data/html/ar_detect_gfs.php</a:t>
            </a:r>
          </a:p>
        </p:txBody>
      </p:sp>
      <p:sp>
        <p:nvSpPr>
          <p:cNvPr id="5" name="TextBox 4"/>
          <p:cNvSpPr txBox="1"/>
          <p:nvPr/>
        </p:nvSpPr>
        <p:spPr>
          <a:xfrm>
            <a:off x="228600" y="195072"/>
            <a:ext cx="1295400" cy="738664"/>
          </a:xfrm>
          <a:prstGeom prst="rect">
            <a:avLst/>
          </a:prstGeom>
          <a:noFill/>
        </p:spPr>
        <p:txBody>
          <a:bodyPr wrap="square" rtlCol="0">
            <a:spAutoFit/>
          </a:bodyPr>
          <a:lstStyle/>
          <a:p>
            <a:r>
              <a:rPr lang="en-US" dirty="0" smtClean="0"/>
              <a:t>GFS analysis time out to 7-day forecast</a:t>
            </a:r>
            <a:endParaRPr lang="en-US" dirty="0"/>
          </a:p>
        </p:txBody>
      </p:sp>
      <p:sp>
        <p:nvSpPr>
          <p:cNvPr id="6" name="TextBox 5"/>
          <p:cNvSpPr txBox="1"/>
          <p:nvPr/>
        </p:nvSpPr>
        <p:spPr>
          <a:xfrm>
            <a:off x="7786514" y="255138"/>
            <a:ext cx="976486" cy="523220"/>
          </a:xfrm>
          <a:prstGeom prst="rect">
            <a:avLst/>
          </a:prstGeom>
          <a:noFill/>
        </p:spPr>
        <p:txBody>
          <a:bodyPr wrap="none" rtlCol="0">
            <a:spAutoFit/>
          </a:bodyPr>
          <a:lstStyle/>
          <a:p>
            <a:r>
              <a:rPr lang="en-US" dirty="0" smtClean="0"/>
              <a:t>IWV (left)</a:t>
            </a:r>
          </a:p>
          <a:p>
            <a:r>
              <a:rPr lang="en-US" dirty="0" smtClean="0"/>
              <a:t>IVT (right)</a:t>
            </a:r>
            <a:endParaRPr lang="en-US" dirty="0"/>
          </a:p>
        </p:txBody>
      </p:sp>
      <p:pic>
        <p:nvPicPr>
          <p:cNvPr id="92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3502" y="961469"/>
            <a:ext cx="7511255" cy="5191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763000" y="6477590"/>
            <a:ext cx="269626" cy="276999"/>
          </a:xfrm>
          <a:prstGeom prst="rect">
            <a:avLst/>
          </a:prstGeom>
          <a:noFill/>
        </p:spPr>
        <p:txBody>
          <a:bodyPr wrap="none" rtlCol="0">
            <a:spAutoFit/>
          </a:bodyPr>
          <a:lstStyle/>
          <a:p>
            <a:r>
              <a:rPr lang="en-US" sz="1200" dirty="0" smtClean="0">
                <a:solidFill>
                  <a:schemeClr val="bg1"/>
                </a:solidFill>
              </a:rPr>
              <a:t>6</a:t>
            </a:r>
            <a:endParaRPr lang="en-US" sz="1200" dirty="0">
              <a:solidFill>
                <a:schemeClr val="bg1"/>
              </a:solidFill>
            </a:endParaRPr>
          </a:p>
        </p:txBody>
      </p:sp>
    </p:spTree>
    <p:extLst>
      <p:ext uri="{BB962C8B-B14F-4D97-AF65-F5344CB8AC3E}">
        <p14:creationId xmlns:p14="http://schemas.microsoft.com/office/powerpoint/2010/main" val="1323262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583" y="0"/>
            <a:ext cx="7324345" cy="6858000"/>
          </a:xfrm>
          <a:prstGeom prst="rect">
            <a:avLst/>
          </a:prstGeom>
        </p:spPr>
      </p:pic>
      <p:sp>
        <p:nvSpPr>
          <p:cNvPr id="2" name="TextBox 1"/>
          <p:cNvSpPr txBox="1"/>
          <p:nvPr/>
        </p:nvSpPr>
        <p:spPr>
          <a:xfrm>
            <a:off x="4953001" y="2667000"/>
            <a:ext cx="4038599" cy="2031325"/>
          </a:xfrm>
          <a:prstGeom prst="rect">
            <a:avLst/>
          </a:prstGeom>
          <a:ln>
            <a:solidFill>
              <a:schemeClr val="tx1"/>
            </a:solid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800" b="1" dirty="0" smtClean="0">
                <a:solidFill>
                  <a:schemeClr val="bg1"/>
                </a:solidFill>
                <a:latin typeface="+mj-lt"/>
              </a:rPr>
              <a:t>An AR-focused long-term observing network is being installed in CA as part of a MOA between CA-DWR, NOAA and Scripps Inst. </a:t>
            </a:r>
            <a:r>
              <a:rPr lang="en-US" sz="1800" b="1" dirty="0">
                <a:solidFill>
                  <a:schemeClr val="bg1"/>
                </a:solidFill>
                <a:latin typeface="+mj-lt"/>
              </a:rPr>
              <a:t>o</a:t>
            </a:r>
            <a:r>
              <a:rPr lang="en-US" sz="1800" b="1" dirty="0" smtClean="0">
                <a:solidFill>
                  <a:schemeClr val="bg1"/>
                </a:solidFill>
                <a:latin typeface="+mj-lt"/>
              </a:rPr>
              <a:t>f Oceanography</a:t>
            </a:r>
          </a:p>
          <a:p>
            <a:pPr marL="342900" indent="-342900" fontAlgn="auto">
              <a:spcBef>
                <a:spcPts val="0"/>
              </a:spcBef>
              <a:spcAft>
                <a:spcPts val="0"/>
              </a:spcAft>
              <a:buFontTx/>
              <a:buChar char="-"/>
            </a:pPr>
            <a:r>
              <a:rPr lang="en-US" sz="1800" b="1" dirty="0" smtClean="0">
                <a:solidFill>
                  <a:schemeClr val="bg1"/>
                </a:solidFill>
                <a:latin typeface="+mj-lt"/>
              </a:rPr>
              <a:t>Installed 2008-2015</a:t>
            </a:r>
          </a:p>
          <a:p>
            <a:pPr marL="342900" indent="-342900" fontAlgn="auto">
              <a:spcBef>
                <a:spcPts val="0"/>
              </a:spcBef>
              <a:spcAft>
                <a:spcPts val="0"/>
              </a:spcAft>
              <a:buFontTx/>
              <a:buChar char="-"/>
            </a:pPr>
            <a:r>
              <a:rPr lang="en-US" sz="1800" b="1" dirty="0" smtClean="0">
                <a:solidFill>
                  <a:schemeClr val="bg1"/>
                </a:solidFill>
                <a:latin typeface="+mj-lt"/>
              </a:rPr>
              <a:t>100 field sites</a:t>
            </a:r>
          </a:p>
          <a:p>
            <a:pPr marL="342900" indent="-342900" fontAlgn="auto">
              <a:spcBef>
                <a:spcPts val="0"/>
              </a:spcBef>
              <a:spcAft>
                <a:spcPts val="0"/>
              </a:spcAft>
              <a:buFontTx/>
              <a:buChar char="-"/>
            </a:pPr>
            <a:r>
              <a:rPr lang="en-US" sz="1800" b="1" dirty="0" smtClean="0">
                <a:solidFill>
                  <a:schemeClr val="bg1"/>
                </a:solidFill>
                <a:latin typeface="+mj-lt"/>
              </a:rPr>
              <a:t>See White et al. (</a:t>
            </a:r>
            <a:r>
              <a:rPr lang="en-US" sz="1800" b="1" dirty="0" err="1" smtClean="0">
                <a:solidFill>
                  <a:schemeClr val="bg1"/>
                </a:solidFill>
                <a:latin typeface="+mj-lt"/>
              </a:rPr>
              <a:t>JTech</a:t>
            </a:r>
            <a:r>
              <a:rPr lang="en-US" sz="1800" b="1" dirty="0" smtClean="0">
                <a:solidFill>
                  <a:schemeClr val="bg1"/>
                </a:solidFill>
                <a:latin typeface="+mj-lt"/>
              </a:rPr>
              <a:t>, 2013)</a:t>
            </a:r>
          </a:p>
        </p:txBody>
      </p:sp>
      <p:sp>
        <p:nvSpPr>
          <p:cNvPr id="3" name="TextBox 2"/>
          <p:cNvSpPr txBox="1"/>
          <p:nvPr/>
        </p:nvSpPr>
        <p:spPr>
          <a:xfrm>
            <a:off x="3775832" y="228600"/>
            <a:ext cx="3276600" cy="1569660"/>
          </a:xfrm>
          <a:prstGeom prst="rect">
            <a:avLst/>
          </a:prstGeom>
          <a:solidFill>
            <a:srgbClr val="FFFF66"/>
          </a:solidFill>
          <a:ln>
            <a:solidFill>
              <a:schemeClr val="tx1"/>
            </a:solidFill>
          </a:ln>
        </p:spPr>
        <p:txBody>
          <a:bodyPr wrap="square" rtlCol="0">
            <a:spAutoFit/>
          </a:bodyPr>
          <a:lstStyle/>
          <a:p>
            <a:pPr algn="ctr" fontAlgn="auto">
              <a:spcBef>
                <a:spcPts val="0"/>
              </a:spcBef>
              <a:spcAft>
                <a:spcPts val="0"/>
              </a:spcAft>
            </a:pPr>
            <a:r>
              <a:rPr lang="en-US" sz="2400" b="1" dirty="0" smtClean="0">
                <a:solidFill>
                  <a:prstClr val="black"/>
                </a:solidFill>
                <a:effectLst>
                  <a:outerShdw blurRad="38100" dist="38100" dir="2700000" algn="tl">
                    <a:srgbClr val="000000">
                      <a:alpha val="43137"/>
                    </a:srgbClr>
                  </a:outerShdw>
                </a:effectLst>
                <a:latin typeface="+mj-lt"/>
              </a:rPr>
              <a:t>HMT-West Legacy Project in California is implementing key land-based sensors </a:t>
            </a:r>
            <a:endParaRPr lang="en-US" sz="2400" b="1" dirty="0">
              <a:solidFill>
                <a:prstClr val="black"/>
              </a:solidFill>
              <a:effectLst>
                <a:outerShdw blurRad="38100" dist="38100" dir="2700000" algn="tl">
                  <a:srgbClr val="000000">
                    <a:alpha val="43137"/>
                  </a:srgbClr>
                </a:outerShdw>
              </a:effectLst>
              <a:latin typeface="+mj-lt"/>
            </a:endParaRPr>
          </a:p>
        </p:txBody>
      </p:sp>
      <p:sp>
        <p:nvSpPr>
          <p:cNvPr id="5" name="Oval 4"/>
          <p:cNvSpPr/>
          <p:nvPr/>
        </p:nvSpPr>
        <p:spPr>
          <a:xfrm>
            <a:off x="750291" y="654442"/>
            <a:ext cx="457200" cy="45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Oval 6"/>
          <p:cNvSpPr/>
          <p:nvPr/>
        </p:nvSpPr>
        <p:spPr>
          <a:xfrm>
            <a:off x="1470732" y="2152471"/>
            <a:ext cx="457200" cy="45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Oval 7"/>
          <p:cNvSpPr/>
          <p:nvPr/>
        </p:nvSpPr>
        <p:spPr>
          <a:xfrm>
            <a:off x="2169112" y="3361678"/>
            <a:ext cx="457200" cy="45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Oval 8"/>
          <p:cNvSpPr/>
          <p:nvPr/>
        </p:nvSpPr>
        <p:spPr>
          <a:xfrm>
            <a:off x="3379486" y="4495800"/>
            <a:ext cx="457200" cy="457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TextBox 9"/>
          <p:cNvSpPr txBox="1"/>
          <p:nvPr/>
        </p:nvSpPr>
        <p:spPr>
          <a:xfrm>
            <a:off x="533400" y="2819400"/>
            <a:ext cx="1489126" cy="1200329"/>
          </a:xfrm>
          <a:prstGeom prst="rect">
            <a:avLst/>
          </a:prstGeom>
          <a:solidFill>
            <a:srgbClr val="FFFF00"/>
          </a:solidFill>
          <a:ln>
            <a:solidFill>
              <a:schemeClr val="tx1"/>
            </a:solidFill>
          </a:ln>
        </p:spPr>
        <p:txBody>
          <a:bodyPr wrap="none" rtlCol="0">
            <a:spAutoFit/>
          </a:bodyPr>
          <a:lstStyle/>
          <a:p>
            <a:pPr algn="ctr" fontAlgn="auto">
              <a:spcBef>
                <a:spcPts val="0"/>
              </a:spcBef>
              <a:spcAft>
                <a:spcPts val="0"/>
              </a:spcAft>
            </a:pPr>
            <a:r>
              <a:rPr lang="en-US" sz="1800" dirty="0" smtClean="0">
                <a:solidFill>
                  <a:prstClr val="black"/>
                </a:solidFill>
                <a:latin typeface="Calibri"/>
              </a:rPr>
              <a:t>Atmospheric</a:t>
            </a:r>
          </a:p>
          <a:p>
            <a:pPr algn="ctr" fontAlgn="auto">
              <a:spcBef>
                <a:spcPts val="0"/>
              </a:spcBef>
              <a:spcAft>
                <a:spcPts val="0"/>
              </a:spcAft>
            </a:pPr>
            <a:r>
              <a:rPr lang="en-US" sz="1800" dirty="0" smtClean="0">
                <a:solidFill>
                  <a:prstClr val="black"/>
                </a:solidFill>
                <a:latin typeface="Calibri"/>
              </a:rPr>
              <a:t>River </a:t>
            </a:r>
          </a:p>
          <a:p>
            <a:pPr algn="ctr" fontAlgn="auto">
              <a:spcBef>
                <a:spcPts val="0"/>
              </a:spcBef>
              <a:spcAft>
                <a:spcPts val="0"/>
              </a:spcAft>
            </a:pPr>
            <a:r>
              <a:rPr lang="en-US" sz="1800" dirty="0" smtClean="0">
                <a:solidFill>
                  <a:prstClr val="black"/>
                </a:solidFill>
                <a:latin typeface="Calibri"/>
              </a:rPr>
              <a:t>Observatories</a:t>
            </a:r>
          </a:p>
          <a:p>
            <a:pPr algn="ctr" fontAlgn="auto">
              <a:spcBef>
                <a:spcPts val="0"/>
              </a:spcBef>
              <a:spcAft>
                <a:spcPts val="0"/>
              </a:spcAft>
            </a:pPr>
            <a:r>
              <a:rPr lang="en-US" sz="1800" dirty="0" smtClean="0">
                <a:solidFill>
                  <a:prstClr val="black"/>
                </a:solidFill>
                <a:latin typeface="Calibri"/>
              </a:rPr>
              <a:t>(AROs)</a:t>
            </a:r>
            <a:endParaRPr lang="en-US" sz="1800" dirty="0">
              <a:solidFill>
                <a:prstClr val="black"/>
              </a:solidFill>
              <a:latin typeface="Calibri"/>
            </a:endParaRPr>
          </a:p>
        </p:txBody>
      </p:sp>
      <p:grpSp>
        <p:nvGrpSpPr>
          <p:cNvPr id="23" name="Group 22"/>
          <p:cNvGrpSpPr/>
          <p:nvPr/>
        </p:nvGrpSpPr>
        <p:grpSpPr>
          <a:xfrm>
            <a:off x="1377413" y="189963"/>
            <a:ext cx="4048556" cy="4781720"/>
            <a:chOff x="1377413" y="189963"/>
            <a:chExt cx="4048556" cy="4781720"/>
          </a:xfrm>
        </p:grpSpPr>
        <p:sp>
          <p:nvSpPr>
            <p:cNvPr id="11" name="Rectangle 10"/>
            <p:cNvSpPr/>
            <p:nvPr/>
          </p:nvSpPr>
          <p:spPr>
            <a:xfrm>
              <a:off x="1377413" y="189963"/>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Rectangle 11"/>
            <p:cNvSpPr/>
            <p:nvPr/>
          </p:nvSpPr>
          <p:spPr>
            <a:xfrm>
              <a:off x="1939137" y="838870"/>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 name="Rectangle 12"/>
            <p:cNvSpPr/>
            <p:nvPr/>
          </p:nvSpPr>
          <p:spPr>
            <a:xfrm>
              <a:off x="2743200" y="3010437"/>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Rectangle 13"/>
            <p:cNvSpPr/>
            <p:nvPr/>
          </p:nvSpPr>
          <p:spPr>
            <a:xfrm>
              <a:off x="2086064" y="2133600"/>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ectangle 14"/>
            <p:cNvSpPr/>
            <p:nvPr/>
          </p:nvSpPr>
          <p:spPr>
            <a:xfrm>
              <a:off x="2831205" y="1791058"/>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Rectangle 16"/>
            <p:cNvSpPr/>
            <p:nvPr/>
          </p:nvSpPr>
          <p:spPr>
            <a:xfrm>
              <a:off x="4953000" y="4724212"/>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Rectangle 17"/>
            <p:cNvSpPr/>
            <p:nvPr/>
          </p:nvSpPr>
          <p:spPr>
            <a:xfrm>
              <a:off x="4343400" y="3791129"/>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Rectangle 18"/>
            <p:cNvSpPr/>
            <p:nvPr/>
          </p:nvSpPr>
          <p:spPr>
            <a:xfrm>
              <a:off x="3810000" y="3154895"/>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Rectangle 19"/>
            <p:cNvSpPr/>
            <p:nvPr/>
          </p:nvSpPr>
          <p:spPr>
            <a:xfrm>
              <a:off x="3242434" y="2724329"/>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Rectangle 20"/>
            <p:cNvSpPr/>
            <p:nvPr/>
          </p:nvSpPr>
          <p:spPr>
            <a:xfrm>
              <a:off x="2504627" y="1524895"/>
              <a:ext cx="247471" cy="24747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2" name="TextBox 21"/>
            <p:cNvSpPr txBox="1"/>
            <p:nvPr/>
          </p:nvSpPr>
          <p:spPr>
            <a:xfrm>
              <a:off x="3582387" y="2227178"/>
              <a:ext cx="1843582" cy="369332"/>
            </a:xfrm>
            <a:prstGeom prst="rect">
              <a:avLst/>
            </a:prstGeom>
            <a:solidFill>
              <a:schemeClr val="tx2"/>
            </a:solidFill>
            <a:ln>
              <a:solidFill>
                <a:schemeClr val="tx1"/>
              </a:solidFill>
            </a:ln>
          </p:spPr>
          <p:txBody>
            <a:bodyPr wrap="none" rtlCol="0">
              <a:spAutoFit/>
            </a:bodyPr>
            <a:lstStyle/>
            <a:p>
              <a:pPr algn="ctr" fontAlgn="auto">
                <a:spcBef>
                  <a:spcPts val="0"/>
                </a:spcBef>
                <a:spcAft>
                  <a:spcPts val="0"/>
                </a:spcAft>
              </a:pPr>
              <a:r>
                <a:rPr lang="en-US" sz="1800" dirty="0" smtClean="0">
                  <a:solidFill>
                    <a:schemeClr val="bg1"/>
                  </a:solidFill>
                  <a:latin typeface="Calibri"/>
                </a:rPr>
                <a:t>Snow-level radars</a:t>
              </a:r>
              <a:endParaRPr lang="en-US" sz="1800" dirty="0">
                <a:solidFill>
                  <a:schemeClr val="bg1"/>
                </a:solidFill>
                <a:latin typeface="Calibri"/>
              </a:endParaRPr>
            </a:p>
          </p:txBody>
        </p:sp>
      </p:grpSp>
      <p:sp>
        <p:nvSpPr>
          <p:cNvPr id="25" name="TextBox 24"/>
          <p:cNvSpPr txBox="1"/>
          <p:nvPr/>
        </p:nvSpPr>
        <p:spPr>
          <a:xfrm>
            <a:off x="2094226" y="3891866"/>
            <a:ext cx="920445" cy="307777"/>
          </a:xfrm>
          <a:prstGeom prst="rect">
            <a:avLst/>
          </a:prstGeom>
          <a:solidFill>
            <a:srgbClr val="7030A0"/>
          </a:solidFill>
          <a:ln>
            <a:solidFill>
              <a:schemeClr val="tx1"/>
            </a:solidFill>
          </a:ln>
        </p:spPr>
        <p:txBody>
          <a:bodyPr wrap="none" rtlCol="0">
            <a:spAutoFit/>
          </a:bodyPr>
          <a:lstStyle/>
          <a:p>
            <a:r>
              <a:rPr lang="en-US" dirty="0" smtClean="0"/>
              <a:t>Fall 2015</a:t>
            </a:r>
            <a:endParaRPr lang="en-US" dirty="0"/>
          </a:p>
        </p:txBody>
      </p:sp>
      <p:sp>
        <p:nvSpPr>
          <p:cNvPr id="26" name="TextBox 25"/>
          <p:cNvSpPr txBox="1"/>
          <p:nvPr/>
        </p:nvSpPr>
        <p:spPr>
          <a:xfrm>
            <a:off x="1180629" y="533400"/>
            <a:ext cx="970137" cy="307777"/>
          </a:xfrm>
          <a:prstGeom prst="rect">
            <a:avLst/>
          </a:prstGeom>
          <a:solidFill>
            <a:srgbClr val="7030A0"/>
          </a:solidFill>
          <a:ln>
            <a:solidFill>
              <a:schemeClr val="tx1"/>
            </a:solidFill>
          </a:ln>
        </p:spPr>
        <p:txBody>
          <a:bodyPr wrap="none" rtlCol="0">
            <a:spAutoFit/>
          </a:bodyPr>
          <a:lstStyle/>
          <a:p>
            <a:r>
              <a:rPr lang="en-US" dirty="0" smtClean="0"/>
              <a:t>Jun. 2015</a:t>
            </a:r>
            <a:endParaRPr lang="en-US" dirty="0"/>
          </a:p>
        </p:txBody>
      </p:sp>
      <p:sp>
        <p:nvSpPr>
          <p:cNvPr id="28" name="TextBox 27"/>
          <p:cNvSpPr txBox="1"/>
          <p:nvPr/>
        </p:nvSpPr>
        <p:spPr>
          <a:xfrm>
            <a:off x="1295400" y="35512"/>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29" name="TextBox 28"/>
          <p:cNvSpPr txBox="1"/>
          <p:nvPr/>
        </p:nvSpPr>
        <p:spPr>
          <a:xfrm>
            <a:off x="1895406" y="669346"/>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30" name="TextBox 29"/>
          <p:cNvSpPr txBox="1"/>
          <p:nvPr/>
        </p:nvSpPr>
        <p:spPr>
          <a:xfrm>
            <a:off x="2451738" y="1352370"/>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31" name="TextBox 30"/>
          <p:cNvSpPr txBox="1"/>
          <p:nvPr/>
        </p:nvSpPr>
        <p:spPr>
          <a:xfrm>
            <a:off x="2760956" y="1628136"/>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32" name="TextBox 31"/>
          <p:cNvSpPr txBox="1"/>
          <p:nvPr/>
        </p:nvSpPr>
        <p:spPr>
          <a:xfrm>
            <a:off x="3190806" y="2574346"/>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33" name="TextBox 32"/>
          <p:cNvSpPr txBox="1"/>
          <p:nvPr/>
        </p:nvSpPr>
        <p:spPr>
          <a:xfrm>
            <a:off x="3741962" y="2989556"/>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34" name="TextBox 33"/>
          <p:cNvSpPr txBox="1"/>
          <p:nvPr/>
        </p:nvSpPr>
        <p:spPr>
          <a:xfrm>
            <a:off x="4267200" y="3627092"/>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35" name="TextBox 34"/>
          <p:cNvSpPr txBox="1"/>
          <p:nvPr/>
        </p:nvSpPr>
        <p:spPr>
          <a:xfrm>
            <a:off x="4876800" y="4582180"/>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36" name="TextBox 35"/>
          <p:cNvSpPr txBox="1"/>
          <p:nvPr/>
        </p:nvSpPr>
        <p:spPr>
          <a:xfrm>
            <a:off x="2675878" y="2846034"/>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38" name="TextBox 37"/>
          <p:cNvSpPr txBox="1"/>
          <p:nvPr/>
        </p:nvSpPr>
        <p:spPr>
          <a:xfrm>
            <a:off x="3730732" y="4876800"/>
            <a:ext cx="910827" cy="307777"/>
          </a:xfrm>
          <a:prstGeom prst="rect">
            <a:avLst/>
          </a:prstGeom>
          <a:solidFill>
            <a:srgbClr val="7030A0"/>
          </a:solidFill>
          <a:ln>
            <a:solidFill>
              <a:schemeClr val="tx1"/>
            </a:solidFill>
          </a:ln>
        </p:spPr>
        <p:txBody>
          <a:bodyPr wrap="none" rtlCol="0">
            <a:spAutoFit/>
          </a:bodyPr>
          <a:lstStyle/>
          <a:p>
            <a:r>
              <a:rPr lang="en-US" dirty="0" smtClean="0"/>
              <a:t>Jul. 2015</a:t>
            </a:r>
            <a:endParaRPr lang="en-US" dirty="0"/>
          </a:p>
        </p:txBody>
      </p:sp>
      <p:sp>
        <p:nvSpPr>
          <p:cNvPr id="39" name="TextBox 38"/>
          <p:cNvSpPr txBox="1"/>
          <p:nvPr/>
        </p:nvSpPr>
        <p:spPr>
          <a:xfrm>
            <a:off x="1477830" y="2119461"/>
            <a:ext cx="466794" cy="523220"/>
          </a:xfrm>
          <a:prstGeom prst="rect">
            <a:avLst/>
          </a:prstGeom>
          <a:noFill/>
        </p:spPr>
        <p:txBody>
          <a:bodyPr wrap="none" rtlCol="0">
            <a:spAutoFit/>
          </a:bodyPr>
          <a:lstStyle/>
          <a:p>
            <a:r>
              <a:rPr lang="en-US" sz="2800" dirty="0" smtClean="0">
                <a:sym typeface="Wingdings"/>
              </a:rPr>
              <a:t></a:t>
            </a:r>
            <a:endParaRPr lang="en-US" sz="2800" dirty="0"/>
          </a:p>
        </p:txBody>
      </p:sp>
      <p:sp>
        <p:nvSpPr>
          <p:cNvPr id="40" name="TextBox 39"/>
          <p:cNvSpPr txBox="1"/>
          <p:nvPr/>
        </p:nvSpPr>
        <p:spPr>
          <a:xfrm>
            <a:off x="2008632" y="2004869"/>
            <a:ext cx="466794" cy="523220"/>
          </a:xfrm>
          <a:prstGeom prst="rect">
            <a:avLst/>
          </a:prstGeom>
          <a:noFill/>
        </p:spPr>
        <p:txBody>
          <a:bodyPr wrap="none" rtlCol="0">
            <a:spAutoFit/>
          </a:bodyPr>
          <a:lstStyle/>
          <a:p>
            <a:r>
              <a:rPr lang="en-US" sz="2800" dirty="0" smtClean="0">
                <a:solidFill>
                  <a:schemeClr val="bg1"/>
                </a:solidFill>
                <a:sym typeface="Wingdings"/>
              </a:rPr>
              <a:t></a:t>
            </a:r>
            <a:endParaRPr lang="en-US" sz="2800" dirty="0">
              <a:solidFill>
                <a:schemeClr val="bg1"/>
              </a:solidFill>
            </a:endParaRPr>
          </a:p>
        </p:txBody>
      </p:sp>
      <p:sp>
        <p:nvSpPr>
          <p:cNvPr id="37" name="TextBox 36"/>
          <p:cNvSpPr txBox="1"/>
          <p:nvPr/>
        </p:nvSpPr>
        <p:spPr>
          <a:xfrm>
            <a:off x="8763000" y="6477590"/>
            <a:ext cx="269626" cy="276999"/>
          </a:xfrm>
          <a:prstGeom prst="rect">
            <a:avLst/>
          </a:prstGeom>
          <a:noFill/>
        </p:spPr>
        <p:txBody>
          <a:bodyPr wrap="none" rtlCol="0">
            <a:spAutoFit/>
          </a:bodyPr>
          <a:lstStyle/>
          <a:p>
            <a:r>
              <a:rPr lang="en-US" sz="1200" dirty="0" smtClean="0">
                <a:solidFill>
                  <a:schemeClr val="bg1"/>
                </a:solidFill>
              </a:rPr>
              <a:t>7</a:t>
            </a:r>
            <a:endParaRPr lang="en-US" sz="1200" dirty="0">
              <a:solidFill>
                <a:schemeClr val="bg1"/>
              </a:solidFill>
            </a:endParaRPr>
          </a:p>
        </p:txBody>
      </p:sp>
      <p:sp>
        <p:nvSpPr>
          <p:cNvPr id="41" name="TextBox 40"/>
          <p:cNvSpPr txBox="1"/>
          <p:nvPr/>
        </p:nvSpPr>
        <p:spPr>
          <a:xfrm>
            <a:off x="452224" y="2119461"/>
            <a:ext cx="979499" cy="307777"/>
          </a:xfrm>
          <a:prstGeom prst="rect">
            <a:avLst/>
          </a:prstGeom>
          <a:solidFill>
            <a:srgbClr val="7030A0"/>
          </a:solidFill>
          <a:ln>
            <a:solidFill>
              <a:schemeClr val="tx1"/>
            </a:solidFill>
          </a:ln>
        </p:spPr>
        <p:txBody>
          <a:bodyPr wrap="none" rtlCol="0">
            <a:spAutoFit/>
          </a:bodyPr>
          <a:lstStyle/>
          <a:p>
            <a:r>
              <a:rPr lang="en-US" dirty="0" smtClean="0"/>
              <a:t>Mar. 2013</a:t>
            </a:r>
            <a:endParaRPr lang="en-US" dirty="0"/>
          </a:p>
        </p:txBody>
      </p:sp>
    </p:spTree>
    <p:extLst>
      <p:ext uri="{BB962C8B-B14F-4D97-AF65-F5344CB8AC3E}">
        <p14:creationId xmlns:p14="http://schemas.microsoft.com/office/powerpoint/2010/main" val="3626695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 y="6076950"/>
            <a:ext cx="915162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57200" y="152400"/>
            <a:ext cx="8229600" cy="114300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fontAlgn="auto">
              <a:spcAft>
                <a:spcPts val="0"/>
              </a:spcAft>
            </a:pPr>
            <a:r>
              <a:rPr lang="en-US" sz="3600" dirty="0" smtClean="0">
                <a:solidFill>
                  <a:srgbClr val="F8F8F8"/>
                </a:solidFill>
              </a:rPr>
              <a:t>HMT-Legacy Network Instrument Function</a:t>
            </a:r>
            <a:endParaRPr lang="en-US" sz="3600" dirty="0">
              <a:solidFill>
                <a:srgbClr val="F8F8F8"/>
              </a:solidFill>
            </a:endParaRPr>
          </a:p>
        </p:txBody>
      </p:sp>
      <p:sp>
        <p:nvSpPr>
          <p:cNvPr id="7" name="Content Placeholder 2"/>
          <p:cNvSpPr txBox="1">
            <a:spLocks/>
          </p:cNvSpPr>
          <p:nvPr/>
        </p:nvSpPr>
        <p:spPr>
          <a:xfrm>
            <a:off x="152400" y="1066800"/>
            <a:ext cx="8915400" cy="5562600"/>
          </a:xfrm>
          <a:prstGeom prst="rect">
            <a:avLst/>
          </a:prstGeom>
        </p:spPr>
        <p:txBody>
          <a:bodyPr>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fontAlgn="auto">
              <a:spcAft>
                <a:spcPts val="0"/>
              </a:spcAft>
            </a:pPr>
            <a:r>
              <a:rPr lang="en-US" b="1" dirty="0" smtClean="0">
                <a:solidFill>
                  <a:srgbClr val="F8F8F8"/>
                </a:solidFill>
                <a:latin typeface="+mj-lt"/>
              </a:rPr>
              <a:t>Land-based GPS Sensor – </a:t>
            </a:r>
            <a:r>
              <a:rPr lang="en-US" dirty="0" smtClean="0">
                <a:solidFill>
                  <a:srgbClr val="FFFF00"/>
                </a:solidFill>
                <a:latin typeface="+mj-lt"/>
              </a:rPr>
              <a:t>measure the fuel (water vapor content) carried by the winds as the storm makes landfall.</a:t>
            </a:r>
          </a:p>
          <a:p>
            <a:pPr fontAlgn="auto">
              <a:spcAft>
                <a:spcPts val="0"/>
              </a:spcAft>
            </a:pPr>
            <a:r>
              <a:rPr lang="en-US" b="1" dirty="0" smtClean="0">
                <a:solidFill>
                  <a:srgbClr val="F8F8F8"/>
                </a:solidFill>
                <a:latin typeface="+mj-lt"/>
              </a:rPr>
              <a:t>Wind Profilers – </a:t>
            </a:r>
            <a:r>
              <a:rPr lang="en-US" dirty="0" smtClean="0">
                <a:solidFill>
                  <a:srgbClr val="FFFF00"/>
                </a:solidFill>
                <a:latin typeface="+mj-lt"/>
              </a:rPr>
              <a:t>measure the rate at which the fuel is being supplied to generate heavy rain (fuel rate)</a:t>
            </a:r>
          </a:p>
          <a:p>
            <a:pPr fontAlgn="auto">
              <a:spcAft>
                <a:spcPts val="0"/>
              </a:spcAft>
            </a:pPr>
            <a:r>
              <a:rPr lang="en-US" b="1" dirty="0" smtClean="0">
                <a:solidFill>
                  <a:srgbClr val="F8F8F8"/>
                </a:solidFill>
                <a:latin typeface="+mj-lt"/>
              </a:rPr>
              <a:t>Snow-level </a:t>
            </a:r>
            <a:r>
              <a:rPr lang="en-US" b="1" dirty="0">
                <a:solidFill>
                  <a:srgbClr val="F8F8F8"/>
                </a:solidFill>
                <a:latin typeface="+mj-lt"/>
              </a:rPr>
              <a:t>R</a:t>
            </a:r>
            <a:r>
              <a:rPr lang="en-US" b="1" dirty="0" smtClean="0">
                <a:solidFill>
                  <a:srgbClr val="F8F8F8"/>
                </a:solidFill>
                <a:latin typeface="+mj-lt"/>
              </a:rPr>
              <a:t>adar (S-band profilers) – </a:t>
            </a:r>
            <a:r>
              <a:rPr lang="en-US" dirty="0" smtClean="0">
                <a:solidFill>
                  <a:srgbClr val="FFFF00"/>
                </a:solidFill>
                <a:latin typeface="+mj-lt"/>
              </a:rPr>
              <a:t>measure the depth of the atmosphere warmer than freezing.  Deeper this layer more moisture is available and the higher the elevation snow will fall in the </a:t>
            </a:r>
            <a:r>
              <a:rPr lang="en-US" dirty="0" err="1" smtClean="0">
                <a:solidFill>
                  <a:srgbClr val="FFFF00"/>
                </a:solidFill>
                <a:latin typeface="+mj-lt"/>
              </a:rPr>
              <a:t>mtns</a:t>
            </a:r>
            <a:r>
              <a:rPr lang="en-US" dirty="0" smtClean="0">
                <a:solidFill>
                  <a:srgbClr val="FFFF00"/>
                </a:solidFill>
                <a:latin typeface="+mj-lt"/>
              </a:rPr>
              <a:t>.  Higher snow level more runoff will occur. </a:t>
            </a:r>
          </a:p>
          <a:p>
            <a:pPr fontAlgn="auto">
              <a:spcAft>
                <a:spcPts val="0"/>
              </a:spcAft>
            </a:pPr>
            <a:r>
              <a:rPr lang="en-US" b="1" dirty="0" smtClean="0">
                <a:solidFill>
                  <a:srgbClr val="F8F8F8"/>
                </a:solidFill>
                <a:latin typeface="+mj-lt"/>
              </a:rPr>
              <a:t>Soil Moisture Sensor – </a:t>
            </a:r>
            <a:r>
              <a:rPr lang="en-US" dirty="0" smtClean="0">
                <a:solidFill>
                  <a:srgbClr val="FFFF00"/>
                </a:solidFill>
                <a:latin typeface="+mj-lt"/>
              </a:rPr>
              <a:t>measure the moisture content of the soil and calibrate that to field capacity to determine runoff potential.  </a:t>
            </a:r>
          </a:p>
        </p:txBody>
      </p:sp>
      <p:sp>
        <p:nvSpPr>
          <p:cNvPr id="5" name="TextBox 4"/>
          <p:cNvSpPr txBox="1"/>
          <p:nvPr/>
        </p:nvSpPr>
        <p:spPr>
          <a:xfrm>
            <a:off x="8763000" y="6477590"/>
            <a:ext cx="269626" cy="276999"/>
          </a:xfrm>
          <a:prstGeom prst="rect">
            <a:avLst/>
          </a:prstGeom>
          <a:noFill/>
        </p:spPr>
        <p:txBody>
          <a:bodyPr wrap="none" rtlCol="0">
            <a:spAutoFit/>
          </a:bodyPr>
          <a:lstStyle/>
          <a:p>
            <a:r>
              <a:rPr lang="en-US" sz="1200" dirty="0" smtClean="0">
                <a:solidFill>
                  <a:schemeClr val="bg1"/>
                </a:solidFill>
              </a:rPr>
              <a:t>8</a:t>
            </a:r>
            <a:endParaRPr lang="en-US" sz="1200" dirty="0">
              <a:solidFill>
                <a:schemeClr val="bg1"/>
              </a:solidFill>
            </a:endParaRPr>
          </a:p>
        </p:txBody>
      </p:sp>
    </p:spTree>
    <p:extLst>
      <p:ext uri="{BB962C8B-B14F-4D97-AF65-F5344CB8AC3E}">
        <p14:creationId xmlns:p14="http://schemas.microsoft.com/office/powerpoint/2010/main" val="2332680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6090" y="1524743"/>
            <a:ext cx="2209800" cy="2031325"/>
          </a:xfrm>
          <a:prstGeom prst="rect">
            <a:avLst/>
          </a:prstGeom>
          <a:noFill/>
        </p:spPr>
        <p:txBody>
          <a:bodyPr wrap="square" rtlCol="0">
            <a:spAutoFit/>
          </a:bodyPr>
          <a:lstStyle/>
          <a:p>
            <a:pPr marL="285750" indent="-285750">
              <a:buFont typeface="Arial" panose="020B0604020202020204" pitchFamily="34" charset="0"/>
              <a:buChar char="•"/>
            </a:pPr>
            <a:r>
              <a:rPr lang="en-US" sz="1800" b="1" dirty="0" smtClean="0">
                <a:latin typeface="+mj-lt"/>
              </a:rPr>
              <a:t>¼-scale 449-MHz wind profiler</a:t>
            </a:r>
          </a:p>
          <a:p>
            <a:pPr marL="285750" indent="-285750">
              <a:buFont typeface="Arial" panose="020B0604020202020204" pitchFamily="34" charset="0"/>
              <a:buChar char="•"/>
            </a:pPr>
            <a:r>
              <a:rPr lang="en-US" sz="1800" b="1" dirty="0" smtClean="0">
                <a:latin typeface="+mj-lt"/>
              </a:rPr>
              <a:t>Radio acoustic sounding system</a:t>
            </a:r>
          </a:p>
          <a:p>
            <a:pPr marL="285750" indent="-285750">
              <a:buFont typeface="Arial" panose="020B0604020202020204" pitchFamily="34" charset="0"/>
              <a:buChar char="•"/>
            </a:pPr>
            <a:r>
              <a:rPr lang="en-US" sz="1800" b="1" dirty="0" smtClean="0">
                <a:latin typeface="+mj-lt"/>
              </a:rPr>
              <a:t>10-m surface met. tower</a:t>
            </a:r>
          </a:p>
          <a:p>
            <a:pPr marL="285750" indent="-285750">
              <a:buFont typeface="Arial" panose="020B0604020202020204" pitchFamily="34" charset="0"/>
              <a:buChar char="•"/>
            </a:pPr>
            <a:r>
              <a:rPr lang="en-US" sz="1800" b="1" dirty="0" smtClean="0">
                <a:latin typeface="+mj-lt"/>
              </a:rPr>
              <a:t>GPS receiver</a:t>
            </a:r>
            <a:endParaRPr lang="en-US" sz="1800" b="1" dirty="0">
              <a:latin typeface="+mj-lt"/>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81772" y="1311267"/>
            <a:ext cx="3320917" cy="2405473"/>
          </a:xfrm>
          <a:prstGeom prst="rect">
            <a:avLst/>
          </a:prstGeom>
          <a:ln>
            <a:solidFill>
              <a:schemeClr val="tx1"/>
            </a:solidFill>
          </a:ln>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86685" y="3979457"/>
            <a:ext cx="2473595" cy="1651353"/>
          </a:xfrm>
          <a:prstGeom prst="rect">
            <a:avLst/>
          </a:prstGeom>
          <a:ln>
            <a:solidFill>
              <a:schemeClr val="tx1"/>
            </a:solidFill>
          </a:ln>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8007" y="3979458"/>
            <a:ext cx="2473593" cy="1651352"/>
          </a:xfrm>
          <a:prstGeom prst="rect">
            <a:avLst/>
          </a:prstGeom>
          <a:ln>
            <a:solidFill>
              <a:schemeClr val="tx1"/>
            </a:solidFill>
          </a:ln>
        </p:spPr>
      </p:pic>
      <p:sp>
        <p:nvSpPr>
          <p:cNvPr id="9" name="TextBox 8"/>
          <p:cNvSpPr txBox="1"/>
          <p:nvPr/>
        </p:nvSpPr>
        <p:spPr>
          <a:xfrm>
            <a:off x="5518687" y="3716179"/>
            <a:ext cx="1645002" cy="246221"/>
          </a:xfrm>
          <a:prstGeom prst="rect">
            <a:avLst/>
          </a:prstGeom>
          <a:noFill/>
        </p:spPr>
        <p:txBody>
          <a:bodyPr wrap="none" rtlCol="0">
            <a:spAutoFit/>
          </a:bodyPr>
          <a:lstStyle/>
          <a:p>
            <a:r>
              <a:rPr lang="en-US" sz="1000" dirty="0" smtClean="0">
                <a:latin typeface="Myriad Pro "/>
              </a:rPr>
              <a:t>Photo by Clark King, PSD</a:t>
            </a:r>
            <a:endParaRPr lang="en-US" sz="1000" dirty="0">
              <a:latin typeface="Myriad Pro "/>
            </a:endParaRPr>
          </a:p>
        </p:txBody>
      </p:sp>
      <p:sp>
        <p:nvSpPr>
          <p:cNvPr id="10" name="TextBox 9"/>
          <p:cNvSpPr txBox="1"/>
          <p:nvPr/>
        </p:nvSpPr>
        <p:spPr>
          <a:xfrm>
            <a:off x="5442231" y="5647867"/>
            <a:ext cx="2151551" cy="246221"/>
          </a:xfrm>
          <a:prstGeom prst="rect">
            <a:avLst/>
          </a:prstGeom>
          <a:noFill/>
        </p:spPr>
        <p:txBody>
          <a:bodyPr wrap="none" rtlCol="0">
            <a:spAutoFit/>
          </a:bodyPr>
          <a:lstStyle/>
          <a:p>
            <a:r>
              <a:rPr lang="en-US" sz="1000" dirty="0" smtClean="0">
                <a:latin typeface="Myriad Pro "/>
              </a:rPr>
              <a:t>Photos by Florence Low, CA-DWR</a:t>
            </a:r>
            <a:endParaRPr lang="en-US" sz="1000" dirty="0">
              <a:latin typeface="Myriad Pro "/>
            </a:endParaRPr>
          </a:p>
        </p:txBody>
      </p:sp>
      <p:sp>
        <p:nvSpPr>
          <p:cNvPr id="11" name="TextBox 10"/>
          <p:cNvSpPr txBox="1"/>
          <p:nvPr/>
        </p:nvSpPr>
        <p:spPr>
          <a:xfrm>
            <a:off x="8763000" y="6477590"/>
            <a:ext cx="269626" cy="276999"/>
          </a:xfrm>
          <a:prstGeom prst="rect">
            <a:avLst/>
          </a:prstGeom>
          <a:noFill/>
        </p:spPr>
        <p:txBody>
          <a:bodyPr wrap="none" rtlCol="0">
            <a:spAutoFit/>
          </a:bodyPr>
          <a:lstStyle/>
          <a:p>
            <a:r>
              <a:rPr lang="en-US" sz="1200" dirty="0">
                <a:solidFill>
                  <a:schemeClr val="bg1"/>
                </a:solidFill>
              </a:rPr>
              <a:t>9</a:t>
            </a:r>
          </a:p>
        </p:txBody>
      </p:sp>
      <p:pic>
        <p:nvPicPr>
          <p:cNvPr id="12" name="Picture 11" descr="BAFPAA San Fran presentation_Feb2011.jpg"/>
          <p:cNvPicPr/>
          <p:nvPr/>
        </p:nvPicPr>
        <p:blipFill>
          <a:blip r:embed="rId5" cstate="email">
            <a:extLst>
              <a:ext uri="{28A0092B-C50C-407E-A947-70E740481C1C}">
                <a14:useLocalDpi xmlns:a14="http://schemas.microsoft.com/office/drawing/2010/main"/>
              </a:ext>
            </a:extLst>
          </a:blip>
          <a:stretch>
            <a:fillRect/>
          </a:stretch>
        </p:blipFill>
        <p:spPr>
          <a:xfrm>
            <a:off x="173372" y="2057400"/>
            <a:ext cx="3431697" cy="2802343"/>
          </a:xfrm>
          <a:prstGeom prst="rect">
            <a:avLst/>
          </a:prstGeom>
          <a:ln>
            <a:solidFill>
              <a:sysClr val="windowText" lastClr="000000"/>
            </a:solidFill>
          </a:ln>
        </p:spPr>
      </p:pic>
      <p:sp>
        <p:nvSpPr>
          <p:cNvPr id="2" name="Rectangle 1"/>
          <p:cNvSpPr/>
          <p:nvPr/>
        </p:nvSpPr>
        <p:spPr>
          <a:xfrm>
            <a:off x="173372" y="261892"/>
            <a:ext cx="8513428" cy="1384995"/>
          </a:xfrm>
          <a:prstGeom prst="rect">
            <a:avLst/>
          </a:prstGeom>
        </p:spPr>
        <p:txBody>
          <a:bodyPr wrap="square">
            <a:spAutoFit/>
          </a:bodyPr>
          <a:lstStyle/>
          <a:p>
            <a:pPr algn="ctr"/>
            <a:r>
              <a:rPr lang="en-US" sz="2800" b="1" dirty="0">
                <a:solidFill>
                  <a:srgbClr val="FFFFFF"/>
                </a:solidFill>
                <a:ea typeface="Times New Roman"/>
                <a:cs typeface="Times New Roman"/>
              </a:rPr>
              <a:t>Atmospheric River Observatories Fill Largest Single Monitoring Gap</a:t>
            </a:r>
            <a:r>
              <a:rPr lang="en-US" sz="2800" kern="0" dirty="0">
                <a:solidFill>
                  <a:sysClr val="window" lastClr="FFFFFF"/>
                </a:solidFill>
                <a:latin typeface="Times New Roman"/>
                <a:ea typeface="Times New Roman"/>
              </a:rPr>
              <a:t/>
            </a:r>
            <a:br>
              <a:rPr lang="en-US" sz="2800" kern="0" dirty="0">
                <a:solidFill>
                  <a:sysClr val="window" lastClr="FFFFFF"/>
                </a:solidFill>
                <a:latin typeface="Times New Roman"/>
                <a:ea typeface="Times New Roman"/>
              </a:rPr>
            </a:br>
            <a:endParaRPr lang="en-US" sz="2800" dirty="0"/>
          </a:p>
        </p:txBody>
      </p:sp>
    </p:spTree>
    <p:extLst>
      <p:ext uri="{BB962C8B-B14F-4D97-AF65-F5344CB8AC3E}">
        <p14:creationId xmlns:p14="http://schemas.microsoft.com/office/powerpoint/2010/main" val="37469616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5"/>
</p:tagLst>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23028</TotalTime>
  <Words>2576</Words>
  <Application>Microsoft Office PowerPoint</Application>
  <PresentationFormat>On-screen Show (4:3)</PresentationFormat>
  <Paragraphs>437</Paragraphs>
  <Slides>38</Slides>
  <Notes>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38</vt:i4>
      </vt:variant>
    </vt:vector>
  </HeadingPairs>
  <TitlesOfParts>
    <vt:vector size="54" baseType="lpstr">
      <vt:lpstr>ＭＳ Ｐゴシック</vt:lpstr>
      <vt:lpstr>Arial</vt:lpstr>
      <vt:lpstr>Arial Black</vt:lpstr>
      <vt:lpstr>Calibri</vt:lpstr>
      <vt:lpstr>Calibri Light</vt:lpstr>
      <vt:lpstr>Constantia</vt:lpstr>
      <vt:lpstr>Helvetica</vt:lpstr>
      <vt:lpstr>Myriad Pro </vt:lpstr>
      <vt:lpstr>Times New Roman</vt:lpstr>
      <vt:lpstr>Wingdings</vt:lpstr>
      <vt:lpstr>Wingdings 2</vt:lpstr>
      <vt:lpstr>Office Theme</vt:lpstr>
      <vt:lpstr>STAR External Review</vt:lpstr>
      <vt:lpstr>Flow</vt:lpstr>
      <vt:lpstr>1_Office Theme</vt:lpstr>
      <vt:lpstr>2_Office Theme</vt:lpstr>
      <vt:lpstr>Hydrometeorology Testbed West  (HMT-West) Overview</vt:lpstr>
      <vt:lpstr>PowerPoint Presentation</vt:lpstr>
      <vt:lpstr>PowerPoint Presentation</vt:lpstr>
      <vt:lpstr>PowerPoint Presentation</vt:lpstr>
      <vt:lpstr>HMT-West Research has Identified Atmospheric Rivers (ARs) as the Primary Meteorological Cause of  Extreme Precipitation &amp; Flooding on U.S. West Coast</vt:lpstr>
      <vt:lpstr>HMT AR Detection Tool</vt:lpstr>
      <vt:lpstr>PowerPoint Presentation</vt:lpstr>
      <vt:lpstr>PowerPoint Presentation</vt:lpstr>
      <vt:lpstr>PowerPoint Presentation</vt:lpstr>
      <vt:lpstr>PowerPoint Presentation</vt:lpstr>
      <vt:lpstr>PowerPoint Presentation</vt:lpstr>
      <vt:lpstr>PowerPoint Presentation</vt:lpstr>
      <vt:lpstr>HMT Future Work (FY15)</vt:lpstr>
      <vt:lpstr>Backup slides </vt:lpstr>
      <vt:lpstr>PowerPoint Presentation</vt:lpstr>
      <vt:lpstr>Benefit of Expanded Observation Networks Recent Past and Near Future </vt:lpstr>
      <vt:lpstr>PowerPoint Presentation</vt:lpstr>
      <vt:lpstr>PowerPoint Presentation</vt:lpstr>
      <vt:lpstr>PowerPoint Presentation</vt:lpstr>
      <vt:lpstr>HMT-Southeast Pilot Study</vt:lpstr>
      <vt:lpstr>NOAA’s Hydrometeorology Testbed – Southeast</vt:lpstr>
      <vt:lpstr>HMT-Southeast Pilot Study (“HMT-SEPS”)</vt:lpstr>
      <vt:lpstr>HMT-SEPS instrument deployment</vt:lpstr>
      <vt:lpstr>HMT-SE Research Themes</vt:lpstr>
      <vt:lpstr>HMT-SE Research Themes: Extreme event climatology example</vt:lpstr>
      <vt:lpstr>HMT-SEPS achievements:  Research to Operations/Applications</vt:lpstr>
      <vt:lpstr>HMT-SEPS leveraged projects</vt:lpstr>
      <vt:lpstr>HMT-Southeast Now</vt:lpstr>
      <vt:lpstr>HMT-Southeast Now</vt:lpstr>
      <vt:lpstr>Backup slides </vt:lpstr>
      <vt:lpstr>HMT-SE collaborations and external partnerships</vt:lpstr>
      <vt:lpstr>The R2O Spectrum</vt:lpstr>
      <vt:lpstr>Flash Flood and Intense Rainfall Experiment July 7-25, 2014</vt:lpstr>
      <vt:lpstr>2015 Winter Weather Experiment 12 January – 13 February 2015</vt:lpstr>
      <vt:lpstr>Upcoming Activities </vt:lpstr>
      <vt:lpstr>Key FY16  R2O Thrust</vt:lpstr>
      <vt:lpstr>Challenges and Opportunities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SAB ~4 month (17 week) Cycle</dc:title>
  <dc:creator>Marty Ralph</dc:creator>
  <cp:lastModifiedBy>Allen White</cp:lastModifiedBy>
  <cp:revision>656</cp:revision>
  <cp:lastPrinted>2012-11-24T19:32:11Z</cp:lastPrinted>
  <dcterms:modified xsi:type="dcterms:W3CDTF">2015-05-19T21:52:47Z</dcterms:modified>
</cp:coreProperties>
</file>