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  <p:sldMasterId id="2147483665" r:id="rId2"/>
    <p:sldMasterId id="2147483680" r:id="rId3"/>
    <p:sldMasterId id="2147483692" r:id="rId4"/>
  </p:sldMasterIdLst>
  <p:notesMasterIdLst>
    <p:notesMasterId r:id="rId63"/>
  </p:notesMasterIdLst>
  <p:handoutMasterIdLst>
    <p:handoutMasterId r:id="rId64"/>
  </p:handoutMasterIdLst>
  <p:sldIdLst>
    <p:sldId id="416" r:id="rId5"/>
    <p:sldId id="1140" r:id="rId6"/>
    <p:sldId id="1141" r:id="rId7"/>
    <p:sldId id="1150" r:id="rId8"/>
    <p:sldId id="1151" r:id="rId9"/>
    <p:sldId id="943" r:id="rId10"/>
    <p:sldId id="1086" r:id="rId11"/>
    <p:sldId id="1085" r:id="rId12"/>
    <p:sldId id="1142" r:id="rId13"/>
    <p:sldId id="1149" r:id="rId14"/>
    <p:sldId id="1167" r:id="rId15"/>
    <p:sldId id="1245" r:id="rId16"/>
    <p:sldId id="1229" r:id="rId17"/>
    <p:sldId id="991" r:id="rId18"/>
    <p:sldId id="1236" r:id="rId19"/>
    <p:sldId id="1226" r:id="rId20"/>
    <p:sldId id="1152" r:id="rId21"/>
    <p:sldId id="1153" r:id="rId22"/>
    <p:sldId id="1169" r:id="rId23"/>
    <p:sldId id="1241" r:id="rId24"/>
    <p:sldId id="1171" r:id="rId25"/>
    <p:sldId id="1172" r:id="rId26"/>
    <p:sldId id="1157" r:id="rId27"/>
    <p:sldId id="1158" r:id="rId28"/>
    <p:sldId id="1121" r:id="rId29"/>
    <p:sldId id="1159" r:id="rId30"/>
    <p:sldId id="1170" r:id="rId31"/>
    <p:sldId id="1095" r:id="rId32"/>
    <p:sldId id="1120" r:id="rId33"/>
    <p:sldId id="1162" r:id="rId34"/>
    <p:sldId id="1209" r:id="rId35"/>
    <p:sldId id="1205" r:id="rId36"/>
    <p:sldId id="1206" r:id="rId37"/>
    <p:sldId id="1203" r:id="rId38"/>
    <p:sldId id="1207" r:id="rId39"/>
    <p:sldId id="1218" r:id="rId40"/>
    <p:sldId id="1173" r:id="rId41"/>
    <p:sldId id="1214" r:id="rId42"/>
    <p:sldId id="1246" r:id="rId43"/>
    <p:sldId id="1219" r:id="rId44"/>
    <p:sldId id="1238" r:id="rId45"/>
    <p:sldId id="1240" r:id="rId46"/>
    <p:sldId id="1244" r:id="rId47"/>
    <p:sldId id="1223" r:id="rId48"/>
    <p:sldId id="1224" r:id="rId49"/>
    <p:sldId id="1098" r:id="rId50"/>
    <p:sldId id="1138" r:id="rId51"/>
    <p:sldId id="1196" r:id="rId52"/>
    <p:sldId id="1199" r:id="rId53"/>
    <p:sldId id="1200" r:id="rId54"/>
    <p:sldId id="1201" r:id="rId55"/>
    <p:sldId id="1202" r:id="rId56"/>
    <p:sldId id="1231" r:id="rId57"/>
    <p:sldId id="1230" r:id="rId58"/>
    <p:sldId id="1232" r:id="rId59"/>
    <p:sldId id="1187" r:id="rId60"/>
    <p:sldId id="1210" r:id="rId61"/>
    <p:sldId id="1211" r:id="rId6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CBFC"/>
    <a:srgbClr val="0000FF"/>
    <a:srgbClr val="00CC00"/>
    <a:srgbClr val="99CCFF"/>
    <a:srgbClr val="FFFF99"/>
    <a:srgbClr val="CC6600"/>
    <a:srgbClr val="FFCC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882" autoAdjust="0"/>
    <p:restoredTop sz="94660"/>
  </p:normalViewPr>
  <p:slideViewPr>
    <p:cSldViewPr>
      <p:cViewPr>
        <p:scale>
          <a:sx n="75" d="100"/>
          <a:sy n="75" d="100"/>
        </p:scale>
        <p:origin x="-1512" y="-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35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214" tIns="46606" rIns="93214" bIns="46606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6887" cy="4635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214" tIns="46606" rIns="93214" bIns="46606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6888" cy="4635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214" tIns="46606" rIns="93214" bIns="46606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832850"/>
            <a:ext cx="3036887" cy="4635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214" tIns="46606" rIns="93214" bIns="46606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F30FD98B-A8A2-43B2-AF13-1AF2A2FE5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26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35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214" tIns="46606" rIns="93214" bIns="46606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3" y="0"/>
            <a:ext cx="3036887" cy="4635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214" tIns="46606" rIns="93214" bIns="46606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14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214" tIns="46606" rIns="93214" bIns="466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6888" cy="4635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214" tIns="46606" rIns="93214" bIns="46606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3" y="8832850"/>
            <a:ext cx="3036887" cy="4635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214" tIns="46606" rIns="93214" bIns="46606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467FA7E8-989A-4BBC-B2E2-670AF2782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859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15449BF-0DC3-469B-B0F0-B90754EE1A2E}" type="slidenum">
              <a:rPr lang="en-US" sz="1200" smtClean="0">
                <a:latin typeface="Times New Roman" pitchFamily="18" charset="0"/>
              </a:rPr>
              <a:pPr eaLnBrk="1" hangingPunct="1"/>
              <a:t>1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 charset="0"/>
                <a:ea typeface="+mn-ea"/>
              </a:rPr>
              <a:t>If the Jet system had received a </a:t>
            </a:r>
            <a:r>
              <a:rPr lang="en-US" dirty="0" err="1" smtClean="0">
                <a:latin typeface="Arial" charset="0"/>
                <a:ea typeface="+mn-ea"/>
              </a:rPr>
              <a:t>Linpack</a:t>
            </a:r>
            <a:r>
              <a:rPr lang="en-US" dirty="0" smtClean="0">
                <a:latin typeface="Arial" charset="0"/>
                <a:ea typeface="+mn-ea"/>
              </a:rPr>
              <a:t> benchmark for this month's install, we would rank around 65th on the list with 265 teraflops. </a:t>
            </a:r>
            <a:br>
              <a:rPr lang="en-US" dirty="0" smtClean="0">
                <a:latin typeface="Arial" charset="0"/>
                <a:ea typeface="+mn-ea"/>
              </a:rPr>
            </a:br>
            <a:r>
              <a:rPr lang="en-US" dirty="0" smtClean="0">
                <a:latin typeface="Arial" charset="0"/>
                <a:ea typeface="+mn-ea"/>
              </a:rPr>
              <a:t/>
            </a:r>
            <a:br>
              <a:rPr lang="en-US" dirty="0" smtClean="0">
                <a:latin typeface="Arial" charset="0"/>
                <a:ea typeface="+mn-ea"/>
              </a:rPr>
            </a:br>
            <a:endParaRPr lang="en-US" dirty="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7EE7A90-0E78-4780-AB1D-7E54208A27FE}" type="slidenum">
              <a:rPr lang="en-US" sz="1200" smtClean="0">
                <a:latin typeface="Times New Roman" pitchFamily="18" charset="0"/>
              </a:rPr>
              <a:pPr eaLnBrk="1" hangingPunct="1"/>
              <a:t>21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C67C612-0C85-407B-8EAB-C4BC0ED38758}" type="slidenum">
              <a:rPr lang="en-US" sz="1200" smtClean="0">
                <a:latin typeface="Times New Roman" pitchFamily="18" charset="0"/>
              </a:rPr>
              <a:pPr eaLnBrk="1" hangingPunct="1"/>
              <a:t>37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Slide provided by Ed Rappaport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0FBAC83-1E8F-42A3-9EFF-DB08681C0D43}" type="slidenum">
              <a:rPr lang="en-US" sz="1200" smtClean="0">
                <a:latin typeface="Times New Roman" pitchFamily="18" charset="0"/>
              </a:rPr>
              <a:pPr eaLnBrk="1" hangingPunct="1"/>
              <a:t>2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Impact of P3 tail Doppler radar data on intensity statistics from the HRD/EMC 27/9/3 HWRF using HEDAS and the PSU ARW using an </a:t>
            </a:r>
            <a:r>
              <a:rPr lang="en-US" dirty="0" err="1" smtClean="0"/>
              <a:t>EnKF</a:t>
            </a:r>
            <a:r>
              <a:rPr lang="en-US" dirty="0" smtClean="0"/>
              <a:t> data assimilation system.  All cases with radar data from 2008-2010 are included.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BCA256-1729-4D2B-85B2-2217A65DD55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92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4A14C2-06B6-4AC5-8530-C5A1C26F6810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80" tIns="46791" rIns="93580" bIns="46791"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90116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80" tIns="46791" rIns="93580" bIns="46791" anchor="b"/>
          <a:lstStyle>
            <a:lvl1pPr defTabSz="9334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34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34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34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34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754B8080-EB32-4F0D-8FF5-701388B4EAE2}" type="slidenum">
              <a:rPr lang="en-US" sz="1200">
                <a:solidFill>
                  <a:srgbClr val="000000"/>
                </a:solidFill>
              </a:rPr>
              <a:pPr algn="r" eaLnBrk="1" hangingPunct="1"/>
              <a:t>57</a:t>
            </a:fld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1619FCD-317F-430B-84A6-726F88D5EA39}" type="slidenum">
              <a:rPr lang="en-US" sz="1200" smtClean="0">
                <a:latin typeface="Times New Roman" pitchFamily="18" charset="0"/>
              </a:rPr>
              <a:pPr eaLnBrk="1" hangingPunct="1"/>
              <a:t>3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DD3DA5D-B8B0-4F65-9DC6-4317D470DCD9}" type="slidenum">
              <a:rPr lang="en-US" sz="1200" smtClean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4</a:t>
            </a:fld>
            <a:endParaRPr lang="en-US" sz="12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Images from: http://www.nhc.noaa.gov/verification/verify5.shtml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8B00409-083E-43C5-9ED3-400649249209}" type="slidenum">
              <a:rPr lang="en-US" sz="1200" smtClean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5</a:t>
            </a:fld>
            <a:endParaRPr lang="en-US" sz="12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648200" cy="3486150"/>
          </a:xfrm>
          <a:ln/>
        </p:spPr>
      </p:sp>
      <p:sp>
        <p:nvSpPr>
          <p:cNvPr id="75780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757238" y="4554538"/>
            <a:ext cx="5700712" cy="4583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227013" indent="-227013" defTabSz="455613">
              <a:spcBef>
                <a:spcPts val="500"/>
              </a:spcBef>
            </a:pPr>
            <a:r>
              <a:rPr lang="en-US" altLang="ja-JP" sz="1400" smtClean="0">
                <a:ea typeface="ＭＳ Ｐゴシック" pitchFamily="34" charset="-128"/>
              </a:rPr>
              <a:t>Much of the improvement in tropical cyclone forecasting is attributed to advances in regional and global NWP modeling systems.  These advances are mainly the result of: improvements in observations; data assimilation techniques; improved model physics in global forecast systems and high resolution regional models; the development of ensemble-based model guidance; and significant investments in supercomputing at operational NWP centers. </a:t>
            </a:r>
            <a:endParaRPr lang="en-GB" sz="1400" smtClean="0">
              <a:ea typeface="MS Gothic" pitchFamily="49" charset="-128"/>
            </a:endParaRPr>
          </a:p>
          <a:p>
            <a:pPr marL="227013" indent="-227013" defTabSz="455613">
              <a:spcBef>
                <a:spcPts val="500"/>
              </a:spcBef>
            </a:pPr>
            <a:endParaRPr lang="en-GB" sz="1400" smtClean="0">
              <a:ea typeface="MS Gothic" pitchFamily="49" charset="-128"/>
            </a:endParaRPr>
          </a:p>
          <a:p>
            <a:pPr marL="227013" indent="-227013" defTabSz="455613"/>
            <a:r>
              <a:rPr lang="en-US" sz="1600" smtClean="0">
                <a:ea typeface="ＭＳ Ｐゴシック" pitchFamily="34" charset="-128"/>
              </a:rPr>
              <a:t>The HFIP Portfolio has 3 major components that describe WHAT needs to be done to achieve our goals.</a:t>
            </a:r>
          </a:p>
          <a:p>
            <a:pPr marL="227013" indent="-227013" defTabSz="455613"/>
            <a:endParaRPr lang="en-US" sz="1600" smtClean="0">
              <a:ea typeface="ＭＳ Ｐゴシック" pitchFamily="34" charset="-128"/>
            </a:endParaRPr>
          </a:p>
          <a:p>
            <a:pPr marL="227013" indent="-227013" defTabSz="455613">
              <a:buFontTx/>
              <a:buAutoNum type="arabicParenR"/>
            </a:pPr>
            <a:r>
              <a:rPr lang="en-US" sz="1600" smtClean="0">
                <a:ea typeface="ＭＳ Ｐゴシック" pitchFamily="34" charset="-128"/>
              </a:rPr>
              <a:t>Model improvements</a:t>
            </a:r>
          </a:p>
          <a:p>
            <a:pPr marL="227013" indent="-227013" defTabSz="455613">
              <a:spcBef>
                <a:spcPct val="55000"/>
              </a:spcBef>
              <a:buFontTx/>
              <a:buAutoNum type="arabicParenR"/>
            </a:pPr>
            <a:r>
              <a:rPr lang="en-US" sz="1600" smtClean="0">
                <a:ea typeface="ＭＳ Ｐゴシック" pitchFamily="34" charset="-128"/>
              </a:rPr>
              <a:t>Focuses on the strategies to optimize new and existing observing system and platforms for BOTH modeling and direct use by the forecasters </a:t>
            </a:r>
          </a:p>
          <a:p>
            <a:pPr marL="227013" indent="-227013" defTabSz="455613">
              <a:spcBef>
                <a:spcPct val="65000"/>
              </a:spcBef>
              <a:buFontTx/>
              <a:buAutoNum type="arabicParenR"/>
            </a:pPr>
            <a:r>
              <a:rPr lang="en-US" sz="1600" smtClean="0">
                <a:ea typeface="ＭＳ Ｐゴシック" pitchFamily="34" charset="-128"/>
              </a:rPr>
              <a:t>More tools and applications beyond traditional models and direct obs into the forecasters suite of tools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FE79C-8999-438F-B77A-F9453E6B6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31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711B1-D00D-4DAF-B0E1-F8A15F359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79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06743-678B-45E3-B064-49398E511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42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70F8F-D780-4D3C-B285-B4E8F3A7B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45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9BE4F-6A55-4D3A-BF27-0B6722F5C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18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08135-6824-4BEA-B37A-A19B4AE23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F6A63-F651-4AA9-B811-1F0CF78E8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88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FD7D2-818A-44D1-8FFB-B6E461A77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10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98418-6753-4739-BE51-C07E4B4EA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66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FD9EC-E31A-47B3-8ADC-9CA5A1AF8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8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5A61E-0AAA-49E7-855F-A393416F1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09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92B90-0450-4E90-A807-A6C6A291D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11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5868F-63F2-48DF-B550-F05727FF0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87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6D9DA-23E1-4E53-9D41-8ED198B69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56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9C568-6672-476F-972C-DA0750B6F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05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59F4E-9105-4432-A2B6-FA260C43A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45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DF9E0-0BF8-4D9B-B658-500BFA6E4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2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2881B-7AC8-45F6-8B42-461C590A5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05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9877A-F6F8-4CE9-AE4E-6D3134F68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22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4B73D-B859-4F81-8A81-36058ED34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01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230FA-D325-49AA-BF23-33D372BB1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963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9FD0C-6BA7-45E2-9EFA-B6AE87226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13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F2BF7-4984-43E8-A0C7-885DAA9CF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99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B054D-5CB3-437A-B181-BAFB0C696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615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6315B-FD82-4981-860F-108A92916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55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8D810-01B8-42C2-AC24-D2EC19554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622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15316-40F5-4AC8-87F4-472D30891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647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693BA-EDFE-4759-9F1A-DE78C821B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106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16D88-D60F-4B4F-B638-0B76CC0B4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45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B2070-6129-4724-B845-C4ABFE3A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73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F06D6-4F77-4E41-B344-D683BFB9F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218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2EA47-EE75-40CA-9E37-0BA770DDB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898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6BB71-AD5D-47AD-9406-80274AEEB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62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EBA6F-53F0-458B-A89A-564BEC284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482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17BB8-F3BF-4BC2-8815-9D9BC87D0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852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CABE1-6457-4B36-8257-CC9A13222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402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EEFE0-E4CA-4476-8A83-CB9461085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87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0E4E3-613B-4A31-860E-39390A895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5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1DF31-8E0F-4269-A74F-FC3B1A5A31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31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5BA83-E1A8-44B6-85BD-228E715BF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651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5EED3-6E59-430A-AC9D-745346F4E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858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90AAE-4CC2-4122-83F1-D3A354DE8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405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ED08A-4CC1-48A7-A3F5-AC7DE2E78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890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61B77-666F-4366-8322-9D15841F0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77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1F5C5-2B48-4E80-BF25-65023810C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570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AFE52-3B1B-4521-9CCB-DD1097668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906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EA822-EAC9-4385-9609-2F0DA0DBE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09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C4479-0043-411A-AD2F-CE003FE39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753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4420A-0DCE-44E1-ACAB-496054E96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23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D6E5B-5DEB-40E4-A7C0-8E4F4D7850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46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4B9C9-A63C-4A03-B431-3C2ED63672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08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82985-EB9C-421D-9330-2252D6FE7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64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EBEAC-4E1D-42A1-AB33-07C433437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06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9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10350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3D6329CF-DA57-4E8E-BE65-9EBCE3FF4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0652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7"/>
          <p:cNvSpPr txBox="1">
            <a:spLocks noChangeArrowheads="1"/>
          </p:cNvSpPr>
          <p:nvPr userDrawn="1"/>
        </p:nvSpPr>
        <p:spPr bwMode="auto">
          <a:xfrm rot="18900000">
            <a:off x="6248400" y="5102225"/>
            <a:ext cx="2895600" cy="708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000" smtClean="0">
                <a:solidFill>
                  <a:srgbClr val="DDDDDD"/>
                </a:solidFill>
                <a:latin typeface="Times New Roman" pitchFamily="18" charset="0"/>
                <a:ea typeface="+mn-ea"/>
              </a:rPr>
              <a:t>    </a:t>
            </a: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228600" y="1371600"/>
            <a:ext cx="8686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3" name="Picture 10" descr="DOC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76200"/>
            <a:ext cx="1087437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9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10350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42CDDA70-C0D5-47AD-B5C8-BC5340FCD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4" name="Picture 7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0652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8"/>
          <p:cNvSpPr txBox="1">
            <a:spLocks noChangeArrowheads="1"/>
          </p:cNvSpPr>
          <p:nvPr userDrawn="1"/>
        </p:nvSpPr>
        <p:spPr bwMode="auto">
          <a:xfrm rot="-2700000">
            <a:off x="6248400" y="5105400"/>
            <a:ext cx="2895600" cy="701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000" smtClean="0">
                <a:solidFill>
                  <a:srgbClr val="DDDDDD"/>
                </a:solidFill>
                <a:latin typeface="Times New Roman" pitchFamily="18" charset="0"/>
              </a:rPr>
              <a:t>    </a:t>
            </a:r>
          </a:p>
        </p:txBody>
      </p:sp>
      <p:sp>
        <p:nvSpPr>
          <p:cNvPr id="2056" name="Line 9"/>
          <p:cNvSpPr>
            <a:spLocks noChangeShapeType="1"/>
          </p:cNvSpPr>
          <p:nvPr userDrawn="1"/>
        </p:nvSpPr>
        <p:spPr bwMode="auto">
          <a:xfrm>
            <a:off x="228600" y="1371600"/>
            <a:ext cx="8686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57" name="Picture 10" descr="DOC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76200"/>
            <a:ext cx="1087437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3863" y="2301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198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3E31646B-350E-4D7E-8C2A-CE6750C00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079" name="Picture 43" descr="DOC_LOGO_1X1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0188"/>
            <a:ext cx="838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4" descr="Noaalogo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388" y="228600"/>
            <a:ext cx="836612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Line 45"/>
          <p:cNvSpPr>
            <a:spLocks noChangeShapeType="1"/>
          </p:cNvSpPr>
          <p:nvPr userDrawn="1"/>
        </p:nvSpPr>
        <p:spPr bwMode="auto">
          <a:xfrm>
            <a:off x="690563" y="1143000"/>
            <a:ext cx="7696200" cy="0"/>
          </a:xfrm>
          <a:prstGeom prst="line">
            <a:avLst/>
          </a:prstGeom>
          <a:noFill/>
          <a:ln w="57150" cmpd="thinThick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9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10350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E1467C3B-3159-4202-A4F6-843832716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2" name="Picture 7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0652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8"/>
          <p:cNvSpPr txBox="1">
            <a:spLocks noChangeArrowheads="1"/>
          </p:cNvSpPr>
          <p:nvPr userDrawn="1"/>
        </p:nvSpPr>
        <p:spPr bwMode="auto">
          <a:xfrm rot="-2700000">
            <a:off x="6248400" y="5105400"/>
            <a:ext cx="2895600" cy="701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000" smtClean="0">
                <a:solidFill>
                  <a:srgbClr val="DDDDDD"/>
                </a:solidFill>
                <a:latin typeface="Times New Roman" pitchFamily="18" charset="0"/>
              </a:rPr>
              <a:t>    </a:t>
            </a:r>
          </a:p>
        </p:txBody>
      </p:sp>
      <p:sp>
        <p:nvSpPr>
          <p:cNvPr id="4104" name="Line 9"/>
          <p:cNvSpPr>
            <a:spLocks noChangeShapeType="1"/>
          </p:cNvSpPr>
          <p:nvPr userDrawn="1"/>
        </p:nvSpPr>
        <p:spPr bwMode="auto">
          <a:xfrm>
            <a:off x="228600" y="1371600"/>
            <a:ext cx="8686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5" name="Picture 10" descr="DOC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76200"/>
            <a:ext cx="1087437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fip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hc.noaa.gov/verification/verify5.shtml" TargetMode="Externa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7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981200"/>
            <a:ext cx="9144000" cy="2209800"/>
          </a:xfrm>
          <a:solidFill>
            <a:srgbClr val="CCECFF"/>
          </a:solidFill>
        </p:spPr>
        <p:txBody>
          <a:bodyPr/>
          <a:lstStyle/>
          <a:p>
            <a:pPr eaLnBrk="1" hangingPunct="1">
              <a:spcBef>
                <a:spcPts val="600"/>
              </a:spcBef>
              <a:defRPr/>
            </a:pPr>
            <a:r>
              <a:rPr lang="en-US" sz="3600" b="1" kern="120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Hurricane Forecast Improvement Project (HFIP</a:t>
            </a:r>
            <a:r>
              <a:rPr lang="en-US" sz="3600" b="1" kern="1200" dirty="0" smtClean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): Where </a:t>
            </a:r>
            <a:r>
              <a:rPr lang="en-US" sz="3600" b="1" kern="120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do we stand after 4 years</a:t>
            </a:r>
            <a:r>
              <a:rPr lang="en-US" sz="3600" b="1" kern="1200" dirty="0" smtClean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?</a:t>
            </a:r>
            <a:br>
              <a:rPr lang="en-US" sz="3600" b="1" kern="1200" dirty="0" smtClean="0">
                <a:solidFill>
                  <a:srgbClr val="000000"/>
                </a:solidFill>
                <a:ea typeface="ＭＳ Ｐゴシック" pitchFamily="34" charset="-128"/>
                <a:cs typeface="+mn-cs"/>
              </a:rPr>
            </a:br>
            <a:r>
              <a:rPr lang="en-US" sz="3600" b="1" kern="120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/>
            </a:r>
            <a:br>
              <a:rPr lang="en-US" sz="3600" b="1" kern="120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</a:br>
            <a:r>
              <a:rPr lang="en-US" sz="2800" b="1" kern="1200" dirty="0" smtClean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Research and Innovation Transition Team (RITT)</a:t>
            </a:r>
            <a:endParaRPr lang="en-US" sz="2800" b="1" kern="1200" dirty="0">
              <a:solidFill>
                <a:srgbClr val="000000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47700" y="4038600"/>
            <a:ext cx="8153400" cy="22098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ea typeface="ＭＳ Ｐゴシック" pitchFamily="34" charset="-128"/>
              </a:rPr>
              <a:t>		</a:t>
            </a:r>
          </a:p>
          <a:p>
            <a:pPr eaLnBrk="1" hangingPunct="1"/>
            <a:r>
              <a:rPr lang="en-US" sz="2400" dirty="0" smtClean="0">
                <a:ea typeface="ＭＳ Ｐゴシック" pitchFamily="34" charset="-128"/>
              </a:rPr>
              <a:t>Fred </a:t>
            </a:r>
            <a:r>
              <a:rPr lang="en-US" sz="2400" dirty="0" err="1" smtClean="0">
                <a:ea typeface="ＭＳ Ｐゴシック" pitchFamily="34" charset="-128"/>
              </a:rPr>
              <a:t>Toepfer</a:t>
            </a:r>
            <a:r>
              <a:rPr lang="en-US" sz="2400" smtClean="0">
                <a:ea typeface="ＭＳ Ｐゴシック" pitchFamily="34" charset="-128"/>
              </a:rPr>
              <a:t>—HFIP Project Manager</a:t>
            </a:r>
          </a:p>
          <a:p>
            <a:pPr eaLnBrk="1" hangingPunct="1"/>
            <a:r>
              <a:rPr lang="en-US" sz="2400" smtClean="0">
                <a:ea typeface="ＭＳ Ｐゴシック" pitchFamily="34" charset="-128"/>
              </a:rPr>
              <a:t>May 15, 2013</a:t>
            </a:r>
          </a:p>
        </p:txBody>
      </p:sp>
      <p:pic>
        <p:nvPicPr>
          <p:cNvPr id="512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28600"/>
            <a:ext cx="6743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 idx="4294967295"/>
          </p:nvPr>
        </p:nvSpPr>
        <p:spPr>
          <a:xfrm>
            <a:off x="609600" y="0"/>
            <a:ext cx="7772400" cy="1308100"/>
          </a:xfrm>
        </p:spPr>
        <p:txBody>
          <a:bodyPr/>
          <a:lstStyle/>
          <a:p>
            <a:pPr eaLnBrk="1" hangingPunct="1"/>
            <a:r>
              <a:rPr lang="en-US" sz="3600" b="1" smtClean="0">
                <a:ea typeface="ＭＳ Ｐゴシック" pitchFamily="34" charset="-128"/>
              </a:rPr>
              <a:t>Technical Team Leadership</a:t>
            </a:r>
            <a:br>
              <a:rPr lang="en-US" sz="3600" b="1" smtClean="0">
                <a:ea typeface="ＭＳ Ｐゴシック" pitchFamily="34" charset="-128"/>
              </a:rPr>
            </a:br>
            <a:r>
              <a:rPr lang="en-US" sz="3600" b="1" smtClean="0">
                <a:ea typeface="ＭＳ Ｐゴシック" pitchFamily="34" charset="-128"/>
              </a:rPr>
              <a:t>2013</a:t>
            </a:r>
            <a:endParaRPr lang="en-US" sz="4000" b="1" smtClean="0">
              <a:ea typeface="ＭＳ Ｐゴシック" pitchFamily="34" charset="-128"/>
            </a:endParaRPr>
          </a:p>
        </p:txBody>
      </p:sp>
      <p:graphicFrame>
        <p:nvGraphicFramePr>
          <p:cNvPr id="32891" name="Group 123"/>
          <p:cNvGraphicFramePr>
            <a:graphicFrameLocks noGrp="1"/>
          </p:cNvGraphicFramePr>
          <p:nvPr/>
        </p:nvGraphicFramePr>
        <p:xfrm>
          <a:off x="330200" y="1604963"/>
          <a:ext cx="8610600" cy="2219326"/>
        </p:xfrm>
        <a:graphic>
          <a:graphicData uri="http://schemas.openxmlformats.org/drawingml/2006/table">
            <a:tbl>
              <a:tblPr/>
              <a:tblGrid>
                <a:gridCol w="4305300"/>
                <a:gridCol w="43053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FY 2013 Teams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FY 2013 Team Leads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 HFIP Model Strategy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Vijay Tallapragada,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Stan Benjamin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 Model Physics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Young Kwon,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Jian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-Wen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Bao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 Data Assimilation/Initialization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John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Derber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Xuguang.Wang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4. Ensemble Development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Jeff Whitaker, Jiayi Peng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 Post Processing and Verification Development Team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Mark DeMaria, David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Zelinski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Tim Marchok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6. Societal Impacts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Jennifer Sprague, Rick </a:t>
                      </a:r>
                      <a:r>
                        <a:rPr kumimoji="0" lang="en-US" altLang="ja-JP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Knabb</a:t>
                      </a: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2889" name="Group 121"/>
          <p:cNvGraphicFramePr>
            <a:graphicFrameLocks noGrp="1"/>
          </p:cNvGraphicFramePr>
          <p:nvPr/>
        </p:nvGraphicFramePr>
        <p:xfrm>
          <a:off x="355600" y="4070350"/>
          <a:ext cx="8610601" cy="2697167"/>
        </p:xfrm>
        <a:graphic>
          <a:graphicData uri="http://schemas.openxmlformats.org/drawingml/2006/table">
            <a:tbl>
              <a:tblPr/>
              <a:tblGrid>
                <a:gridCol w="3733800"/>
                <a:gridCol w="1752600"/>
                <a:gridCol w="3124201"/>
              </a:tblGrid>
              <a:tr h="3047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FY 2013 Teams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Strategic Team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FY2013 Team Leads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0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 Web Page Design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Paula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McCaslin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Thiago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Quirino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5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 3 KM Physics Package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Joe Cione, Chan Kieu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5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 Regional Hybrid DA System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John Derber, Jeff Whitaker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0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 Use of Satellite Data in Hurricane Initialization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Xiaolei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Zoa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John Knaff, Emily Liu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 </a:t>
                      </a:r>
                      <a:r>
                        <a:rPr lang="en-US" sz="14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Stream 1.5 and Demo System Implementation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4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James Franklin, Barb Brown 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7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4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6. </a:t>
                      </a:r>
                      <a:r>
                        <a:rPr lang="en-US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Recon Data Impact Tiger Team.</a:t>
                      </a:r>
                      <a:endParaRPr lang="en-US" sz="1400" b="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4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James Franklin (NHC),</a:t>
                      </a: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Vijay </a:t>
                      </a:r>
                      <a:r>
                        <a:rPr lang="en-US" sz="1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Tallapragada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(EMC)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99" name="Text Box 104"/>
          <p:cNvSpPr txBox="1">
            <a:spLocks noChangeArrowheads="1"/>
          </p:cNvSpPr>
          <p:nvPr/>
        </p:nvSpPr>
        <p:spPr bwMode="auto">
          <a:xfrm>
            <a:off x="304800" y="3760788"/>
            <a:ext cx="37338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/>
              <a:t>FY 2013 Tiger Teams</a:t>
            </a:r>
          </a:p>
        </p:txBody>
      </p:sp>
      <p:sp>
        <p:nvSpPr>
          <p:cNvPr id="14400" name="Text Box 106"/>
          <p:cNvSpPr txBox="1">
            <a:spLocks noChangeArrowheads="1"/>
          </p:cNvSpPr>
          <p:nvPr/>
        </p:nvSpPr>
        <p:spPr bwMode="auto">
          <a:xfrm>
            <a:off x="304800" y="1308100"/>
            <a:ext cx="61722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/>
              <a:t>FY 2013 Strategic Planning Teams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b="1" smtClean="0">
                <a:ea typeface="ＭＳ Ｐゴシック" pitchFamily="34" charset="-128"/>
              </a:rPr>
              <a:t>Federal Funded Opportunity</a:t>
            </a:r>
            <a:br>
              <a:rPr lang="en-US" sz="3600" b="1" smtClean="0">
                <a:ea typeface="ＭＳ Ｐゴシック" pitchFamily="34" charset="-128"/>
              </a:rPr>
            </a:br>
            <a:r>
              <a:rPr lang="en-US" sz="3600" b="1" smtClean="0">
                <a:ea typeface="ＭＳ Ｐゴシック" pitchFamily="34" charset="-128"/>
              </a:rPr>
              <a:t>Current Grants</a:t>
            </a: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6EB6558-2F36-45BF-8FDC-A33FF1AA3D4E}" type="slidenum">
              <a:rPr lang="en-US" sz="1400" smtClean="0">
                <a:solidFill>
                  <a:srgbClr val="000000"/>
                </a:solidFill>
              </a:rPr>
              <a:pPr eaLnBrk="1" hangingPunct="1"/>
              <a:t>11</a:t>
            </a:fld>
            <a:endParaRPr lang="en-US" sz="1400" smtClean="0">
              <a:solidFill>
                <a:srgbClr val="000000"/>
              </a:solidFill>
            </a:endParaRP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447800"/>
            <a:ext cx="8686800" cy="532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439E61F0-32E1-475B-8FFE-E5B71E82D638}" type="slidenum">
              <a:rPr lang="en-US" smtClean="0">
                <a:solidFill>
                  <a:srgbClr val="000000"/>
                </a:solidFill>
              </a:rPr>
              <a:pPr eaLnBrk="1" hangingPunct="1"/>
              <a:t>12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381000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HFIP Scientific Review Committee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524000"/>
            <a:ext cx="7848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 smtClean="0"/>
              <a:t>SRC provides </a:t>
            </a:r>
            <a:r>
              <a:rPr lang="en-US" sz="2000" dirty="0"/>
              <a:t>feedback and guidance contributing to the cohesion of near-term (next year or two) and longer range strategies for improving hurricane forecasts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Being </a:t>
            </a:r>
            <a:r>
              <a:rPr lang="en-US" sz="2000" dirty="0"/>
              <a:t>outside of the daily project functioning, the SRC provides a broader assessment of HFIP progress and future </a:t>
            </a:r>
            <a:r>
              <a:rPr lang="en-US" sz="2000" dirty="0" smtClean="0"/>
              <a:t>approaches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/>
              <a:t>Review and suggest possible changes to annual HFIP </a:t>
            </a:r>
            <a:r>
              <a:rPr lang="en-US" sz="2000" dirty="0" smtClean="0"/>
              <a:t>plans</a:t>
            </a:r>
            <a:endParaRPr lang="en-US" sz="20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/>
              <a:t>Review proceeding year </a:t>
            </a:r>
            <a:r>
              <a:rPr lang="en-US" sz="2000" dirty="0" smtClean="0"/>
              <a:t>accomplishments</a:t>
            </a:r>
            <a:endParaRPr lang="en-US" sz="20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/>
              <a:t>Review the long term HFIP model system development </a:t>
            </a:r>
            <a:r>
              <a:rPr lang="en-US" sz="2000" dirty="0" smtClean="0"/>
              <a:t>and       </a:t>
            </a:r>
            <a:r>
              <a:rPr lang="en-US" sz="2000" dirty="0"/>
              <a:t>observing strategy </a:t>
            </a:r>
            <a:r>
              <a:rPr lang="en-US" sz="2000" dirty="0" smtClean="0"/>
              <a:t>plans</a:t>
            </a:r>
            <a:endParaRPr lang="en-US" sz="20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/>
              <a:t>Review the objectives and makeup of the demonstration system each </a:t>
            </a:r>
            <a:r>
              <a:rPr lang="en-US" sz="2000" dirty="0" smtClean="0"/>
              <a:t>season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Organizational meeting 4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Quarter 2012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2 day review held 26 and 27 February, 2013</a:t>
            </a:r>
            <a:r>
              <a:rPr lang="en-US" sz="2000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08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0F8FD95-ED00-41A6-8D46-DB77DD1DCCD0}" type="slidenum">
              <a:rPr lang="en-US" sz="1400" smtClean="0">
                <a:solidFill>
                  <a:srgbClr val="000000"/>
                </a:solidFill>
              </a:rPr>
              <a:pPr eaLnBrk="1" hangingPunct="1"/>
              <a:t>13</a:t>
            </a:fld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81000" y="228600"/>
            <a:ext cx="8331200" cy="1066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b="1" kern="0" dirty="0" smtClean="0">
                <a:solidFill>
                  <a:srgbClr val="000000"/>
                </a:solidFill>
              </a:rPr>
              <a:t>HFIP Scientific Review Committee Membership</a:t>
            </a:r>
          </a:p>
        </p:txBody>
      </p:sp>
      <p:sp>
        <p:nvSpPr>
          <p:cNvPr id="69636" name="Text Box 161"/>
          <p:cNvSpPr txBox="1">
            <a:spLocks noChangeArrowheads="1"/>
          </p:cNvSpPr>
          <p:nvPr/>
        </p:nvSpPr>
        <p:spPr bwMode="auto">
          <a:xfrm>
            <a:off x="0" y="1447800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u="sng">
                <a:solidFill>
                  <a:srgbClr val="000000"/>
                </a:solidFill>
              </a:rPr>
              <a:t>Name	               Organization        Area of Expertise            Term of Service</a:t>
            </a:r>
          </a:p>
        </p:txBody>
      </p:sp>
      <p:sp>
        <p:nvSpPr>
          <p:cNvPr id="69637" name="Rectangle 160"/>
          <p:cNvSpPr>
            <a:spLocks noChangeArrowheads="1"/>
          </p:cNvSpPr>
          <p:nvPr/>
        </p:nvSpPr>
        <p:spPr bwMode="auto">
          <a:xfrm>
            <a:off x="25400" y="1846263"/>
            <a:ext cx="901065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</a:rPr>
              <a:t>Mike Montgomery       NPS  	      	TC dynamics                            3 years</a:t>
            </a:r>
          </a:p>
          <a:p>
            <a:endParaRPr lang="en-US" sz="1800" b="1" dirty="0">
              <a:solidFill>
                <a:srgbClr val="000000"/>
              </a:solidFill>
            </a:endParaRPr>
          </a:p>
          <a:p>
            <a:r>
              <a:rPr lang="en-US" sz="1800" b="1" dirty="0">
                <a:solidFill>
                  <a:srgbClr val="000000"/>
                </a:solidFill>
              </a:rPr>
              <a:t>Dave Nolan	         Miami		TC regional models	       3 years</a:t>
            </a:r>
          </a:p>
          <a:p>
            <a:endParaRPr lang="en-US" sz="1800" b="1" dirty="0">
              <a:solidFill>
                <a:srgbClr val="000000"/>
              </a:solidFill>
            </a:endParaRPr>
          </a:p>
          <a:p>
            <a:r>
              <a:rPr lang="en-US" sz="1800" b="1" dirty="0">
                <a:solidFill>
                  <a:srgbClr val="000000"/>
                </a:solidFill>
              </a:rPr>
              <a:t>Gary Barnes	         UH/</a:t>
            </a:r>
            <a:r>
              <a:rPr lang="en-US" sz="1800" b="1" dirty="0" err="1">
                <a:solidFill>
                  <a:srgbClr val="000000"/>
                </a:solidFill>
              </a:rPr>
              <a:t>Manoa</a:t>
            </a:r>
            <a:r>
              <a:rPr lang="en-US" sz="1800" b="1" dirty="0">
                <a:solidFill>
                  <a:srgbClr val="000000"/>
                </a:solidFill>
              </a:rPr>
              <a:t>		TC structure		        3 years</a:t>
            </a:r>
          </a:p>
          <a:p>
            <a:endParaRPr lang="en-US" sz="1800" b="1" dirty="0">
              <a:solidFill>
                <a:srgbClr val="000000"/>
              </a:solidFill>
            </a:endParaRPr>
          </a:p>
          <a:p>
            <a:r>
              <a:rPr lang="en-US" sz="1800" b="1" dirty="0">
                <a:solidFill>
                  <a:srgbClr val="000000"/>
                </a:solidFill>
              </a:rPr>
              <a:t>Jim Price	         Woods Hole 	Coupled models	                      2 years</a:t>
            </a:r>
          </a:p>
          <a:p>
            <a:endParaRPr lang="en-US" sz="1800" b="1" dirty="0">
              <a:solidFill>
                <a:srgbClr val="000000"/>
              </a:solidFill>
            </a:endParaRPr>
          </a:p>
          <a:p>
            <a:r>
              <a:rPr lang="en-US" sz="1800" b="1" dirty="0">
                <a:solidFill>
                  <a:srgbClr val="000000"/>
                </a:solidFill>
              </a:rPr>
              <a:t>Bob Hart	         FSU	              TC environment interaction     2 years</a:t>
            </a:r>
          </a:p>
          <a:p>
            <a:endParaRPr lang="en-US" sz="1800" b="1" dirty="0">
              <a:solidFill>
                <a:srgbClr val="000000"/>
              </a:solidFill>
            </a:endParaRPr>
          </a:p>
          <a:p>
            <a:r>
              <a:rPr lang="en-US" sz="1800" b="1" dirty="0">
                <a:solidFill>
                  <a:srgbClr val="000000"/>
                </a:solidFill>
              </a:rPr>
              <a:t>Jim </a:t>
            </a:r>
            <a:r>
              <a:rPr lang="en-US" sz="1800" b="1" dirty="0" err="1">
                <a:solidFill>
                  <a:srgbClr val="000000"/>
                </a:solidFill>
              </a:rPr>
              <a:t>Goerss</a:t>
            </a:r>
            <a:r>
              <a:rPr lang="en-US" sz="1800" b="1" dirty="0">
                <a:solidFill>
                  <a:srgbClr val="000000"/>
                </a:solidFill>
              </a:rPr>
              <a:t> 	         NRL Monterey 	Global models/ensembles       2 years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8915400" cy="1371600"/>
          </a:xfrm>
        </p:spPr>
        <p:txBody>
          <a:bodyPr/>
          <a:lstStyle/>
          <a:p>
            <a:r>
              <a:rPr lang="en-US" sz="3200" b="1" smtClean="0">
                <a:ea typeface="ＭＳ Ｐゴシック" pitchFamily="34" charset="-128"/>
              </a:rPr>
              <a:t>HFIP Overall Strategy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524000"/>
            <a:ext cx="8534400" cy="5257800"/>
          </a:xfrm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altLang="ja-JP" sz="2800" smtClean="0">
                <a:solidFill>
                  <a:srgbClr val="000000"/>
                </a:solidFill>
                <a:ea typeface="ＭＳ Ｐゴシック" pitchFamily="34" charset="-128"/>
              </a:rPr>
              <a:t>Use global models at as high a resolution as possible to forecast track out to 7 days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ts val="1800"/>
              </a:spcBef>
              <a:buFontTx/>
              <a:buChar char="•"/>
              <a:defRPr/>
            </a:pPr>
            <a:r>
              <a:rPr lang="en-US" altLang="ja-JP" sz="2800" smtClean="0">
                <a:solidFill>
                  <a:srgbClr val="000000"/>
                </a:solidFill>
                <a:ea typeface="ＭＳ Ｐゴシック" pitchFamily="34" charset="-128"/>
              </a:rPr>
              <a:t>Use regional models at 1-3 km resolution to predict inner core structure to meet intensity goals out to 5 days including rapid intensification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ts val="1800"/>
              </a:spcBef>
              <a:buFontTx/>
              <a:buChar char="•"/>
              <a:defRPr/>
            </a:pPr>
            <a:r>
              <a:rPr lang="en-US" altLang="ja-JP" sz="2800" smtClean="0">
                <a:solidFill>
                  <a:srgbClr val="000000"/>
                </a:solidFill>
                <a:ea typeface="ＭＳ Ｐゴシック" pitchFamily="34" charset="-128"/>
              </a:rPr>
              <a:t>Hybrid DA for both regional and global using as much satellite and aircraft data as possible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ts val="1800"/>
              </a:spcBef>
              <a:buFontTx/>
              <a:buChar char="•"/>
              <a:defRPr/>
            </a:pPr>
            <a:r>
              <a:rPr lang="en-US" altLang="ja-JP" sz="280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Both regional and global models run as ensembles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ts val="1800"/>
              </a:spcBef>
              <a:buFontTx/>
              <a:buChar char="•"/>
              <a:defRPr/>
            </a:pPr>
            <a:r>
              <a:rPr lang="en-US" altLang="ja-JP" sz="2800" smtClean="0">
                <a:solidFill>
                  <a:srgbClr val="000000"/>
                </a:solidFill>
                <a:ea typeface="ＭＳ Ｐゴシック" pitchFamily="34" charset="-128"/>
              </a:rPr>
              <a:t>Statistical post processing of model output to further increase forecast skill</a:t>
            </a:r>
            <a:endParaRPr lang="en-US" sz="280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marL="914400" lvl="1" indent="-457200" algn="l">
              <a:lnSpc>
                <a:spcPct val="90000"/>
              </a:lnSpc>
              <a:buFontTx/>
              <a:buChar char="–"/>
              <a:defRPr/>
            </a:pPr>
            <a:endParaRPr lang="en-US" sz="240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ea typeface="ＭＳ Ｐゴシック" pitchFamily="34" charset="-128"/>
              </a:rPr>
              <a:t>Real-time Experimental Guidance </a:t>
            </a:r>
            <a:br>
              <a:rPr lang="en-US" sz="3200" dirty="0" smtClean="0">
                <a:ea typeface="ＭＳ Ｐゴシック" pitchFamily="34" charset="-128"/>
              </a:rPr>
            </a:br>
            <a:r>
              <a:rPr lang="en-US" sz="3200" dirty="0" smtClean="0">
                <a:ea typeface="ＭＳ Ｐゴシック" pitchFamily="34" charset="-128"/>
              </a:rPr>
              <a:t>Stream </a:t>
            </a:r>
            <a:r>
              <a:rPr lang="en-US" sz="3200" dirty="0" smtClean="0">
                <a:ea typeface="ＭＳ Ｐゴシック" pitchFamily="34" charset="-128"/>
              </a:rPr>
              <a:t>1.5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Real-time experimental guidance made available to </a:t>
            </a:r>
            <a:r>
              <a:rPr lang="en-US" sz="2400" dirty="0" smtClean="0">
                <a:ea typeface="ＭＳ Ｐゴシック" pitchFamily="34" charset="-128"/>
              </a:rPr>
              <a:t>NHC </a:t>
            </a:r>
            <a:r>
              <a:rPr lang="en-US" sz="2400" dirty="0" smtClean="0">
                <a:ea typeface="ＭＳ Ｐゴシック" pitchFamily="34" charset="-128"/>
              </a:rPr>
              <a:t>in real-time</a:t>
            </a:r>
            <a:endParaRPr lang="en-US" sz="2400" dirty="0" smtClean="0">
              <a:ea typeface="ＭＳ Ｐゴシック" pitchFamily="34" charset="-128"/>
            </a:endParaRP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Called Stream 1.5 “experimental operations”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Verification evaluation </a:t>
            </a:r>
            <a:r>
              <a:rPr lang="en-US" sz="2400" dirty="0" smtClean="0">
                <a:ea typeface="ＭＳ Ｐゴシック" pitchFamily="34" charset="-128"/>
              </a:rPr>
              <a:t>of candidates completed </a:t>
            </a:r>
            <a:r>
              <a:rPr lang="en-US" sz="2400" dirty="0" smtClean="0">
                <a:ea typeface="ＭＳ Ｐゴシック" pitchFamily="34" charset="-128"/>
              </a:rPr>
              <a:t>by </a:t>
            </a:r>
            <a:r>
              <a:rPr lang="en-US" sz="2400" dirty="0" smtClean="0">
                <a:ea typeface="ＭＳ Ｐゴシック" pitchFamily="34" charset="-128"/>
              </a:rPr>
              <a:t>NCAR</a:t>
            </a:r>
            <a:endParaRPr lang="en-US" sz="2400" dirty="0" smtClean="0">
              <a:ea typeface="ＭＳ Ｐゴシック" pitchFamily="34" charset="-128"/>
            </a:endParaRP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NHC </a:t>
            </a:r>
            <a:r>
              <a:rPr lang="en-US" sz="2400" dirty="0" smtClean="0">
                <a:ea typeface="ＭＳ Ｐゴシック" pitchFamily="34" charset="-128"/>
              </a:rPr>
              <a:t>evaluate </a:t>
            </a:r>
            <a:r>
              <a:rPr lang="en-US" sz="2400" dirty="0" smtClean="0">
                <a:ea typeface="ＭＳ Ｐゴシック" pitchFamily="34" charset="-128"/>
              </a:rPr>
              <a:t>results and </a:t>
            </a:r>
            <a:r>
              <a:rPr lang="en-US" sz="2400" dirty="0" smtClean="0">
                <a:ea typeface="ＭＳ Ｐゴシック" pitchFamily="34" charset="-128"/>
              </a:rPr>
              <a:t>selects </a:t>
            </a:r>
            <a:r>
              <a:rPr lang="en-US" sz="2400" dirty="0" smtClean="0">
                <a:ea typeface="ＭＳ Ｐゴシック" pitchFamily="34" charset="-128"/>
              </a:rPr>
              <a:t>which </a:t>
            </a:r>
            <a:r>
              <a:rPr lang="en-US" sz="2400" dirty="0" smtClean="0">
                <a:ea typeface="ＭＳ Ｐゴシック" pitchFamily="34" charset="-128"/>
              </a:rPr>
              <a:t>models </a:t>
            </a:r>
            <a:r>
              <a:rPr lang="en-US" sz="2400" dirty="0" smtClean="0">
                <a:ea typeface="ＭＳ Ｐゴシック" pitchFamily="34" charset="-128"/>
              </a:rPr>
              <a:t>will be included as Stream </a:t>
            </a:r>
            <a:r>
              <a:rPr lang="en-US" sz="2400" dirty="0" smtClean="0">
                <a:ea typeface="ＭＳ Ｐゴシック" pitchFamily="34" charset="-128"/>
              </a:rPr>
              <a:t>1.5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Includes both experimental new and projected future  capabilities of current system	</a:t>
            </a:r>
          </a:p>
          <a:p>
            <a:r>
              <a:rPr lang="en-US" sz="2400" dirty="0" smtClean="0">
                <a:ea typeface="ＭＳ Ｐゴシック" pitchFamily="34" charset="-128"/>
              </a:rPr>
              <a:t>Typically runs August 1 through October 15</a:t>
            </a:r>
          </a:p>
          <a:p>
            <a:r>
              <a:rPr lang="en-US" sz="2400" dirty="0" smtClean="0">
                <a:ea typeface="ＭＳ Ｐゴシック" pitchFamily="34" charset="-128"/>
                <a:hlinkClick r:id="rId3"/>
              </a:rPr>
              <a:t>www.hfip.org</a:t>
            </a:r>
            <a:r>
              <a:rPr lang="en-US" sz="2400" dirty="0" smtClean="0">
                <a:ea typeface="ＭＳ Ｐゴシック" pitchFamily="34" charset="-128"/>
              </a:rPr>
              <a:t> to access results</a:t>
            </a:r>
          </a:p>
          <a:p>
            <a:pPr marL="0" indent="0">
              <a:buNone/>
            </a:pPr>
            <a:endParaRPr lang="en-US" sz="2400" dirty="0" smtClean="0">
              <a:ea typeface="ＭＳ Ｐゴシック" pitchFamily="34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871BF3D-A3F0-4C5F-8A91-E0ED74732F0E}" type="slidenum">
              <a:rPr lang="en-US" sz="1400" smtClean="0"/>
              <a:pPr eaLnBrk="1" hangingPunct="1"/>
              <a:t>15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58B86EB-C185-4F45-92E1-984037BB7BAA}" type="slidenum">
              <a:rPr lang="en-US" sz="1400" smtClean="0">
                <a:solidFill>
                  <a:srgbClr val="000000"/>
                </a:solidFill>
              </a:rPr>
              <a:pPr eaLnBrk="1" hangingPunct="1"/>
              <a:t>16</a:t>
            </a:fld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17411" name="Slide Number Placeholder 2"/>
          <p:cNvSpPr txBox="1">
            <a:spLocks noGrp="1"/>
          </p:cNvSpPr>
          <p:nvPr/>
        </p:nvSpPr>
        <p:spPr bwMode="auto">
          <a:xfrm>
            <a:off x="7086600" y="66103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98F0FF2E-822C-404D-99C5-4DDA17BBE33C}" type="slidenum">
              <a:rPr lang="en-US" sz="1400">
                <a:solidFill>
                  <a:srgbClr val="000000"/>
                </a:solidFill>
              </a:rPr>
              <a:pPr algn="r" eaLnBrk="1" hangingPunct="1"/>
              <a:t>16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741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pPr eaLnBrk="1" hangingPunct="1"/>
            <a:r>
              <a:rPr lang="en-US" sz="2800" b="1" smtClean="0">
                <a:ea typeface="ＭＳ Ｐゴシック" pitchFamily="34" charset="-128"/>
              </a:rPr>
              <a:t>HFIP dedicated HPC for development/demonstration</a:t>
            </a:r>
            <a:br>
              <a:rPr lang="en-US" sz="2800" b="1" smtClean="0">
                <a:ea typeface="ＭＳ Ｐゴシック" pitchFamily="34" charset="-128"/>
              </a:rPr>
            </a:br>
            <a:r>
              <a:rPr lang="en-US" sz="2800" b="1" smtClean="0">
                <a:ea typeface="ＭＳ Ｐゴシック" pitchFamily="34" charset="-128"/>
              </a:rPr>
              <a:t>NOAA Jet system</a:t>
            </a:r>
          </a:p>
        </p:txBody>
      </p:sp>
      <p:graphicFrame>
        <p:nvGraphicFramePr>
          <p:cNvPr id="1245229" name="Group 45"/>
          <p:cNvGraphicFramePr>
            <a:graphicFrameLocks noGrp="1"/>
          </p:cNvGraphicFramePr>
          <p:nvPr/>
        </p:nvGraphicFramePr>
        <p:xfrm>
          <a:off x="111125" y="1447800"/>
          <a:ext cx="8915400" cy="2119314"/>
        </p:xfrm>
        <a:graphic>
          <a:graphicData uri="http://schemas.openxmlformats.org/drawingml/2006/table">
            <a:tbl>
              <a:tblPr/>
              <a:tblGrid>
                <a:gridCol w="1761903"/>
                <a:gridCol w="1768845"/>
                <a:gridCol w="1652543"/>
                <a:gridCol w="2176774"/>
                <a:gridCol w="1555335"/>
              </a:tblGrid>
              <a:tr h="65666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Install Date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Cores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Performance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(Tflops)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Storage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(Tbytes)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566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Phase 1 (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Njet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Aug 2009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   3184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    35.6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350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6566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Phase 2 (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Tjet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Sep 2010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 10600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   113.0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416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6566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Phase 3 (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Ujet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Nov 2011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 16648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   182.0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1166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6566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Phase 4 (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Sjet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Aug 2012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    22088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     272.0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 1613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7451" name="TextBox 4"/>
          <p:cNvSpPr txBox="1">
            <a:spLocks noChangeArrowheads="1"/>
          </p:cNvSpPr>
          <p:nvPr/>
        </p:nvSpPr>
        <p:spPr bwMode="auto">
          <a:xfrm>
            <a:off x="-9525" y="3581400"/>
            <a:ext cx="4572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 	“Jet” system performance in 2012 	peaks at 272 Tflops</a:t>
            </a:r>
          </a:p>
          <a:p>
            <a:pPr eaLnBrk="1" hangingPunct="1"/>
            <a:endParaRPr lang="en-US" sz="800">
              <a:solidFill>
                <a:srgbClr val="000000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     Current Operations Computing 	peaks at 74 Tflops</a:t>
            </a:r>
          </a:p>
          <a:p>
            <a:pPr eaLnBrk="1" hangingPunct="1">
              <a:buFontTx/>
              <a:buChar char="•"/>
            </a:pPr>
            <a:endParaRPr lang="en-US" sz="800">
              <a:solidFill>
                <a:srgbClr val="000000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      Components of the operational 	system that contribute to hurricane 	forecasts 26%</a:t>
            </a:r>
          </a:p>
          <a:p>
            <a:pPr eaLnBrk="1" hangingPunct="1">
              <a:buFontTx/>
              <a:buChar char="•"/>
            </a:pPr>
            <a:endParaRPr lang="en-US" sz="800">
              <a:solidFill>
                <a:srgbClr val="000000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     HFIP computer provided 10 	times     	more compute</a:t>
            </a:r>
          </a:p>
          <a:p>
            <a:pPr eaLnBrk="1" hangingPunct="1"/>
            <a:endParaRPr lang="en-US" sz="1200" b="1">
              <a:solidFill>
                <a:srgbClr val="000000"/>
              </a:solidFill>
            </a:endParaRPr>
          </a:p>
        </p:txBody>
      </p:sp>
      <p:pic>
        <p:nvPicPr>
          <p:cNvPr id="1745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76650"/>
            <a:ext cx="44386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31750"/>
            <a:ext cx="8229600" cy="1143000"/>
          </a:xfrm>
        </p:spPr>
        <p:txBody>
          <a:bodyPr/>
          <a:lstStyle/>
          <a:p>
            <a:r>
              <a:rPr lang="en-US" sz="2800" b="1" dirty="0" smtClean="0">
                <a:ea typeface="ＭＳ Ｐゴシック" pitchFamily="34" charset="-128"/>
              </a:rPr>
              <a:t>Progress </a:t>
            </a:r>
            <a:r>
              <a:rPr lang="en-US" sz="2800" b="1" dirty="0" smtClean="0">
                <a:ea typeface="ＭＳ Ｐゴシック" pitchFamily="34" charset="-128"/>
              </a:rPr>
              <a:t>and Accomplishments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209550" y="1600200"/>
            <a:ext cx="8915400" cy="54864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smtClean="0"/>
              <a:t>5-year Performance Goals Exceeded or Within Reach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200" dirty="0" smtClean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New </a:t>
            </a:r>
            <a:r>
              <a:rPr lang="en-US" sz="2000" dirty="0"/>
              <a:t>Hybrid </a:t>
            </a:r>
            <a:r>
              <a:rPr lang="en-US" sz="2000" dirty="0" smtClean="0"/>
              <a:t>DA Systems went </a:t>
            </a:r>
            <a:r>
              <a:rPr lang="en-US" sz="2000" dirty="0"/>
              <a:t>operational in the </a:t>
            </a:r>
            <a:r>
              <a:rPr lang="en-US" sz="2000" dirty="0" smtClean="0"/>
              <a:t>GFS </a:t>
            </a:r>
            <a:r>
              <a:rPr lang="en-US" sz="2000" dirty="0"/>
              <a:t>in May </a:t>
            </a:r>
            <a:r>
              <a:rPr lang="en-US" sz="2000" dirty="0" smtClean="0"/>
              <a:t>2012: track </a:t>
            </a:r>
            <a:r>
              <a:rPr lang="en-US" sz="2000" dirty="0"/>
              <a:t>forecasts </a:t>
            </a:r>
            <a:r>
              <a:rPr lang="en-US" sz="2000" dirty="0" smtClean="0"/>
              <a:t>exceeded </a:t>
            </a:r>
            <a:r>
              <a:rPr lang="en-US" sz="2000" dirty="0"/>
              <a:t>the </a:t>
            </a:r>
            <a:r>
              <a:rPr lang="en-US" sz="2000" dirty="0" smtClean="0"/>
              <a:t>5-yr and </a:t>
            </a:r>
            <a:r>
              <a:rPr lang="en-US" sz="2000" dirty="0"/>
              <a:t>approached the </a:t>
            </a:r>
            <a:r>
              <a:rPr lang="en-US" sz="2000" dirty="0" smtClean="0"/>
              <a:t>10-yr </a:t>
            </a:r>
            <a:r>
              <a:rPr lang="en-US" sz="2000" dirty="0"/>
              <a:t>goal. </a:t>
            </a:r>
            <a:r>
              <a:rPr lang="en-US" sz="2000" dirty="0" smtClean="0"/>
              <a:t> Among </a:t>
            </a:r>
            <a:r>
              <a:rPr lang="en-US" sz="2000" dirty="0"/>
              <a:t>the best </a:t>
            </a:r>
            <a:r>
              <a:rPr lang="en-US" sz="2000" dirty="0" smtClean="0"/>
              <a:t>dynamical models for hurricane track prediction, beating ECMWF most </a:t>
            </a:r>
            <a:r>
              <a:rPr lang="en-US" sz="2000" dirty="0"/>
              <a:t>lead times</a:t>
            </a:r>
            <a:r>
              <a:rPr lang="en-US" sz="2000" dirty="0" smtClean="0"/>
              <a:t>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 smtClean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A </a:t>
            </a:r>
            <a:r>
              <a:rPr lang="en-US" sz="2000" dirty="0"/>
              <a:t>third nest was added to operational </a:t>
            </a:r>
            <a:r>
              <a:rPr lang="en-US" sz="2000" dirty="0" smtClean="0"/>
              <a:t>HWRF allowing </a:t>
            </a:r>
            <a:r>
              <a:rPr lang="en-US" sz="2000" dirty="0"/>
              <a:t>an inner core </a:t>
            </a:r>
            <a:r>
              <a:rPr lang="en-US" sz="2000" dirty="0" smtClean="0"/>
              <a:t>resolution </a:t>
            </a:r>
            <a:r>
              <a:rPr lang="en-US" sz="2000" dirty="0"/>
              <a:t>of 3 km. This and other changes led to a 20% improvement in both track and intensity </a:t>
            </a:r>
            <a:r>
              <a:rPr lang="en-US" sz="2000" dirty="0" smtClean="0"/>
              <a:t>forecasts over previous year.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 smtClean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Real-time confirmation of </a:t>
            </a:r>
            <a:r>
              <a:rPr lang="en-US" sz="2000" dirty="0"/>
              <a:t>the impact </a:t>
            </a:r>
            <a:r>
              <a:rPr lang="en-US" sz="2000" dirty="0" smtClean="0"/>
              <a:t>of radar </a:t>
            </a:r>
            <a:r>
              <a:rPr lang="en-US" sz="2000" dirty="0"/>
              <a:t>data </a:t>
            </a:r>
            <a:r>
              <a:rPr lang="en-US" sz="2000" dirty="0" smtClean="0"/>
              <a:t>on intensity </a:t>
            </a:r>
            <a:r>
              <a:rPr lang="en-US" sz="2000" dirty="0"/>
              <a:t>forecasts from the operational </a:t>
            </a:r>
            <a:r>
              <a:rPr lang="en-US" sz="2000" dirty="0" smtClean="0"/>
              <a:t>HWRF: Improvement Additional 10</a:t>
            </a:r>
            <a:r>
              <a:rPr lang="en-US" sz="2000" dirty="0"/>
              <a:t>%-20% </a:t>
            </a:r>
            <a:r>
              <a:rPr lang="en-US" sz="2000" dirty="0" smtClean="0"/>
              <a:t>out </a:t>
            </a:r>
            <a:r>
              <a:rPr lang="en-US" sz="2000" dirty="0"/>
              <a:t>to 72 </a:t>
            </a:r>
            <a:r>
              <a:rPr lang="en-US" sz="2000" dirty="0" smtClean="0"/>
              <a:t>hours; independently verified with similar results from AOML using experimental HWRF.</a:t>
            </a:r>
          </a:p>
          <a:p>
            <a:pPr marL="457200" lvl="1" indent="0">
              <a:spcAft>
                <a:spcPts val="300"/>
              </a:spcAft>
              <a:buFontTx/>
              <a:buNone/>
              <a:defRPr/>
            </a:pPr>
            <a:endParaRPr lang="en-US" sz="2200" dirty="0" smtClean="0">
              <a:ea typeface="ＭＳ Ｐゴシック" pitchFamily="34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E788FBD-789E-4CD2-81D8-21A0C645238C}" type="slidenum">
              <a:rPr lang="en-US" sz="1400" smtClean="0"/>
              <a:pPr eaLnBrk="1" hangingPunct="1"/>
              <a:t>17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3862653-4E9E-4485-8516-C6CBF38D3939}" type="slidenum">
              <a:rPr lang="en-US" sz="1400" smtClean="0"/>
              <a:pPr eaLnBrk="1" hangingPunct="1"/>
              <a:t>18</a:t>
            </a:fld>
            <a:endParaRPr lang="en-US" sz="1400" smtClean="0"/>
          </a:p>
        </p:txBody>
      </p:sp>
      <p:sp>
        <p:nvSpPr>
          <p:cNvPr id="20483" name="Rectangle 2"/>
          <p:cNvSpPr txBox="1">
            <a:spLocks noChangeArrowheads="1"/>
          </p:cNvSpPr>
          <p:nvPr/>
        </p:nvSpPr>
        <p:spPr bwMode="auto">
          <a:xfrm>
            <a:off x="22225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2800" b="1">
                <a:solidFill>
                  <a:schemeClr val="tx2"/>
                </a:solidFill>
              </a:rPr>
              <a:t>Operational GFS Track Forecasts in CY12 </a:t>
            </a:r>
          </a:p>
          <a:p>
            <a:pPr algn="ctr"/>
            <a:r>
              <a:rPr lang="en-US" sz="2800" b="1">
                <a:solidFill>
                  <a:schemeClr val="tx2"/>
                </a:solidFill>
              </a:rPr>
              <a:t>Exceed the 5-year Goal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519238"/>
            <a:ext cx="7786688" cy="505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TextBox 1"/>
          <p:cNvSpPr txBox="1">
            <a:spLocks noChangeArrowheads="1"/>
          </p:cNvSpPr>
          <p:nvPr/>
        </p:nvSpPr>
        <p:spPr bwMode="auto">
          <a:xfrm>
            <a:off x="2717800" y="1673225"/>
            <a:ext cx="4038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/>
              <a:t>Track Skill for NCEP Operational models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176213"/>
            <a:ext cx="8229600" cy="1265237"/>
          </a:xfrm>
        </p:spPr>
        <p:txBody>
          <a:bodyPr/>
          <a:lstStyle/>
          <a:p>
            <a:r>
              <a:rPr lang="en-US" sz="3600" b="1" smtClean="0">
                <a:ea typeface="ＭＳ Ｐゴシック" pitchFamily="34" charset="-128"/>
              </a:rPr>
              <a:t>Global Model Track Error 2012</a:t>
            </a:r>
            <a:br>
              <a:rPr lang="en-US" sz="3600" b="1" smtClean="0">
                <a:ea typeface="ＭＳ Ｐゴシック" pitchFamily="34" charset="-128"/>
              </a:rPr>
            </a:br>
            <a:r>
              <a:rPr lang="en-US" sz="2800" b="1" smtClean="0">
                <a:ea typeface="ＭＳ Ｐゴシック" pitchFamily="34" charset="-128"/>
              </a:rPr>
              <a:t>(% Improvement over HFIP baseline)</a:t>
            </a:r>
            <a:br>
              <a:rPr lang="en-US" sz="2800" b="1" smtClean="0">
                <a:ea typeface="ＭＳ Ｐゴシック" pitchFamily="34" charset="-128"/>
              </a:rPr>
            </a:br>
            <a:endParaRPr lang="en-US" sz="2800" b="1" smtClean="0">
              <a:ea typeface="ＭＳ Ｐゴシック" pitchFamily="34" charset="-128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7ED9A59-9128-476E-95DD-72C0A3837D1C}" type="slidenum">
              <a:rPr lang="en-US" sz="1400" smtClean="0"/>
              <a:pPr eaLnBrk="1" hangingPunct="1"/>
              <a:t>19</a:t>
            </a:fld>
            <a:endParaRPr lang="en-US" sz="1400" smtClean="0"/>
          </a:p>
        </p:txBody>
      </p:sp>
      <p:pic>
        <p:nvPicPr>
          <p:cNvPr id="21509" name="Picture 2" descr="C:\Users\nysheema.lett\AppData\Local\Temp\1\gainxyfe.lant-fim9-gfs-ecmwf-hfip-ops-20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71613"/>
            <a:ext cx="8610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510" name="Straight Arrow Connector 5"/>
          <p:cNvCxnSpPr>
            <a:cxnSpLocks noChangeShapeType="1"/>
          </p:cNvCxnSpPr>
          <p:nvPr/>
        </p:nvCxnSpPr>
        <p:spPr bwMode="auto">
          <a:xfrm>
            <a:off x="4610100" y="3048000"/>
            <a:ext cx="342900" cy="6096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511" name="Straight Arrow Connector 7"/>
          <p:cNvCxnSpPr>
            <a:cxnSpLocks noChangeShapeType="1"/>
          </p:cNvCxnSpPr>
          <p:nvPr/>
        </p:nvCxnSpPr>
        <p:spPr bwMode="auto">
          <a:xfrm>
            <a:off x="5143500" y="2667000"/>
            <a:ext cx="38100" cy="6477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512" name="Straight Arrow Connector 9"/>
          <p:cNvCxnSpPr>
            <a:cxnSpLocks noChangeShapeType="1"/>
          </p:cNvCxnSpPr>
          <p:nvPr/>
        </p:nvCxnSpPr>
        <p:spPr bwMode="auto">
          <a:xfrm flipH="1">
            <a:off x="5562600" y="2990850"/>
            <a:ext cx="228600" cy="5905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513" name="TextBox 13"/>
          <p:cNvSpPr txBox="1">
            <a:spLocks noChangeArrowheads="1"/>
          </p:cNvSpPr>
          <p:nvPr/>
        </p:nvSpPr>
        <p:spPr bwMode="auto">
          <a:xfrm>
            <a:off x="4310063" y="2789238"/>
            <a:ext cx="666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/>
              <a:t>FIM</a:t>
            </a:r>
          </a:p>
        </p:txBody>
      </p:sp>
      <p:sp>
        <p:nvSpPr>
          <p:cNvPr id="21514" name="TextBox 16"/>
          <p:cNvSpPr txBox="1">
            <a:spLocks noChangeArrowheads="1"/>
          </p:cNvSpPr>
          <p:nvPr/>
        </p:nvSpPr>
        <p:spPr bwMode="auto">
          <a:xfrm>
            <a:off x="4829175" y="2438400"/>
            <a:ext cx="666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/>
              <a:t>GFS</a:t>
            </a:r>
          </a:p>
        </p:txBody>
      </p:sp>
      <p:sp>
        <p:nvSpPr>
          <p:cNvPr id="21515" name="TextBox 17"/>
          <p:cNvSpPr txBox="1">
            <a:spLocks noChangeArrowheads="1"/>
          </p:cNvSpPr>
          <p:nvPr/>
        </p:nvSpPr>
        <p:spPr bwMode="auto">
          <a:xfrm>
            <a:off x="5486400" y="2740025"/>
            <a:ext cx="99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/>
              <a:t>ECMWF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ea typeface="ＭＳ Ｐゴシック" pitchFamily="34" charset="-128"/>
                <a:cs typeface="Arial" pitchFamily="34" charset="0"/>
              </a:rPr>
              <a:t>HFIP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 rtlCol="0">
            <a:normAutofit fontScale="6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00100" algn="l"/>
              </a:tabLst>
              <a:defRPr/>
            </a:pPr>
            <a:endParaRPr lang="en-US" sz="3900" dirty="0" smtClean="0"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00100" algn="l"/>
              </a:tabLst>
              <a:defRPr/>
            </a:pPr>
            <a:r>
              <a:rPr lang="en-US" sz="3900" dirty="0" smtClean="0">
                <a:cs typeface="Arial" pitchFamily="34" charset="0"/>
              </a:rPr>
              <a:t>10-year </a:t>
            </a:r>
            <a:r>
              <a:rPr lang="en-US" sz="3900" dirty="0">
                <a:cs typeface="Arial" pitchFamily="34" charset="0"/>
              </a:rPr>
              <a:t>program with </a:t>
            </a:r>
            <a:r>
              <a:rPr lang="en-US" sz="3900" dirty="0" smtClean="0">
                <a:cs typeface="Arial" pitchFamily="34" charset="0"/>
              </a:rPr>
              <a:t>ambitious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00100" algn="l"/>
              </a:tabLst>
              <a:defRPr/>
            </a:pPr>
            <a:r>
              <a:rPr lang="en-US" sz="3900" dirty="0">
                <a:cs typeface="Arial" pitchFamily="34" charset="0"/>
              </a:rPr>
              <a:t> </a:t>
            </a:r>
            <a:r>
              <a:rPr lang="en-US" sz="3900" dirty="0" smtClean="0">
                <a:cs typeface="Arial" pitchFamily="34" charset="0"/>
              </a:rPr>
              <a:t>   </a:t>
            </a:r>
            <a:r>
              <a:rPr lang="en-US" sz="3900" dirty="0">
                <a:cs typeface="Arial" pitchFamily="34" charset="0"/>
              </a:rPr>
              <a:t>forecast improvement </a:t>
            </a:r>
            <a:r>
              <a:rPr lang="en-US" sz="3900" dirty="0" smtClean="0">
                <a:cs typeface="Arial" pitchFamily="34" charset="0"/>
              </a:rPr>
              <a:t>goals </a:t>
            </a:r>
            <a:endParaRPr lang="en-US" sz="3900" dirty="0"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tabLst>
                <a:tab pos="800100" algn="l"/>
              </a:tabLst>
              <a:defRPr/>
            </a:pPr>
            <a:endParaRPr lang="en-US" sz="3900" dirty="0" smtClean="0"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00100" algn="l"/>
              </a:tabLst>
              <a:defRPr/>
            </a:pPr>
            <a:r>
              <a:rPr lang="en-US" sz="3900" dirty="0" smtClean="0">
                <a:cs typeface="Arial" pitchFamily="34" charset="0"/>
              </a:rPr>
              <a:t>		 Designed </a:t>
            </a:r>
            <a:r>
              <a:rPr lang="en-US" sz="3900" dirty="0">
                <a:cs typeface="Arial" pitchFamily="34" charset="0"/>
              </a:rPr>
              <a:t>and run by </a:t>
            </a:r>
            <a:r>
              <a:rPr lang="en-US" sz="3900" dirty="0" smtClean="0">
                <a:cs typeface="Arial" pitchFamily="34" charset="0"/>
              </a:rPr>
              <a:t>NOAA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00100" algn="l"/>
              </a:tabLst>
              <a:defRPr/>
            </a:pPr>
            <a:r>
              <a:rPr lang="en-US" sz="3900" dirty="0">
                <a:cs typeface="Arial" pitchFamily="34" charset="0"/>
              </a:rPr>
              <a:t>	</a:t>
            </a:r>
            <a:r>
              <a:rPr lang="en-US" sz="3900" dirty="0" smtClean="0">
                <a:cs typeface="Arial" pitchFamily="34" charset="0"/>
              </a:rPr>
              <a:t>	  with non-NOAA collaborators</a:t>
            </a:r>
            <a:endParaRPr lang="en-US" sz="3900" dirty="0"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00100" algn="l"/>
              </a:tabLst>
              <a:defRPr/>
            </a:pPr>
            <a:endParaRPr lang="en-US" sz="3900" dirty="0"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00100" algn="l"/>
              </a:tabLst>
              <a:defRPr/>
            </a:pPr>
            <a:r>
              <a:rPr lang="en-US" sz="3900" dirty="0" smtClean="0">
                <a:cs typeface="Arial" pitchFamily="34" charset="0"/>
              </a:rPr>
              <a:t>Began </a:t>
            </a:r>
            <a:r>
              <a:rPr lang="en-US" sz="3900" dirty="0">
                <a:cs typeface="Arial" pitchFamily="34" charset="0"/>
              </a:rPr>
              <a:t>in </a:t>
            </a:r>
            <a:r>
              <a:rPr lang="en-US" sz="3900" dirty="0" smtClean="0">
                <a:cs typeface="Arial" pitchFamily="34" charset="0"/>
              </a:rPr>
              <a:t>fiscal year 2009 </a:t>
            </a:r>
            <a:endParaRPr lang="en-US" sz="3900" dirty="0">
              <a:cs typeface="Arial" pitchFamily="34" charset="0"/>
            </a:endParaRPr>
          </a:p>
          <a:p>
            <a:pPr marL="457200" indent="-457200" eaLnBrk="1" fontAlgn="auto" hangingPunct="1">
              <a:spcAft>
                <a:spcPts val="0"/>
              </a:spcAft>
              <a:buFontTx/>
              <a:buAutoNum type="arabicPeriod"/>
              <a:tabLst>
                <a:tab pos="800100" algn="l"/>
              </a:tabLst>
              <a:defRPr/>
            </a:pPr>
            <a:endParaRPr lang="en-US" sz="3900" dirty="0"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00100" algn="l"/>
              </a:tabLst>
              <a:defRPr/>
            </a:pPr>
            <a:r>
              <a:rPr lang="en-US" sz="3900" dirty="0" smtClean="0">
                <a:cs typeface="Arial" pitchFamily="34" charset="0"/>
              </a:rPr>
              <a:t>Focus </a:t>
            </a:r>
            <a:r>
              <a:rPr lang="en-US" sz="3900" dirty="0">
                <a:cs typeface="Arial" pitchFamily="34" charset="0"/>
              </a:rPr>
              <a:t>on improving </a:t>
            </a:r>
            <a:r>
              <a:rPr lang="en-US" sz="3900" dirty="0" smtClean="0">
                <a:cs typeface="Arial" pitchFamily="34" charset="0"/>
              </a:rPr>
              <a:t>numerical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00100" algn="l"/>
              </a:tabLst>
              <a:defRPr/>
            </a:pPr>
            <a:r>
              <a:rPr lang="en-US" sz="3900" dirty="0" smtClean="0">
                <a:cs typeface="Arial" pitchFamily="34" charset="0"/>
              </a:rPr>
              <a:t>weather </a:t>
            </a:r>
            <a:r>
              <a:rPr lang="en-US" sz="3900" dirty="0">
                <a:cs typeface="Arial" pitchFamily="34" charset="0"/>
              </a:rPr>
              <a:t>prediction model </a:t>
            </a:r>
            <a:endParaRPr lang="en-US" sz="3900" dirty="0" smtClean="0"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00100" algn="l"/>
              </a:tabLst>
              <a:defRPr/>
            </a:pPr>
            <a:r>
              <a:rPr lang="en-US" sz="3900" dirty="0" smtClean="0">
                <a:cs typeface="Arial" pitchFamily="34" charset="0"/>
              </a:rPr>
              <a:t>forecast </a:t>
            </a:r>
            <a:r>
              <a:rPr lang="en-US" sz="3900" dirty="0">
                <a:cs typeface="Arial" pitchFamily="34" charset="0"/>
              </a:rPr>
              <a:t>guidance provided to </a:t>
            </a:r>
            <a:endParaRPr lang="en-US" sz="3900" dirty="0" smtClean="0"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00100" algn="l"/>
              </a:tabLst>
              <a:defRPr/>
            </a:pPr>
            <a:r>
              <a:rPr lang="en-US" sz="3900" dirty="0" smtClean="0">
                <a:cs typeface="Arial" pitchFamily="34" charset="0"/>
              </a:rPr>
              <a:t>the National </a:t>
            </a:r>
            <a:r>
              <a:rPr lang="en-US" sz="3900" dirty="0">
                <a:cs typeface="Arial" pitchFamily="34" charset="0"/>
              </a:rPr>
              <a:t>Hurricane </a:t>
            </a:r>
            <a:r>
              <a:rPr lang="en-US" sz="3900" dirty="0" smtClean="0">
                <a:cs typeface="Arial" pitchFamily="34" charset="0"/>
              </a:rPr>
              <a:t>Center</a:t>
            </a:r>
            <a:endParaRPr lang="en-US" sz="3900" dirty="0">
              <a:cs typeface="Arial" pitchFamily="34" charset="0"/>
            </a:endParaRPr>
          </a:p>
          <a:p>
            <a:pPr marL="457200" indent="-457200" eaLnBrk="1" fontAlgn="auto" hangingPunct="1">
              <a:spcAft>
                <a:spcPts val="0"/>
              </a:spcAft>
              <a:buFontTx/>
              <a:buAutoNum type="arabicPeriod"/>
              <a:tabLst>
                <a:tab pos="800100" algn="l"/>
              </a:tabLs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59771E6-4A96-4ED8-B165-52016A7905AB}" type="slidenum">
              <a:rPr lang="en-US" sz="1400" smtClean="0"/>
              <a:pPr eaLnBrk="1" hangingPunct="1"/>
              <a:t>2</a:t>
            </a:fld>
            <a:endParaRPr lang="en-US" sz="1400" smtClean="0"/>
          </a:p>
        </p:txBody>
      </p:sp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24000"/>
            <a:ext cx="189230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62200"/>
            <a:ext cx="923925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 t="6906" r="17458" b="47957"/>
          <a:stretch>
            <a:fillRect/>
          </a:stretch>
        </p:blipFill>
        <p:spPr bwMode="auto">
          <a:xfrm>
            <a:off x="5778500" y="4191000"/>
            <a:ext cx="27432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/>
          <a:stretch>
            <a:fillRect/>
          </a:stretch>
        </p:blipFill>
        <p:spPr bwMode="auto">
          <a:xfrm>
            <a:off x="0" y="18288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4495800" y="27432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</a:rPr>
              <a:t>Baseline skill</a:t>
            </a:r>
          </a:p>
        </p:txBody>
      </p:sp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7086600" y="3352800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1"/>
              <a:t>GFS</a:t>
            </a:r>
          </a:p>
        </p:txBody>
      </p:sp>
      <p:cxnSp>
        <p:nvCxnSpPr>
          <p:cNvPr id="13317" name="Straight Arrow Connector 6"/>
          <p:cNvCxnSpPr>
            <a:cxnSpLocks noChangeShapeType="1"/>
          </p:cNvCxnSpPr>
          <p:nvPr/>
        </p:nvCxnSpPr>
        <p:spPr bwMode="auto">
          <a:xfrm flipH="1">
            <a:off x="6096000" y="3581400"/>
            <a:ext cx="1066800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18" name="TextBox 9"/>
          <p:cNvSpPr txBox="1">
            <a:spLocks noChangeArrowheads="1"/>
          </p:cNvSpPr>
          <p:nvPr/>
        </p:nvSpPr>
        <p:spPr bwMode="auto">
          <a:xfrm>
            <a:off x="7315200" y="4953000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HWRF</a:t>
            </a:r>
          </a:p>
        </p:txBody>
      </p:sp>
      <p:cxnSp>
        <p:nvCxnSpPr>
          <p:cNvPr id="13319" name="Straight Arrow Connector 11"/>
          <p:cNvCxnSpPr>
            <a:cxnSpLocks noChangeShapeType="1"/>
          </p:cNvCxnSpPr>
          <p:nvPr/>
        </p:nvCxnSpPr>
        <p:spPr bwMode="auto">
          <a:xfrm flipH="1" flipV="1">
            <a:off x="7315200" y="4572000"/>
            <a:ext cx="304800" cy="4572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20" name="TextBox 12"/>
          <p:cNvSpPr txBox="1">
            <a:spLocks noChangeArrowheads="1"/>
          </p:cNvSpPr>
          <p:nvPr/>
        </p:nvSpPr>
        <p:spPr bwMode="auto">
          <a:xfrm>
            <a:off x="1219200" y="0"/>
            <a:ext cx="6553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b="1"/>
              <a:t>Comparison of 2012 NCEP </a:t>
            </a:r>
            <a:br>
              <a:rPr lang="en-US" b="1"/>
            </a:br>
            <a:r>
              <a:rPr lang="en-US" b="1"/>
              <a:t>Operational Models to the 5 Year HFIP </a:t>
            </a:r>
            <a:br>
              <a:rPr lang="en-US" b="1"/>
            </a:br>
            <a:r>
              <a:rPr lang="en-US" b="1"/>
              <a:t>Goal: Intensity</a:t>
            </a:r>
            <a:endParaRPr lang="en-US"/>
          </a:p>
        </p:txBody>
      </p:sp>
      <p:sp>
        <p:nvSpPr>
          <p:cNvPr id="13321" name="TextBox 13"/>
          <p:cNvSpPr txBox="1">
            <a:spLocks noChangeArrowheads="1"/>
          </p:cNvSpPr>
          <p:nvPr/>
        </p:nvSpPr>
        <p:spPr bwMode="auto">
          <a:xfrm>
            <a:off x="7772400" y="41910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1">
                <a:solidFill>
                  <a:srgbClr val="0000FF"/>
                </a:solidFill>
              </a:rPr>
              <a:t>GFDL</a:t>
            </a:r>
          </a:p>
        </p:txBody>
      </p:sp>
      <p:cxnSp>
        <p:nvCxnSpPr>
          <p:cNvPr id="13322" name="Straight Arrow Connector 15"/>
          <p:cNvCxnSpPr>
            <a:cxnSpLocks noChangeShapeType="1"/>
          </p:cNvCxnSpPr>
          <p:nvPr/>
        </p:nvCxnSpPr>
        <p:spPr bwMode="auto">
          <a:xfrm flipH="1" flipV="1">
            <a:off x="7772400" y="4114800"/>
            <a:ext cx="381000" cy="2286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23" name="Text Box 12"/>
          <p:cNvSpPr txBox="1">
            <a:spLocks noChangeArrowheads="1"/>
          </p:cNvSpPr>
          <p:nvPr/>
        </p:nvSpPr>
        <p:spPr bwMode="auto">
          <a:xfrm>
            <a:off x="4114800" y="19812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</a:rPr>
              <a:t>HFIP 5 year Goal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310672D-3BCC-46BF-A64E-59B206B64FD0}" type="slidenum">
              <a:rPr lang="en-US" sz="1400" smtClean="0">
                <a:solidFill>
                  <a:srgbClr val="000000"/>
                </a:solidFill>
              </a:rPr>
              <a:pPr eaLnBrk="1" hangingPunct="1"/>
              <a:t>21</a:t>
            </a:fld>
            <a:endParaRPr lang="en-US" sz="1400" smtClean="0">
              <a:solidFill>
                <a:srgbClr val="000000"/>
              </a:solidFill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3" b="4428"/>
          <a:stretch>
            <a:fillRect/>
          </a:stretch>
        </p:blipFill>
        <p:spPr bwMode="auto">
          <a:xfrm>
            <a:off x="84138" y="1447800"/>
            <a:ext cx="8859837" cy="543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1143000" y="152400"/>
            <a:ext cx="6934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b="1"/>
              <a:t>HWRF Intensity ATL Basin </a:t>
            </a:r>
          </a:p>
          <a:p>
            <a:pPr algn="ctr" eaLnBrk="1" hangingPunct="1"/>
            <a:r>
              <a:rPr lang="en-US" sz="2800" b="1"/>
              <a:t>Cumulative Forecast Improvements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BF54B60-2377-4D09-A861-8F13443CC90F}" type="slidenum">
              <a:rPr lang="en-US" sz="1400" smtClean="0"/>
              <a:pPr eaLnBrk="1" hangingPunct="1"/>
              <a:t>22</a:t>
            </a:fld>
            <a:endParaRPr lang="en-US" sz="1400" smtClean="0"/>
          </a:p>
        </p:txBody>
      </p:sp>
      <p:pic>
        <p:nvPicPr>
          <p:cNvPr id="24579" name="Picture 6" descr="C:\Users\young.c.kwon\AppData\Local\Temp\8\noname-1.gif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1447800"/>
            <a:ext cx="78422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1143000" y="152400"/>
            <a:ext cx="6858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b="1"/>
              <a:t>2013 Operational HWRF (H3FI) upgrade Retrospective Testing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28600" y="158750"/>
            <a:ext cx="8686800" cy="944563"/>
          </a:xfrm>
        </p:spPr>
        <p:txBody>
          <a:bodyPr/>
          <a:lstStyle/>
          <a:p>
            <a:r>
              <a:rPr lang="en-US" sz="2800" b="1" smtClean="0">
                <a:solidFill>
                  <a:srgbClr val="000000"/>
                </a:solidFill>
                <a:ea typeface="ＭＳ Ｐゴシック" pitchFamily="34" charset="-128"/>
              </a:rPr>
              <a:t>Progress </a:t>
            </a:r>
            <a:r>
              <a:rPr lang="en-US" sz="2800" b="1" smtClean="0">
                <a:ea typeface="ＭＳ Ｐゴシック" pitchFamily="34" charset="-128"/>
              </a:rPr>
              <a:t>and Accomplishments</a:t>
            </a:r>
            <a:r>
              <a:rPr lang="en-US" sz="2800" b="1" smtClean="0">
                <a:solidFill>
                  <a:srgbClr val="000000"/>
                </a:solidFill>
                <a:ea typeface="ＭＳ Ｐゴシック" pitchFamily="34" charset="-128"/>
              </a:rPr>
              <a:t>(cont.)</a:t>
            </a:r>
            <a:endParaRPr lang="en-US" sz="2800" b="1" smtClean="0">
              <a:ea typeface="ＭＳ Ｐゴシック" pitchFamily="34" charset="-128"/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381000" y="1524001"/>
            <a:ext cx="8610600" cy="4114800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200" dirty="0" smtClean="0">
                <a:solidFill>
                  <a:srgbClr val="000000"/>
                </a:solidFill>
                <a:ea typeface="ＭＳ Ｐゴシック" pitchFamily="34" charset="-128"/>
              </a:rPr>
              <a:t>Other Development Areas: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2200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>
                <a:ea typeface="ＭＳ Ｐゴシック" pitchFamily="34" charset="-128"/>
              </a:rPr>
              <a:t>A real-time product for potential genesis using the HFIP global ensembles was </a:t>
            </a:r>
            <a:r>
              <a:rPr lang="en-US" sz="2000" dirty="0" smtClean="0">
                <a:ea typeface="ＭＳ Ｐゴシック" pitchFamily="34" charset="-128"/>
              </a:rPr>
              <a:t>demonstrated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>
                <a:solidFill>
                  <a:srgbClr val="000000"/>
                </a:solidFill>
                <a:ea typeface="ＭＳ Ｐゴシック" pitchFamily="34" charset="-128"/>
              </a:rPr>
              <a:t>Experimental 7-day model guidance</a:t>
            </a:r>
            <a:endParaRPr lang="en-US" sz="2000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>
                <a:solidFill>
                  <a:srgbClr val="000000"/>
                </a:solidFill>
                <a:ea typeface="ＭＳ Ｐゴシック" pitchFamily="34" charset="-128"/>
              </a:rPr>
              <a:t>Next generation hurricane storm surge model demonstrated.  A forecast for hurricane Sandy made 36 hours before landfall showed surprising skill in forecasting the surge in New York City and along the New Jersey coast.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>
                <a:solidFill>
                  <a:srgbClr val="000000"/>
                </a:solidFill>
                <a:ea typeface="ＭＳ Ｐゴシック" pitchFamily="34" charset="-128"/>
              </a:rPr>
              <a:t>Statistical Post processing  and products development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>
                <a:solidFill>
                  <a:srgbClr val="000000"/>
                </a:solidFill>
                <a:ea typeface="ＭＳ Ｐゴシック" pitchFamily="34" charset="-128"/>
              </a:rPr>
              <a:t>Operational </a:t>
            </a:r>
            <a:r>
              <a:rPr lang="en-US" sz="2000" dirty="0" smtClean="0">
                <a:solidFill>
                  <a:srgbClr val="000000"/>
                </a:solidFill>
                <a:ea typeface="ＭＳ Ｐゴシック" pitchFamily="34" charset="-128"/>
              </a:rPr>
              <a:t>HWRF Development Process </a:t>
            </a:r>
            <a:r>
              <a:rPr lang="en-US" sz="2000" dirty="0" smtClean="0">
                <a:solidFill>
                  <a:srgbClr val="000000"/>
                </a:solidFill>
                <a:ea typeface="ＭＳ Ｐゴシック" pitchFamily="34" charset="-128"/>
              </a:rPr>
              <a:t>initiated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4FD1C6F-8CBD-479A-9BA6-C5BBED8A2AC7}" type="slidenum">
              <a:rPr lang="en-US" sz="1400" smtClean="0"/>
              <a:pPr eaLnBrk="1" hangingPunct="1"/>
              <a:t>23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A8DC312-9244-429C-8482-2A516C4C0908}" type="slidenum">
              <a:rPr lang="en-US" sz="1400" smtClean="0">
                <a:solidFill>
                  <a:srgbClr val="000000"/>
                </a:solidFill>
              </a:rPr>
              <a:pPr eaLnBrk="1" hangingPunct="1"/>
              <a:t>24</a:t>
            </a:fld>
            <a:endParaRPr lang="en-US" sz="1400" smtClean="0">
              <a:solidFill>
                <a:srgbClr val="000000"/>
              </a:solidFill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71625"/>
            <a:ext cx="7024688" cy="525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1447800" y="295275"/>
            <a:ext cx="640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b="1"/>
              <a:t>NHC Operational Genesis Forecasts</a:t>
            </a:r>
          </a:p>
        </p:txBody>
      </p:sp>
      <p:sp>
        <p:nvSpPr>
          <p:cNvPr id="27653" name="TextBox 2"/>
          <p:cNvSpPr txBox="1">
            <a:spLocks noChangeArrowheads="1"/>
          </p:cNvSpPr>
          <p:nvPr/>
        </p:nvSpPr>
        <p:spPr bwMode="auto">
          <a:xfrm>
            <a:off x="1676400" y="2743200"/>
            <a:ext cx="21637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greatly under predicts around 50% probability</a:t>
            </a:r>
          </a:p>
        </p:txBody>
      </p:sp>
      <p:sp>
        <p:nvSpPr>
          <p:cNvPr id="27654" name="TextBox 3"/>
          <p:cNvSpPr txBox="1">
            <a:spLocks noChangeArrowheads="1"/>
          </p:cNvSpPr>
          <p:nvPr/>
        </p:nvSpPr>
        <p:spPr bwMode="auto">
          <a:xfrm>
            <a:off x="7361238" y="3733800"/>
            <a:ext cx="1676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/>
              <a:t>Refinement distribution indicates the percentage of times the forecast falls in a particular category.  So for example forecasts of 50% probability of formation occur about 10% of the time</a:t>
            </a:r>
          </a:p>
        </p:txBody>
      </p:sp>
      <p:sp>
        <p:nvSpPr>
          <p:cNvPr id="27655" name="TextBox 4"/>
          <p:cNvSpPr txBox="1">
            <a:spLocks noChangeArrowheads="1"/>
          </p:cNvSpPr>
          <p:nvPr/>
        </p:nvSpPr>
        <p:spPr bwMode="auto">
          <a:xfrm>
            <a:off x="1219200" y="5399088"/>
            <a:ext cx="1463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/>
              <a:t>good for</a:t>
            </a:r>
          </a:p>
          <a:p>
            <a:pPr algn="r" eaLnBrk="1" hangingPunct="1"/>
            <a:r>
              <a:rPr lang="en-US"/>
              <a:t>Lower </a:t>
            </a:r>
          </a:p>
          <a:p>
            <a:pPr algn="r" eaLnBrk="1" hangingPunct="1"/>
            <a:r>
              <a:rPr lang="en-US"/>
              <a:t>probabilities</a:t>
            </a:r>
          </a:p>
        </p:txBody>
      </p:sp>
      <p:sp>
        <p:nvSpPr>
          <p:cNvPr id="27656" name="TextBox 5"/>
          <p:cNvSpPr txBox="1">
            <a:spLocks noChangeArrowheads="1"/>
          </p:cNvSpPr>
          <p:nvPr/>
        </p:nvSpPr>
        <p:spPr bwMode="auto">
          <a:xfrm>
            <a:off x="4953000" y="2998788"/>
            <a:ext cx="160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/>
              <a:t>slightly </a:t>
            </a:r>
          </a:p>
          <a:p>
            <a:pPr algn="r" eaLnBrk="1" hangingPunct="1"/>
            <a:r>
              <a:rPr lang="en-US"/>
              <a:t>over predicts</a:t>
            </a:r>
          </a:p>
          <a:p>
            <a:pPr algn="r" eaLnBrk="1" hangingPunct="1"/>
            <a:r>
              <a:rPr lang="en-US"/>
              <a:t> above 70% probability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4"/>
          <p:cNvSpPr txBox="1">
            <a:spLocks noChangeArrowheads="1"/>
          </p:cNvSpPr>
          <p:nvPr/>
        </p:nvSpPr>
        <p:spPr bwMode="auto">
          <a:xfrm>
            <a:off x="1295400" y="76200"/>
            <a:ext cx="655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/>
              <a:t>Verification of model genesis for operational global models</a:t>
            </a:r>
          </a:p>
        </p:txBody>
      </p:sp>
      <p:pic>
        <p:nvPicPr>
          <p:cNvPr id="5837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" t="3975" r="2309"/>
          <a:stretch>
            <a:fillRect/>
          </a:stretch>
        </p:blipFill>
        <p:spPr bwMode="auto">
          <a:xfrm>
            <a:off x="1752600" y="1600200"/>
            <a:ext cx="5645150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Box 5"/>
          <p:cNvSpPr txBox="1">
            <a:spLocks noChangeArrowheads="1"/>
          </p:cNvSpPr>
          <p:nvPr/>
        </p:nvSpPr>
        <p:spPr bwMode="auto">
          <a:xfrm>
            <a:off x="304800" y="5942013"/>
            <a:ext cx="88392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1800"/>
              <a:t>All models have a bias towards over-prediction, caused by both false alarms as well as genesis occurring in the forecast long (&gt;&gt;48h) before observed genesis.</a:t>
            </a:r>
          </a:p>
          <a:p>
            <a:pPr>
              <a:buFont typeface="Arial" pitchFamily="34" charset="0"/>
              <a:buChar char="•"/>
            </a:pPr>
            <a:r>
              <a:rPr lang="en-US" sz="1800"/>
              <a:t>4-ensemble consensus close to reliable up through 50-60%.</a:t>
            </a:r>
          </a:p>
        </p:txBody>
      </p:sp>
      <p:sp>
        <p:nvSpPr>
          <p:cNvPr id="58373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95EE02C-21EC-443E-945B-508AC1EC53B6}" type="slidenum">
              <a:rPr lang="en-US" sz="1400" smtClean="0">
                <a:solidFill>
                  <a:srgbClr val="898989"/>
                </a:solidFill>
              </a:rPr>
              <a:pPr/>
              <a:t>25</a:t>
            </a:fld>
            <a:endParaRPr lang="en-US" sz="1400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C176D24-0371-4847-A2AB-2DC30EA94091}" type="slidenum">
              <a:rPr lang="en-US" sz="1400" smtClean="0"/>
              <a:pPr eaLnBrk="1" hangingPunct="1"/>
              <a:t>26</a:t>
            </a:fld>
            <a:endParaRPr lang="en-US" sz="1400" smtClean="0"/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1433513"/>
            <a:ext cx="6186487" cy="542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TextBox 1"/>
          <p:cNvSpPr txBox="1">
            <a:spLocks noChangeArrowheads="1"/>
          </p:cNvSpPr>
          <p:nvPr/>
        </p:nvSpPr>
        <p:spPr bwMode="auto">
          <a:xfrm>
            <a:off x="304800" y="2058988"/>
            <a:ext cx="2667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Maximum storm surge forecast for Hurricane Sandy from the ADCIRC storm surge model made 36 hours before landfall.  Sandy’s track is shown in black</a:t>
            </a:r>
          </a:p>
        </p:txBody>
      </p:sp>
      <p:sp>
        <p:nvSpPr>
          <p:cNvPr id="28677" name="TextBox 2"/>
          <p:cNvSpPr txBox="1">
            <a:spLocks noChangeArrowheads="1"/>
          </p:cNvSpPr>
          <p:nvPr/>
        </p:nvSpPr>
        <p:spPr bwMode="auto">
          <a:xfrm>
            <a:off x="1219200" y="381000"/>
            <a:ext cx="662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1"/>
              <a:t>HFIP Working With Hurricane Surge Models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65138" y="76200"/>
            <a:ext cx="8229600" cy="1143000"/>
          </a:xfrm>
        </p:spPr>
        <p:txBody>
          <a:bodyPr/>
          <a:lstStyle/>
          <a:p>
            <a:r>
              <a:rPr lang="en-US" sz="3600" b="1" smtClean="0">
                <a:ea typeface="ＭＳ Ｐゴシック" pitchFamily="34" charset="-128"/>
              </a:rPr>
              <a:t>HFIP GFS Ensemble 7day </a:t>
            </a:r>
            <a:br>
              <a:rPr lang="en-US" sz="3600" b="1" smtClean="0">
                <a:ea typeface="ＭＳ Ｐゴシック" pitchFamily="34" charset="-128"/>
              </a:rPr>
            </a:br>
            <a:r>
              <a:rPr lang="en-US" sz="3600" b="1" smtClean="0">
                <a:ea typeface="ＭＳ Ｐゴシック" pitchFamily="34" charset="-128"/>
              </a:rPr>
              <a:t>Forecast for Hurricane Sandy</a:t>
            </a:r>
          </a:p>
        </p:txBody>
      </p:sp>
      <p:sp>
        <p:nvSpPr>
          <p:cNvPr id="22531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ADEC1FE-2704-4E06-A172-C21B8CAF6C87}" type="slidenum">
              <a:rPr lang="en-US" sz="1400" smtClean="0"/>
              <a:pPr eaLnBrk="1" hangingPunct="1"/>
              <a:t>27</a:t>
            </a:fld>
            <a:endParaRPr lang="en-US" sz="1400" smtClean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444625"/>
            <a:ext cx="8763000" cy="523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Statistical Post Processing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500" smtClean="0">
                <a:ea typeface="ＭＳ Ｐゴシック" pitchFamily="34" charset="-128"/>
              </a:rPr>
              <a:t>Statistical Post Processing can add skill to dynamical forecasts.</a:t>
            </a:r>
          </a:p>
          <a:p>
            <a:pPr>
              <a:lnSpc>
                <a:spcPct val="80000"/>
              </a:lnSpc>
            </a:pPr>
            <a:endParaRPr lang="en-US" sz="250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500" smtClean="0">
                <a:ea typeface="ＭＳ Ｐゴシック" pitchFamily="34" charset="-128"/>
              </a:rPr>
              <a:t>There are a number of techniques based on ensembles or individual models.</a:t>
            </a:r>
          </a:p>
          <a:p>
            <a:pPr>
              <a:lnSpc>
                <a:spcPct val="80000"/>
              </a:lnSpc>
            </a:pPr>
            <a:endParaRPr lang="en-US" sz="250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500" smtClean="0">
                <a:ea typeface="ＭＳ Ｐゴシック" pitchFamily="34" charset="-128"/>
              </a:rPr>
              <a:t>One method is shown in the following figure</a:t>
            </a:r>
          </a:p>
          <a:p>
            <a:pPr>
              <a:lnSpc>
                <a:spcPct val="80000"/>
              </a:lnSpc>
            </a:pPr>
            <a:endParaRPr lang="en-US" sz="250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200" smtClean="0">
                <a:ea typeface="ＭＳ Ｐゴシック" pitchFamily="34" charset="-128"/>
              </a:rPr>
              <a:t>From the FSU Multi-Model Ensemble (MMEN) which forms a weighted mean of the many global and regional models run both operationally and by HFIP in real time.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2"/>
          <p:cNvSpPr txBox="1">
            <a:spLocks noChangeArrowheads="1"/>
          </p:cNvSpPr>
          <p:nvPr/>
        </p:nvSpPr>
        <p:spPr bwMode="auto">
          <a:xfrm>
            <a:off x="2209800" y="228600"/>
            <a:ext cx="426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2012 all storms 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1524000"/>
            <a:ext cx="8932862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ike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9" b="2769"/>
          <a:stretch>
            <a:fillRect/>
          </a:stretch>
        </p:blipFill>
        <p:spPr bwMode="auto">
          <a:xfrm>
            <a:off x="5816600" y="1828800"/>
            <a:ext cx="3251200" cy="3094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smtClean="0">
                <a:ea typeface="ＭＳ Ｐゴシック" pitchFamily="34" charset="-128"/>
                <a:cs typeface="Arial" pitchFamily="34" charset="0"/>
              </a:rPr>
              <a:t>Drivers for a HFIP Program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8915400" cy="5334000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lnSpc>
                <a:spcPct val="95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300" b="1" dirty="0" smtClean="0">
                <a:cs typeface="Arial" pitchFamily="34" charset="0"/>
              </a:rPr>
              <a:t>Lives</a:t>
            </a:r>
            <a:r>
              <a:rPr lang="en-US" sz="2300" dirty="0" smtClean="0">
                <a:cs typeface="Arial" pitchFamily="34" charset="0"/>
              </a:rPr>
              <a:t>: More than 50% of U.S. population lives within 50 miles of coast;</a:t>
            </a:r>
          </a:p>
          <a:p>
            <a:pPr marL="0" indent="0" eaLnBrk="1" fontAlgn="auto" hangingPunct="1">
              <a:lnSpc>
                <a:spcPct val="95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300" dirty="0" smtClean="0">
                <a:cs typeface="Arial" pitchFamily="34" charset="0"/>
              </a:rPr>
              <a:t>     Number of people at risk increasing along coast </a:t>
            </a:r>
          </a:p>
          <a:p>
            <a:pPr marL="0" indent="0" eaLnBrk="1" fontAlgn="auto" hangingPunct="1">
              <a:lnSpc>
                <a:spcPct val="95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300" dirty="0" smtClean="0">
                <a:cs typeface="Arial" pitchFamily="34" charset="0"/>
              </a:rPr>
              <a:t>     and inland; 180 million people visit the coast </a:t>
            </a:r>
          </a:p>
          <a:p>
            <a:pPr marL="0" indent="0" eaLnBrk="1" fontAlgn="auto" hangingPunct="1">
              <a:lnSpc>
                <a:spcPct val="95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300" dirty="0">
                <a:cs typeface="Arial" pitchFamily="34" charset="0"/>
              </a:rPr>
              <a:t> </a:t>
            </a:r>
            <a:r>
              <a:rPr lang="en-US" sz="2300" dirty="0" smtClean="0">
                <a:cs typeface="Arial" pitchFamily="34" charset="0"/>
              </a:rPr>
              <a:t>    annually</a:t>
            </a:r>
          </a:p>
          <a:p>
            <a:pPr marL="342900" lvl="1" indent="-342900" eaLnBrk="1" fontAlgn="auto" hangingPunct="1">
              <a:lnSpc>
                <a:spcPct val="95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300" dirty="0" smtClean="0">
              <a:ea typeface="Calibri" charset="0"/>
              <a:cs typeface="Arial" pitchFamily="34" charset="0"/>
            </a:endParaRPr>
          </a:p>
          <a:p>
            <a:pPr marL="338138" lvl="1" indent="-338138" eaLnBrk="1" fontAlgn="auto" hangingPunct="1">
              <a:lnSpc>
                <a:spcPct val="95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300" b="1" dirty="0" smtClean="0">
                <a:ea typeface="Calibri" charset="0"/>
                <a:cs typeface="Arial" pitchFamily="34" charset="0"/>
              </a:rPr>
              <a:t>Property</a:t>
            </a:r>
            <a:r>
              <a:rPr lang="en-US" sz="2300" dirty="0" smtClean="0">
                <a:ea typeface="Calibri" charset="0"/>
                <a:cs typeface="Arial" pitchFamily="34" charset="0"/>
              </a:rPr>
              <a:t>: Value of coastal infrastructure and </a:t>
            </a:r>
          </a:p>
          <a:p>
            <a:pPr marL="338138" lvl="1" indent="0" eaLnBrk="1" fontAlgn="auto" hangingPunct="1">
              <a:lnSpc>
                <a:spcPct val="95000"/>
              </a:lnSpc>
              <a:spcAft>
                <a:spcPts val="0"/>
              </a:spcAft>
              <a:buFontTx/>
              <a:buNone/>
              <a:defRPr/>
            </a:pPr>
            <a:r>
              <a:rPr lang="en-US" sz="2300" dirty="0" smtClean="0">
                <a:ea typeface="Calibri" charset="0"/>
                <a:cs typeface="Arial" pitchFamily="34" charset="0"/>
              </a:rPr>
              <a:t>economy rising… now &gt; $3 </a:t>
            </a:r>
            <a:r>
              <a:rPr lang="en-US" sz="2300" dirty="0">
                <a:ea typeface="Calibri" charset="0"/>
                <a:cs typeface="Arial" pitchFamily="34" charset="0"/>
              </a:rPr>
              <a:t>t</a:t>
            </a:r>
            <a:r>
              <a:rPr lang="en-US" sz="2300" dirty="0" smtClean="0">
                <a:ea typeface="Calibri" charset="0"/>
                <a:cs typeface="Arial" pitchFamily="34" charset="0"/>
              </a:rPr>
              <a:t>rillion; </a:t>
            </a:r>
            <a:r>
              <a:rPr lang="en-US" sz="2300" dirty="0">
                <a:cs typeface="Arial" pitchFamily="34" charset="0"/>
              </a:rPr>
              <a:t>a</a:t>
            </a:r>
            <a:r>
              <a:rPr lang="en-US" sz="2300" dirty="0" smtClean="0">
                <a:cs typeface="Arial" pitchFamily="34" charset="0"/>
              </a:rPr>
              <a:t>nnual U.S.</a:t>
            </a:r>
          </a:p>
          <a:p>
            <a:pPr marL="338138" lvl="1" indent="0" eaLnBrk="1" fontAlgn="auto" hangingPunct="1">
              <a:lnSpc>
                <a:spcPct val="95000"/>
              </a:lnSpc>
              <a:spcAft>
                <a:spcPts val="0"/>
              </a:spcAft>
              <a:buFontTx/>
              <a:buNone/>
              <a:defRPr/>
            </a:pPr>
            <a:r>
              <a:rPr lang="en-US" sz="2300" dirty="0" smtClean="0">
                <a:cs typeface="Arial" pitchFamily="34" charset="0"/>
              </a:rPr>
              <a:t>tropical-cyclone-related damage losses</a:t>
            </a:r>
          </a:p>
          <a:p>
            <a:pPr marL="338138" lvl="1" indent="0" eaLnBrk="1" fontAlgn="auto" hangingPunct="1">
              <a:lnSpc>
                <a:spcPct val="95000"/>
              </a:lnSpc>
              <a:spcAft>
                <a:spcPts val="0"/>
              </a:spcAft>
              <a:buFontTx/>
              <a:buNone/>
              <a:defRPr/>
            </a:pPr>
            <a:r>
              <a:rPr lang="en-US" sz="2300" dirty="0" smtClean="0">
                <a:cs typeface="Arial" pitchFamily="34" charset="0"/>
              </a:rPr>
              <a:t>averaged about  $10 billion circa 2008;</a:t>
            </a:r>
          </a:p>
          <a:p>
            <a:pPr marL="338138" lvl="1" indent="0" eaLnBrk="1" fontAlgn="auto" hangingPunct="1">
              <a:lnSpc>
                <a:spcPct val="95000"/>
              </a:lnSpc>
              <a:spcAft>
                <a:spcPts val="0"/>
              </a:spcAft>
              <a:buFontTx/>
              <a:buNone/>
              <a:defRPr/>
            </a:pPr>
            <a:r>
              <a:rPr lang="en-US" sz="2300" dirty="0" smtClean="0">
                <a:cs typeface="Arial" pitchFamily="34" charset="0"/>
              </a:rPr>
              <a:t>averaged losses double about every ten years</a:t>
            </a:r>
          </a:p>
          <a:p>
            <a:pPr marL="0" indent="0" eaLnBrk="1" fontAlgn="auto" hangingPunct="1">
              <a:lnSpc>
                <a:spcPct val="95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2300" dirty="0" smtClean="0">
              <a:cs typeface="Arial" pitchFamily="34" charset="0"/>
            </a:endParaRPr>
          </a:p>
          <a:p>
            <a:pPr eaLnBrk="1" fontAlgn="auto" hangingPunct="1">
              <a:lnSpc>
                <a:spcPct val="95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300" b="1" dirty="0" smtClean="0">
                <a:cs typeface="Arial" pitchFamily="34" charset="0"/>
              </a:rPr>
              <a:t>Forecasts</a:t>
            </a:r>
            <a:r>
              <a:rPr lang="en-US" sz="2300" dirty="0" smtClean="0">
                <a:cs typeface="Arial" pitchFamily="34" charset="0"/>
              </a:rPr>
              <a:t>: Hurricane track forecasts have </a:t>
            </a:r>
            <a:endParaRPr lang="en-US" sz="2300" dirty="0">
              <a:cs typeface="Arial" pitchFamily="34" charset="0"/>
            </a:endParaRPr>
          </a:p>
          <a:p>
            <a:pPr marL="338138" indent="0" eaLnBrk="1" fontAlgn="auto" hangingPunct="1">
              <a:lnSpc>
                <a:spcPct val="95000"/>
              </a:lnSpc>
              <a:spcAft>
                <a:spcPts val="0"/>
              </a:spcAft>
              <a:buFontTx/>
              <a:buNone/>
              <a:defRPr/>
            </a:pPr>
            <a:r>
              <a:rPr lang="en-US" sz="2300" dirty="0" smtClean="0">
                <a:cs typeface="Arial" pitchFamily="34" charset="0"/>
              </a:rPr>
              <a:t>improved greatly;  intensity forecasts have not</a:t>
            </a:r>
          </a:p>
          <a:p>
            <a:pPr marL="0" indent="0" eaLnBrk="1" fontAlgn="auto" hangingPunct="1">
              <a:lnSpc>
                <a:spcPct val="95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2300" dirty="0" smtClean="0">
              <a:cs typeface="Arial" pitchFamily="34" charset="0"/>
            </a:endParaRPr>
          </a:p>
          <a:p>
            <a:pPr eaLnBrk="1" fontAlgn="auto" hangingPunct="1">
              <a:lnSpc>
                <a:spcPct val="95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300" b="1" dirty="0" smtClean="0">
                <a:cs typeface="Arial" pitchFamily="34" charset="0"/>
              </a:rPr>
              <a:t>Research</a:t>
            </a:r>
            <a:r>
              <a:rPr lang="en-US" sz="2300" dirty="0" smtClean="0">
                <a:cs typeface="Arial" pitchFamily="34" charset="0"/>
              </a:rPr>
              <a:t>: Tropical cyclone research has been </a:t>
            </a:r>
          </a:p>
          <a:p>
            <a:pPr marL="338138" indent="0" eaLnBrk="1" fontAlgn="auto" hangingPunct="1">
              <a:lnSpc>
                <a:spcPct val="95000"/>
              </a:lnSpc>
              <a:spcAft>
                <a:spcPts val="0"/>
              </a:spcAft>
              <a:buFontTx/>
              <a:buNone/>
              <a:defRPr/>
            </a:pPr>
            <a:r>
              <a:rPr lang="en-US" sz="2300" dirty="0" smtClean="0">
                <a:cs typeface="Arial" pitchFamily="34" charset="0"/>
              </a:rPr>
              <a:t>under-resourced and not well-coordinated within the meteorological community</a:t>
            </a:r>
          </a:p>
          <a:p>
            <a:pPr marL="0" indent="0" eaLnBrk="1" fontAlgn="auto" hangingPunct="1">
              <a:lnSpc>
                <a:spcPct val="95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/>
          </a:p>
          <a:p>
            <a:pPr marL="0" indent="0" eaLnBrk="1" fontAlgn="auto" hangingPunct="1">
              <a:lnSpc>
                <a:spcPct val="95000"/>
              </a:lnSpc>
              <a:spcAft>
                <a:spcPts val="0"/>
              </a:spcAft>
              <a:buFontTx/>
              <a:buNone/>
              <a:defRPr/>
            </a:pPr>
            <a:r>
              <a:rPr lang="en-US" sz="2000" dirty="0" smtClean="0"/>
              <a:t>							Courtesy</a:t>
            </a:r>
            <a:r>
              <a:rPr lang="en-US" sz="2000" dirty="0"/>
              <a:t>: </a:t>
            </a:r>
            <a:r>
              <a:rPr lang="en-US" sz="2000" dirty="0" smtClean="0"/>
              <a:t>Ed Rappaport</a:t>
            </a:r>
            <a:endParaRPr lang="en-US" sz="2000" dirty="0"/>
          </a:p>
          <a:p>
            <a:pPr marL="0" indent="0" eaLnBrk="1" fontAlgn="auto" hangingPunct="1">
              <a:lnSpc>
                <a:spcPct val="95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/>
          </a:p>
          <a:p>
            <a:pPr marL="0" indent="0" algn="ctr" eaLnBrk="1" fontAlgn="auto" hangingPunct="1">
              <a:lnSpc>
                <a:spcPct val="95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There is a great need and potential for substantial improvements</a:t>
            </a:r>
            <a:r>
              <a:rPr lang="en-US" sz="2000" i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2000" i="1" u="sng" dirty="0" smtClean="0">
                <a:solidFill>
                  <a:schemeClr val="bg1"/>
                </a:solidFill>
                <a:cs typeface="Arial" pitchFamily="34" charset="0"/>
              </a:rPr>
              <a:t>above and beyond current research efforts</a:t>
            </a: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 in hurricane forecasting.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717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F7D4645-AFBF-4753-9437-1025A6049C71}" type="slidenum">
              <a:rPr lang="en-US" sz="1400" smtClean="0"/>
              <a:pPr eaLnBrk="1" hangingPunct="1"/>
              <a:t>3</a:t>
            </a:fld>
            <a:endParaRPr lang="en-US" sz="1400" smtClean="0"/>
          </a:p>
        </p:txBody>
      </p:sp>
      <p:sp>
        <p:nvSpPr>
          <p:cNvPr id="7174" name="TextBox 1"/>
          <p:cNvSpPr txBox="1">
            <a:spLocks noChangeArrowheads="1"/>
          </p:cNvSpPr>
          <p:nvPr/>
        </p:nvSpPr>
        <p:spPr bwMode="auto">
          <a:xfrm>
            <a:off x="6248400" y="4648200"/>
            <a:ext cx="2435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  <a:cs typeface="Arial" pitchFamily="34" charset="0"/>
              </a:rPr>
              <a:t>Bolivar peninsula after Ike (2008)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8"/>
          <p:cNvSpPr txBox="1">
            <a:spLocks noChangeArrowheads="1"/>
          </p:cNvSpPr>
          <p:nvPr/>
        </p:nvSpPr>
        <p:spPr bwMode="auto">
          <a:xfrm>
            <a:off x="4953000" y="4648200"/>
            <a:ext cx="1066800" cy="55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000" b="1"/>
              <a:t>TCMT</a:t>
            </a:r>
          </a:p>
          <a:p>
            <a:pPr algn="ctr" eaLnBrk="1" hangingPunct="1"/>
            <a:r>
              <a:rPr lang="en-US" sz="1000"/>
              <a:t>Testing and Evaluation</a:t>
            </a:r>
          </a:p>
        </p:txBody>
      </p:sp>
      <p:sp>
        <p:nvSpPr>
          <p:cNvPr id="31747" name="Text Box 14"/>
          <p:cNvSpPr txBox="1">
            <a:spLocks noChangeArrowheads="1"/>
          </p:cNvSpPr>
          <p:nvPr/>
        </p:nvSpPr>
        <p:spPr bwMode="auto">
          <a:xfrm>
            <a:off x="3352800" y="4648200"/>
            <a:ext cx="1066800" cy="55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000" b="1"/>
              <a:t>DTC</a:t>
            </a:r>
          </a:p>
          <a:p>
            <a:pPr eaLnBrk="1" hangingPunct="1"/>
            <a:r>
              <a:rPr lang="en-US" sz="1000"/>
              <a:t>Code Maintenance </a:t>
            </a:r>
          </a:p>
        </p:txBody>
      </p:sp>
      <p:sp>
        <p:nvSpPr>
          <p:cNvPr id="31748" name="Text Box 50"/>
          <p:cNvSpPr txBox="1">
            <a:spLocks noChangeArrowheads="1"/>
          </p:cNvSpPr>
          <p:nvPr/>
        </p:nvSpPr>
        <p:spPr bwMode="auto">
          <a:xfrm>
            <a:off x="2895600" y="5689600"/>
            <a:ext cx="1447800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20650" indent="-1206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000" b="1"/>
              <a:t>Academic Research Community</a:t>
            </a:r>
          </a:p>
          <a:p>
            <a:pPr eaLnBrk="1" hangingPunct="1">
              <a:buFontTx/>
              <a:buChar char="•"/>
            </a:pPr>
            <a:r>
              <a:rPr lang="en-US" sz="1000"/>
              <a:t>Research</a:t>
            </a:r>
          </a:p>
          <a:p>
            <a:pPr eaLnBrk="1" hangingPunct="1">
              <a:buFontTx/>
              <a:buChar char="•"/>
            </a:pPr>
            <a:r>
              <a:rPr lang="en-US" sz="1000"/>
              <a:t>Development</a:t>
            </a:r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2514600" y="2743200"/>
            <a:ext cx="1676400" cy="147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225425" indent="-1111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000" b="1"/>
              <a:t>HWRF CR</a:t>
            </a:r>
          </a:p>
          <a:p>
            <a:pPr lvl="1" eaLnBrk="1" hangingPunct="1">
              <a:buFontTx/>
              <a:buChar char="•"/>
            </a:pPr>
            <a:r>
              <a:rPr lang="en-US" sz="1000"/>
              <a:t>Dynamic cores </a:t>
            </a:r>
          </a:p>
          <a:p>
            <a:pPr lvl="1" eaLnBrk="1" hangingPunct="1">
              <a:buFontTx/>
              <a:buChar char="•"/>
            </a:pPr>
            <a:r>
              <a:rPr lang="en-US" sz="1000"/>
              <a:t>Physics Packages</a:t>
            </a:r>
          </a:p>
          <a:p>
            <a:pPr lvl="1" eaLnBrk="1" hangingPunct="1">
              <a:buFontTx/>
              <a:buChar char="•"/>
            </a:pPr>
            <a:r>
              <a:rPr lang="en-US" sz="1000"/>
              <a:t>Initialization Schemes</a:t>
            </a:r>
          </a:p>
          <a:p>
            <a:pPr lvl="1" eaLnBrk="1" hangingPunct="1">
              <a:buFontTx/>
              <a:buChar char="•"/>
            </a:pPr>
            <a:r>
              <a:rPr lang="en-US" sz="1000"/>
              <a:t>Data Assimilation</a:t>
            </a:r>
          </a:p>
          <a:p>
            <a:pPr lvl="1" eaLnBrk="1" hangingPunct="1">
              <a:buFontTx/>
              <a:buChar char="•"/>
            </a:pPr>
            <a:r>
              <a:rPr lang="en-US" sz="1000"/>
              <a:t>Single &amp; Multi- Model Ensembles</a:t>
            </a:r>
          </a:p>
          <a:p>
            <a:pPr lvl="1" eaLnBrk="1" hangingPunct="1">
              <a:buFontTx/>
              <a:buChar char="•"/>
            </a:pPr>
            <a:r>
              <a:rPr lang="en-US" sz="1000"/>
              <a:t>Post Processing</a:t>
            </a:r>
          </a:p>
          <a:p>
            <a:pPr lvl="1" eaLnBrk="1" hangingPunct="1">
              <a:buFontTx/>
              <a:buChar char="•"/>
            </a:pPr>
            <a:endParaRPr lang="en-US" sz="1000"/>
          </a:p>
        </p:txBody>
      </p:sp>
      <p:sp>
        <p:nvSpPr>
          <p:cNvPr id="31750" name="Text Box 5"/>
          <p:cNvSpPr txBox="1">
            <a:spLocks noChangeArrowheads="1"/>
          </p:cNvSpPr>
          <p:nvPr/>
        </p:nvSpPr>
        <p:spPr bwMode="auto">
          <a:xfrm>
            <a:off x="4191000" y="2743200"/>
            <a:ext cx="838200" cy="147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/>
          </a:p>
          <a:p>
            <a:pPr eaLnBrk="1" hangingPunct="1"/>
            <a:endParaRPr lang="en-US" sz="1000"/>
          </a:p>
          <a:p>
            <a:pPr eaLnBrk="1" hangingPunct="1"/>
            <a:r>
              <a:rPr lang="en-US" sz="1000" b="1"/>
              <a:t>Versions of </a:t>
            </a:r>
          </a:p>
          <a:p>
            <a:pPr eaLnBrk="1" hangingPunct="1"/>
            <a:r>
              <a:rPr lang="en-US" sz="1000" b="1"/>
              <a:t>Ops Code</a:t>
            </a:r>
          </a:p>
          <a:p>
            <a:pPr eaLnBrk="1" hangingPunct="1"/>
            <a:endParaRPr lang="en-US" sz="1000"/>
          </a:p>
          <a:p>
            <a:pPr eaLnBrk="1" hangingPunct="1"/>
            <a:endParaRPr lang="en-US" sz="1000" b="1"/>
          </a:p>
          <a:p>
            <a:pPr eaLnBrk="1" hangingPunct="1"/>
            <a:endParaRPr lang="en-US" sz="1000" b="1"/>
          </a:p>
          <a:p>
            <a:pPr eaLnBrk="1" hangingPunct="1"/>
            <a:endParaRPr lang="en-US" sz="1000"/>
          </a:p>
        </p:txBody>
      </p:sp>
      <p:sp>
        <p:nvSpPr>
          <p:cNvPr id="31751" name="Text Box 58"/>
          <p:cNvSpPr txBox="1">
            <a:spLocks noChangeArrowheads="1"/>
          </p:cNvSpPr>
          <p:nvPr/>
        </p:nvSpPr>
        <p:spPr bwMode="auto">
          <a:xfrm>
            <a:off x="914400" y="2438400"/>
            <a:ext cx="10668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225425" indent="-1047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000" b="1"/>
              <a:t>MMM</a:t>
            </a:r>
          </a:p>
          <a:p>
            <a:pPr eaLnBrk="1" hangingPunct="1"/>
            <a:r>
              <a:rPr lang="en-US" sz="1000"/>
              <a:t> Development </a:t>
            </a:r>
          </a:p>
          <a:p>
            <a:pPr lvl="1" eaLnBrk="1" hangingPunct="1">
              <a:buFontTx/>
              <a:buChar char="•"/>
            </a:pPr>
            <a:r>
              <a:rPr lang="en-US" sz="1000"/>
              <a:t>Init/DA</a:t>
            </a:r>
          </a:p>
          <a:p>
            <a:pPr lvl="1" eaLnBrk="1" hangingPunct="1">
              <a:buFontTx/>
              <a:buChar char="•"/>
            </a:pPr>
            <a:r>
              <a:rPr lang="en-US" sz="1000"/>
              <a:t>Physics</a:t>
            </a:r>
          </a:p>
          <a:p>
            <a:pPr lvl="1" eaLnBrk="1" hangingPunct="1">
              <a:buFontTx/>
              <a:buChar char="•"/>
            </a:pPr>
            <a:r>
              <a:rPr lang="en-US" sz="1000"/>
              <a:t>Dynamics</a:t>
            </a:r>
          </a:p>
        </p:txBody>
      </p:sp>
      <p:sp>
        <p:nvSpPr>
          <p:cNvPr id="31752" name="Text Box 59"/>
          <p:cNvSpPr txBox="1">
            <a:spLocks noChangeArrowheads="1"/>
          </p:cNvSpPr>
          <p:nvPr/>
        </p:nvSpPr>
        <p:spPr bwMode="auto">
          <a:xfrm>
            <a:off x="762000" y="3479800"/>
            <a:ext cx="11430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225425" indent="-1111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000" b="1"/>
              <a:t>NRL</a:t>
            </a:r>
          </a:p>
          <a:p>
            <a:pPr eaLnBrk="1" hangingPunct="1"/>
            <a:r>
              <a:rPr lang="en-US" sz="1000"/>
              <a:t> Development </a:t>
            </a:r>
          </a:p>
          <a:p>
            <a:pPr lvl="1" eaLnBrk="1" hangingPunct="1">
              <a:buFontTx/>
              <a:buChar char="•"/>
            </a:pPr>
            <a:r>
              <a:rPr lang="en-US" sz="1000"/>
              <a:t>Init/DA</a:t>
            </a:r>
          </a:p>
          <a:p>
            <a:pPr lvl="1" eaLnBrk="1" hangingPunct="1">
              <a:buFontTx/>
              <a:buChar char="•"/>
            </a:pPr>
            <a:r>
              <a:rPr lang="en-US" sz="1000"/>
              <a:t>Physics</a:t>
            </a:r>
          </a:p>
          <a:p>
            <a:pPr lvl="1" eaLnBrk="1" hangingPunct="1">
              <a:buFontTx/>
              <a:buChar char="•"/>
            </a:pPr>
            <a:r>
              <a:rPr lang="en-US" sz="1000"/>
              <a:t>Dynamics</a:t>
            </a:r>
          </a:p>
        </p:txBody>
      </p:sp>
      <p:sp>
        <p:nvSpPr>
          <p:cNvPr id="31753" name="Text Box 60"/>
          <p:cNvSpPr txBox="1">
            <a:spLocks noChangeArrowheads="1"/>
          </p:cNvSpPr>
          <p:nvPr/>
        </p:nvSpPr>
        <p:spPr bwMode="auto">
          <a:xfrm>
            <a:off x="1371600" y="1447800"/>
            <a:ext cx="10668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225425" indent="-1047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000" b="1"/>
              <a:t>AOML</a:t>
            </a:r>
          </a:p>
          <a:p>
            <a:pPr eaLnBrk="1" hangingPunct="1"/>
            <a:r>
              <a:rPr lang="en-US" sz="1000"/>
              <a:t> Development </a:t>
            </a:r>
          </a:p>
          <a:p>
            <a:pPr lvl="1" eaLnBrk="1" hangingPunct="1">
              <a:buFontTx/>
              <a:buChar char="•"/>
            </a:pPr>
            <a:r>
              <a:rPr lang="en-US" sz="1000"/>
              <a:t>Init/DA</a:t>
            </a:r>
          </a:p>
          <a:p>
            <a:pPr lvl="1" eaLnBrk="1" hangingPunct="1">
              <a:buFontTx/>
              <a:buChar char="•"/>
            </a:pPr>
            <a:r>
              <a:rPr lang="en-US" sz="1000"/>
              <a:t>Physics</a:t>
            </a:r>
          </a:p>
          <a:p>
            <a:pPr lvl="1" eaLnBrk="1" hangingPunct="1">
              <a:buFontTx/>
              <a:buChar char="•"/>
            </a:pPr>
            <a:r>
              <a:rPr lang="en-US" sz="1000"/>
              <a:t>Dynamics</a:t>
            </a:r>
          </a:p>
        </p:txBody>
      </p:sp>
      <p:sp>
        <p:nvSpPr>
          <p:cNvPr id="31754" name="Text Box 63"/>
          <p:cNvSpPr txBox="1">
            <a:spLocks noChangeArrowheads="1"/>
          </p:cNvSpPr>
          <p:nvPr/>
        </p:nvSpPr>
        <p:spPr bwMode="auto">
          <a:xfrm>
            <a:off x="2743200" y="1422400"/>
            <a:ext cx="13716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225425" indent="-1047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000" b="1"/>
              <a:t>GFDL</a:t>
            </a:r>
          </a:p>
          <a:p>
            <a:pPr eaLnBrk="1" hangingPunct="1"/>
            <a:r>
              <a:rPr lang="en-US" sz="1000"/>
              <a:t> Development </a:t>
            </a:r>
          </a:p>
          <a:p>
            <a:pPr lvl="1" eaLnBrk="1" hangingPunct="1">
              <a:buFontTx/>
              <a:buChar char="•"/>
            </a:pPr>
            <a:r>
              <a:rPr lang="en-US" sz="1000"/>
              <a:t>Physics</a:t>
            </a:r>
          </a:p>
          <a:p>
            <a:pPr lvl="1" eaLnBrk="1" hangingPunct="1">
              <a:buFontTx/>
              <a:buChar char="•"/>
            </a:pPr>
            <a:r>
              <a:rPr lang="en-US" sz="1000"/>
              <a:t>Initialization</a:t>
            </a:r>
          </a:p>
          <a:p>
            <a:pPr lvl="1" eaLnBrk="1" hangingPunct="1">
              <a:buFontTx/>
              <a:buChar char="•"/>
            </a:pPr>
            <a:r>
              <a:rPr lang="en-US" sz="1000"/>
              <a:t>Ocean Coupling</a:t>
            </a:r>
          </a:p>
        </p:txBody>
      </p:sp>
      <p:sp>
        <p:nvSpPr>
          <p:cNvPr id="31755" name="Line 66"/>
          <p:cNvSpPr>
            <a:spLocks noChangeShapeType="1"/>
          </p:cNvSpPr>
          <p:nvPr/>
        </p:nvSpPr>
        <p:spPr bwMode="auto">
          <a:xfrm>
            <a:off x="1981200" y="2286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56" name="Line 67"/>
          <p:cNvSpPr>
            <a:spLocks noChangeShapeType="1"/>
          </p:cNvSpPr>
          <p:nvPr/>
        </p:nvSpPr>
        <p:spPr bwMode="auto">
          <a:xfrm>
            <a:off x="1981200" y="2971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57" name="Line 68"/>
          <p:cNvSpPr>
            <a:spLocks noChangeShapeType="1"/>
          </p:cNvSpPr>
          <p:nvPr/>
        </p:nvSpPr>
        <p:spPr bwMode="auto">
          <a:xfrm flipV="1">
            <a:off x="1905000" y="3429000"/>
            <a:ext cx="609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58" name="Line 69"/>
          <p:cNvSpPr>
            <a:spLocks noChangeShapeType="1"/>
          </p:cNvSpPr>
          <p:nvPr/>
        </p:nvSpPr>
        <p:spPr bwMode="auto">
          <a:xfrm>
            <a:off x="3352800" y="2286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59" name="Line 71"/>
          <p:cNvSpPr>
            <a:spLocks noChangeShapeType="1"/>
          </p:cNvSpPr>
          <p:nvPr/>
        </p:nvSpPr>
        <p:spPr bwMode="auto">
          <a:xfrm>
            <a:off x="3352800" y="4216400"/>
            <a:ext cx="3048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60" name="Line 72"/>
          <p:cNvSpPr>
            <a:spLocks noChangeShapeType="1"/>
          </p:cNvSpPr>
          <p:nvPr/>
        </p:nvSpPr>
        <p:spPr bwMode="auto">
          <a:xfrm>
            <a:off x="3886200" y="5181600"/>
            <a:ext cx="0" cy="50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61" name="Line 73"/>
          <p:cNvSpPr>
            <a:spLocks noChangeShapeType="1"/>
          </p:cNvSpPr>
          <p:nvPr/>
        </p:nvSpPr>
        <p:spPr bwMode="auto">
          <a:xfrm>
            <a:off x="4419600" y="4953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62" name="Line 74"/>
          <p:cNvSpPr>
            <a:spLocks noChangeShapeType="1"/>
          </p:cNvSpPr>
          <p:nvPr/>
        </p:nvSpPr>
        <p:spPr bwMode="auto">
          <a:xfrm>
            <a:off x="5029200" y="3505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63" name="Line 76"/>
          <p:cNvSpPr>
            <a:spLocks noChangeShapeType="1"/>
          </p:cNvSpPr>
          <p:nvPr/>
        </p:nvSpPr>
        <p:spPr bwMode="auto">
          <a:xfrm>
            <a:off x="6934200" y="3505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64" name="Text Box 84"/>
          <p:cNvSpPr txBox="1">
            <a:spLocks noChangeArrowheads="1"/>
          </p:cNvSpPr>
          <p:nvPr/>
        </p:nvSpPr>
        <p:spPr bwMode="auto">
          <a:xfrm>
            <a:off x="3276600" y="2286000"/>
            <a:ext cx="533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000" b="1"/>
              <a:t>GFDL</a:t>
            </a:r>
          </a:p>
        </p:txBody>
      </p:sp>
      <p:sp>
        <p:nvSpPr>
          <p:cNvPr id="31765" name="Text Box 85"/>
          <p:cNvSpPr txBox="1">
            <a:spLocks noChangeArrowheads="1"/>
          </p:cNvSpPr>
          <p:nvPr/>
        </p:nvSpPr>
        <p:spPr bwMode="auto">
          <a:xfrm>
            <a:off x="1981200" y="2971800"/>
            <a:ext cx="533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000" b="1"/>
              <a:t>AHW</a:t>
            </a:r>
          </a:p>
        </p:txBody>
      </p:sp>
      <p:sp>
        <p:nvSpPr>
          <p:cNvPr id="31766" name="Text Box 87"/>
          <p:cNvSpPr txBox="1">
            <a:spLocks noChangeArrowheads="1"/>
          </p:cNvSpPr>
          <p:nvPr/>
        </p:nvSpPr>
        <p:spPr bwMode="auto">
          <a:xfrm>
            <a:off x="1905000" y="2346325"/>
            <a:ext cx="762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000" b="1"/>
              <a:t>HWRF</a:t>
            </a:r>
          </a:p>
        </p:txBody>
      </p:sp>
      <p:sp>
        <p:nvSpPr>
          <p:cNvPr id="31767" name="Text Box 88"/>
          <p:cNvSpPr txBox="1">
            <a:spLocks noChangeArrowheads="1"/>
          </p:cNvSpPr>
          <p:nvPr/>
        </p:nvSpPr>
        <p:spPr bwMode="auto">
          <a:xfrm>
            <a:off x="5181600" y="3521075"/>
            <a:ext cx="5334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000" b="1"/>
              <a:t>Ops </a:t>
            </a:r>
          </a:p>
          <a:p>
            <a:pPr eaLnBrk="1" hangingPunct="1">
              <a:lnSpc>
                <a:spcPct val="90000"/>
              </a:lnSpc>
            </a:pPr>
            <a:r>
              <a:rPr lang="en-US" sz="1000" b="1"/>
              <a:t>Code</a:t>
            </a:r>
          </a:p>
        </p:txBody>
      </p:sp>
      <p:sp>
        <p:nvSpPr>
          <p:cNvPr id="31768" name="Text Box 90"/>
          <p:cNvSpPr txBox="1">
            <a:spLocks noChangeArrowheads="1"/>
          </p:cNvSpPr>
          <p:nvPr/>
        </p:nvSpPr>
        <p:spPr bwMode="auto">
          <a:xfrm>
            <a:off x="1905000" y="3413125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000" b="1"/>
              <a:t>COAMPS-TC</a:t>
            </a:r>
          </a:p>
        </p:txBody>
      </p:sp>
      <p:sp>
        <p:nvSpPr>
          <p:cNvPr id="31769" name="Line 92"/>
          <p:cNvSpPr>
            <a:spLocks noChangeShapeType="1"/>
          </p:cNvSpPr>
          <p:nvPr/>
        </p:nvSpPr>
        <p:spPr bwMode="auto">
          <a:xfrm flipV="1">
            <a:off x="5638800" y="411480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70" name="Text Box 96"/>
          <p:cNvSpPr txBox="1">
            <a:spLocks noChangeArrowheads="1"/>
          </p:cNvSpPr>
          <p:nvPr/>
        </p:nvSpPr>
        <p:spPr bwMode="auto">
          <a:xfrm rot="-5400000">
            <a:off x="-1219200" y="3581400"/>
            <a:ext cx="3505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b="1"/>
              <a:t>Research / Development</a:t>
            </a:r>
          </a:p>
        </p:txBody>
      </p:sp>
      <p:grpSp>
        <p:nvGrpSpPr>
          <p:cNvPr id="31771" name="Group 167"/>
          <p:cNvGrpSpPr>
            <a:grpSpLocks/>
          </p:cNvGrpSpPr>
          <p:nvPr/>
        </p:nvGrpSpPr>
        <p:grpSpPr bwMode="auto">
          <a:xfrm>
            <a:off x="5715000" y="1676400"/>
            <a:ext cx="3276600" cy="3352800"/>
            <a:chOff x="3504" y="1056"/>
            <a:chExt cx="2064" cy="2112"/>
          </a:xfrm>
        </p:grpSpPr>
        <p:sp>
          <p:nvSpPr>
            <p:cNvPr id="31788" name="Text Box 12"/>
            <p:cNvSpPr txBox="1">
              <a:spLocks noChangeArrowheads="1"/>
            </p:cNvSpPr>
            <p:nvPr/>
          </p:nvSpPr>
          <p:spPr bwMode="auto">
            <a:xfrm>
              <a:off x="3504" y="1056"/>
              <a:ext cx="912" cy="4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225425" indent="-1111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1000" b="1"/>
                <a:t>NHC</a:t>
              </a:r>
            </a:p>
            <a:p>
              <a:pPr lvl="1" eaLnBrk="1" hangingPunct="1">
                <a:buFontTx/>
                <a:buChar char="•"/>
              </a:pPr>
              <a:r>
                <a:rPr lang="en-US" sz="1000"/>
                <a:t>Diagnostics</a:t>
              </a:r>
            </a:p>
            <a:p>
              <a:pPr lvl="1" eaLnBrk="1" hangingPunct="1">
                <a:buFontTx/>
                <a:buChar char="•"/>
              </a:pPr>
              <a:r>
                <a:rPr lang="en-US" sz="1000"/>
                <a:t>Ops Evaluation</a:t>
              </a:r>
            </a:p>
            <a:p>
              <a:pPr lvl="1" eaLnBrk="1" hangingPunct="1">
                <a:buFontTx/>
                <a:buChar char="•"/>
              </a:pPr>
              <a:r>
                <a:rPr lang="en-US" sz="1000"/>
                <a:t>Recommendation</a:t>
              </a:r>
            </a:p>
          </p:txBody>
        </p:sp>
        <p:sp>
          <p:nvSpPr>
            <p:cNvPr id="31789" name="Text Box 51"/>
            <p:cNvSpPr txBox="1">
              <a:spLocks noChangeArrowheads="1"/>
            </p:cNvSpPr>
            <p:nvPr/>
          </p:nvSpPr>
          <p:spPr bwMode="auto">
            <a:xfrm>
              <a:off x="4608" y="1872"/>
              <a:ext cx="720" cy="5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20650" indent="-1206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1000" b="1"/>
                <a:t>NCO</a:t>
              </a:r>
            </a:p>
            <a:p>
              <a:pPr eaLnBrk="1" hangingPunct="1">
                <a:buFontTx/>
                <a:buChar char="•"/>
              </a:pPr>
              <a:r>
                <a:rPr lang="en-US" sz="1000"/>
                <a:t>Operational Code</a:t>
              </a:r>
            </a:p>
            <a:p>
              <a:pPr eaLnBrk="1" hangingPunct="1">
                <a:buFontTx/>
                <a:buChar char="•"/>
              </a:pPr>
              <a:r>
                <a:rPr lang="en-US" sz="1000"/>
                <a:t>Operational Runs</a:t>
              </a:r>
            </a:p>
          </p:txBody>
        </p:sp>
        <p:sp>
          <p:nvSpPr>
            <p:cNvPr id="31790" name="Text Box 52"/>
            <p:cNvSpPr txBox="1">
              <a:spLocks noChangeArrowheads="1"/>
            </p:cNvSpPr>
            <p:nvPr/>
          </p:nvSpPr>
          <p:spPr bwMode="auto">
            <a:xfrm>
              <a:off x="4560" y="2816"/>
              <a:ext cx="912" cy="352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1000" b="1"/>
                <a:t>Outcome</a:t>
              </a:r>
            </a:p>
            <a:p>
              <a:pPr algn="ctr" eaLnBrk="1" hangingPunct="1"/>
              <a:r>
                <a:rPr lang="en-US" sz="1000"/>
                <a:t>Reach HFIP Goals on Intensity</a:t>
              </a:r>
            </a:p>
          </p:txBody>
        </p:sp>
        <p:sp>
          <p:nvSpPr>
            <p:cNvPr id="31791" name="Text Box 62"/>
            <p:cNvSpPr txBox="1">
              <a:spLocks noChangeArrowheads="1"/>
            </p:cNvSpPr>
            <p:nvPr/>
          </p:nvSpPr>
          <p:spPr bwMode="auto">
            <a:xfrm>
              <a:off x="3552" y="1856"/>
              <a:ext cx="720" cy="7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225425" indent="-10477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1000" b="1"/>
                <a:t>EMC</a:t>
              </a:r>
            </a:p>
            <a:p>
              <a:pPr eaLnBrk="1" hangingPunct="1"/>
              <a:r>
                <a:rPr lang="en-US" sz="1000"/>
                <a:t>Testing/ Eval/</a:t>
              </a:r>
            </a:p>
            <a:p>
              <a:pPr eaLnBrk="1" hangingPunct="1"/>
              <a:r>
                <a:rPr lang="en-US" sz="1000"/>
                <a:t>Implementation  </a:t>
              </a:r>
            </a:p>
            <a:p>
              <a:pPr lvl="1" eaLnBrk="1" hangingPunct="1">
                <a:buFontTx/>
                <a:buChar char="•"/>
              </a:pPr>
              <a:r>
                <a:rPr lang="en-US" sz="1000"/>
                <a:t>Physics</a:t>
              </a:r>
            </a:p>
            <a:p>
              <a:pPr lvl="1" eaLnBrk="1" hangingPunct="1">
                <a:buFontTx/>
                <a:buChar char="•"/>
              </a:pPr>
              <a:r>
                <a:rPr lang="en-US" sz="1000"/>
                <a:t>Initialization</a:t>
              </a:r>
            </a:p>
            <a:p>
              <a:pPr lvl="1" eaLnBrk="1" hangingPunct="1">
                <a:buFontTx/>
                <a:buChar char="•"/>
              </a:pPr>
              <a:r>
                <a:rPr lang="en-US" sz="1000"/>
                <a:t>Diagnostics</a:t>
              </a:r>
            </a:p>
            <a:p>
              <a:pPr lvl="1" eaLnBrk="1" hangingPunct="1">
                <a:buFontTx/>
                <a:buChar char="•"/>
              </a:pPr>
              <a:r>
                <a:rPr lang="en-US" sz="1000"/>
                <a:t>Op Support</a:t>
              </a:r>
            </a:p>
          </p:txBody>
        </p:sp>
        <p:sp>
          <p:nvSpPr>
            <p:cNvPr id="31792" name="Line 75"/>
            <p:cNvSpPr>
              <a:spLocks noChangeShapeType="1"/>
            </p:cNvSpPr>
            <p:nvPr/>
          </p:nvSpPr>
          <p:spPr bwMode="auto">
            <a:xfrm>
              <a:off x="3888" y="148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1793" name="Line 77"/>
            <p:cNvSpPr>
              <a:spLocks noChangeShapeType="1"/>
            </p:cNvSpPr>
            <p:nvPr/>
          </p:nvSpPr>
          <p:spPr bwMode="auto">
            <a:xfrm>
              <a:off x="4944" y="2400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1794" name="Text Box 91"/>
            <p:cNvSpPr txBox="1">
              <a:spLocks noChangeArrowheads="1"/>
            </p:cNvSpPr>
            <p:nvPr/>
          </p:nvSpPr>
          <p:spPr bwMode="auto">
            <a:xfrm>
              <a:off x="4320" y="2208"/>
              <a:ext cx="33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sz="1000" b="1"/>
                <a:t>Ops </a:t>
              </a:r>
            </a:p>
            <a:p>
              <a:pPr eaLnBrk="1" hangingPunct="1">
                <a:lnSpc>
                  <a:spcPct val="90000"/>
                </a:lnSpc>
              </a:pPr>
              <a:r>
                <a:rPr lang="en-US" sz="1000" b="1"/>
                <a:t>Code</a:t>
              </a:r>
            </a:p>
          </p:txBody>
        </p:sp>
        <p:sp>
          <p:nvSpPr>
            <p:cNvPr id="31795" name="Text Box 99"/>
            <p:cNvSpPr txBox="1">
              <a:spLocks noChangeArrowheads="1"/>
            </p:cNvSpPr>
            <p:nvPr/>
          </p:nvSpPr>
          <p:spPr bwMode="auto">
            <a:xfrm>
              <a:off x="4224" y="1152"/>
              <a:ext cx="134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>
                      <a:alpha val="14902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b="1"/>
                <a:t>Implementation</a:t>
              </a:r>
            </a:p>
          </p:txBody>
        </p:sp>
      </p:grpSp>
      <p:sp>
        <p:nvSpPr>
          <p:cNvPr id="31772" name="Freeform 110"/>
          <p:cNvSpPr>
            <a:spLocks/>
          </p:cNvSpPr>
          <p:nvPr/>
        </p:nvSpPr>
        <p:spPr bwMode="auto">
          <a:xfrm>
            <a:off x="5181600" y="1219200"/>
            <a:ext cx="3733800" cy="3276600"/>
          </a:xfrm>
          <a:custGeom>
            <a:avLst/>
            <a:gdLst>
              <a:gd name="T0" fmla="*/ 466725 w 576"/>
              <a:gd name="T1" fmla="*/ 409575 h 448"/>
              <a:gd name="T2" fmla="*/ 466725 w 576"/>
              <a:gd name="T3" fmla="*/ 2867025 h 448"/>
              <a:gd name="T4" fmla="*/ 3267075 w 576"/>
              <a:gd name="T5" fmla="*/ 2867025 h 448"/>
              <a:gd name="T6" fmla="*/ 3267075 w 576"/>
              <a:gd name="T7" fmla="*/ 409575 h 448"/>
              <a:gd name="T8" fmla="*/ 466725 w 576"/>
              <a:gd name="T9" fmla="*/ 409575 h 4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" h="448">
                <a:moveTo>
                  <a:pt x="72" y="56"/>
                </a:moveTo>
                <a:cubicBezTo>
                  <a:pt x="0" y="112"/>
                  <a:pt x="0" y="336"/>
                  <a:pt x="72" y="392"/>
                </a:cubicBezTo>
                <a:cubicBezTo>
                  <a:pt x="144" y="448"/>
                  <a:pt x="432" y="448"/>
                  <a:pt x="504" y="392"/>
                </a:cubicBezTo>
                <a:cubicBezTo>
                  <a:pt x="576" y="336"/>
                  <a:pt x="568" y="112"/>
                  <a:pt x="504" y="56"/>
                </a:cubicBezTo>
                <a:cubicBezTo>
                  <a:pt x="440" y="0"/>
                  <a:pt x="144" y="0"/>
                  <a:pt x="72" y="56"/>
                </a:cubicBezTo>
                <a:close/>
              </a:path>
            </a:pathLst>
          </a:custGeom>
          <a:solidFill>
            <a:srgbClr val="C0C0C0">
              <a:alpha val="14902"/>
            </a:srgb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73" name="Text Box 130"/>
          <p:cNvSpPr txBox="1">
            <a:spLocks noChangeArrowheads="1"/>
          </p:cNvSpPr>
          <p:nvPr/>
        </p:nvSpPr>
        <p:spPr bwMode="auto">
          <a:xfrm>
            <a:off x="1333500" y="381000"/>
            <a:ext cx="65151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>
                    <a:alpha val="1490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1"/>
              <a:t>Operational HWRF Development Process</a:t>
            </a:r>
          </a:p>
        </p:txBody>
      </p:sp>
      <p:sp>
        <p:nvSpPr>
          <p:cNvPr id="31774" name="Line 131"/>
          <p:cNvSpPr>
            <a:spLocks noChangeShapeType="1"/>
          </p:cNvSpPr>
          <p:nvPr/>
        </p:nvSpPr>
        <p:spPr bwMode="auto">
          <a:xfrm flipH="1">
            <a:off x="4038600" y="4216400"/>
            <a:ext cx="3810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75" name="Line 133"/>
          <p:cNvSpPr>
            <a:spLocks noChangeShapeType="1"/>
          </p:cNvSpPr>
          <p:nvPr/>
        </p:nvSpPr>
        <p:spPr bwMode="auto">
          <a:xfrm>
            <a:off x="4495800" y="2895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76" name="Line 134"/>
          <p:cNvSpPr>
            <a:spLocks noChangeShapeType="1"/>
          </p:cNvSpPr>
          <p:nvPr/>
        </p:nvSpPr>
        <p:spPr bwMode="auto">
          <a:xfrm flipH="1">
            <a:off x="3733800" y="2895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77" name="Text Box 132"/>
          <p:cNvSpPr txBox="1">
            <a:spLocks noChangeArrowheads="1"/>
          </p:cNvSpPr>
          <p:nvPr/>
        </p:nvSpPr>
        <p:spPr bwMode="auto">
          <a:xfrm>
            <a:off x="3886200" y="2794000"/>
            <a:ext cx="609600" cy="254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000" b="1"/>
              <a:t>EMC</a:t>
            </a:r>
          </a:p>
        </p:txBody>
      </p:sp>
      <p:sp>
        <p:nvSpPr>
          <p:cNvPr id="31778" name="Line 138"/>
          <p:cNvSpPr>
            <a:spLocks noChangeShapeType="1"/>
          </p:cNvSpPr>
          <p:nvPr/>
        </p:nvSpPr>
        <p:spPr bwMode="auto">
          <a:xfrm>
            <a:off x="7162800" y="2057400"/>
            <a:ext cx="685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79" name="Line 139"/>
          <p:cNvSpPr>
            <a:spLocks noChangeShapeType="1"/>
          </p:cNvSpPr>
          <p:nvPr/>
        </p:nvSpPr>
        <p:spPr bwMode="auto">
          <a:xfrm flipV="1">
            <a:off x="4114800" y="19812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80" name="Text Box 140"/>
          <p:cNvSpPr txBox="1">
            <a:spLocks noChangeArrowheads="1"/>
          </p:cNvSpPr>
          <p:nvPr/>
        </p:nvSpPr>
        <p:spPr bwMode="auto">
          <a:xfrm>
            <a:off x="914400" y="4470400"/>
            <a:ext cx="1219200" cy="1320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>
                    <a:alpha val="14902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228600" indent="-1143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000" b="1"/>
              <a:t>EMC</a:t>
            </a:r>
          </a:p>
          <a:p>
            <a:pPr algn="ctr" eaLnBrk="1" hangingPunct="1"/>
            <a:r>
              <a:rPr lang="en-US" sz="1000"/>
              <a:t>HWRF Model Development</a:t>
            </a:r>
          </a:p>
          <a:p>
            <a:pPr lvl="1" eaLnBrk="1" hangingPunct="1">
              <a:buFontTx/>
              <a:buChar char="•"/>
            </a:pPr>
            <a:r>
              <a:rPr lang="en-US" sz="1000"/>
              <a:t>Init/DA</a:t>
            </a:r>
          </a:p>
          <a:p>
            <a:pPr lvl="1" eaLnBrk="1" hangingPunct="1">
              <a:buFontTx/>
              <a:buChar char="•"/>
            </a:pPr>
            <a:r>
              <a:rPr lang="en-US" sz="1000"/>
              <a:t>Physics</a:t>
            </a:r>
          </a:p>
          <a:p>
            <a:pPr lvl="1" eaLnBrk="1" hangingPunct="1">
              <a:buFontTx/>
              <a:buChar char="•"/>
            </a:pPr>
            <a:r>
              <a:rPr lang="en-US" sz="1000"/>
              <a:t>Dynamics</a:t>
            </a:r>
          </a:p>
          <a:p>
            <a:pPr lvl="1" eaLnBrk="1" hangingPunct="1">
              <a:buFontTx/>
              <a:buChar char="•"/>
            </a:pPr>
            <a:r>
              <a:rPr lang="en-US" sz="1000"/>
              <a:t>Ocean Coupling</a:t>
            </a:r>
          </a:p>
        </p:txBody>
      </p:sp>
      <p:sp>
        <p:nvSpPr>
          <p:cNvPr id="31781" name="Line 143"/>
          <p:cNvSpPr>
            <a:spLocks noChangeShapeType="1"/>
          </p:cNvSpPr>
          <p:nvPr/>
        </p:nvSpPr>
        <p:spPr bwMode="auto">
          <a:xfrm flipH="1">
            <a:off x="2133600" y="4191000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82" name="Freeform 157"/>
          <p:cNvSpPr>
            <a:spLocks/>
          </p:cNvSpPr>
          <p:nvPr/>
        </p:nvSpPr>
        <p:spPr bwMode="auto">
          <a:xfrm>
            <a:off x="190500" y="546100"/>
            <a:ext cx="4762500" cy="6540500"/>
          </a:xfrm>
          <a:custGeom>
            <a:avLst/>
            <a:gdLst>
              <a:gd name="T0" fmla="*/ 596900 w 3000"/>
              <a:gd name="T1" fmla="*/ 825500 h 4120"/>
              <a:gd name="T2" fmla="*/ 596900 w 3000"/>
              <a:gd name="T3" fmla="*/ 5702300 h 4120"/>
              <a:gd name="T4" fmla="*/ 4178300 w 3000"/>
              <a:gd name="T5" fmla="*/ 5854700 h 4120"/>
              <a:gd name="T6" fmla="*/ 4102100 w 3000"/>
              <a:gd name="T7" fmla="*/ 4940300 h 4120"/>
              <a:gd name="T8" fmla="*/ 2197100 w 3000"/>
              <a:gd name="T9" fmla="*/ 4864100 h 4120"/>
              <a:gd name="T10" fmla="*/ 2120900 w 3000"/>
              <a:gd name="T11" fmla="*/ 1968500 h 4120"/>
              <a:gd name="T12" fmla="*/ 3873500 w 3000"/>
              <a:gd name="T13" fmla="*/ 1892300 h 4120"/>
              <a:gd name="T14" fmla="*/ 3873500 w 3000"/>
              <a:gd name="T15" fmla="*/ 749300 h 4120"/>
              <a:gd name="T16" fmla="*/ 596900 w 3000"/>
              <a:gd name="T17" fmla="*/ 825500 h 41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00" h="4120">
                <a:moveTo>
                  <a:pt x="376" y="520"/>
                </a:moveTo>
                <a:cubicBezTo>
                  <a:pt x="32" y="1040"/>
                  <a:pt x="0" y="3064"/>
                  <a:pt x="376" y="3592"/>
                </a:cubicBezTo>
                <a:cubicBezTo>
                  <a:pt x="752" y="4120"/>
                  <a:pt x="2264" y="3768"/>
                  <a:pt x="2632" y="3688"/>
                </a:cubicBezTo>
                <a:cubicBezTo>
                  <a:pt x="3000" y="3608"/>
                  <a:pt x="2792" y="3216"/>
                  <a:pt x="2584" y="3112"/>
                </a:cubicBezTo>
                <a:cubicBezTo>
                  <a:pt x="2376" y="3008"/>
                  <a:pt x="1592" y="3376"/>
                  <a:pt x="1384" y="3064"/>
                </a:cubicBezTo>
                <a:cubicBezTo>
                  <a:pt x="1176" y="2752"/>
                  <a:pt x="1160" y="1552"/>
                  <a:pt x="1336" y="1240"/>
                </a:cubicBezTo>
                <a:cubicBezTo>
                  <a:pt x="1512" y="928"/>
                  <a:pt x="2256" y="1320"/>
                  <a:pt x="2440" y="1192"/>
                </a:cubicBezTo>
                <a:cubicBezTo>
                  <a:pt x="2624" y="1064"/>
                  <a:pt x="2784" y="592"/>
                  <a:pt x="2440" y="472"/>
                </a:cubicBezTo>
                <a:cubicBezTo>
                  <a:pt x="2096" y="352"/>
                  <a:pt x="720" y="0"/>
                  <a:pt x="376" y="520"/>
                </a:cubicBezTo>
                <a:close/>
              </a:path>
            </a:pathLst>
          </a:custGeom>
          <a:solidFill>
            <a:srgbClr val="99CCFF">
              <a:alpha val="14902"/>
            </a:srgb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83" name="Text Box 158"/>
          <p:cNvSpPr txBox="1">
            <a:spLocks noChangeArrowheads="1"/>
          </p:cNvSpPr>
          <p:nvPr/>
        </p:nvSpPr>
        <p:spPr bwMode="auto">
          <a:xfrm>
            <a:off x="2286000" y="4419600"/>
            <a:ext cx="609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000" b="1"/>
              <a:t>HWRF</a:t>
            </a:r>
          </a:p>
        </p:txBody>
      </p:sp>
      <p:sp>
        <p:nvSpPr>
          <p:cNvPr id="31784" name="Freeform 163"/>
          <p:cNvSpPr>
            <a:spLocks/>
          </p:cNvSpPr>
          <p:nvPr/>
        </p:nvSpPr>
        <p:spPr bwMode="auto">
          <a:xfrm>
            <a:off x="2057400" y="2438400"/>
            <a:ext cx="4470400" cy="3124200"/>
          </a:xfrm>
          <a:custGeom>
            <a:avLst/>
            <a:gdLst>
              <a:gd name="T0" fmla="*/ 431800 w 2816"/>
              <a:gd name="T1" fmla="*/ 279400 h 1968"/>
              <a:gd name="T2" fmla="*/ 431800 w 2816"/>
              <a:gd name="T3" fmla="*/ 1879600 h 1968"/>
              <a:gd name="T4" fmla="*/ 1270000 w 2816"/>
              <a:gd name="T5" fmla="*/ 2870200 h 1968"/>
              <a:gd name="T6" fmla="*/ 4013200 w 2816"/>
              <a:gd name="T7" fmla="*/ 3022600 h 1968"/>
              <a:gd name="T8" fmla="*/ 4013200 w 2816"/>
              <a:gd name="T9" fmla="*/ 2260600 h 1968"/>
              <a:gd name="T10" fmla="*/ 3098800 w 2816"/>
              <a:gd name="T11" fmla="*/ 1879600 h 1968"/>
              <a:gd name="T12" fmla="*/ 3022600 w 2816"/>
              <a:gd name="T13" fmla="*/ 279400 h 1968"/>
              <a:gd name="T14" fmla="*/ 431800 w 2816"/>
              <a:gd name="T15" fmla="*/ 279400 h 196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816" h="1968">
                <a:moveTo>
                  <a:pt x="272" y="176"/>
                </a:moveTo>
                <a:cubicBezTo>
                  <a:pt x="0" y="344"/>
                  <a:pt x="184" y="912"/>
                  <a:pt x="272" y="1184"/>
                </a:cubicBezTo>
                <a:cubicBezTo>
                  <a:pt x="360" y="1456"/>
                  <a:pt x="424" y="1688"/>
                  <a:pt x="800" y="1808"/>
                </a:cubicBezTo>
                <a:cubicBezTo>
                  <a:pt x="1176" y="1928"/>
                  <a:pt x="2240" y="1968"/>
                  <a:pt x="2528" y="1904"/>
                </a:cubicBezTo>
                <a:cubicBezTo>
                  <a:pt x="2816" y="1840"/>
                  <a:pt x="2624" y="1544"/>
                  <a:pt x="2528" y="1424"/>
                </a:cubicBezTo>
                <a:cubicBezTo>
                  <a:pt x="2432" y="1304"/>
                  <a:pt x="2056" y="1392"/>
                  <a:pt x="1952" y="1184"/>
                </a:cubicBezTo>
                <a:cubicBezTo>
                  <a:pt x="1848" y="976"/>
                  <a:pt x="2184" y="352"/>
                  <a:pt x="1904" y="176"/>
                </a:cubicBezTo>
                <a:cubicBezTo>
                  <a:pt x="1624" y="0"/>
                  <a:pt x="544" y="8"/>
                  <a:pt x="272" y="176"/>
                </a:cubicBezTo>
                <a:close/>
              </a:path>
            </a:pathLst>
          </a:custGeom>
          <a:solidFill>
            <a:srgbClr val="CCFFCC">
              <a:alpha val="14902"/>
            </a:srgb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85" name="Text Box 164"/>
          <p:cNvSpPr txBox="1">
            <a:spLocks noChangeArrowheads="1"/>
          </p:cNvSpPr>
          <p:nvPr/>
        </p:nvSpPr>
        <p:spPr bwMode="auto">
          <a:xfrm>
            <a:off x="3886200" y="5181600"/>
            <a:ext cx="2209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>
                    <a:alpha val="1490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b="1"/>
              <a:t>Enabling Infrastructure</a:t>
            </a:r>
          </a:p>
        </p:txBody>
      </p:sp>
      <p:sp>
        <p:nvSpPr>
          <p:cNvPr id="31786" name="Text Box 169"/>
          <p:cNvSpPr txBox="1">
            <a:spLocks noChangeArrowheads="1"/>
          </p:cNvSpPr>
          <p:nvPr/>
        </p:nvSpPr>
        <p:spPr bwMode="auto">
          <a:xfrm>
            <a:off x="1752600" y="5918200"/>
            <a:ext cx="99060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20650" indent="-1206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000" b="1"/>
              <a:t>JCSDA</a:t>
            </a:r>
          </a:p>
          <a:p>
            <a:pPr eaLnBrk="1" hangingPunct="1">
              <a:buFontTx/>
              <a:buChar char="•"/>
            </a:pPr>
            <a:r>
              <a:rPr lang="en-US" sz="1000"/>
              <a:t>Satellite DA</a:t>
            </a:r>
          </a:p>
        </p:txBody>
      </p:sp>
      <p:sp>
        <p:nvSpPr>
          <p:cNvPr id="31787" name="Line 170"/>
          <p:cNvSpPr>
            <a:spLocks noChangeShapeType="1"/>
          </p:cNvSpPr>
          <p:nvPr/>
        </p:nvSpPr>
        <p:spPr bwMode="auto">
          <a:xfrm flipH="1">
            <a:off x="2286000" y="4191000"/>
            <a:ext cx="9144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210032F-5498-4B11-9DF1-E7E0A7DF236A}" type="slidenum">
              <a:rPr lang="en-US" sz="1400" smtClean="0">
                <a:solidFill>
                  <a:srgbClr val="000000"/>
                </a:solidFill>
              </a:rPr>
              <a:pPr eaLnBrk="1" hangingPunct="1"/>
              <a:t>31</a:t>
            </a:fld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0" y="3357563"/>
            <a:ext cx="9144000" cy="769937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1200"/>
              </a:spcBef>
            </a:pPr>
            <a:r>
              <a:rPr lang="en-US" sz="4400" b="1" dirty="0" smtClean="0">
                <a:solidFill>
                  <a:srgbClr val="000000"/>
                </a:solidFill>
              </a:rPr>
              <a:t>HWRF</a:t>
            </a:r>
            <a:endParaRPr lang="en-US" sz="4400" b="1" dirty="0">
              <a:solidFill>
                <a:srgbClr val="000000"/>
              </a:solidFill>
            </a:endParaRPr>
          </a:p>
        </p:txBody>
      </p:sp>
      <p:pic>
        <p:nvPicPr>
          <p:cNvPr id="3584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79400"/>
            <a:ext cx="67437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6A6363F-C3B2-4A3A-B2A5-666E972DB6D2}" type="slidenum">
              <a:rPr lang="en-US" sz="1400" smtClean="0">
                <a:solidFill>
                  <a:srgbClr val="000000"/>
                </a:solidFill>
              </a:rPr>
              <a:pPr eaLnBrk="1" hangingPunct="1"/>
              <a:t>32</a:t>
            </a:fld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266825" y="-7938"/>
            <a:ext cx="6553200" cy="129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0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 Next Generation High-Resolution Physics for Operational HWRF</a:t>
            </a:r>
            <a:endParaRPr lang="en-US" sz="20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114800" y="2006600"/>
          <a:ext cx="4773613" cy="44736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9162"/>
                <a:gridCol w="3554451"/>
              </a:tblGrid>
              <a:tr h="4876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50" dirty="0" smtClean="0">
                          <a:solidFill>
                            <a:srgbClr val="0000FF"/>
                          </a:solidFill>
                          <a:effectLst/>
                        </a:rPr>
                        <a:t>HFIP Stream </a:t>
                      </a:r>
                      <a:r>
                        <a:rPr lang="en-US" sz="1600" kern="150" dirty="0">
                          <a:solidFill>
                            <a:srgbClr val="0000FF"/>
                          </a:solidFill>
                          <a:effectLst/>
                        </a:rPr>
                        <a:t>2.0 </a:t>
                      </a:r>
                      <a:endParaRPr lang="en-US" sz="1600" kern="150" dirty="0">
                        <a:solidFill>
                          <a:srgbClr val="0000FF"/>
                        </a:solidFill>
                        <a:effectLst/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55683" marR="556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50" dirty="0" smtClean="0">
                          <a:solidFill>
                            <a:srgbClr val="0000FF"/>
                          </a:solidFill>
                          <a:effectLst/>
                        </a:rPr>
                        <a:t>3km Physics Package</a:t>
                      </a:r>
                      <a:endParaRPr lang="en-US" sz="1600" kern="150" dirty="0">
                        <a:solidFill>
                          <a:srgbClr val="0000FF"/>
                        </a:solidFill>
                        <a:effectLst/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55683" marR="55683" marT="0" marB="0" anchor="ctr"/>
                </a:tc>
              </a:tr>
              <a:tr h="3842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50" dirty="0">
                          <a:solidFill>
                            <a:srgbClr val="0000FF"/>
                          </a:solidFill>
                          <a:effectLst/>
                        </a:rPr>
                        <a:t>Control</a:t>
                      </a:r>
                      <a:endParaRPr lang="en-US" sz="1600" kern="150" dirty="0">
                        <a:solidFill>
                          <a:srgbClr val="0000FF"/>
                        </a:solidFill>
                        <a:effectLst/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55683" marR="556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50" dirty="0" smtClean="0">
                          <a:effectLst/>
                        </a:rPr>
                        <a:t>FY13 HWRF</a:t>
                      </a:r>
                      <a:endParaRPr lang="en-US" sz="1600" kern="150" dirty="0">
                        <a:effectLst/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55683" marR="55683" marT="0" marB="0" anchor="ctr"/>
                </a:tc>
              </a:tr>
              <a:tr h="4994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5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PBL</a:t>
                      </a:r>
                      <a:endParaRPr lang="en-US" sz="1600" kern="150" dirty="0">
                        <a:solidFill>
                          <a:srgbClr val="0000FF"/>
                        </a:solidFill>
                        <a:effectLst/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55683" marR="556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50" dirty="0" smtClean="0">
                          <a:effectLst/>
                        </a:rPr>
                        <a:t>MYJ</a:t>
                      </a:r>
                      <a:endParaRPr lang="en-US" sz="1600" kern="150" dirty="0">
                        <a:effectLst/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55683" marR="55683" marT="0" marB="0" anchor="ctr"/>
                </a:tc>
              </a:tr>
              <a:tr h="523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50" dirty="0" smtClean="0">
                          <a:solidFill>
                            <a:srgbClr val="0000FF"/>
                          </a:solidFill>
                          <a:effectLst/>
                        </a:rPr>
                        <a:t>Radiation</a:t>
                      </a:r>
                      <a:endParaRPr lang="en-US" sz="1600" kern="150" dirty="0">
                        <a:solidFill>
                          <a:srgbClr val="0000FF"/>
                        </a:solidFill>
                        <a:effectLst/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55683" marR="556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50" dirty="0" smtClean="0">
                          <a:effectLst/>
                        </a:rPr>
                        <a:t>RRTMG</a:t>
                      </a:r>
                      <a:endParaRPr lang="en-US" sz="1600" kern="150" dirty="0">
                        <a:effectLst/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55683" marR="55683" marT="0" marB="0" anchor="ctr"/>
                </a:tc>
              </a:tr>
              <a:tr h="5626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50" dirty="0" smtClean="0">
                          <a:solidFill>
                            <a:srgbClr val="0000FF"/>
                          </a:solidFill>
                          <a:effectLst/>
                        </a:rPr>
                        <a:t>Micro-Physics</a:t>
                      </a:r>
                      <a:endParaRPr lang="en-US" sz="1600" kern="150" dirty="0">
                        <a:solidFill>
                          <a:srgbClr val="0000FF"/>
                        </a:solidFill>
                        <a:effectLst/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55683" marR="556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50" dirty="0" smtClean="0">
                          <a:effectLst/>
                        </a:rPr>
                        <a:t>Thompson</a:t>
                      </a:r>
                      <a:endParaRPr lang="en-US" sz="1600" kern="150" dirty="0">
                        <a:effectLst/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55683" marR="55683" marT="0" marB="0" anchor="ctr"/>
                </a:tc>
              </a:tr>
              <a:tr h="5676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50" dirty="0" smtClean="0">
                          <a:solidFill>
                            <a:srgbClr val="0000FF"/>
                          </a:solidFill>
                          <a:effectLst/>
                        </a:rPr>
                        <a:t>Convection</a:t>
                      </a:r>
                      <a:endParaRPr lang="en-US" sz="1600" kern="150" dirty="0">
                        <a:solidFill>
                          <a:srgbClr val="0000FF"/>
                        </a:solidFill>
                        <a:effectLst/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55683" marR="556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50" dirty="0" err="1" smtClean="0">
                          <a:effectLst/>
                        </a:rPr>
                        <a:t>Meso</a:t>
                      </a:r>
                      <a:r>
                        <a:rPr lang="en-US" sz="1600" kern="150" dirty="0" smtClean="0">
                          <a:effectLst/>
                        </a:rPr>
                        <a:t>-SAS</a:t>
                      </a:r>
                      <a:endParaRPr lang="en-US" sz="1600" kern="150" dirty="0">
                        <a:effectLst/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55683" marR="55683" marT="0" marB="0" anchor="ctr"/>
                </a:tc>
              </a:tr>
              <a:tr h="4876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50" dirty="0" smtClean="0">
                          <a:solidFill>
                            <a:srgbClr val="0000FF"/>
                          </a:solidFill>
                          <a:effectLst/>
                          <a:latin typeface="Liberation Serif"/>
                          <a:ea typeface="DejaVu LGC Sans"/>
                          <a:cs typeface="DejaVu LGC Sans"/>
                        </a:rPr>
                        <a:t>Land</a:t>
                      </a:r>
                      <a:r>
                        <a:rPr lang="en-US" sz="1600" kern="150" baseline="0" dirty="0" smtClean="0">
                          <a:solidFill>
                            <a:srgbClr val="0000FF"/>
                          </a:solidFill>
                          <a:effectLst/>
                          <a:latin typeface="Liberation Serif"/>
                          <a:ea typeface="DejaVu LGC Sans"/>
                          <a:cs typeface="DejaVu LGC Sans"/>
                        </a:rPr>
                        <a:t> Surface</a:t>
                      </a:r>
                      <a:endParaRPr lang="en-US" sz="1600" kern="150" dirty="0">
                        <a:solidFill>
                          <a:srgbClr val="0000FF"/>
                        </a:solidFill>
                        <a:effectLst/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55683" marR="556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50" dirty="0" smtClean="0">
                          <a:effectLst/>
                          <a:latin typeface="Liberation Serif"/>
                          <a:ea typeface="DejaVu LGC Sans"/>
                          <a:cs typeface="DejaVu LGC Sans"/>
                        </a:rPr>
                        <a:t>NOAH LSM</a:t>
                      </a:r>
                      <a:endParaRPr lang="en-US" sz="1600" kern="150" dirty="0">
                        <a:effectLst/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55683" marR="55683" marT="0" marB="0" anchor="ctr"/>
                </a:tc>
              </a:tr>
              <a:tr h="4727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50" dirty="0" smtClean="0">
                          <a:solidFill>
                            <a:srgbClr val="0000FF"/>
                          </a:solidFill>
                          <a:effectLst/>
                          <a:latin typeface="Liberation Serif"/>
                          <a:ea typeface="DejaVu LGC Sans"/>
                          <a:cs typeface="DejaVu LGC Sans"/>
                        </a:rPr>
                        <a:t>Ocean</a:t>
                      </a:r>
                      <a:endParaRPr lang="en-US" sz="1600" kern="150" dirty="0">
                        <a:solidFill>
                          <a:srgbClr val="0000FF"/>
                        </a:solidFill>
                        <a:effectLst/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55683" marR="556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50" dirty="0" smtClean="0">
                          <a:effectLst/>
                          <a:latin typeface="Liberation Serif"/>
                          <a:ea typeface="DejaVu LGC Sans"/>
                          <a:cs typeface="DejaVu LGC Sans"/>
                        </a:rPr>
                        <a:t>HYCOM</a:t>
                      </a:r>
                      <a:endParaRPr lang="en-US" sz="1600" kern="150" dirty="0">
                        <a:effectLst/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55683" marR="55683" marT="0" marB="0" anchor="ctr"/>
                </a:tc>
              </a:tr>
              <a:tr h="4876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50" dirty="0" smtClean="0">
                          <a:solidFill>
                            <a:srgbClr val="0000FF"/>
                          </a:solidFill>
                          <a:effectLst/>
                        </a:rPr>
                        <a:t>Waves</a:t>
                      </a:r>
                      <a:endParaRPr lang="en-US" sz="1600" kern="150" dirty="0">
                        <a:solidFill>
                          <a:srgbClr val="0000FF"/>
                        </a:solidFill>
                        <a:effectLst/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55683" marR="556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50" dirty="0" smtClean="0">
                          <a:effectLst/>
                        </a:rPr>
                        <a:t>Sea-Spray</a:t>
                      </a:r>
                      <a:r>
                        <a:rPr lang="en-US" sz="1600" kern="150" baseline="0" dirty="0" smtClean="0">
                          <a:effectLst/>
                        </a:rPr>
                        <a:t> parameterization and coupling to Wave Watch III</a:t>
                      </a:r>
                      <a:endParaRPr lang="en-US" sz="1600" kern="150" dirty="0">
                        <a:effectLst/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55683" marR="55683" marT="0" marB="0" anchor="ctr"/>
                </a:tc>
              </a:tr>
            </a:tbl>
          </a:graphicData>
        </a:graphic>
      </p:graphicFrame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-39688" y="1287463"/>
            <a:ext cx="4165601" cy="535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1" indent="-342900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rgbClr val="000000"/>
                </a:solidFill>
              </a:rPr>
              <a:t>Develop the next generation physics </a:t>
            </a:r>
            <a:r>
              <a:rPr lang="en-US" sz="1600" dirty="0" smtClean="0">
                <a:solidFill>
                  <a:srgbClr val="000000"/>
                </a:solidFill>
              </a:rPr>
              <a:t>appropriate </a:t>
            </a:r>
            <a:r>
              <a:rPr lang="en-US" sz="1600" dirty="0">
                <a:solidFill>
                  <a:srgbClr val="000000"/>
                </a:solidFill>
              </a:rPr>
              <a:t>for 1-3 km resolutions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600" kern="0" dirty="0" smtClean="0">
                <a:solidFill>
                  <a:srgbClr val="000000"/>
                </a:solidFill>
                <a:cs typeface="Times New Roman" pitchFamily="18" charset="0"/>
              </a:rPr>
              <a:t>Comprehensive use of aircraft and buoy observations to improve model physics, special flight modules to obtain targeted observations in data void regions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600" kern="0" dirty="0" smtClean="0">
                <a:solidFill>
                  <a:srgbClr val="000000"/>
                </a:solidFill>
                <a:cs typeface="Times New Roman" pitchFamily="18" charset="0"/>
              </a:rPr>
              <a:t>Advanced air-sea-wave coupled system with sea-spray parameterization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600" kern="0" dirty="0" err="1" smtClean="0">
                <a:solidFill>
                  <a:srgbClr val="000000"/>
                </a:solidFill>
                <a:cs typeface="Times New Roman" pitchFamily="18" charset="0"/>
              </a:rPr>
              <a:t>Meso</a:t>
            </a:r>
            <a:r>
              <a:rPr lang="en-US" sz="1600" kern="0" dirty="0" smtClean="0">
                <a:solidFill>
                  <a:srgbClr val="000000"/>
                </a:solidFill>
                <a:cs typeface="Times New Roman" pitchFamily="18" charset="0"/>
              </a:rPr>
              <a:t>-SAS convection scheme for high-resolution grids</a:t>
            </a:r>
            <a:r>
              <a:rPr lang="en-US" sz="1600" kern="0" dirty="0">
                <a:solidFill>
                  <a:srgbClr val="000000"/>
                </a:solidFill>
                <a:cs typeface="Times New Roman" pitchFamily="18" charset="0"/>
              </a:rPr>
              <a:t>, Higher moment microphysics </a:t>
            </a:r>
            <a:r>
              <a:rPr lang="en-US" sz="1600" kern="0" dirty="0" smtClean="0">
                <a:solidFill>
                  <a:srgbClr val="000000"/>
                </a:solidFill>
                <a:cs typeface="Times New Roman" pitchFamily="18" charset="0"/>
              </a:rPr>
              <a:t>and </a:t>
            </a:r>
            <a:r>
              <a:rPr lang="en-US" sz="1600" kern="0" dirty="0">
                <a:solidFill>
                  <a:srgbClr val="000000"/>
                </a:solidFill>
                <a:cs typeface="Times New Roman" pitchFamily="18" charset="0"/>
              </a:rPr>
              <a:t>advanced </a:t>
            </a:r>
            <a:r>
              <a:rPr lang="en-US" sz="1600" kern="0" dirty="0" smtClean="0">
                <a:solidFill>
                  <a:srgbClr val="000000"/>
                </a:solidFill>
                <a:cs typeface="Times New Roman" pitchFamily="18" charset="0"/>
              </a:rPr>
              <a:t>Radiation</a:t>
            </a:r>
            <a:endParaRPr lang="en-US" sz="1600" kern="0" dirty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600" kern="0" dirty="0" smtClean="0">
                <a:solidFill>
                  <a:srgbClr val="000000"/>
                </a:solidFill>
                <a:cs typeface="Times New Roman" pitchFamily="18" charset="0"/>
              </a:rPr>
              <a:t>TKE based PBL schemes for more accurate representation of horizontal and vertical mixing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600" kern="0" dirty="0" smtClean="0">
                <a:solidFill>
                  <a:srgbClr val="000000"/>
                </a:solidFill>
                <a:cs typeface="Times New Roman" pitchFamily="18" charset="0"/>
              </a:rPr>
              <a:t>NOAH LSM for improved representation of land surface processes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600" kern="0" dirty="0" smtClean="0">
                <a:solidFill>
                  <a:srgbClr val="000000"/>
                </a:solidFill>
                <a:cs typeface="Times New Roman" pitchFamily="18" charset="0"/>
              </a:rPr>
              <a:t>Holistic approach in the design of high-resolution physics appropriate for hurricane conditions</a:t>
            </a:r>
          </a:p>
        </p:txBody>
      </p:sp>
      <p:sp>
        <p:nvSpPr>
          <p:cNvPr id="60453" name="TextBox 6"/>
          <p:cNvSpPr txBox="1">
            <a:spLocks noChangeArrowheads="1"/>
          </p:cNvSpPr>
          <p:nvPr/>
        </p:nvSpPr>
        <p:spPr bwMode="auto">
          <a:xfrm>
            <a:off x="3944938" y="1195388"/>
            <a:ext cx="47418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000000"/>
                </a:solidFill>
              </a:rPr>
              <a:t>Planned Real-time High-Resolution Physics experiments for 2013 Hurricane Season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320675" y="1182688"/>
            <a:ext cx="35591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</a:rPr>
              <a:t>Improved Scale Interactions and Improved Track and Size Forecasts</a:t>
            </a:r>
          </a:p>
        </p:txBody>
      </p:sp>
      <p:sp>
        <p:nvSpPr>
          <p:cNvPr id="665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4DF326E-7BAE-48E1-BA2A-00FCD68D4429}" type="slidenum">
              <a:rPr lang="en-US" sz="1400" smtClean="0">
                <a:solidFill>
                  <a:srgbClr val="000000"/>
                </a:solidFill>
              </a:rPr>
              <a:pPr eaLnBrk="1" hangingPunct="1"/>
              <a:t>33</a:t>
            </a:fld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266825" y="-7938"/>
            <a:ext cx="6553200" cy="129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advancements for Operational </a:t>
            </a:r>
            <a:r>
              <a:rPr lang="en-US" sz="20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HWRF</a:t>
            </a:r>
            <a:endParaRPr lang="en-US" sz="20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4130675" y="1314450"/>
            <a:ext cx="50133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Basin-Scale HWRF: Real-time Multi-nested 3km predictions</a:t>
            </a:r>
          </a:p>
        </p:txBody>
      </p:sp>
      <p:pic>
        <p:nvPicPr>
          <p:cNvPr id="66566" name="Picture 20" descr="C:\Users\gopal\Desktop\SANDY18L_HWRF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8" r="2113"/>
          <a:stretch>
            <a:fillRect/>
          </a:stretch>
        </p:blipFill>
        <p:spPr bwMode="auto">
          <a:xfrm>
            <a:off x="561975" y="4148138"/>
            <a:ext cx="2862263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25" descr="C:\Users\gopal\Desktop\ISAAC09L_TOTAL-RAIN_HWR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0001"/>
          <a:stretch>
            <a:fillRect/>
          </a:stretch>
        </p:blipFill>
        <p:spPr bwMode="auto">
          <a:xfrm>
            <a:off x="6296025" y="4560888"/>
            <a:ext cx="2239963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8" name="TextBox 9"/>
          <p:cNvSpPr txBox="1">
            <a:spLocks noChangeArrowheads="1"/>
          </p:cNvSpPr>
          <p:nvPr/>
        </p:nvSpPr>
        <p:spPr bwMode="auto">
          <a:xfrm>
            <a:off x="3594100" y="4829175"/>
            <a:ext cx="28067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0000"/>
                </a:solidFill>
              </a:rPr>
              <a:t>Comprehensive large-scale/vortex-scale interactions in a unified framework, with high-resolution hurricane forecast guidance</a:t>
            </a:r>
          </a:p>
        </p:txBody>
      </p:sp>
      <p:pic>
        <p:nvPicPr>
          <p:cNvPr id="665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5" y="1620838"/>
            <a:ext cx="48196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1873250"/>
            <a:ext cx="3657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9" descr="http://www.emc.ncep.noaa.gov/gc_wmb/vxt/zack/HWRF_ENSEMBLE/ALAL1112_ALL/fig_ALAL1112_wi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4699000"/>
            <a:ext cx="2886075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6" descr="http://www.emc.ncep.noaa.gov/gc_wmb/vxt/wang/workdir/ensemble/cycles/wind_isaac09l_201208241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0" y="4454525"/>
            <a:ext cx="313055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2" descr="http://www.emc.ncep.noaa.gov/gc_wmb/vxt/wang/workdir/ensemble/cycles/track_isaac09l_2012082600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1316038"/>
            <a:ext cx="30607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21B5CCA-0172-4707-9F1A-B3D21F9C61EB}" type="slidenum">
              <a:rPr lang="en-US" sz="1400" smtClean="0">
                <a:solidFill>
                  <a:srgbClr val="000000"/>
                </a:solidFill>
              </a:rPr>
              <a:pPr eaLnBrk="1" hangingPunct="1"/>
              <a:t>34</a:t>
            </a:fld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55700" y="-7938"/>
            <a:ext cx="6777038" cy="129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High-Resolution HWRF Ensembles for Real-Time HFIP Stream 1.5 Demo during 2013 Hurricane Season</a:t>
            </a:r>
          </a:p>
        </p:txBody>
      </p:sp>
      <p:sp>
        <p:nvSpPr>
          <p:cNvPr id="4" name="Rectangle 9"/>
          <p:cNvSpPr txBox="1">
            <a:spLocks noChangeArrowheads="1"/>
          </p:cNvSpPr>
          <p:nvPr/>
        </p:nvSpPr>
        <p:spPr bwMode="auto">
          <a:xfrm>
            <a:off x="-39688" y="1287463"/>
            <a:ext cx="3335338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400" b="1" dirty="0">
                <a:solidFill>
                  <a:srgbClr val="000000"/>
                </a:solidFill>
              </a:rPr>
              <a:t>Hurricane Ensemble Prediction </a:t>
            </a:r>
            <a:r>
              <a:rPr lang="en-US" sz="1400" b="1" dirty="0" smtClean="0">
                <a:solidFill>
                  <a:srgbClr val="000000"/>
                </a:solidFill>
              </a:rPr>
              <a:t>System based </a:t>
            </a:r>
            <a:r>
              <a:rPr lang="en-US" sz="1400" b="1" dirty="0">
                <a:solidFill>
                  <a:srgbClr val="000000"/>
                </a:solidFill>
              </a:rPr>
              <a:t>on Stochastic Convective </a:t>
            </a:r>
            <a:r>
              <a:rPr lang="en-US" sz="1400" b="1" dirty="0" smtClean="0">
                <a:solidFill>
                  <a:srgbClr val="000000"/>
                </a:solidFill>
              </a:rPr>
              <a:t>Trigger (vortex scale) and GEFS ETR initial conditions (large-scale) perturbations</a:t>
            </a:r>
            <a:endParaRPr lang="en-US" sz="1400" b="1" kern="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400" b="1" kern="0" dirty="0" smtClean="0">
                <a:solidFill>
                  <a:srgbClr val="000000"/>
                </a:solidFill>
                <a:cs typeface="Times New Roman" pitchFamily="18" charset="0"/>
              </a:rPr>
              <a:t>Based on latest FY2013 HWRF configuration (fully coupled system)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400" b="1" kern="0" dirty="0" smtClean="0">
                <a:solidFill>
                  <a:srgbClr val="000000"/>
                </a:solidFill>
                <a:cs typeface="Times New Roman" pitchFamily="18" charset="0"/>
              </a:rPr>
              <a:t>Further improvements to  track and intensity forecast skill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400" b="1" dirty="0">
                <a:solidFill>
                  <a:srgbClr val="000000"/>
                </a:solidFill>
              </a:rPr>
              <a:t>High-Resolution Probabilistic Prediction Capability using </a:t>
            </a:r>
            <a:r>
              <a:rPr lang="en-US" sz="1400" b="1" dirty="0" smtClean="0">
                <a:solidFill>
                  <a:srgbClr val="000000"/>
                </a:solidFill>
              </a:rPr>
              <a:t>NMME System</a:t>
            </a:r>
            <a:r>
              <a:rPr lang="en-US" sz="1600" b="1" kern="0" dirty="0" smtClean="0">
                <a:solidFill>
                  <a:srgbClr val="000000"/>
                </a:solidFill>
                <a:cs typeface="Times New Roman" pitchFamily="18" charset="0"/>
              </a:rPr>
              <a:t> (HWRF and COAMPS-TC)</a:t>
            </a:r>
            <a:endParaRPr lang="en-US" sz="1400" b="1" kern="0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65544" name="Picture 4" descr="http://www.emc.ncep.noaa.gov/gc_wmb/vxt/wang/workdir/ensemble/cycles/wind_sandy18l_201210260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4454525"/>
            <a:ext cx="331470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8" descr="http://www.emc.ncep.noaa.gov/gc_wmb/vxt/wang/workdir/ensemble/cycles/track_sandy18l_2012102600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1303338"/>
            <a:ext cx="3151187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0B007CE-681A-41D0-840D-B58AD3891A34}" type="slidenum">
              <a:rPr lang="en-US" sz="1400" smtClean="0">
                <a:solidFill>
                  <a:srgbClr val="000000"/>
                </a:solidFill>
              </a:rPr>
              <a:pPr eaLnBrk="1" hangingPunct="1"/>
              <a:t>35</a:t>
            </a:fld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266825" y="-7938"/>
            <a:ext cx="6553200" cy="129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Transitioning HWRF to NMM-B/NEMS Framework </a:t>
            </a:r>
          </a:p>
        </p:txBody>
      </p:sp>
      <p:sp>
        <p:nvSpPr>
          <p:cNvPr id="17" name="Rectangle 9"/>
          <p:cNvSpPr txBox="1">
            <a:spLocks noChangeArrowheads="1"/>
          </p:cNvSpPr>
          <p:nvPr/>
        </p:nvSpPr>
        <p:spPr bwMode="auto">
          <a:xfrm>
            <a:off x="-39688" y="1287463"/>
            <a:ext cx="4873626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Tx/>
              <a:buNone/>
              <a:defRPr/>
            </a:pPr>
            <a:r>
              <a:rPr lang="en-US" sz="1400" b="1" dirty="0" smtClean="0">
                <a:solidFill>
                  <a:srgbClr val="000000"/>
                </a:solidFill>
              </a:rPr>
              <a:t>Why NEMS/NMM-B?</a:t>
            </a:r>
          </a:p>
          <a:p>
            <a:pPr marL="457200" indent="-457200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1400" b="1" dirty="0">
                <a:solidFill>
                  <a:srgbClr val="000000"/>
                </a:solidFill>
              </a:rPr>
              <a:t>Concept of </a:t>
            </a:r>
            <a:r>
              <a:rPr lang="en-US" sz="1400" b="1" dirty="0" smtClean="0">
                <a:solidFill>
                  <a:srgbClr val="000000"/>
                </a:solidFill>
              </a:rPr>
              <a:t>Unified NOAA </a:t>
            </a:r>
            <a:r>
              <a:rPr lang="en-US" sz="1400" b="1" dirty="0">
                <a:solidFill>
                  <a:srgbClr val="000000"/>
                </a:solidFill>
              </a:rPr>
              <a:t>Modeling Framework</a:t>
            </a:r>
          </a:p>
          <a:p>
            <a:pPr marL="457200" indent="-457200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1400" b="1" dirty="0" smtClean="0">
                <a:solidFill>
                  <a:srgbClr val="000000"/>
                </a:solidFill>
              </a:rPr>
              <a:t>Seamless </a:t>
            </a:r>
            <a:r>
              <a:rPr lang="en-US" sz="1400" b="1" dirty="0">
                <a:solidFill>
                  <a:srgbClr val="000000"/>
                </a:solidFill>
              </a:rPr>
              <a:t>expansion of current “storm-centric” approach to  “global-to-local-scale” approach for hurricane prediction</a:t>
            </a:r>
          </a:p>
          <a:p>
            <a:pPr marL="457200" indent="-457200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1400" b="1" dirty="0">
                <a:solidFill>
                  <a:srgbClr val="000000"/>
                </a:solidFill>
              </a:rPr>
              <a:t>Take advantage of “in-house” </a:t>
            </a:r>
            <a:r>
              <a:rPr lang="en-US" sz="1400" b="1" dirty="0" smtClean="0">
                <a:solidFill>
                  <a:srgbClr val="000000"/>
                </a:solidFill>
              </a:rPr>
              <a:t>expertise</a:t>
            </a:r>
          </a:p>
          <a:p>
            <a:pPr marL="457200" indent="-457200">
              <a:lnSpc>
                <a:spcPct val="90000"/>
              </a:lnSpc>
              <a:buClr>
                <a:srgbClr val="000000"/>
              </a:buClr>
              <a:defRPr/>
            </a:pPr>
            <a:endParaRPr lang="en-US" sz="1400" b="1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Clr>
                <a:srgbClr val="000000"/>
              </a:buClr>
              <a:buFontTx/>
              <a:buNone/>
              <a:defRPr/>
            </a:pPr>
            <a:r>
              <a:rPr lang="en-US" sz="1400" b="1" dirty="0" smtClean="0">
                <a:solidFill>
                  <a:srgbClr val="000000"/>
                </a:solidFill>
              </a:rPr>
              <a:t>Three-Tier Developmental Path:</a:t>
            </a:r>
          </a:p>
          <a:p>
            <a:pPr marL="400050" lvl="1" indent="0">
              <a:lnSpc>
                <a:spcPct val="90000"/>
              </a:lnSpc>
              <a:buClr>
                <a:srgbClr val="000000"/>
              </a:buClr>
              <a:buFontTx/>
              <a:buNone/>
              <a:defRPr/>
            </a:pPr>
            <a:r>
              <a:rPr lang="en-US" sz="1400" b="1" dirty="0" smtClean="0">
                <a:solidFill>
                  <a:srgbClr val="000000"/>
                </a:solidFill>
              </a:rPr>
              <a:t>(a) put HWRF in NEMS Framework</a:t>
            </a:r>
          </a:p>
          <a:p>
            <a:pPr marL="400050" lvl="1" indent="0">
              <a:lnSpc>
                <a:spcPct val="90000"/>
              </a:lnSpc>
              <a:buClr>
                <a:srgbClr val="000000"/>
              </a:buClr>
              <a:buFontTx/>
              <a:buNone/>
              <a:defRPr/>
            </a:pPr>
            <a:r>
              <a:rPr lang="en-US" sz="1400" b="1" dirty="0" smtClean="0">
                <a:solidFill>
                  <a:srgbClr val="000000"/>
                </a:solidFill>
              </a:rPr>
              <a:t>(b) Adopt NMM-B nests for hurricanes</a:t>
            </a:r>
          </a:p>
          <a:p>
            <a:pPr marL="400050" lvl="1" indent="0">
              <a:lnSpc>
                <a:spcPct val="90000"/>
              </a:lnSpc>
              <a:buClr>
                <a:srgbClr val="000000"/>
              </a:buClr>
              <a:buFontTx/>
              <a:buNone/>
              <a:defRPr/>
            </a:pPr>
            <a:r>
              <a:rPr lang="en-US" sz="1400" b="1" dirty="0" smtClean="0">
                <a:solidFill>
                  <a:srgbClr val="000000"/>
                </a:solidFill>
              </a:rPr>
              <a:t>(c) Global-to-local scale modeling system for hurricanes</a:t>
            </a: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675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1185863"/>
            <a:ext cx="4011613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4348163"/>
            <a:ext cx="4291013" cy="2246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3-year strategy for transitioning HWRF to NMM-B/NEMS framework:</a:t>
            </a:r>
          </a:p>
          <a:p>
            <a:pPr>
              <a:defRPr/>
            </a:pP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000000"/>
                </a:solidFill>
              </a:rPr>
              <a:t>Transition existing operational HWRF </a:t>
            </a:r>
            <a:r>
              <a:rPr lang="en-US" sz="1400" b="1" dirty="0">
                <a:solidFill>
                  <a:srgbClr val="000000"/>
                </a:solidFill>
              </a:rPr>
              <a:t>capabilities</a:t>
            </a:r>
            <a:endParaRPr lang="en-US" sz="1400" b="1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000000"/>
                </a:solidFill>
              </a:rPr>
              <a:t>Transition </a:t>
            </a:r>
            <a:r>
              <a:rPr lang="en-US" sz="1400" b="1" dirty="0">
                <a:solidFill>
                  <a:srgbClr val="000000"/>
                </a:solidFill>
              </a:rPr>
              <a:t>basin-scale system with </a:t>
            </a:r>
            <a:r>
              <a:rPr lang="en-US" sz="1400" b="1" dirty="0">
                <a:solidFill>
                  <a:srgbClr val="000000"/>
                </a:solidFill>
              </a:rPr>
              <a:t>multiple moveable nests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000000"/>
                </a:solidFill>
              </a:rPr>
              <a:t>Global-to-local scale modeling system for hurricanes in NMM-B global framework</a:t>
            </a:r>
          </a:p>
          <a:p>
            <a:pPr>
              <a:defRPr/>
            </a:pP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222750" y="4246563"/>
            <a:ext cx="4783138" cy="26114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1600" b="1" kern="0" dirty="0" smtClean="0">
                <a:solidFill>
                  <a:srgbClr val="000000"/>
                </a:solidFill>
              </a:rPr>
              <a:t>Resource requirements:</a:t>
            </a:r>
          </a:p>
          <a:p>
            <a:pPr>
              <a:defRPr/>
            </a:pPr>
            <a:r>
              <a:rPr lang="en-US" sz="1600" kern="0" dirty="0" smtClean="0">
                <a:solidFill>
                  <a:srgbClr val="000000"/>
                </a:solidFill>
              </a:rPr>
              <a:t>Apart from computing resources, estimated human resources are of the order of 8 FTE for three years (includes transition and T&amp;E) and sustained efforts then after.</a:t>
            </a:r>
          </a:p>
          <a:p>
            <a:pPr>
              <a:defRPr/>
            </a:pPr>
            <a:r>
              <a:rPr lang="en-US" sz="1400" b="1" kern="0" dirty="0" smtClean="0">
                <a:solidFill>
                  <a:srgbClr val="000000"/>
                </a:solidFill>
              </a:rPr>
              <a:t>Dual development strategy:</a:t>
            </a:r>
          </a:p>
          <a:p>
            <a:pPr lvl="1"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Continue annual upgrades for HWRF until we have a stable, reliable and skillful hurricane model in NMM-B/NEMS framework</a:t>
            </a:r>
          </a:p>
          <a:p>
            <a:pPr lvl="1"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Requires extensive independent T&amp;E setup specific to NMM-B/NEMS workflow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6484080-71AB-451A-A32A-720265E51301}" type="slidenum">
              <a:rPr lang="en-US" sz="1400" smtClean="0">
                <a:solidFill>
                  <a:srgbClr val="000000"/>
                </a:solidFill>
              </a:rPr>
              <a:pPr eaLnBrk="1" hangingPunct="1"/>
              <a:t>36</a:t>
            </a:fld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0" y="3357563"/>
            <a:ext cx="9144000" cy="769937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1200"/>
              </a:spcBef>
            </a:pPr>
            <a:r>
              <a:rPr lang="en-US" sz="4400" b="1" dirty="0">
                <a:solidFill>
                  <a:srgbClr val="000000"/>
                </a:solidFill>
              </a:rPr>
              <a:t>Impact of Radar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6AD3A30-DEF5-4D0F-BEA0-E776856C719F}" type="slidenum">
              <a:rPr lang="en-US" sz="1400" smtClean="0"/>
              <a:pPr eaLnBrk="1" hangingPunct="1"/>
              <a:t>37</a:t>
            </a:fld>
            <a:endParaRPr lang="en-US" sz="1400" smtClean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383463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TextBox 1"/>
          <p:cNvSpPr txBox="1">
            <a:spLocks noChangeArrowheads="1"/>
          </p:cNvSpPr>
          <p:nvPr/>
        </p:nvSpPr>
        <p:spPr bwMode="auto">
          <a:xfrm>
            <a:off x="1366838" y="228600"/>
            <a:ext cx="6477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/>
              <a:t>Hurricane Isaac with and without </a:t>
            </a:r>
          </a:p>
          <a:p>
            <a:pPr algn="ctr" eaLnBrk="1" hangingPunct="1"/>
            <a:r>
              <a:rPr lang="en-US" sz="2800"/>
              <a:t>Tail Doppler Radar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t="60931" r="17310" b="4555"/>
          <a:stretch>
            <a:fillRect/>
          </a:stretch>
        </p:blipFill>
        <p:spPr bwMode="auto">
          <a:xfrm>
            <a:off x="1588" y="1676400"/>
            <a:ext cx="91725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1"/>
          <p:cNvSpPr txBox="1">
            <a:spLocks noChangeArrowheads="1"/>
          </p:cNvSpPr>
          <p:nvPr/>
        </p:nvSpPr>
        <p:spPr bwMode="auto">
          <a:xfrm>
            <a:off x="2819400" y="487680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1" dirty="0"/>
              <a:t>With TDR</a:t>
            </a:r>
          </a:p>
        </p:txBody>
      </p:sp>
      <p:cxnSp>
        <p:nvCxnSpPr>
          <p:cNvPr id="41988" name="Straight Arrow Connector 3"/>
          <p:cNvCxnSpPr>
            <a:cxnSpLocks noChangeShapeType="1"/>
          </p:cNvCxnSpPr>
          <p:nvPr/>
        </p:nvCxnSpPr>
        <p:spPr bwMode="auto">
          <a:xfrm flipH="1" flipV="1">
            <a:off x="2667000" y="4114800"/>
            <a:ext cx="533400" cy="7620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89" name="TextBox 5"/>
          <p:cNvSpPr txBox="1">
            <a:spLocks noChangeArrowheads="1"/>
          </p:cNvSpPr>
          <p:nvPr/>
        </p:nvSpPr>
        <p:spPr bwMode="auto">
          <a:xfrm>
            <a:off x="1425575" y="152400"/>
            <a:ext cx="6324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200" b="1" dirty="0"/>
              <a:t>Impact of TDR Data In Operational HWRF</a:t>
            </a:r>
          </a:p>
        </p:txBody>
      </p:sp>
      <p:sp>
        <p:nvSpPr>
          <p:cNvPr id="41990" name="TextBox 6"/>
          <p:cNvSpPr txBox="1">
            <a:spLocks noChangeArrowheads="1"/>
          </p:cNvSpPr>
          <p:nvPr/>
        </p:nvSpPr>
        <p:spPr bwMode="auto">
          <a:xfrm>
            <a:off x="1295400" y="2819400"/>
            <a:ext cx="1638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1" dirty="0"/>
              <a:t>Without TDR</a:t>
            </a:r>
          </a:p>
        </p:txBody>
      </p:sp>
      <p:cxnSp>
        <p:nvCxnSpPr>
          <p:cNvPr id="41991" name="Straight Arrow Connector 8"/>
          <p:cNvCxnSpPr>
            <a:cxnSpLocks noChangeShapeType="1"/>
          </p:cNvCxnSpPr>
          <p:nvPr/>
        </p:nvCxnSpPr>
        <p:spPr bwMode="auto">
          <a:xfrm>
            <a:off x="1752600" y="3189288"/>
            <a:ext cx="990600" cy="46831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2" name="TextBox 11"/>
          <p:cNvSpPr txBox="1">
            <a:spLocks noChangeArrowheads="1"/>
          </p:cNvSpPr>
          <p:nvPr/>
        </p:nvSpPr>
        <p:spPr bwMode="auto">
          <a:xfrm>
            <a:off x="5486400" y="28194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1" dirty="0"/>
              <a:t>Without TDR</a:t>
            </a:r>
          </a:p>
        </p:txBody>
      </p:sp>
      <p:cxnSp>
        <p:nvCxnSpPr>
          <p:cNvPr id="41993" name="Straight Arrow Connector 13"/>
          <p:cNvCxnSpPr>
            <a:cxnSpLocks noChangeShapeType="1"/>
          </p:cNvCxnSpPr>
          <p:nvPr/>
        </p:nvCxnSpPr>
        <p:spPr bwMode="auto">
          <a:xfrm>
            <a:off x="6172200" y="3189288"/>
            <a:ext cx="190500" cy="100171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4" name="TextBox 14"/>
          <p:cNvSpPr txBox="1">
            <a:spLocks noChangeArrowheads="1"/>
          </p:cNvSpPr>
          <p:nvPr/>
        </p:nvSpPr>
        <p:spPr bwMode="auto">
          <a:xfrm>
            <a:off x="6172200" y="506095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1" dirty="0"/>
              <a:t>With TDR</a:t>
            </a:r>
          </a:p>
        </p:txBody>
      </p:sp>
      <p:cxnSp>
        <p:nvCxnSpPr>
          <p:cNvPr id="41995" name="Straight Arrow Connector 16"/>
          <p:cNvCxnSpPr>
            <a:cxnSpLocks noChangeShapeType="1"/>
          </p:cNvCxnSpPr>
          <p:nvPr/>
        </p:nvCxnSpPr>
        <p:spPr bwMode="auto">
          <a:xfrm flipH="1" flipV="1">
            <a:off x="6362700" y="4572000"/>
            <a:ext cx="266700" cy="6746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6" name="TextBox 17"/>
          <p:cNvSpPr txBox="1">
            <a:spLocks noChangeArrowheads="1"/>
          </p:cNvSpPr>
          <p:nvPr/>
        </p:nvSpPr>
        <p:spPr bwMode="auto">
          <a:xfrm>
            <a:off x="1524000" y="1352550"/>
            <a:ext cx="205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b="1" dirty="0"/>
              <a:t>Track Error</a:t>
            </a:r>
          </a:p>
        </p:txBody>
      </p:sp>
      <p:sp>
        <p:nvSpPr>
          <p:cNvPr id="41997" name="TextBox 18"/>
          <p:cNvSpPr txBox="1">
            <a:spLocks noChangeArrowheads="1"/>
          </p:cNvSpPr>
          <p:nvPr/>
        </p:nvSpPr>
        <p:spPr bwMode="auto">
          <a:xfrm>
            <a:off x="5802313" y="1352550"/>
            <a:ext cx="1958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1" dirty="0"/>
              <a:t>Intensity Error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sz="3600" b="1" dirty="0" smtClean="0"/>
              <a:t>Impact of Aircraft Data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(% improvement over Baseline (Skill))</a:t>
            </a:r>
          </a:p>
        </p:txBody>
      </p:sp>
      <p:pic>
        <p:nvPicPr>
          <p:cNvPr id="60419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/>
        </p:blipFill>
        <p:spPr>
          <a:xfrm>
            <a:off x="533400" y="1448790"/>
            <a:ext cx="8077200" cy="5409210"/>
          </a:xfrm>
        </p:spPr>
      </p:pic>
      <p:sp>
        <p:nvSpPr>
          <p:cNvPr id="604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4CBCE09A-5F2D-4EAF-8EB9-63A208B38937}" type="slidenum">
              <a:rPr lang="en-US" smtClean="0"/>
              <a:pPr eaLnBrk="1" hangingPunct="1"/>
              <a:t>39</a:t>
            </a:fld>
            <a:endParaRPr lang="en-US" smtClean="0"/>
          </a:p>
        </p:txBody>
      </p:sp>
      <p:sp>
        <p:nvSpPr>
          <p:cNvPr id="2" name="TextBox 1"/>
          <p:cNvSpPr txBox="1"/>
          <p:nvPr/>
        </p:nvSpPr>
        <p:spPr>
          <a:xfrm>
            <a:off x="2397825" y="1568062"/>
            <a:ext cx="563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All cases with radar data from </a:t>
            </a:r>
            <a:r>
              <a:rPr lang="en-US" sz="1400" dirty="0" smtClean="0"/>
              <a:t>2008-2010 for ATL basin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23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ALinerrtrd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1876425"/>
            <a:ext cx="4475163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 descr="ALtkerrtr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878013"/>
            <a:ext cx="4486275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44450" y="1252538"/>
            <a:ext cx="4652963" cy="558800"/>
          </a:xfrm>
        </p:spPr>
        <p:txBody>
          <a:bodyPr/>
          <a:lstStyle/>
          <a:p>
            <a:pPr eaLnBrk="1" hangingPunct="1"/>
            <a:r>
              <a:rPr lang="en-US" sz="2000" smtClean="0">
                <a:solidFill>
                  <a:schemeClr val="tx1"/>
                </a:solidFill>
                <a:ea typeface="ＭＳ Ｐゴシック" pitchFamily="34" charset="-128"/>
              </a:rPr>
              <a:t>Good – track forecast improvements</a:t>
            </a:r>
          </a:p>
        </p:txBody>
      </p:sp>
      <p:sp>
        <p:nvSpPr>
          <p:cNvPr id="17412" name="Text Box 19"/>
          <p:cNvSpPr txBox="1">
            <a:spLocks noChangeArrowheads="1"/>
          </p:cNvSpPr>
          <p:nvPr/>
        </p:nvSpPr>
        <p:spPr bwMode="auto">
          <a:xfrm>
            <a:off x="115451" y="5446281"/>
            <a:ext cx="4479684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0188" indent="-230188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+mn-lt"/>
              </a:rPr>
              <a:t>Errors </a:t>
            </a:r>
            <a:r>
              <a:rPr lang="en-US" sz="1800" dirty="0">
                <a:solidFill>
                  <a:prstClr val="black"/>
                </a:solidFill>
                <a:latin typeface="+mn-lt"/>
              </a:rPr>
              <a:t>cut in half over</a:t>
            </a:r>
            <a:r>
              <a:rPr lang="en-US" sz="1800" dirty="0">
                <a:solidFill>
                  <a:prstClr val="black"/>
                </a:solidFill>
                <a:latin typeface="+mn-lt"/>
              </a:rPr>
              <a:t> past </a:t>
            </a:r>
            <a:r>
              <a:rPr lang="en-US" sz="1800" dirty="0">
                <a:solidFill>
                  <a:prstClr val="black"/>
                </a:solidFill>
                <a:latin typeface="+mn-lt"/>
              </a:rPr>
              <a:t>15 </a:t>
            </a:r>
            <a:r>
              <a:rPr lang="en-US" sz="1800" dirty="0">
                <a:noFill/>
                <a:latin typeface="+mn-lt"/>
              </a:rPr>
              <a:t>years</a:t>
            </a:r>
            <a:endParaRPr lang="en-US" sz="1800" dirty="0">
              <a:noFill/>
              <a:latin typeface="+mn-lt"/>
            </a:endParaRPr>
          </a:p>
          <a:p>
            <a:pPr marL="230188" indent="-230188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+mn-lt"/>
              </a:rPr>
              <a:t>10-year improvement - As accurate at 48 hours as we were at 24 hours in 2000</a:t>
            </a:r>
            <a:endParaRPr lang="en-US" sz="1800" dirty="0"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428875" y="3244850"/>
            <a:ext cx="2073275" cy="1760538"/>
            <a:chOff x="5029200" y="3213611"/>
            <a:chExt cx="2765944" cy="2153875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5041907" y="4252676"/>
              <a:ext cx="2742648" cy="75744"/>
            </a:xfrm>
            <a:prstGeom prst="straightConnector1">
              <a:avLst/>
            </a:prstGeom>
            <a:ln w="57150">
              <a:solidFill>
                <a:srgbClr val="FF33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029200" y="3213611"/>
              <a:ext cx="0" cy="2153875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5067322" y="4779006"/>
              <a:ext cx="2727822" cy="77687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335713" y="4459288"/>
            <a:ext cx="25701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1400" kern="0" dirty="0">
                <a:latin typeface="+mn-lt"/>
                <a:ea typeface="ＭＳ Ｐゴシック"/>
                <a:cs typeface="ＭＳ Ｐゴシック"/>
              </a:rPr>
              <a:t>S</a:t>
            </a:r>
            <a:r>
              <a:rPr lang="en-US" sz="1400" kern="0" dirty="0">
                <a:latin typeface="+mn-lt"/>
                <a:ea typeface="ＭＳ Ｐゴシック"/>
                <a:cs typeface="ＭＳ Ｐゴシック"/>
              </a:rPr>
              <a:t>ome </a:t>
            </a:r>
            <a:r>
              <a:rPr lang="en-US" sz="1400" kern="0" dirty="0">
                <a:latin typeface="+mn-lt"/>
                <a:ea typeface="ＭＳ Ｐゴシック"/>
                <a:cs typeface="ＭＳ Ｐゴシック"/>
              </a:rPr>
              <a:t>intensity gains since </a:t>
            </a:r>
            <a:r>
              <a:rPr lang="en-US" sz="1400" kern="0" dirty="0">
                <a:latin typeface="+mn-lt"/>
                <a:ea typeface="ＭＳ Ｐゴシック"/>
                <a:cs typeface="ＭＳ Ｐゴシック"/>
              </a:rPr>
              <a:t>2008, especially at &gt;48 h</a:t>
            </a:r>
            <a:endParaRPr lang="en-US" sz="1400" kern="0" dirty="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4678363" y="5494338"/>
            <a:ext cx="4335462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0188" indent="-230188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>
                <a:latin typeface="+mj-lt"/>
              </a:rPr>
              <a:t>24-</a:t>
            </a:r>
            <a:r>
              <a:rPr lang="en-US" sz="1800" dirty="0">
                <a:latin typeface="+mj-lt"/>
              </a:rPr>
              <a:t>48h </a:t>
            </a:r>
            <a:r>
              <a:rPr lang="en-US" sz="1800" dirty="0">
                <a:latin typeface="+mj-lt"/>
              </a:rPr>
              <a:t>intensity </a:t>
            </a:r>
            <a:r>
              <a:rPr lang="en-US" sz="1800" dirty="0">
                <a:latin typeface="+mj-lt"/>
              </a:rPr>
              <a:t>forecast off </a:t>
            </a:r>
            <a:r>
              <a:rPr lang="en-US" sz="1800" dirty="0">
                <a:latin typeface="+mj-lt"/>
              </a:rPr>
              <a:t>by</a:t>
            </a:r>
            <a:r>
              <a:rPr lang="en-US" sz="1800" dirty="0">
                <a:latin typeface="+mj-lt"/>
              </a:rPr>
              <a:t> </a:t>
            </a:r>
            <a:r>
              <a:rPr lang="en-US" sz="1800" b="1" dirty="0">
                <a:latin typeface="+mj-lt"/>
              </a:rPr>
              <a:t>1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category</a:t>
            </a:r>
          </a:p>
          <a:p>
            <a:pPr marL="230188" indent="-230188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>
                <a:latin typeface="+mj-lt"/>
              </a:rPr>
              <a:t>Off by</a:t>
            </a:r>
            <a:r>
              <a:rPr lang="en-US" sz="1800" dirty="0">
                <a:latin typeface="+mj-lt"/>
              </a:rPr>
              <a:t> </a:t>
            </a:r>
            <a:r>
              <a:rPr lang="en-US" sz="1800" b="1" dirty="0">
                <a:latin typeface="+mj-lt"/>
              </a:rPr>
              <a:t>2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categories perhaps 5-10% of</a:t>
            </a:r>
            <a:r>
              <a:rPr lang="en-US" sz="1800" dirty="0">
                <a:latin typeface="+mj-lt"/>
              </a:rPr>
              <a:t> time</a:t>
            </a:r>
            <a:endParaRPr lang="en-US" sz="1800" dirty="0">
              <a:latin typeface="+mj-lt"/>
            </a:endParaRP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4765675" y="1398588"/>
            <a:ext cx="435133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0" rIns="182880" anchor="ctr"/>
          <a:lstStyle/>
          <a:p>
            <a:pPr>
              <a:lnSpc>
                <a:spcPct val="85000"/>
              </a:lnSpc>
              <a:defRPr/>
            </a:pPr>
            <a:r>
              <a:rPr lang="en-US" sz="2000" kern="0" dirty="0">
                <a:latin typeface="+mn-lt"/>
                <a:ea typeface="ＭＳ Ｐゴシック"/>
                <a:cs typeface="ＭＳ Ｐゴシック"/>
              </a:rPr>
              <a:t>Not so Good – Modest intensity gains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0" rIns="182880" anchor="ctr"/>
          <a:lstStyle/>
          <a:p>
            <a:pPr algn="ctr">
              <a:lnSpc>
                <a:spcPct val="85000"/>
              </a:lnSpc>
              <a:defRPr/>
            </a:pPr>
            <a:r>
              <a:rPr lang="en-US" sz="3200" b="1" kern="0" dirty="0">
                <a:latin typeface="+mj-lt"/>
                <a:ea typeface="Calibri" charset="0"/>
                <a:cs typeface="Arial" pitchFamily="34" charset="0"/>
              </a:rPr>
              <a:t>Operational Forecast Performance</a:t>
            </a:r>
            <a:endParaRPr lang="en-US" sz="3200" b="1" kern="0" dirty="0">
              <a:latin typeface="+mj-lt"/>
              <a:ea typeface="Calibri" charset="0"/>
              <a:cs typeface="Arial" pitchFamily="34" charset="0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8178800" y="2420938"/>
            <a:ext cx="781050" cy="2058987"/>
            <a:chOff x="8178398" y="2421497"/>
            <a:chExt cx="781553" cy="2058621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8178398" y="2421497"/>
              <a:ext cx="0" cy="2058621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8199049" y="3356368"/>
              <a:ext cx="760902" cy="404741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2498725" y="6596063"/>
            <a:ext cx="636905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latin typeface="+mn-lt"/>
                <a:hlinkClick r:id="rId5"/>
              </a:rPr>
              <a:t>http://</a:t>
            </a:r>
            <a:r>
              <a:rPr lang="en-US" sz="1100" dirty="0">
                <a:latin typeface="+mn-lt"/>
                <a:hlinkClick r:id="rId5"/>
              </a:rPr>
              <a:t>www.nhc.noaa.gov/verification/verify5.shtml</a:t>
            </a:r>
            <a:r>
              <a:rPr lang="en-US" sz="1100" dirty="0">
                <a:latin typeface="+mn-lt"/>
              </a:rPr>
              <a:t>		Courtesy of Frank Marks</a:t>
            </a:r>
            <a:endParaRPr lang="en-US" sz="1100" dirty="0">
              <a:latin typeface="+mn-lt"/>
            </a:endParaRPr>
          </a:p>
        </p:txBody>
      </p:sp>
      <p:sp>
        <p:nvSpPr>
          <p:cNvPr id="922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0FE8D3F-30AD-4FBA-8867-18DCB9860514}" type="slidenum">
              <a:rPr lang="en-US" sz="1400" smtClean="0"/>
              <a:pPr eaLnBrk="1" hangingPunct="1"/>
              <a:t>4</a:t>
            </a:fld>
            <a:endParaRPr lang="en-US" sz="140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30619C8-1594-47D6-BDE5-27384585CDC5}" type="slidenum">
              <a:rPr lang="en-US" sz="1400" smtClean="0">
                <a:solidFill>
                  <a:srgbClr val="000000"/>
                </a:solidFill>
              </a:rPr>
              <a:pPr eaLnBrk="1" hangingPunct="1"/>
              <a:t>40</a:t>
            </a:fld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43011" name="TextBox 2"/>
          <p:cNvSpPr txBox="1">
            <a:spLocks noChangeArrowheads="1"/>
          </p:cNvSpPr>
          <p:nvPr/>
        </p:nvSpPr>
        <p:spPr bwMode="auto">
          <a:xfrm>
            <a:off x="0" y="3357563"/>
            <a:ext cx="9144000" cy="769937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1200"/>
              </a:spcBef>
            </a:pPr>
            <a:r>
              <a:rPr lang="en-US" sz="4400" b="1" dirty="0">
                <a:solidFill>
                  <a:srgbClr val="000000"/>
                </a:solidFill>
              </a:rPr>
              <a:t>Better Use of Satellite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295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Satellite Data</a:t>
            </a:r>
            <a:br>
              <a:rPr lang="en-US" dirty="0" smtClean="0"/>
            </a:br>
            <a:r>
              <a:rPr lang="en-US" sz="3600" dirty="0" smtClean="0"/>
              <a:t>The hurricane initialization problem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447800"/>
            <a:ext cx="7772400" cy="4953000"/>
          </a:xfrm>
        </p:spPr>
        <p:txBody>
          <a:bodyPr>
            <a:normAutofit fontScale="85000" lnSpcReduction="20000"/>
          </a:bodyPr>
          <a:lstStyle/>
          <a:p>
            <a:pPr marL="457200" indent="-457200" algn="l">
              <a:buFont typeface="Arial" pitchFamily="34" charset="0"/>
              <a:buChar char="•"/>
              <a:defRPr/>
            </a:pPr>
            <a:r>
              <a:rPr lang="en-US" sz="2000" b="1" dirty="0" smtClean="0"/>
              <a:t>HFIP has shown that high resolution data taken near the hurricane core and its near environment can significantly improve Intensity Forecasts.</a:t>
            </a:r>
          </a:p>
          <a:p>
            <a:pPr marL="457200" indent="-457200" algn="l">
              <a:buFont typeface="Arial" pitchFamily="34" charset="0"/>
              <a:buChar char="•"/>
              <a:defRPr/>
            </a:pPr>
            <a:endParaRPr lang="en-US" sz="1000" b="1" dirty="0" smtClean="0"/>
          </a:p>
          <a:p>
            <a:pPr marL="914400" lvl="1" indent="-457200" algn="l">
              <a:buFont typeface="Arial" pitchFamily="34" charset="0"/>
              <a:buChar char="•"/>
              <a:defRPr/>
            </a:pPr>
            <a:r>
              <a:rPr lang="en-US" sz="1600" b="1" dirty="0" smtClean="0"/>
              <a:t>This is particularly true for high resolution wind data (Tail Doppler Radar, TDR)</a:t>
            </a:r>
          </a:p>
          <a:p>
            <a:pPr marL="914400" lvl="1" indent="-457200" algn="l">
              <a:buFont typeface="Arial" pitchFamily="34" charset="0"/>
              <a:buChar char="•"/>
              <a:defRPr/>
            </a:pPr>
            <a:r>
              <a:rPr lang="en-US" sz="1600" b="1" dirty="0" smtClean="0"/>
              <a:t>Flight level, </a:t>
            </a:r>
            <a:r>
              <a:rPr lang="en-US" sz="1600" b="1" dirty="0" err="1" smtClean="0"/>
              <a:t>dropsonde</a:t>
            </a:r>
            <a:r>
              <a:rPr lang="en-US" sz="1600" b="1" dirty="0" smtClean="0"/>
              <a:t> and SFMR surface wind data also important</a:t>
            </a:r>
          </a:p>
          <a:p>
            <a:pPr marL="914400" lvl="1" indent="-457200" algn="l">
              <a:buFont typeface="Arial" pitchFamily="34" charset="0"/>
              <a:buChar char="•"/>
              <a:defRPr/>
            </a:pPr>
            <a:endParaRPr lang="en-US" sz="1000" b="1" dirty="0" smtClean="0"/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en-US" sz="2000" b="1" dirty="0" smtClean="0"/>
              <a:t>Currently available only when aircraft are within the Hurricane</a:t>
            </a:r>
          </a:p>
          <a:p>
            <a:pPr marL="457200" indent="-457200" algn="l">
              <a:buFont typeface="Arial" pitchFamily="34" charset="0"/>
              <a:buChar char="•"/>
              <a:defRPr/>
            </a:pPr>
            <a:endParaRPr lang="en-US" sz="1000" b="1" dirty="0" smtClean="0"/>
          </a:p>
          <a:p>
            <a:pPr marL="914400" lvl="1" indent="-457200" algn="l">
              <a:buFont typeface="Arial" pitchFamily="34" charset="0"/>
              <a:buChar char="•"/>
              <a:defRPr/>
            </a:pPr>
            <a:r>
              <a:rPr lang="en-US" sz="1600" b="1" dirty="0" smtClean="0"/>
              <a:t>Roughly only 10% of hurricane NWP initialization times</a:t>
            </a:r>
          </a:p>
          <a:p>
            <a:pPr marL="914400" lvl="1" indent="-457200" algn="l">
              <a:buFont typeface="Arial" pitchFamily="34" charset="0"/>
              <a:buChar char="•"/>
              <a:defRPr/>
            </a:pPr>
            <a:r>
              <a:rPr lang="en-US" sz="1600" b="1" dirty="0" smtClean="0"/>
              <a:t>This is about 30% when storms are near the US coast</a:t>
            </a:r>
          </a:p>
          <a:p>
            <a:pPr marL="914400" lvl="1" indent="-457200" algn="l">
              <a:buFont typeface="Arial" pitchFamily="34" charset="0"/>
              <a:buChar char="•"/>
              <a:defRPr/>
            </a:pPr>
            <a:endParaRPr lang="en-US" sz="1000" b="1" dirty="0" smtClean="0"/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en-US" sz="2000" b="1" dirty="0" smtClean="0"/>
              <a:t>Only other option for inner core data is Satellite data</a:t>
            </a:r>
          </a:p>
          <a:p>
            <a:pPr marL="914400" lvl="1" indent="-457200" algn="l">
              <a:buFont typeface="Arial" pitchFamily="34" charset="0"/>
              <a:buChar char="•"/>
              <a:defRPr/>
            </a:pPr>
            <a:r>
              <a:rPr lang="en-US" sz="1600" b="1" dirty="0" smtClean="0"/>
              <a:t>Lower horizontal and vertical resolution than TDR</a:t>
            </a:r>
          </a:p>
          <a:p>
            <a:pPr lvl="1" algn="l">
              <a:defRPr/>
            </a:pPr>
            <a:endParaRPr lang="en-US" sz="1600" b="1" dirty="0" smtClean="0"/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en-US" sz="2000" b="1" dirty="0" smtClean="0"/>
              <a:t>Hurricane core is a highly challenging environment for satellite measurements</a:t>
            </a:r>
          </a:p>
          <a:p>
            <a:pPr marL="914400" lvl="1" indent="-457200" algn="l">
              <a:buFont typeface="Arial" pitchFamily="34" charset="0"/>
              <a:buChar char="•"/>
              <a:defRPr/>
            </a:pPr>
            <a:r>
              <a:rPr lang="en-US" sz="1600" b="1" dirty="0" smtClean="0"/>
              <a:t>Heavy precipitation</a:t>
            </a:r>
          </a:p>
          <a:p>
            <a:pPr marL="914400" lvl="1" indent="-457200" algn="l">
              <a:buFont typeface="Arial" pitchFamily="34" charset="0"/>
              <a:buChar char="•"/>
              <a:defRPr/>
            </a:pPr>
            <a:r>
              <a:rPr lang="en-US" sz="1600" b="1" dirty="0" smtClean="0"/>
              <a:t>Often completely overcast</a:t>
            </a:r>
          </a:p>
          <a:p>
            <a:pPr marL="914400" lvl="1" indent="-457200" algn="l">
              <a:buFont typeface="Arial" pitchFamily="34" charset="0"/>
              <a:buChar char="•"/>
              <a:defRPr/>
            </a:pPr>
            <a:r>
              <a:rPr lang="en-US" sz="1600" b="1" dirty="0" smtClean="0"/>
              <a:t>Sharp gradients of cloudy and clear areas (e.g. eye wall) enhance probability of correlated errors and are often of the same horizontal scale as satellite footprints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>
                <a:ea typeface="ＭＳ Ｐゴシック" pitchFamily="34" charset="-128"/>
              </a:rPr>
              <a:t>Satellite Data</a:t>
            </a:r>
            <a:r>
              <a:rPr lang="en-US" sz="3200" smtClean="0">
                <a:ea typeface="ＭＳ Ｐゴシック" pitchFamily="34" charset="-128"/>
              </a:rPr>
              <a:t/>
            </a:r>
            <a:br>
              <a:rPr lang="en-US" sz="3200" smtClean="0">
                <a:ea typeface="ＭＳ Ｐゴシック" pitchFamily="34" charset="-128"/>
              </a:rPr>
            </a:br>
            <a:r>
              <a:rPr lang="en-US" sz="3200" smtClean="0">
                <a:ea typeface="ＭＳ Ｐゴシック" pitchFamily="34" charset="-128"/>
              </a:rPr>
              <a:t>Data Sources and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153400" cy="52578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sz="2000" b="1" dirty="0" smtClean="0"/>
              <a:t>Goes Atmospheric Motion Vectors (AMV)</a:t>
            </a:r>
          </a:p>
          <a:p>
            <a:pPr lvl="1">
              <a:defRPr/>
            </a:pPr>
            <a:r>
              <a:rPr lang="en-US" sz="1600" b="1" dirty="0" smtClean="0"/>
              <a:t>Height assignment is crude and significantly impacts data quality</a:t>
            </a:r>
          </a:p>
          <a:p>
            <a:pPr lvl="1">
              <a:defRPr/>
            </a:pPr>
            <a:r>
              <a:rPr lang="en-US" sz="1600" b="1" dirty="0" smtClean="0"/>
              <a:t>Hourly time resolution may be useful with emerging 4-D hybrid assimilation</a:t>
            </a:r>
          </a:p>
          <a:p>
            <a:pPr lvl="1">
              <a:defRPr/>
            </a:pPr>
            <a:r>
              <a:rPr lang="en-US" sz="1600" b="1" dirty="0" smtClean="0"/>
              <a:t>Probably the easiest to implement</a:t>
            </a:r>
          </a:p>
          <a:p>
            <a:pPr lvl="1">
              <a:defRPr/>
            </a:pPr>
            <a:r>
              <a:rPr lang="en-US" sz="1600" b="1" dirty="0" smtClean="0"/>
              <a:t>Available all the time</a:t>
            </a:r>
          </a:p>
          <a:p>
            <a:pPr marL="457200" lvl="1" indent="0">
              <a:buFontTx/>
              <a:buNone/>
              <a:defRPr/>
            </a:pPr>
            <a:endParaRPr lang="en-US" sz="1600" b="1" dirty="0" smtClean="0"/>
          </a:p>
          <a:p>
            <a:pPr>
              <a:defRPr/>
            </a:pPr>
            <a:r>
              <a:rPr lang="en-US" sz="2000" b="1" dirty="0" err="1" smtClean="0"/>
              <a:t>Scatterometer</a:t>
            </a:r>
            <a:r>
              <a:rPr lang="en-US" sz="2000" b="1" dirty="0" smtClean="0"/>
              <a:t> Surface </a:t>
            </a:r>
            <a:r>
              <a:rPr lang="en-US" sz="2000" b="1" dirty="0"/>
              <a:t>W</a:t>
            </a:r>
            <a:r>
              <a:rPr lang="en-US" sz="2000" b="1" dirty="0" smtClean="0"/>
              <a:t>inds</a:t>
            </a:r>
          </a:p>
          <a:p>
            <a:pPr lvl="1">
              <a:defRPr/>
            </a:pPr>
            <a:r>
              <a:rPr lang="en-US" sz="1600" b="1" dirty="0" smtClean="0"/>
              <a:t>From polar orbiters, not always available</a:t>
            </a:r>
          </a:p>
          <a:p>
            <a:pPr lvl="1">
              <a:defRPr/>
            </a:pPr>
            <a:r>
              <a:rPr lang="en-US" sz="1600" b="1" dirty="0" smtClean="0"/>
              <a:t>Relatively easy to implement</a:t>
            </a:r>
          </a:p>
          <a:p>
            <a:pPr marL="457200" lvl="1" indent="0">
              <a:buFontTx/>
              <a:buNone/>
              <a:defRPr/>
            </a:pPr>
            <a:endParaRPr lang="en-US" sz="1200" b="1" dirty="0" smtClean="0"/>
          </a:p>
          <a:p>
            <a:pPr>
              <a:defRPr/>
            </a:pPr>
            <a:r>
              <a:rPr lang="en-US" sz="2000" b="1" dirty="0" smtClean="0"/>
              <a:t>Microwave (MW) Sounders</a:t>
            </a:r>
          </a:p>
          <a:p>
            <a:pPr lvl="1">
              <a:defRPr/>
            </a:pPr>
            <a:r>
              <a:rPr lang="en-US" sz="1600" b="1" dirty="0" smtClean="0"/>
              <a:t>From polar orbiters, not always available</a:t>
            </a:r>
          </a:p>
          <a:p>
            <a:pPr lvl="1">
              <a:defRPr/>
            </a:pPr>
            <a:r>
              <a:rPr lang="en-US" sz="1600" b="1" dirty="0" smtClean="0"/>
              <a:t>Problems in heavy rain areas (absorption and scattering)</a:t>
            </a:r>
          </a:p>
          <a:p>
            <a:pPr lvl="1">
              <a:defRPr/>
            </a:pPr>
            <a:r>
              <a:rPr lang="en-US" sz="1600" b="1" dirty="0" smtClean="0"/>
              <a:t>Some development required</a:t>
            </a:r>
          </a:p>
          <a:p>
            <a:pPr marL="457200" lvl="1" indent="0">
              <a:buFontTx/>
              <a:buNone/>
              <a:defRPr/>
            </a:pPr>
            <a:endParaRPr lang="en-US" sz="1600" b="1" dirty="0" smtClean="0"/>
          </a:p>
          <a:p>
            <a:pPr>
              <a:defRPr/>
            </a:pPr>
            <a:r>
              <a:rPr lang="en-US" sz="2000" b="1" dirty="0" smtClean="0"/>
              <a:t>IR Sounders</a:t>
            </a:r>
          </a:p>
          <a:p>
            <a:pPr lvl="1">
              <a:defRPr/>
            </a:pPr>
            <a:r>
              <a:rPr lang="en-US" sz="1600" b="1" dirty="0" smtClean="0"/>
              <a:t>Higher horizontal and vertical resolution than MW sounders</a:t>
            </a:r>
          </a:p>
          <a:p>
            <a:pPr lvl="1">
              <a:defRPr/>
            </a:pPr>
            <a:r>
              <a:rPr lang="en-US" sz="1600" b="1" dirty="0" smtClean="0"/>
              <a:t>Works well in cloud free areas and above highest clouds</a:t>
            </a:r>
          </a:p>
          <a:p>
            <a:pPr lvl="1">
              <a:defRPr/>
            </a:pPr>
            <a:r>
              <a:rPr lang="en-US" sz="1600" b="1" dirty="0" smtClean="0"/>
              <a:t>Much of hurricane region has significant clouds</a:t>
            </a:r>
          </a:p>
          <a:p>
            <a:pPr lvl="1">
              <a:defRPr/>
            </a:pPr>
            <a:r>
              <a:rPr lang="en-US" sz="1600" b="1" dirty="0" smtClean="0"/>
              <a:t>HFIP has been working on use of this data in cloudy regions</a:t>
            </a:r>
          </a:p>
          <a:p>
            <a:pPr lvl="1">
              <a:defRPr/>
            </a:pPr>
            <a:r>
              <a:rPr lang="en-US" sz="1600" b="1" dirty="0" smtClean="0"/>
              <a:t>This is a very difficult problem and will require considerable development</a:t>
            </a:r>
          </a:p>
          <a:p>
            <a:pPr lvl="1">
              <a:defRPr/>
            </a:pPr>
            <a:endParaRPr lang="en-US" sz="1600" b="1" dirty="0" smtClean="0"/>
          </a:p>
          <a:p>
            <a:pPr>
              <a:defRPr/>
            </a:pPr>
            <a:endParaRPr lang="en-US" sz="2000" b="1" dirty="0" smtClean="0"/>
          </a:p>
          <a:p>
            <a:pPr lvl="1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-8710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3333CC"/>
                </a:solidFill>
              </a:rPr>
              <a:t>Atmospheric Motion Vectors from GOES-R</a:t>
            </a:r>
            <a:br>
              <a:rPr lang="en-US" sz="3600" b="1" dirty="0" smtClean="0">
                <a:solidFill>
                  <a:srgbClr val="3333CC"/>
                </a:solidFill>
              </a:rPr>
            </a:br>
            <a:endParaRPr lang="en-US" sz="3600" b="1" dirty="0" smtClean="0">
              <a:solidFill>
                <a:srgbClr val="3333CC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594189"/>
            <a:ext cx="91440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Proxy: AMVs from special GOES-14 super-rapid-scan ops during </a:t>
            </a:r>
            <a:r>
              <a:rPr lang="en-US" sz="2000" b="1" i="1" dirty="0" smtClean="0">
                <a:solidFill>
                  <a:srgbClr val="7030A0"/>
                </a:solidFill>
              </a:rPr>
              <a:t>Hurricane Sandy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1" y="6208685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AMVs from </a:t>
            </a:r>
            <a:r>
              <a:rPr lang="en-US" sz="1600" b="1" dirty="0" smtClean="0">
                <a:solidFill>
                  <a:srgbClr val="C00000"/>
                </a:solidFill>
              </a:rPr>
              <a:t>15-min images </a:t>
            </a:r>
            <a:r>
              <a:rPr lang="en-US" sz="1600" dirty="0" smtClean="0"/>
              <a:t>(routine </a:t>
            </a:r>
            <a:r>
              <a:rPr lang="en-US" sz="1600" b="1" dirty="0" smtClean="0">
                <a:solidFill>
                  <a:srgbClr val="0070C0"/>
                </a:solidFill>
              </a:rPr>
              <a:t>GOES</a:t>
            </a:r>
            <a:r>
              <a:rPr lang="en-US" sz="1600" dirty="0" smtClean="0"/>
              <a:t> sampling)        AMVs from </a:t>
            </a:r>
            <a:r>
              <a:rPr lang="en-US" sz="1600" b="1" dirty="0" smtClean="0">
                <a:solidFill>
                  <a:srgbClr val="C00000"/>
                </a:solidFill>
              </a:rPr>
              <a:t>1-min images </a:t>
            </a:r>
            <a:r>
              <a:rPr lang="en-US" sz="1600" dirty="0" smtClean="0"/>
              <a:t>(</a:t>
            </a:r>
            <a:r>
              <a:rPr lang="en-US" sz="1600" dirty="0" err="1" smtClean="0"/>
              <a:t>meso</a:t>
            </a:r>
            <a:r>
              <a:rPr lang="en-US" sz="1600" dirty="0" smtClean="0"/>
              <a:t> </a:t>
            </a:r>
            <a:r>
              <a:rPr lang="en-US" sz="1600" b="1" dirty="0" smtClean="0">
                <a:solidFill>
                  <a:srgbClr val="0070C0"/>
                </a:solidFill>
              </a:rPr>
              <a:t>GOES-R</a:t>
            </a:r>
            <a:r>
              <a:rPr lang="en-US" sz="1600" dirty="0" smtClean="0"/>
              <a:t> sampling)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44751" y="6513541"/>
            <a:ext cx="1489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FF0000"/>
                </a:solidFill>
              </a:rPr>
              <a:t>C. </a:t>
            </a:r>
            <a:r>
              <a:rPr lang="en-US" sz="1400" b="1" i="1" dirty="0" err="1" smtClean="0">
                <a:solidFill>
                  <a:srgbClr val="FF0000"/>
                </a:solidFill>
              </a:rPr>
              <a:t>Velden</a:t>
            </a:r>
            <a:r>
              <a:rPr lang="en-US" sz="1400" b="1" i="1" dirty="0" smtClean="0">
                <a:solidFill>
                  <a:srgbClr val="FF0000"/>
                </a:solidFill>
              </a:rPr>
              <a:t> (CIMSS)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pic>
        <p:nvPicPr>
          <p:cNvPr id="9" name="Picture 9" descr="NESD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075"/>
          <a:stretch>
            <a:fillRect/>
          </a:stretch>
        </p:blipFill>
        <p:spPr bwMode="auto">
          <a:xfrm>
            <a:off x="1" y="0"/>
            <a:ext cx="60959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699" y="1"/>
            <a:ext cx="817799" cy="533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55375" y="6513541"/>
            <a:ext cx="2382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1800 UTC  26 Oct, 2012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6" y="1235669"/>
            <a:ext cx="4353104" cy="497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228820"/>
            <a:ext cx="4495797" cy="497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43102" y="1235670"/>
            <a:ext cx="415299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Low-Level (700-950 </a:t>
            </a:r>
            <a:r>
              <a:rPr lang="en-US" b="1" dirty="0" err="1" smtClean="0">
                <a:solidFill>
                  <a:srgbClr val="FFFF00"/>
                </a:solidFill>
              </a:rPr>
              <a:t>hPa</a:t>
            </a:r>
            <a:r>
              <a:rPr lang="en-US" b="1" dirty="0" smtClean="0">
                <a:solidFill>
                  <a:srgbClr val="FFFF00"/>
                </a:solidFill>
              </a:rPr>
              <a:t>) Vectors from VIS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78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5917C8E-1E99-4E8B-A4ED-F987BE0A3957}" type="slidenum">
              <a:rPr lang="en-US" sz="1400" smtClean="0">
                <a:solidFill>
                  <a:srgbClr val="000000"/>
                </a:solidFill>
              </a:rPr>
              <a:pPr eaLnBrk="1" hangingPunct="1"/>
              <a:t>44</a:t>
            </a:fld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46083" name="TextBox 2"/>
          <p:cNvSpPr txBox="1">
            <a:spLocks noChangeArrowheads="1"/>
          </p:cNvSpPr>
          <p:nvPr/>
        </p:nvSpPr>
        <p:spPr bwMode="auto">
          <a:xfrm>
            <a:off x="0" y="3357563"/>
            <a:ext cx="9144000" cy="769937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1200"/>
              </a:spcBef>
            </a:pPr>
            <a:r>
              <a:rPr lang="en-US" sz="4400" b="1">
                <a:solidFill>
                  <a:srgbClr val="000000"/>
                </a:solidFill>
              </a:rPr>
              <a:t>Next Steps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3600" b="1" smtClean="0"/>
              <a:t>HFIP Priorities</a:t>
            </a:r>
            <a:br>
              <a:rPr lang="en-US" sz="3600" b="1" smtClean="0"/>
            </a:br>
            <a:r>
              <a:rPr lang="en-US" sz="3600" b="1" smtClean="0"/>
              <a:t>2013 - 2016</a:t>
            </a: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460705C-875F-4000-BD75-2F4AEDA1E003}" type="slidenum">
              <a:rPr lang="en-US" sz="1400" smtClean="0">
                <a:solidFill>
                  <a:srgbClr val="000000"/>
                </a:solidFill>
              </a:rPr>
              <a:pPr eaLnBrk="1" hangingPunct="1"/>
              <a:t>45</a:t>
            </a:fld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8138" y="1385888"/>
            <a:ext cx="8839200" cy="5783262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000" b="1" dirty="0" smtClean="0"/>
              <a:t>Operational Impact </a:t>
            </a:r>
            <a:endParaRPr lang="en-US" sz="2000" dirty="0" smtClean="0"/>
          </a:p>
          <a:p>
            <a:pPr>
              <a:defRPr/>
            </a:pPr>
            <a:r>
              <a:rPr lang="en-US" sz="1800" dirty="0"/>
              <a:t>Continued development and demonstration of the </a:t>
            </a:r>
            <a:r>
              <a:rPr lang="en-US" sz="1800" dirty="0" smtClean="0"/>
              <a:t>Experimental </a:t>
            </a:r>
            <a:r>
              <a:rPr lang="en-US" sz="1800" dirty="0"/>
              <a:t>N</a:t>
            </a:r>
            <a:r>
              <a:rPr lang="en-US" sz="1800" dirty="0" smtClean="0"/>
              <a:t>umerical </a:t>
            </a:r>
            <a:r>
              <a:rPr lang="en-US" sz="1800" dirty="0"/>
              <a:t>Forecast System </a:t>
            </a:r>
            <a:r>
              <a:rPr lang="en-US" sz="1800" dirty="0" smtClean="0"/>
              <a:t>(real-time</a:t>
            </a:r>
            <a:r>
              <a:rPr lang="en-US" sz="1800" dirty="0"/>
              <a:t>) during hurricane season on HFIP Boulder Jet </a:t>
            </a:r>
            <a:r>
              <a:rPr lang="en-US" sz="1800" dirty="0" smtClean="0"/>
              <a:t>System</a:t>
            </a:r>
            <a:endParaRPr lang="en-US" sz="1800" dirty="0"/>
          </a:p>
          <a:p>
            <a:pPr>
              <a:defRPr/>
            </a:pPr>
            <a:r>
              <a:rPr lang="en-US" sz="1800" dirty="0" smtClean="0"/>
              <a:t>Determine </a:t>
            </a:r>
            <a:r>
              <a:rPr lang="en-US" sz="1800" dirty="0"/>
              <a:t>the benefit from standard reconnaissance data (flight level, </a:t>
            </a:r>
            <a:r>
              <a:rPr lang="en-US" sz="1800" dirty="0" err="1" smtClean="0"/>
              <a:t>dropsondes</a:t>
            </a:r>
            <a:r>
              <a:rPr lang="en-US" sz="1800" dirty="0"/>
              <a:t>, SFMR)  and the addition of Doppler </a:t>
            </a:r>
            <a:r>
              <a:rPr lang="en-US" sz="1800" dirty="0" smtClean="0"/>
              <a:t>Radar</a:t>
            </a:r>
          </a:p>
          <a:p>
            <a:pPr>
              <a:defRPr/>
            </a:pPr>
            <a:r>
              <a:rPr lang="en-US" sz="1800" dirty="0" smtClean="0"/>
              <a:t>Demonstrate Impact of Multi-model ensembles for Track and Intensity</a:t>
            </a:r>
            <a:endParaRPr lang="en-US" sz="1600" b="1" dirty="0" smtClean="0"/>
          </a:p>
          <a:p>
            <a:pPr marL="0" indent="0">
              <a:buFontTx/>
              <a:buNone/>
              <a:defRPr/>
            </a:pPr>
            <a:r>
              <a:rPr lang="en-US" sz="2000" b="1" dirty="0" smtClean="0"/>
              <a:t>Research and Development</a:t>
            </a:r>
          </a:p>
          <a:p>
            <a:pPr>
              <a:defRPr/>
            </a:pPr>
            <a:r>
              <a:rPr lang="en-US" sz="1800" dirty="0" smtClean="0"/>
              <a:t>Best use of limited TDR flights operationally</a:t>
            </a:r>
          </a:p>
          <a:p>
            <a:pPr>
              <a:defRPr/>
            </a:pPr>
            <a:r>
              <a:rPr lang="en-US" sz="1800" dirty="0" smtClean="0"/>
              <a:t>Improve </a:t>
            </a:r>
            <a:r>
              <a:rPr lang="en-US" sz="1800" dirty="0"/>
              <a:t>u</a:t>
            </a:r>
            <a:r>
              <a:rPr lang="en-US" sz="1800" dirty="0" smtClean="0"/>
              <a:t>se of Satellite </a:t>
            </a:r>
            <a:r>
              <a:rPr lang="en-US" sz="1800" dirty="0"/>
              <a:t>d</a:t>
            </a:r>
            <a:r>
              <a:rPr lang="en-US" sz="1800" dirty="0" smtClean="0"/>
              <a:t>ata in hurricane DA</a:t>
            </a:r>
          </a:p>
          <a:p>
            <a:pPr>
              <a:defRPr/>
            </a:pPr>
            <a:r>
              <a:rPr lang="en-US" sz="1800" dirty="0" smtClean="0"/>
              <a:t>HWRF Physics</a:t>
            </a:r>
            <a:endParaRPr lang="en-US" sz="1800" dirty="0"/>
          </a:p>
          <a:p>
            <a:pPr>
              <a:defRPr/>
            </a:pPr>
            <a:r>
              <a:rPr lang="en-US" sz="1800" dirty="0" smtClean="0"/>
              <a:t>HWRF GSI hybrid DA</a:t>
            </a:r>
          </a:p>
          <a:p>
            <a:pPr lvl="1">
              <a:defRPr/>
            </a:pPr>
            <a:r>
              <a:rPr lang="en-US" sz="1800" dirty="0" smtClean="0">
                <a:ea typeface="ＭＳ Ｐゴシック" pitchFamily="34" charset="-128"/>
              </a:rPr>
              <a:t>Basin scale HWRF</a:t>
            </a:r>
          </a:p>
          <a:p>
            <a:pPr lvl="1">
              <a:defRPr/>
            </a:pPr>
            <a:r>
              <a:rPr lang="en-US" sz="1800" dirty="0" smtClean="0">
                <a:ea typeface="ＭＳ Ｐゴシック" pitchFamily="34" charset="-128"/>
              </a:rPr>
              <a:t>High resolution inner domain/vortex scale</a:t>
            </a:r>
            <a:endParaRPr lang="en-US" sz="1400" dirty="0">
              <a:ea typeface="ＭＳ Ｐゴシック" pitchFamily="34" charset="-128"/>
            </a:endParaRPr>
          </a:p>
          <a:p>
            <a:pPr marL="0" indent="0">
              <a:buFontTx/>
              <a:buNone/>
              <a:defRPr/>
            </a:pPr>
            <a:r>
              <a:rPr lang="en-US" sz="2000" b="1" dirty="0" smtClean="0"/>
              <a:t>Technical Advancements</a:t>
            </a:r>
          </a:p>
          <a:p>
            <a:pPr>
              <a:defRPr/>
            </a:pPr>
            <a:r>
              <a:rPr lang="en-US" sz="1800" dirty="0" smtClean="0"/>
              <a:t>Convert </a:t>
            </a:r>
            <a:r>
              <a:rPr lang="en-US" sz="1800" dirty="0"/>
              <a:t>HWRF to NMM and </a:t>
            </a:r>
            <a:r>
              <a:rPr lang="en-US" sz="1800" dirty="0" smtClean="0"/>
              <a:t>optimize code for </a:t>
            </a:r>
            <a:r>
              <a:rPr lang="en-US" sz="1800" dirty="0"/>
              <a:t>application of accelerator technologies</a:t>
            </a:r>
          </a:p>
          <a:p>
            <a:pPr marL="0" indent="0">
              <a:buFontTx/>
              <a:buNone/>
              <a:defRPr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0" y="3352800"/>
            <a:ext cx="9144000" cy="990600"/>
          </a:xfrm>
          <a:solidFill>
            <a:srgbClr val="CCECFF"/>
          </a:solidFill>
        </p:spPr>
        <p:txBody>
          <a:bodyPr anchor="ctr"/>
          <a:lstStyle/>
          <a:p>
            <a:pPr marL="0" indent="0" algn="ctr" eaLnBrk="1" hangingPunct="1">
              <a:spcBef>
                <a:spcPts val="1200"/>
              </a:spcBef>
              <a:buFontTx/>
              <a:buNone/>
              <a:defRPr/>
            </a:pPr>
            <a:r>
              <a:rPr lang="en-US" sz="4400" b="1" kern="1200" dirty="0">
                <a:solidFill>
                  <a:srgbClr val="000000"/>
                </a:solidFill>
                <a:ea typeface="ＭＳ Ｐゴシック" pitchFamily="34" charset="-128"/>
              </a:rPr>
              <a:t>Questions?</a:t>
            </a: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5631FB7-C06C-465E-BCCC-9E102D7C6AA6}" type="slidenum">
              <a:rPr lang="en-US" sz="1400" smtClean="0"/>
              <a:pPr eaLnBrk="1" hangingPunct="1"/>
              <a:t>46</a:t>
            </a:fld>
            <a:endParaRPr lang="en-US" sz="1400" smtClean="0"/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317500"/>
            <a:ext cx="67849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>
            <a:spLocks noGrp="1" noChangeArrowheads="1"/>
          </p:cNvSpPr>
          <p:nvPr>
            <p:ph type="title"/>
          </p:nvPr>
        </p:nvSpPr>
        <p:spPr>
          <a:xfrm>
            <a:off x="533400" y="297180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Backup Slides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E19194B-49C8-4505-93FD-60B0CDC4A0CA}" type="slidenum">
              <a:rPr lang="en-US" sz="1400" smtClean="0">
                <a:solidFill>
                  <a:srgbClr val="000000"/>
                </a:solidFill>
              </a:rPr>
              <a:pPr eaLnBrk="1" hangingPunct="1"/>
              <a:t>48</a:t>
            </a:fld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59395" name="TextBox 2"/>
          <p:cNvSpPr txBox="1">
            <a:spLocks noChangeArrowheads="1"/>
          </p:cNvSpPr>
          <p:nvPr/>
        </p:nvSpPr>
        <p:spPr bwMode="auto">
          <a:xfrm>
            <a:off x="0" y="3357563"/>
            <a:ext cx="9144000" cy="769937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1200"/>
              </a:spcBef>
            </a:pPr>
            <a:r>
              <a:rPr lang="en-US" sz="4400" b="1">
                <a:solidFill>
                  <a:srgbClr val="000000"/>
                </a:solidFill>
              </a:rPr>
              <a:t>Recent HWRF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3" y="2090738"/>
            <a:ext cx="3036887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59ECFFD-3E8B-41BB-BD80-5FAF962FB77C}" type="slidenum">
              <a:rPr lang="en-US" sz="1400" smtClean="0">
                <a:solidFill>
                  <a:srgbClr val="000000"/>
                </a:solidFill>
              </a:rPr>
              <a:pPr eaLnBrk="1" hangingPunct="1"/>
              <a:t>49</a:t>
            </a:fld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174750" y="-7938"/>
            <a:ext cx="6934200" cy="129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Further advancements to FY13 HWRF for improved 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track, intensity and structure forecasts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-42863" y="2122488"/>
            <a:ext cx="3157538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600" b="1" kern="0" dirty="0" smtClean="0">
                <a:solidFill>
                  <a:srgbClr val="000000"/>
                </a:solidFill>
                <a:cs typeface="Times New Roman" pitchFamily="18" charset="0"/>
              </a:rPr>
              <a:t>Implementation of One-Way Hybrid Global </a:t>
            </a:r>
            <a:r>
              <a:rPr lang="en-US" sz="1600" b="1" kern="0" dirty="0" err="1" smtClean="0">
                <a:solidFill>
                  <a:srgbClr val="000000"/>
                </a:solidFill>
                <a:cs typeface="Times New Roman" pitchFamily="18" charset="0"/>
              </a:rPr>
              <a:t>EnKF</a:t>
            </a:r>
            <a:r>
              <a:rPr lang="en-US" sz="1600" b="1" kern="0" dirty="0" smtClean="0">
                <a:solidFill>
                  <a:srgbClr val="000000"/>
                </a:solidFill>
                <a:cs typeface="Times New Roman" pitchFamily="18" charset="0"/>
              </a:rPr>
              <a:t>-Regional 3DVAR GSI DA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600" b="1" kern="0" dirty="0" smtClean="0">
                <a:solidFill>
                  <a:srgbClr val="000000"/>
                </a:solidFill>
                <a:cs typeface="Times New Roman" pitchFamily="18" charset="0"/>
              </a:rPr>
              <a:t>Improved vortex initialization, nest </a:t>
            </a:r>
            <a:r>
              <a:rPr lang="en-US" sz="1600" b="1" kern="0" dirty="0">
                <a:solidFill>
                  <a:srgbClr val="000000"/>
                </a:solidFill>
                <a:cs typeface="Times New Roman" pitchFamily="18" charset="0"/>
              </a:rPr>
              <a:t>motion algorithm and nesting techniques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600" b="1" kern="0" dirty="0" smtClean="0">
                <a:solidFill>
                  <a:srgbClr val="000000"/>
                </a:solidFill>
                <a:cs typeface="Times New Roman" pitchFamily="18" charset="0"/>
              </a:rPr>
              <a:t>Improved physics and air-sea interactions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600" b="1" kern="0" dirty="0" smtClean="0">
                <a:solidFill>
                  <a:srgbClr val="000000"/>
                </a:solidFill>
                <a:cs typeface="Times New Roman" pitchFamily="18" charset="0"/>
              </a:rPr>
              <a:t>Improved product quality and enhanced synthetic satellite imagery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800" b="1" kern="0" dirty="0" smtClean="0">
                <a:solidFill>
                  <a:srgbClr val="000000"/>
                </a:solidFill>
                <a:cs typeface="Times New Roman" pitchFamily="18" charset="0"/>
              </a:rPr>
              <a:t>Track Skill comparable to GFS, Intensity Skill superior to Official forecasts and statistical models</a:t>
            </a:r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1174750" y="1214438"/>
            <a:ext cx="7519988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20000"/>
              <a:buFontTx/>
              <a:buNone/>
              <a:defRPr/>
            </a:pPr>
            <a:r>
              <a:rPr lang="en-US" sz="2000" b="1" kern="0" dirty="0" smtClean="0">
                <a:solidFill>
                  <a:srgbClr val="009900"/>
                </a:solidFill>
                <a:cs typeface="Times New Roman" pitchFamily="18" charset="0"/>
              </a:rPr>
              <a:t>Advanced High resolution (3km)Triple Nested HWRF for 2013 Hurricane Season to be implemented on WCOSS</a:t>
            </a:r>
            <a:endParaRPr lang="en-US" sz="1800" b="1" kern="0" dirty="0">
              <a:solidFill>
                <a:srgbClr val="009900"/>
              </a:solidFill>
              <a:cs typeface="Times New Roman" pitchFamily="18" charset="0"/>
            </a:endParaRPr>
          </a:p>
        </p:txBody>
      </p:sp>
      <p:pic>
        <p:nvPicPr>
          <p:cNvPr id="61447" name="Picture 4" descr="C:\Users\young.c.kwon\AppData\Local\Temp\8\nonam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0" y="4652963"/>
            <a:ext cx="3043238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6" descr="C:\Users\young.c.kwon\AppData\Local\Temp\8\noname-1.gif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4652963"/>
            <a:ext cx="3133725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TextBox 1"/>
          <p:cNvSpPr txBox="1">
            <a:spLocks noChangeArrowheads="1"/>
          </p:cNvSpPr>
          <p:nvPr/>
        </p:nvSpPr>
        <p:spPr bwMode="auto">
          <a:xfrm>
            <a:off x="7267575" y="6015038"/>
            <a:ext cx="11382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33"/>
                </a:solidFill>
              </a:rPr>
              <a:t>FY13 HWRF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7556500" y="5754688"/>
            <a:ext cx="176213" cy="26035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51" name="Content Placeholder 7" descr="fig_ALAL2012_wi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0" y="1898650"/>
            <a:ext cx="3360738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2" name="TextBox 14"/>
          <p:cNvSpPr txBox="1">
            <a:spLocks noChangeArrowheads="1"/>
          </p:cNvSpPr>
          <p:nvPr/>
        </p:nvSpPr>
        <p:spPr bwMode="auto">
          <a:xfrm>
            <a:off x="3506788" y="3074988"/>
            <a:ext cx="141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>
                <a:solidFill>
                  <a:srgbClr val="FF0000"/>
                </a:solidFill>
              </a:rPr>
              <a:t>OPER HWRF</a:t>
            </a:r>
          </a:p>
        </p:txBody>
      </p:sp>
      <p:sp>
        <p:nvSpPr>
          <p:cNvPr id="61453" name="TextBox 15"/>
          <p:cNvSpPr txBox="1">
            <a:spLocks noChangeArrowheads="1"/>
          </p:cNvSpPr>
          <p:nvPr/>
        </p:nvSpPr>
        <p:spPr bwMode="auto">
          <a:xfrm>
            <a:off x="4498975" y="3554413"/>
            <a:ext cx="1106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>
                <a:solidFill>
                  <a:srgbClr val="7030A0"/>
                </a:solidFill>
              </a:rPr>
              <a:t>HWRG  TDR</a:t>
            </a:r>
          </a:p>
        </p:txBody>
      </p:sp>
      <p:sp>
        <p:nvSpPr>
          <p:cNvPr id="61454" name="TextBox 16"/>
          <p:cNvSpPr txBox="1">
            <a:spLocks noChangeArrowheads="1"/>
          </p:cNvSpPr>
          <p:nvPr/>
        </p:nvSpPr>
        <p:spPr bwMode="auto">
          <a:xfrm>
            <a:off x="4789488" y="2813050"/>
            <a:ext cx="1587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Intensity Errors</a:t>
            </a:r>
          </a:p>
        </p:txBody>
      </p:sp>
      <p:sp>
        <p:nvSpPr>
          <p:cNvPr id="3" name="Rectangle 2"/>
          <p:cNvSpPr/>
          <p:nvPr/>
        </p:nvSpPr>
        <p:spPr>
          <a:xfrm>
            <a:off x="3321050" y="2208213"/>
            <a:ext cx="287655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One-way </a:t>
            </a:r>
            <a:r>
              <a:rPr lang="en-US" sz="1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 GSI for HWRF </a:t>
            </a:r>
            <a:r>
              <a:rPr lang="en-US" sz="1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 GFS </a:t>
            </a:r>
            <a:r>
              <a:rPr lang="en-US" sz="1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EnKF</a:t>
            </a:r>
            <a:r>
              <a:rPr lang="en-US" sz="1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ensembles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7835900" y="2865438"/>
            <a:ext cx="346075" cy="121285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57" name="TextBox 19"/>
          <p:cNvSpPr txBox="1">
            <a:spLocks noChangeArrowheads="1"/>
          </p:cNvSpPr>
          <p:nvPr/>
        </p:nvSpPr>
        <p:spPr bwMode="auto">
          <a:xfrm>
            <a:off x="6707188" y="2371725"/>
            <a:ext cx="19875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 b="1">
                <a:solidFill>
                  <a:srgbClr val="000000"/>
                </a:solidFill>
              </a:rPr>
              <a:t>Accurate representation of vortex tilt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0600" y="6465888"/>
            <a:ext cx="457200" cy="315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07FA6BD-0682-4AFD-910E-347C13C25E61}" type="slidenum">
              <a:rPr lang="en-US" sz="1400" smtClean="0">
                <a:solidFill>
                  <a:srgbClr val="000000"/>
                </a:solidFill>
              </a:rPr>
              <a:pPr eaLnBrk="1" hangingPunct="1"/>
              <a:t>5</a:t>
            </a:fld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3988" cy="129698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57200">
              <a:lnSpc>
                <a:spcPct val="89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 smtClean="0">
                <a:ea typeface="ＭＳ Ｐゴシック" pitchFamily="34" charset="-128"/>
              </a:rPr>
              <a:t>HFIP Scope</a:t>
            </a:r>
            <a:r>
              <a:rPr lang="en-GB" sz="3600" i="1" smtClean="0">
                <a:ea typeface="ＭＳ Ｐゴシック" pitchFamily="34" charset="-128"/>
              </a:rPr>
              <a:t> 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229600" cy="52578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57200">
              <a:spcBef>
                <a:spcPts val="1000"/>
              </a:spcBef>
              <a:tabLst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</a:pPr>
            <a:r>
              <a:rPr lang="en-GB" sz="2800" smtClean="0">
                <a:ea typeface="ＭＳ Ｐゴシック" pitchFamily="34" charset="-128"/>
              </a:rPr>
              <a:t>Improve hurricane forecast system/global forecast system to reduce error in intensity and track</a:t>
            </a:r>
          </a:p>
          <a:p>
            <a:pPr defTabSz="457200">
              <a:spcBef>
                <a:spcPts val="1000"/>
              </a:spcBef>
              <a:tabLst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</a:pPr>
            <a:r>
              <a:rPr lang="en-GB" sz="2800" smtClean="0">
                <a:ea typeface="ＭＳ Ｐゴシック" pitchFamily="34" charset="-128"/>
              </a:rPr>
              <a:t>Make better use of existing observing systems; define requirements for future systems to enhance research and operations capabilities and impacts</a:t>
            </a:r>
          </a:p>
          <a:p>
            <a:pPr lvl="1" defTabSz="457200">
              <a:spcBef>
                <a:spcPts val="1000"/>
              </a:spcBef>
              <a:tabLst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</a:pPr>
            <a:r>
              <a:rPr lang="en-GB" sz="2400" smtClean="0">
                <a:ea typeface="ＭＳ Ｐゴシック" pitchFamily="34" charset="-128"/>
              </a:rPr>
              <a:t>Does not include acquisition or operation of operational observing systems</a:t>
            </a:r>
          </a:p>
          <a:p>
            <a:pPr defTabSz="457200">
              <a:spcBef>
                <a:spcPts val="1000"/>
              </a:spcBef>
              <a:tabLst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</a:pPr>
            <a:r>
              <a:rPr lang="en-GB" sz="2800" smtClean="0">
                <a:ea typeface="ＭＳ Ｐゴシック" pitchFamily="34" charset="-128"/>
              </a:rPr>
              <a:t>Expand and improve forecaster tools and applications to add value to model guidance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55387ED-BC42-4D2C-AAAA-34E9C53E0356}" type="slidenum">
              <a:rPr lang="en-US" sz="1400" smtClean="0">
                <a:solidFill>
                  <a:srgbClr val="000000"/>
                </a:solidFill>
              </a:rPr>
              <a:pPr eaLnBrk="1" hangingPunct="1"/>
              <a:t>50</a:t>
            </a:fld>
            <a:endParaRPr lang="en-US" sz="1400" smtClean="0">
              <a:solidFill>
                <a:srgbClr val="000000"/>
              </a:solidFill>
            </a:endParaRPr>
          </a:p>
        </p:txBody>
      </p:sp>
      <p:grpSp>
        <p:nvGrpSpPr>
          <p:cNvPr id="62467" name="Group 5"/>
          <p:cNvGrpSpPr>
            <a:grpSpLocks/>
          </p:cNvGrpSpPr>
          <p:nvPr/>
        </p:nvGrpSpPr>
        <p:grpSpPr bwMode="auto">
          <a:xfrm>
            <a:off x="136525" y="3833813"/>
            <a:ext cx="4200525" cy="2828925"/>
            <a:chOff x="11289" y="1244600"/>
            <a:chExt cx="6242755" cy="4368800"/>
          </a:xfrm>
        </p:grpSpPr>
        <p:pic>
          <p:nvPicPr>
            <p:cNvPr id="62474" name="Picture 6" descr="C:\Documents and Settings\Sravya\Desktop\Debby Rain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728"/>
            <a:stretch>
              <a:fillRect/>
            </a:stretch>
          </p:blipFill>
          <p:spPr bwMode="auto">
            <a:xfrm>
              <a:off x="11289" y="1244600"/>
              <a:ext cx="6242755" cy="436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5" name="Rectangle 7"/>
            <p:cNvSpPr>
              <a:spLocks noChangeArrowheads="1"/>
            </p:cNvSpPr>
            <p:nvPr/>
          </p:nvSpPr>
          <p:spPr bwMode="auto">
            <a:xfrm>
              <a:off x="457200" y="2895600"/>
              <a:ext cx="990600" cy="304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  <a:cs typeface="Arial" pitchFamily="34" charset="0"/>
                </a:rPr>
                <a:t>GFS</a:t>
              </a:r>
            </a:p>
          </p:txBody>
        </p:sp>
        <p:sp>
          <p:nvSpPr>
            <p:cNvPr id="62476" name="Rectangle 8"/>
            <p:cNvSpPr>
              <a:spLocks noChangeArrowheads="1"/>
            </p:cNvSpPr>
            <p:nvPr/>
          </p:nvSpPr>
          <p:spPr bwMode="auto">
            <a:xfrm>
              <a:off x="2667000" y="2895600"/>
              <a:ext cx="990600" cy="304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  <a:cs typeface="Arial" pitchFamily="34" charset="0"/>
                </a:rPr>
                <a:t>HWRF</a:t>
              </a:r>
            </a:p>
          </p:txBody>
        </p:sp>
        <p:sp>
          <p:nvSpPr>
            <p:cNvPr id="62477" name="Rectangle 9"/>
            <p:cNvSpPr>
              <a:spLocks noChangeArrowheads="1"/>
            </p:cNvSpPr>
            <p:nvPr/>
          </p:nvSpPr>
          <p:spPr bwMode="auto">
            <a:xfrm>
              <a:off x="4724400" y="2895600"/>
              <a:ext cx="990600" cy="304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  <a:cs typeface="Arial" pitchFamily="34" charset="0"/>
                </a:rPr>
                <a:t>GFDL</a:t>
              </a:r>
            </a:p>
          </p:txBody>
        </p:sp>
      </p:grpSp>
      <p:sp>
        <p:nvSpPr>
          <p:cNvPr id="62468" name="TextBox 12"/>
          <p:cNvSpPr txBox="1">
            <a:spLocks noChangeArrowheads="1"/>
          </p:cNvSpPr>
          <p:nvPr/>
        </p:nvSpPr>
        <p:spPr bwMode="auto">
          <a:xfrm>
            <a:off x="4633913" y="3330575"/>
            <a:ext cx="4448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200" b="1">
                <a:solidFill>
                  <a:srgbClr val="000000"/>
                </a:solidFill>
              </a:rPr>
              <a:t>Research quality forecasts for real-time operations</a:t>
            </a:r>
          </a:p>
        </p:txBody>
      </p:sp>
      <p:pic>
        <p:nvPicPr>
          <p:cNvPr id="62469" name="Picture 4" descr="new_gir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20"/>
          <a:stretch>
            <a:fillRect/>
          </a:stretch>
        </p:blipFill>
        <p:spPr bwMode="auto">
          <a:xfrm>
            <a:off x="4316413" y="1179513"/>
            <a:ext cx="2181225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5" descr="microwave_036_d23_me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3" r="33006" b="49983"/>
          <a:stretch>
            <a:fillRect/>
          </a:stretch>
        </p:blipFill>
        <p:spPr bwMode="auto">
          <a:xfrm>
            <a:off x="6540500" y="1244600"/>
            <a:ext cx="2587625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114425" y="-7938"/>
            <a:ext cx="6915150" cy="129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 Real-Time Products from Operational HWRF</a:t>
            </a:r>
          </a:p>
        </p:txBody>
      </p:sp>
      <p:sp>
        <p:nvSpPr>
          <p:cNvPr id="18" name="Rectangle 9"/>
          <p:cNvSpPr txBox="1">
            <a:spLocks noChangeArrowheads="1"/>
          </p:cNvSpPr>
          <p:nvPr/>
        </p:nvSpPr>
        <p:spPr bwMode="auto">
          <a:xfrm>
            <a:off x="-39688" y="1287463"/>
            <a:ext cx="4090988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High-Resolution synthetic satellite imagery (IR and Microwave)</a:t>
            </a:r>
            <a:endParaRPr lang="en-US" sz="1200" b="1" kern="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200" b="1" kern="0" dirty="0" smtClean="0">
                <a:solidFill>
                  <a:srgbClr val="000000"/>
                </a:solidFill>
                <a:cs typeface="Times New Roman" pitchFamily="18" charset="0"/>
              </a:rPr>
              <a:t>High temporal resolution track, intensity and structure forecasts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200" b="1" kern="0" dirty="0" smtClean="0">
                <a:solidFill>
                  <a:srgbClr val="000000"/>
                </a:solidFill>
                <a:cs typeface="Times New Roman" pitchFamily="18" charset="0"/>
              </a:rPr>
              <a:t>Advanced inner core and large-scale diagnostics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Swaths for maximum wind and rainfall, SHIPS predictors, 24-hr QPF, TPW, OHC, SST cooling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200" b="1" kern="0" dirty="0" smtClean="0">
                <a:solidFill>
                  <a:srgbClr val="000000"/>
                </a:solidFill>
                <a:cs typeface="Times New Roman" pitchFamily="18" charset="0"/>
              </a:rPr>
              <a:t>Advanced verification tools to make use of all available observations (aircraft recon, TDR, AXBTs, buoy data and remote sensing satellite data)</a:t>
            </a:r>
          </a:p>
        </p:txBody>
      </p:sp>
      <p:pic>
        <p:nvPicPr>
          <p:cNvPr id="62473" name="Picture 2" descr="http://www.emc.ncep.noaa.gov/gc_wmb/vxt/wang/workdir/sandy_3d/ztcloud_f048_0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3952875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1738313"/>
            <a:ext cx="3021013" cy="232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5A53651-47F5-4D58-93CE-2D7338EA6D3B}" type="slidenum">
              <a:rPr lang="en-US" sz="1400" smtClean="0">
                <a:solidFill>
                  <a:srgbClr val="000000"/>
                </a:solidFill>
              </a:rPr>
              <a:pPr eaLnBrk="1" hangingPunct="1"/>
              <a:t>51</a:t>
            </a:fld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14425" y="-7938"/>
            <a:ext cx="6915150" cy="129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0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HWRF in the Western Pacific Basin in support of JTWC Operations (supported by HFIP)</a:t>
            </a:r>
            <a:endParaRPr lang="en-US" sz="20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9"/>
          <p:cNvSpPr txBox="1">
            <a:spLocks noChangeArrowheads="1"/>
          </p:cNvSpPr>
          <p:nvPr/>
        </p:nvSpPr>
        <p:spPr bwMode="auto">
          <a:xfrm>
            <a:off x="-39688" y="1287463"/>
            <a:ext cx="3608388" cy="543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400" b="1" dirty="0" smtClean="0">
                <a:solidFill>
                  <a:srgbClr val="000000"/>
                </a:solidFill>
              </a:rPr>
              <a:t>HFIP’s collaborations </a:t>
            </a:r>
            <a:r>
              <a:rPr lang="en-US" sz="1400" b="1" dirty="0">
                <a:solidFill>
                  <a:srgbClr val="000000"/>
                </a:solidFill>
              </a:rPr>
              <a:t>with JTWC </a:t>
            </a:r>
            <a:r>
              <a:rPr lang="en-US" sz="1400" b="1" dirty="0" smtClean="0">
                <a:solidFill>
                  <a:srgbClr val="000000"/>
                </a:solidFill>
              </a:rPr>
              <a:t>to </a:t>
            </a:r>
            <a:r>
              <a:rPr lang="en-US" sz="1400" b="1" dirty="0">
                <a:solidFill>
                  <a:srgbClr val="000000"/>
                </a:solidFill>
              </a:rPr>
              <a:t>extend </a:t>
            </a:r>
            <a:r>
              <a:rPr lang="en-US" sz="1400" b="1" dirty="0" smtClean="0">
                <a:solidFill>
                  <a:srgbClr val="000000"/>
                </a:solidFill>
              </a:rPr>
              <a:t>our emerging </a:t>
            </a:r>
            <a:r>
              <a:rPr lang="en-US" sz="1400" b="1" dirty="0">
                <a:solidFill>
                  <a:srgbClr val="000000"/>
                </a:solidFill>
              </a:rPr>
              <a:t>capabilities to other critical operational centers.</a:t>
            </a:r>
            <a:endParaRPr lang="en-US" sz="1400" b="1" kern="0" dirty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400" b="1" dirty="0" smtClean="0">
                <a:solidFill>
                  <a:srgbClr val="000000"/>
                </a:solidFill>
              </a:rPr>
              <a:t>For the first time, starting with 2012 typhoon season, EMC HWRF Team is </a:t>
            </a:r>
            <a:r>
              <a:rPr lang="en-US" sz="1400" b="1" dirty="0">
                <a:solidFill>
                  <a:srgbClr val="000000"/>
                </a:solidFill>
              </a:rPr>
              <a:t>delivering </a:t>
            </a:r>
            <a:r>
              <a:rPr lang="en-US" sz="1400" b="1" dirty="0" smtClean="0">
                <a:solidFill>
                  <a:srgbClr val="000000"/>
                </a:solidFill>
              </a:rPr>
              <a:t> real-time guidance to JTWC forecasters for Western Pacific Typhoons </a:t>
            </a:r>
            <a:r>
              <a:rPr lang="en-US" sz="1400" b="1" kern="0" dirty="0" smtClean="0">
                <a:solidFill>
                  <a:srgbClr val="000000"/>
                </a:solidFill>
                <a:cs typeface="Times New Roman" pitchFamily="18" charset="0"/>
              </a:rPr>
              <a:t>using dedicated reservations on HFIP computing.  Products delivered directly to JTWC and through EMC HWRF website.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400" b="1" kern="0" dirty="0" smtClean="0">
                <a:solidFill>
                  <a:srgbClr val="000000"/>
                </a:solidFill>
                <a:cs typeface="Times New Roman" pitchFamily="18" charset="0"/>
              </a:rPr>
              <a:t>85% on-time delivery of forecasts in a quasi-operational setting.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400" b="1" kern="0" dirty="0" smtClean="0">
                <a:solidFill>
                  <a:srgbClr val="000000"/>
                </a:solidFill>
                <a:cs typeface="Times New Roman" pitchFamily="18" charset="0"/>
              </a:rPr>
              <a:t>FY12 HWRF for WPAC basin demonstrated superior forecast skill compared to other regional model guidance from FNMOC and other international agencies operating in that region.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400" b="1" dirty="0" smtClean="0">
                <a:solidFill>
                  <a:srgbClr val="000000"/>
                </a:solidFill>
              </a:rPr>
              <a:t>We will continue providing real-time guidance to JTWC, CPHC and NWS Pacific Region for 2013 season using upgraded FY13 HWRF</a:t>
            </a:r>
            <a:r>
              <a:rPr lang="en-US" sz="1200" b="1" dirty="0" smtClean="0">
                <a:solidFill>
                  <a:srgbClr val="000000"/>
                </a:solidFill>
              </a:rPr>
              <a:t>.</a:t>
            </a:r>
            <a:endParaRPr lang="en-US" sz="1200" b="1" kern="0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634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38" y="1873250"/>
            <a:ext cx="2811462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4648200"/>
            <a:ext cx="303688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TextBox 7"/>
          <p:cNvSpPr txBox="1">
            <a:spLocks noChangeArrowheads="1"/>
          </p:cNvSpPr>
          <p:nvPr/>
        </p:nvSpPr>
        <p:spPr bwMode="auto">
          <a:xfrm>
            <a:off x="4003675" y="1225550"/>
            <a:ext cx="46577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000000"/>
                </a:solidFill>
              </a:rPr>
              <a:t>West-Pac HWRF compared to Navy Models (COAMPS-TC and GFDN)</a:t>
            </a:r>
          </a:p>
        </p:txBody>
      </p:sp>
      <p:sp>
        <p:nvSpPr>
          <p:cNvPr id="63497" name="TextBox 8"/>
          <p:cNvSpPr txBox="1">
            <a:spLocks noChangeArrowheads="1"/>
          </p:cNvSpPr>
          <p:nvPr/>
        </p:nvSpPr>
        <p:spPr bwMode="auto">
          <a:xfrm>
            <a:off x="3370263" y="4054475"/>
            <a:ext cx="5603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000000"/>
                </a:solidFill>
              </a:rPr>
              <a:t>West-Pac HWRF compared to other operational regional models (TWRF-Taiwan and ACCESS-TC, Australia</a:t>
            </a:r>
          </a:p>
        </p:txBody>
      </p:sp>
      <p:pic>
        <p:nvPicPr>
          <p:cNvPr id="6349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38" y="4603750"/>
            <a:ext cx="2811462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9" name="TextBox 8"/>
          <p:cNvSpPr txBox="1">
            <a:spLocks noChangeArrowheads="1"/>
          </p:cNvSpPr>
          <p:nvPr/>
        </p:nvSpPr>
        <p:spPr bwMode="auto">
          <a:xfrm>
            <a:off x="4968875" y="3284538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track</a:t>
            </a:r>
          </a:p>
        </p:txBody>
      </p:sp>
      <p:sp>
        <p:nvSpPr>
          <p:cNvPr id="63500" name="TextBox 8"/>
          <p:cNvSpPr txBox="1">
            <a:spLocks noChangeArrowheads="1"/>
          </p:cNvSpPr>
          <p:nvPr/>
        </p:nvSpPr>
        <p:spPr bwMode="auto">
          <a:xfrm>
            <a:off x="4968875" y="6164263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track</a:t>
            </a:r>
          </a:p>
        </p:txBody>
      </p:sp>
      <p:sp>
        <p:nvSpPr>
          <p:cNvPr id="63501" name="TextBox 8"/>
          <p:cNvSpPr txBox="1">
            <a:spLocks noChangeArrowheads="1"/>
          </p:cNvSpPr>
          <p:nvPr/>
        </p:nvSpPr>
        <p:spPr bwMode="auto">
          <a:xfrm>
            <a:off x="7627938" y="3294063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intensity</a:t>
            </a:r>
          </a:p>
        </p:txBody>
      </p:sp>
      <p:sp>
        <p:nvSpPr>
          <p:cNvPr id="63502" name="TextBox 8"/>
          <p:cNvSpPr txBox="1">
            <a:spLocks noChangeArrowheads="1"/>
          </p:cNvSpPr>
          <p:nvPr/>
        </p:nvSpPr>
        <p:spPr bwMode="auto">
          <a:xfrm>
            <a:off x="7442200" y="6172200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intensity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C:\Users\vijay.tallapragada\Desktop\new\i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4005263"/>
            <a:ext cx="3894137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2CF69CF-1C26-4321-A15E-D66F1EDAA862}" type="slidenum">
              <a:rPr lang="en-US" sz="1400" smtClean="0">
                <a:solidFill>
                  <a:srgbClr val="000000"/>
                </a:solidFill>
              </a:rPr>
              <a:pPr eaLnBrk="1" hangingPunct="1"/>
              <a:t>52</a:t>
            </a:fld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14425" y="-7938"/>
            <a:ext cx="6915150" cy="129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Expanding the scope of operational HWRF for World Oceanic Basins through International Collaborations </a:t>
            </a:r>
          </a:p>
        </p:txBody>
      </p:sp>
      <p:sp>
        <p:nvSpPr>
          <p:cNvPr id="4" name="Rectangle 9"/>
          <p:cNvSpPr txBox="1">
            <a:spLocks noChangeArrowheads="1"/>
          </p:cNvSpPr>
          <p:nvPr/>
        </p:nvSpPr>
        <p:spPr bwMode="auto">
          <a:xfrm>
            <a:off x="-39688" y="1287463"/>
            <a:ext cx="4730751" cy="543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HWRF operational in India for Tropical Cyclone Forecasts for the North Indian Ocean through support from Indo-US Science and Technology Forum and NOAA-</a:t>
            </a:r>
            <a:r>
              <a:rPr lang="en-US" sz="1200" b="1" dirty="0" err="1" smtClean="0">
                <a:solidFill>
                  <a:srgbClr val="000000"/>
                </a:solidFill>
              </a:rPr>
              <a:t>MoES</a:t>
            </a:r>
            <a:r>
              <a:rPr lang="en-US" sz="1200" b="1" dirty="0" smtClean="0">
                <a:solidFill>
                  <a:srgbClr val="000000"/>
                </a:solidFill>
              </a:rPr>
              <a:t> bilateral </a:t>
            </a:r>
            <a:r>
              <a:rPr lang="en-US" sz="1200" b="1" dirty="0" err="1" smtClean="0">
                <a:solidFill>
                  <a:srgbClr val="000000"/>
                </a:solidFill>
              </a:rPr>
              <a:t>MoU</a:t>
            </a:r>
            <a:r>
              <a:rPr lang="en-US" sz="1200" b="1" dirty="0" smtClean="0">
                <a:solidFill>
                  <a:srgbClr val="000000"/>
                </a:solidFill>
              </a:rPr>
              <a:t> and IA.  Two IMD scientists to visit EMC this summer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HWRF implemented at Shanghai Typhoon Institute, China for Western Pacific basin. STI sending a visiting scientist to EMC in May.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HWRF implemented in Vietnam for Western Pacific basin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HWRF will be implemented in Taiwan for real-time applications in 2013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Oman expressed interest in HWRF for applications in the Arabian Sea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itchFamily="2" charset="2"/>
              <a:buChar char="Ø"/>
              <a:defRPr/>
            </a:pPr>
            <a:endParaRPr lang="en-US" sz="1200" b="1" kern="0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645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0"/>
          <a:stretch>
            <a:fillRect/>
          </a:stretch>
        </p:blipFill>
        <p:spPr bwMode="auto">
          <a:xfrm>
            <a:off x="4916488" y="1744663"/>
            <a:ext cx="3733800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5"/>
          <p:cNvSpPr txBox="1">
            <a:spLocks/>
          </p:cNvSpPr>
          <p:nvPr/>
        </p:nvSpPr>
        <p:spPr>
          <a:xfrm>
            <a:off x="4927600" y="1185863"/>
            <a:ext cx="4046538" cy="6000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1600" b="1" kern="0" dirty="0" smtClean="0">
                <a:solidFill>
                  <a:srgbClr val="000000"/>
                </a:solidFill>
              </a:rPr>
              <a:t>Operational implementation of HWRF by India Meteorological Department</a:t>
            </a:r>
          </a:p>
        </p:txBody>
      </p:sp>
      <p:pic>
        <p:nvPicPr>
          <p:cNvPr id="64520" name="Picture 3" descr="C:\Users\vijay.tallapragada\Desktop\new\tra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894138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TextBox 17"/>
          <p:cNvSpPr txBox="1">
            <a:spLocks noChangeArrowheads="1"/>
          </p:cNvSpPr>
          <p:nvPr/>
        </p:nvSpPr>
        <p:spPr bwMode="auto">
          <a:xfrm>
            <a:off x="693738" y="4465638"/>
            <a:ext cx="1143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HWRF</a:t>
            </a:r>
          </a:p>
          <a:p>
            <a:pPr eaLnBrk="1" hangingPunct="1"/>
            <a:r>
              <a:rPr lang="en-US" sz="2000" b="1">
                <a:solidFill>
                  <a:srgbClr val="00CC00"/>
                </a:solidFill>
              </a:rPr>
              <a:t>GFDN</a:t>
            </a:r>
          </a:p>
          <a:p>
            <a:pPr eaLnBrk="1" hangingPunct="1"/>
            <a:r>
              <a:rPr lang="en-US" sz="2000" b="1">
                <a:solidFill>
                  <a:srgbClr val="0000FF"/>
                </a:solidFill>
              </a:rPr>
              <a:t>GFS</a:t>
            </a:r>
          </a:p>
          <a:p>
            <a:pPr eaLnBrk="1" hangingPunct="1"/>
            <a:r>
              <a:rPr lang="en-US" sz="2000" b="1">
                <a:solidFill>
                  <a:srgbClr val="00B0F0"/>
                </a:solidFill>
              </a:rPr>
              <a:t>JTWC</a:t>
            </a:r>
          </a:p>
        </p:txBody>
      </p:sp>
      <p:sp>
        <p:nvSpPr>
          <p:cNvPr id="64522" name="TextBox 18"/>
          <p:cNvSpPr txBox="1">
            <a:spLocks noChangeArrowheads="1"/>
          </p:cNvSpPr>
          <p:nvPr/>
        </p:nvSpPr>
        <p:spPr bwMode="auto">
          <a:xfrm>
            <a:off x="2776538" y="5065713"/>
            <a:ext cx="1371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00"/>
                </a:solidFill>
              </a:rPr>
              <a:t>Track</a:t>
            </a:r>
          </a:p>
        </p:txBody>
      </p:sp>
      <p:sp>
        <p:nvSpPr>
          <p:cNvPr id="64523" name="TextBox 24"/>
          <p:cNvSpPr txBox="1">
            <a:spLocks noChangeArrowheads="1"/>
          </p:cNvSpPr>
          <p:nvPr/>
        </p:nvSpPr>
        <p:spPr bwMode="auto">
          <a:xfrm>
            <a:off x="6053138" y="6070600"/>
            <a:ext cx="137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00"/>
                </a:solidFill>
              </a:rPr>
              <a:t>Intensity</a:t>
            </a:r>
          </a:p>
        </p:txBody>
      </p:sp>
      <p:sp>
        <p:nvSpPr>
          <p:cNvPr id="64524" name="TextBox 25"/>
          <p:cNvSpPr txBox="1">
            <a:spLocks noChangeArrowheads="1"/>
          </p:cNvSpPr>
          <p:nvPr/>
        </p:nvSpPr>
        <p:spPr bwMode="auto">
          <a:xfrm>
            <a:off x="4775200" y="4618038"/>
            <a:ext cx="1143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HWRF</a:t>
            </a:r>
          </a:p>
          <a:p>
            <a:pPr eaLnBrk="1" hangingPunct="1"/>
            <a:r>
              <a:rPr lang="en-US" sz="2000" b="1">
                <a:solidFill>
                  <a:srgbClr val="00CC00"/>
                </a:solidFill>
              </a:rPr>
              <a:t>GFDN</a:t>
            </a:r>
          </a:p>
          <a:p>
            <a:pPr eaLnBrk="1" hangingPunct="1"/>
            <a:r>
              <a:rPr lang="en-US" sz="2000" b="1">
                <a:solidFill>
                  <a:srgbClr val="00B0F0"/>
                </a:solidFill>
              </a:rPr>
              <a:t>JTWC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647421C-3E9A-488F-9069-CA6AC1F0A478}" type="slidenum">
              <a:rPr lang="en-US" sz="1400" smtClean="0">
                <a:solidFill>
                  <a:srgbClr val="000000"/>
                </a:solidFill>
              </a:rPr>
              <a:pPr eaLnBrk="1" hangingPunct="1"/>
              <a:t>53</a:t>
            </a:fld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68611" name="TextBox 2"/>
          <p:cNvSpPr txBox="1">
            <a:spLocks noChangeArrowheads="1"/>
          </p:cNvSpPr>
          <p:nvPr/>
        </p:nvSpPr>
        <p:spPr bwMode="auto">
          <a:xfrm>
            <a:off x="0" y="3149600"/>
            <a:ext cx="9144000" cy="1446213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1200"/>
              </a:spcBef>
            </a:pPr>
            <a:r>
              <a:rPr lang="en-US" sz="4400" b="1">
                <a:solidFill>
                  <a:srgbClr val="000000"/>
                </a:solidFill>
              </a:rPr>
              <a:t>Science Review Committee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395F7DE-6CBE-45A2-8811-05C2E942B9D1}" type="slidenum">
              <a:rPr lang="en-US" sz="1400" smtClean="0">
                <a:solidFill>
                  <a:srgbClr val="000000"/>
                </a:solidFill>
              </a:rPr>
              <a:pPr eaLnBrk="1" hangingPunct="1"/>
              <a:t>54</a:t>
            </a:fld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70659" name="TextBox 1"/>
          <p:cNvSpPr txBox="1">
            <a:spLocks noChangeArrowheads="1"/>
          </p:cNvSpPr>
          <p:nvPr/>
        </p:nvSpPr>
        <p:spPr bwMode="auto">
          <a:xfrm>
            <a:off x="1066800" y="152400"/>
            <a:ext cx="6934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0000"/>
                </a:solidFill>
              </a:rPr>
              <a:t>HFIP Scientific Review Committee:  </a:t>
            </a:r>
          </a:p>
          <a:p>
            <a:pPr algn="ctr" eaLnBrk="1" hangingPunct="1"/>
            <a:r>
              <a:rPr lang="en-US" sz="3200" b="1">
                <a:solidFill>
                  <a:srgbClr val="000000"/>
                </a:solidFill>
              </a:rPr>
              <a:t>Recommendations*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700" y="1450975"/>
            <a:ext cx="8648700" cy="4986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rgbClr val="000000"/>
                </a:solidFill>
                <a:ea typeface="Calibri"/>
                <a:cs typeface="Arial" pitchFamily="34" charset="0"/>
              </a:rPr>
              <a:t>Revisit Intensity Goals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Calibri" pitchFamily="34" charset="0"/>
              <a:buChar char="—"/>
              <a:defRPr/>
            </a:pPr>
            <a:r>
              <a:rPr lang="en-US" sz="1800" dirty="0">
                <a:solidFill>
                  <a:srgbClr val="000000"/>
                </a:solidFill>
                <a:ea typeface="Calibri"/>
                <a:cs typeface="Arial" pitchFamily="34" charset="0"/>
              </a:rPr>
              <a:t>Present </a:t>
            </a:r>
            <a:r>
              <a:rPr lang="en-US" sz="1800" dirty="0">
                <a:solidFill>
                  <a:srgbClr val="000000"/>
                </a:solidFill>
                <a:ea typeface="Calibri"/>
                <a:cs typeface="Arial" pitchFamily="34" charset="0"/>
              </a:rPr>
              <a:t>intensity goals are unreachable and/or impossible; </a:t>
            </a:r>
            <a:r>
              <a:rPr lang="en-US" sz="1800" dirty="0">
                <a:solidFill>
                  <a:srgbClr val="000000"/>
                </a:solidFill>
                <a:ea typeface="Calibri"/>
                <a:cs typeface="Arial" pitchFamily="34" charset="0"/>
              </a:rPr>
              <a:t>reduction of the largest error </a:t>
            </a:r>
            <a:r>
              <a:rPr lang="en-US" sz="1800" dirty="0">
                <a:solidFill>
                  <a:srgbClr val="000000"/>
                </a:solidFill>
                <a:ea typeface="Calibri"/>
                <a:cs typeface="Arial" pitchFamily="34" charset="0"/>
              </a:rPr>
              <a:t>(e.g., 90</a:t>
            </a:r>
            <a:r>
              <a:rPr lang="en-US" sz="1800" baseline="30000" dirty="0">
                <a:solidFill>
                  <a:srgbClr val="000000"/>
                </a:solidFill>
                <a:ea typeface="Calibri"/>
                <a:cs typeface="Arial" pitchFamily="34" charset="0"/>
              </a:rPr>
              <a:t>th</a:t>
            </a:r>
            <a:r>
              <a:rPr lang="en-US" sz="1800" dirty="0">
                <a:solidFill>
                  <a:srgbClr val="000000"/>
                </a:solidFill>
                <a:ea typeface="Calibri"/>
                <a:cs typeface="Arial" pitchFamily="34" charset="0"/>
              </a:rPr>
              <a:t> percentile) </a:t>
            </a:r>
            <a:r>
              <a:rPr lang="en-US" sz="1800" dirty="0">
                <a:solidFill>
                  <a:srgbClr val="000000"/>
                </a:solidFill>
                <a:ea typeface="Calibri"/>
                <a:cs typeface="Arial" pitchFamily="34" charset="0"/>
              </a:rPr>
              <a:t>error values may be more meaningful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Calibri" pitchFamily="34" charset="0"/>
              <a:buChar char="—"/>
              <a:defRPr/>
            </a:pPr>
            <a:r>
              <a:rPr lang="en-US" sz="1800" dirty="0">
                <a:solidFill>
                  <a:srgbClr val="000000"/>
                </a:solidFill>
                <a:ea typeface="Calibri"/>
                <a:cs typeface="Arial" pitchFamily="34" charset="0"/>
              </a:rPr>
              <a:t>Consider metrics for defining size and shape of storm, and/or accuracy of the precipitation field </a:t>
            </a:r>
            <a:r>
              <a:rPr lang="en-US" sz="1800" dirty="0">
                <a:solidFill>
                  <a:srgbClr val="000000"/>
                </a:solidFill>
                <a:ea typeface="Calibri"/>
                <a:cs typeface="Arial" pitchFamily="34" charset="0"/>
              </a:rPr>
              <a:t>structure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  <a:ea typeface="Calibri"/>
              <a:cs typeface="Arial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rgbClr val="000000"/>
                </a:solidFill>
                <a:ea typeface="Calibri"/>
                <a:cs typeface="Arial" pitchFamily="34" charset="0"/>
              </a:rPr>
              <a:t> </a:t>
            </a:r>
            <a:r>
              <a:rPr lang="en-US" sz="2200" dirty="0">
                <a:solidFill>
                  <a:srgbClr val="000000"/>
                </a:solidFill>
                <a:ea typeface="Calibri"/>
                <a:cs typeface="Arial" pitchFamily="34" charset="0"/>
              </a:rPr>
              <a:t>Improve HFIP Model Physics and Initialization </a:t>
            </a:r>
            <a:endParaRPr lang="en-US" sz="1800" dirty="0">
              <a:solidFill>
                <a:srgbClr val="000000"/>
              </a:solidFill>
              <a:ea typeface="Calibri"/>
              <a:cs typeface="Arial" pitchFamily="34" charset="0"/>
            </a:endParaRP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Calibri" pitchFamily="34" charset="0"/>
              <a:buChar char="—"/>
              <a:defRPr/>
            </a:pPr>
            <a:r>
              <a:rPr lang="en-US" sz="1800" dirty="0">
                <a:solidFill>
                  <a:srgbClr val="000000"/>
                </a:solidFill>
                <a:ea typeface="Calibri"/>
                <a:cs typeface="Arial" pitchFamily="34" charset="0"/>
              </a:rPr>
              <a:t>Broaden capabilities in HWRF for idealized simulations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Calibri" pitchFamily="34" charset="0"/>
              <a:buChar char="—"/>
              <a:defRPr/>
            </a:pPr>
            <a:r>
              <a:rPr lang="en-US" sz="1800" dirty="0">
                <a:solidFill>
                  <a:srgbClr val="000000"/>
                </a:solidFill>
                <a:ea typeface="Calibri"/>
                <a:cs typeface="Arial" pitchFamily="34" charset="0"/>
              </a:rPr>
              <a:t>Improve </a:t>
            </a:r>
            <a:r>
              <a:rPr lang="en-US" sz="1800" dirty="0">
                <a:solidFill>
                  <a:srgbClr val="000000"/>
                </a:solidFill>
                <a:ea typeface="Calibri"/>
                <a:cs typeface="Arial" pitchFamily="34" charset="0"/>
              </a:rPr>
              <a:t>model physics and vortex initialization focusing on microphysics, boundary layer structure, and turbulent </a:t>
            </a:r>
            <a:r>
              <a:rPr lang="en-US" sz="1800" dirty="0">
                <a:solidFill>
                  <a:srgbClr val="000000"/>
                </a:solidFill>
                <a:ea typeface="Calibri"/>
                <a:cs typeface="Arial" pitchFamily="34" charset="0"/>
              </a:rPr>
              <a:t>mixing -- </a:t>
            </a:r>
            <a:r>
              <a:rPr lang="en-US" sz="1800" dirty="0">
                <a:solidFill>
                  <a:srgbClr val="000000"/>
                </a:solidFill>
                <a:ea typeface="Calibri"/>
                <a:cs typeface="Arial" pitchFamily="34" charset="0"/>
              </a:rPr>
              <a:t>not ocean and air-sea coupled modeling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Calibri" pitchFamily="34" charset="0"/>
              <a:buChar char="—"/>
              <a:defRPr/>
            </a:pPr>
            <a:r>
              <a:rPr lang="en-US" sz="1800" dirty="0">
                <a:solidFill>
                  <a:srgbClr val="000000"/>
                </a:solidFill>
                <a:ea typeface="Calibri"/>
                <a:cs typeface="Arial" pitchFamily="34" charset="0"/>
              </a:rPr>
              <a:t>Develop a self-consistent, flow-dependent data assimilation </a:t>
            </a:r>
            <a:r>
              <a:rPr lang="en-US" sz="1800" dirty="0">
                <a:solidFill>
                  <a:srgbClr val="000000"/>
                </a:solidFill>
                <a:ea typeface="Calibri"/>
                <a:cs typeface="Arial" pitchFamily="34" charset="0"/>
              </a:rPr>
              <a:t>system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  <a:ea typeface="Calibri"/>
              <a:cs typeface="Arial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rgbClr val="000000"/>
                </a:solidFill>
                <a:ea typeface="Calibri"/>
                <a:cs typeface="Arial" pitchFamily="34" charset="0"/>
              </a:rPr>
              <a:t>Further Integrate the HFIP and HWRF Efforts with Community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Calibri" pitchFamily="34" charset="0"/>
              <a:buChar char="—"/>
              <a:defRPr/>
            </a:pPr>
            <a:r>
              <a:rPr lang="en-US" sz="1800" dirty="0">
                <a:solidFill>
                  <a:srgbClr val="000000"/>
                </a:solidFill>
                <a:ea typeface="Calibri"/>
                <a:cs typeface="Arial" pitchFamily="34" charset="0"/>
              </a:rPr>
              <a:t>Initiate a visiting scientist program at NOAA laboratories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Calibri" pitchFamily="34" charset="0"/>
              <a:buChar char="—"/>
              <a:defRPr/>
            </a:pPr>
            <a:r>
              <a:rPr lang="en-US" sz="1800" dirty="0">
                <a:solidFill>
                  <a:srgbClr val="000000"/>
                </a:solidFill>
                <a:ea typeface="Calibri"/>
                <a:cs typeface="Arial" pitchFamily="34" charset="0"/>
              </a:rPr>
              <a:t>Be </a:t>
            </a:r>
            <a:r>
              <a:rPr lang="en-US" sz="1800" dirty="0">
                <a:solidFill>
                  <a:srgbClr val="000000"/>
                </a:solidFill>
                <a:ea typeface="Calibri"/>
                <a:cs typeface="Arial" pitchFamily="34" charset="0"/>
              </a:rPr>
              <a:t>open minded, accept criticism, and willing to restructure modeling frameworks if necessary</a:t>
            </a:r>
          </a:p>
        </p:txBody>
      </p:sp>
      <p:sp>
        <p:nvSpPr>
          <p:cNvPr id="70661" name="TextBox 3"/>
          <p:cNvSpPr txBox="1">
            <a:spLocks noChangeArrowheads="1"/>
          </p:cNvSpPr>
          <p:nvPr/>
        </p:nvSpPr>
        <p:spPr bwMode="auto">
          <a:xfrm>
            <a:off x="152400" y="6408738"/>
            <a:ext cx="7696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* Response in development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sz="3600" b="1" smtClean="0">
                <a:ea typeface="ＭＳ Ｐゴシック" pitchFamily="34" charset="-128"/>
              </a:rPr>
              <a:t>Appropriation History</a:t>
            </a:r>
            <a:br>
              <a:rPr lang="en-US" sz="3600" b="1" smtClean="0">
                <a:ea typeface="ＭＳ Ｐゴシック" pitchFamily="34" charset="-128"/>
              </a:rPr>
            </a:br>
            <a:r>
              <a:rPr lang="en-US" sz="2400" b="1" smtClean="0">
                <a:ea typeface="ＭＳ Ｐゴシック" pitchFamily="34" charset="-128"/>
              </a:rPr>
              <a:t>(2009-2014)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F99E03D-0118-4A6B-9B3F-EBDB01F6334C}" type="slidenum">
              <a:rPr lang="en-US" sz="1400" smtClean="0"/>
              <a:pPr eaLnBrk="1" hangingPunct="1"/>
              <a:t>55</a:t>
            </a:fld>
            <a:endParaRPr lang="en-US" sz="1400" smtClean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81000" y="1530350"/>
          <a:ext cx="8381998" cy="4613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7428"/>
                <a:gridCol w="1053294"/>
                <a:gridCol w="1086555"/>
                <a:gridCol w="1086555"/>
                <a:gridCol w="1563310"/>
                <a:gridCol w="1197428"/>
                <a:gridCol w="1197428"/>
              </a:tblGrid>
              <a:tr h="914424"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endParaRPr lang="en-US" sz="1800" dirty="0"/>
                    </a:p>
                  </a:txBody>
                  <a:tcPr marT="45723" marB="45723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FY09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3" marB="45723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FY10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3" marB="45723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FY11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3" marB="45723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FY12</a:t>
                      </a:r>
                    </a:p>
                  </a:txBody>
                  <a:tcPr marT="45723" marB="45723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FY13</a:t>
                      </a:r>
                    </a:p>
                    <a:p>
                      <a:pPr algn="ctr"/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T="45723" marB="45723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FY14</a:t>
                      </a:r>
                    </a:p>
                    <a:p>
                      <a:pPr algn="ctr"/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(PB)</a:t>
                      </a:r>
                      <a:endParaRPr lang="en-US" sz="18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T="45723" marB="45723" anchor="ctr">
                    <a:solidFill>
                      <a:srgbClr val="CCECFF"/>
                    </a:solidFill>
                  </a:tcPr>
                </a:tc>
              </a:tr>
              <a:tr h="91442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WCOSS PAC (HFIP</a:t>
                      </a:r>
                      <a:endParaRPr lang="en-US" sz="1800" dirty="0"/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6.000M</a:t>
                      </a:r>
                      <a:endParaRPr lang="en-US" sz="1400" dirty="0"/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3.000M</a:t>
                      </a:r>
                      <a:endParaRPr lang="en-US" sz="1400" dirty="0"/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3.000M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4.000M</a:t>
                      </a:r>
                    </a:p>
                    <a:p>
                      <a:pPr marL="0" algn="ctr" defTabSz="914400" rtl="0" eaLnBrk="1" latinLnBrk="0" hangingPunct="1">
                        <a:lnSpc>
                          <a:spcPts val="1200"/>
                        </a:lnSpc>
                      </a:pPr>
                      <a:endParaRPr lang="en-US" sz="14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en-US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2.000M</a:t>
                      </a: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en-US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4.000M</a:t>
                      </a:r>
                    </a:p>
                  </a:txBody>
                  <a:tcPr marT="45723" marB="45723" anchor="ctr"/>
                </a:tc>
              </a:tr>
              <a:tr h="1188750"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NWS ORF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*15.040*M</a:t>
                      </a:r>
                      <a:endParaRPr lang="en-US" sz="1400" dirty="0"/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*14.040M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*14.044M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*14.044M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*8.540M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400" b="0" dirty="0" smtClean="0">
                          <a:solidFill>
                            <a:srgbClr val="FF0000"/>
                          </a:solidFill>
                        </a:rPr>
                        <a:t>Due to NWS reprogramming </a:t>
                      </a:r>
                      <a:endParaRPr lang="en-US" sz="1400" b="0" dirty="0">
                        <a:solidFill>
                          <a:srgbClr val="FF0000"/>
                        </a:solidFill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* **14.044M </a:t>
                      </a: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* **14.044M</a:t>
                      </a:r>
                    </a:p>
                  </a:txBody>
                  <a:tcPr marT="45723" marB="45723" anchor="ctr"/>
                </a:tc>
              </a:tr>
              <a:tr h="9448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OAR ORF</a:t>
                      </a: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6.100M</a:t>
                      </a:r>
                      <a:endParaRPr lang="en-US" sz="1400" dirty="0"/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6.100M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6.100M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6.000M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5.800M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5.800M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3" marB="45723" anchor="ctr"/>
                </a:tc>
              </a:tr>
              <a:tr h="650789"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r>
                        <a:rPr lang="en-US" sz="1800" b="1" dirty="0" smtClean="0"/>
                        <a:t>TOTAL</a:t>
                      </a:r>
                      <a:endParaRPr lang="en-US" sz="1800" b="1" dirty="0"/>
                    </a:p>
                  </a:txBody>
                  <a:tcPr marT="45723" marB="45723" anchor="b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 </a:t>
                      </a:r>
                    </a:p>
                    <a:p>
                      <a:pPr algn="ctr"/>
                      <a:r>
                        <a:rPr lang="en-US" sz="1400" b="1" dirty="0" smtClean="0"/>
                        <a:t>$*27.140M</a:t>
                      </a:r>
                      <a:endParaRPr lang="en-US" sz="1400" b="1" dirty="0"/>
                    </a:p>
                  </a:txBody>
                  <a:tcPr marT="45723" marB="45723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$*23.140M</a:t>
                      </a:r>
                      <a:endParaRPr lang="en-US" sz="1400" b="1" dirty="0"/>
                    </a:p>
                  </a:txBody>
                  <a:tcPr marT="45723" marB="45723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$*23.144M</a:t>
                      </a:r>
                      <a:endParaRPr lang="en-US" sz="1400" b="1" dirty="0"/>
                    </a:p>
                  </a:txBody>
                  <a:tcPr marT="45723" marB="45723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$*18.540M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3" marB="45723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$*22.040M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3" marB="45723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*24.044M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3" marB="45723" anchor="ctr"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15414" name="TextBox 1"/>
          <p:cNvSpPr txBox="1">
            <a:spLocks noChangeArrowheads="1"/>
          </p:cNvSpPr>
          <p:nvPr/>
        </p:nvSpPr>
        <p:spPr bwMode="auto">
          <a:xfrm>
            <a:off x="1676400" y="6396038"/>
            <a:ext cx="5840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/>
              <a:t>** OMB Restored NOAA and DOC proposed reductions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NHC Endorsement</a:t>
            </a:r>
          </a:p>
        </p:txBody>
      </p:sp>
      <p:sp>
        <p:nvSpPr>
          <p:cNvPr id="38915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2759B3A-13CA-43B7-87B9-0A01ACED799A}" type="slidenum">
              <a:rPr lang="en-US" sz="1400" smtClean="0">
                <a:solidFill>
                  <a:srgbClr val="000000"/>
                </a:solidFill>
              </a:rPr>
              <a:pPr eaLnBrk="1" hangingPunct="1"/>
              <a:t>56</a:t>
            </a:fld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38916" name="TextBox 2"/>
          <p:cNvSpPr txBox="1">
            <a:spLocks noChangeArrowheads="1"/>
          </p:cNvSpPr>
          <p:nvPr/>
        </p:nvSpPr>
        <p:spPr bwMode="auto">
          <a:xfrm>
            <a:off x="228600" y="1600200"/>
            <a:ext cx="8686800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00"/>
                </a:solidFill>
              </a:rPr>
              <a:t>NHC has reviewed the performance of the proposed HWRF implementation for 2013.  The model has been extensively tested on a three-year sample of cases with very impressive results.  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For Atlantic basin track, the HWRF is improved by ~5-15% and now appears competitive with the GFS.  For intensity, the model reduces errors by ~15%, has demonstrated skill greater than that of the NHC official forecast and greater than that of the statistical models. </a:t>
            </a:r>
            <a:r>
              <a:rPr lang="en-US" sz="2000" b="1" dirty="0">
                <a:solidFill>
                  <a:srgbClr val="FF0000"/>
                </a:solidFill>
              </a:rPr>
              <a:t>These are remarkable results and Rick has asked me to relay NHC's strong endorsement for implementation of the upgraded HWRF for the 2013 season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  <a:p>
            <a:pPr eaLnBrk="1" hangingPunct="1"/>
            <a:endParaRPr lang="en-US" sz="2000" dirty="0">
              <a:solidFill>
                <a:srgbClr val="000000"/>
              </a:solidFill>
            </a:endParaRPr>
          </a:p>
          <a:p>
            <a:pPr eaLnBrk="1" hangingPunct="1"/>
            <a:r>
              <a:rPr lang="en-US" sz="2000" dirty="0">
                <a:solidFill>
                  <a:srgbClr val="000000"/>
                </a:solidFill>
              </a:rPr>
              <a:t>Congratulations on a tremendous effort.  NHC is eager to see the new model in operations as soon as possible.</a:t>
            </a:r>
          </a:p>
          <a:p>
            <a:pPr eaLnBrk="1" hangingPunct="1"/>
            <a:endParaRPr lang="en-US" sz="2000" dirty="0">
              <a:solidFill>
                <a:srgbClr val="000000"/>
              </a:solidFill>
            </a:endParaRPr>
          </a:p>
          <a:p>
            <a:pPr algn="r" eaLnBrk="1" hangingPunct="1"/>
            <a:r>
              <a:rPr lang="en-US" sz="2000" dirty="0">
                <a:solidFill>
                  <a:srgbClr val="000000"/>
                </a:solidFill>
              </a:rPr>
              <a:t>-- James Franklin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01B71C8-5EA0-49AC-B229-A2357C635C5E}" type="slidenum">
              <a:rPr lang="en-US" sz="1400" smtClean="0">
                <a:solidFill>
                  <a:srgbClr val="000000"/>
                </a:solidFill>
              </a:rPr>
              <a:pPr eaLnBrk="1" hangingPunct="1"/>
              <a:t>57</a:t>
            </a:fld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25538" y="339725"/>
            <a:ext cx="6892925" cy="533400"/>
          </a:xfrm>
        </p:spPr>
        <p:txBody>
          <a:bodyPr lIns="82945" tIns="41473" rIns="82945" bIns="41473">
            <a:no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FY2012 Implementation of High-Resolution 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3km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Triple-Nested HWRF 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Major Step towards improved forecasts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57163" y="1227138"/>
            <a:ext cx="4872037" cy="5262562"/>
          </a:xfrm>
          <a:prstGeom prst="rect">
            <a:avLst/>
          </a:prstGeom>
        </p:spPr>
        <p:txBody>
          <a:bodyPr lIns="82945" tIns="19199" rIns="82945" bIns="41473"/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600" b="1" i="1" dirty="0">
                <a:solidFill>
                  <a:srgbClr val="000000">
                    <a:lumMod val="75000"/>
                  </a:srgbClr>
                </a:solidFill>
              </a:rPr>
              <a:t>For the first time, a</a:t>
            </a:r>
            <a:r>
              <a:rPr lang="en-US" sz="1600" i="1" dirty="0">
                <a:solidFill>
                  <a:srgbClr val="000000">
                    <a:lumMod val="75000"/>
                  </a:srgbClr>
                </a:solidFill>
              </a:rPr>
              <a:t> </a:t>
            </a:r>
            <a:r>
              <a:rPr lang="en-US" sz="1600" b="1" i="1" dirty="0">
                <a:solidFill>
                  <a:srgbClr val="FF0000"/>
                </a:solidFill>
              </a:rPr>
              <a:t>high-resolution hurricane model operating at cloud-permitting 3km resolution</a:t>
            </a:r>
            <a:r>
              <a:rPr lang="en-US" sz="1600" i="1" dirty="0">
                <a:solidFill>
                  <a:srgbClr val="000000"/>
                </a:solidFill>
              </a:rPr>
              <a:t> </a:t>
            </a:r>
            <a:r>
              <a:rPr lang="en-US" sz="1600" b="1" i="1" dirty="0">
                <a:solidFill>
                  <a:srgbClr val="000000">
                    <a:lumMod val="75000"/>
                  </a:srgbClr>
                </a:solidFill>
              </a:rPr>
              <a:t>implemented into NCEP operational system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0000">
                    <a:lumMod val="75000"/>
                  </a:srgbClr>
                </a:solidFill>
              </a:rPr>
              <a:t>This upgrade is a result of </a:t>
            </a:r>
            <a:r>
              <a:rPr lang="en-US" sz="1600" b="1" dirty="0">
                <a:solidFill>
                  <a:srgbClr val="FF0000"/>
                </a:solidFill>
              </a:rPr>
              <a:t>multi-agency efforts supported by HFIP</a:t>
            </a:r>
            <a:endParaRPr lang="en-US" sz="1600" b="1" dirty="0">
              <a:solidFill>
                <a:srgbClr val="000000">
                  <a:lumMod val="75000"/>
                </a:srgbClr>
              </a:solidFill>
            </a:endParaRPr>
          </a:p>
          <a:p>
            <a:pPr marL="401638" lvl="1" indent="-401638">
              <a:buFont typeface="Arial" pitchFamily="34" charset="0"/>
              <a:buChar char="•"/>
              <a:defRPr/>
            </a:pPr>
            <a:r>
              <a:rPr lang="en-US" sz="1600" b="1" i="1" dirty="0">
                <a:solidFill>
                  <a:srgbClr val="FF0000"/>
                </a:solidFill>
              </a:rPr>
              <a:t>EMC</a:t>
            </a:r>
            <a:r>
              <a:rPr lang="en-US" sz="1600" i="1" dirty="0">
                <a:solidFill>
                  <a:srgbClr val="000000"/>
                </a:solidFill>
              </a:rPr>
              <a:t>: Computational efficiency, nest motion algorithm, physics improvements, 3km initialization and pre-implementation T&amp;E</a:t>
            </a:r>
          </a:p>
          <a:p>
            <a:pPr marL="401638" lvl="1" indent="-401638">
              <a:buFont typeface="Arial" pitchFamily="34" charset="0"/>
              <a:buChar char="•"/>
              <a:defRPr/>
            </a:pPr>
            <a:r>
              <a:rPr lang="en-US" sz="1600" b="1" i="1" dirty="0">
                <a:solidFill>
                  <a:srgbClr val="FF0000"/>
                </a:solidFill>
              </a:rPr>
              <a:t>HRD/AOML</a:t>
            </a:r>
            <a:r>
              <a:rPr lang="en-US" sz="1600" i="1" dirty="0">
                <a:solidFill>
                  <a:srgbClr val="000000"/>
                </a:solidFill>
              </a:rPr>
              <a:t>: nest motion algorithm</a:t>
            </a:r>
            <a:r>
              <a:rPr lang="en-US" sz="1600" i="1" dirty="0" smtClean="0">
                <a:solidFill>
                  <a:srgbClr val="000000"/>
                </a:solidFill>
              </a:rPr>
              <a:t>, PBL </a:t>
            </a:r>
            <a:r>
              <a:rPr lang="en-US" sz="1600" i="1" dirty="0">
                <a:solidFill>
                  <a:srgbClr val="000000"/>
                </a:solidFill>
              </a:rPr>
              <a:t>upgrades, interpolation for initialization, </a:t>
            </a:r>
          </a:p>
          <a:p>
            <a:pPr marL="401638" lvl="1" indent="-401638">
              <a:buFont typeface="Arial" pitchFamily="34" charset="0"/>
              <a:buChar char="•"/>
              <a:defRPr/>
            </a:pPr>
            <a:r>
              <a:rPr lang="en-US" sz="1600" b="1" i="1" dirty="0">
                <a:solidFill>
                  <a:srgbClr val="FF0000"/>
                </a:solidFill>
              </a:rPr>
              <a:t>DTC/NCAR</a:t>
            </a:r>
            <a:r>
              <a:rPr lang="en-US" sz="1600" i="1" dirty="0">
                <a:solidFill>
                  <a:srgbClr val="000000"/>
                </a:solidFill>
              </a:rPr>
              <a:t>: code management and repository, MPI profiling. </a:t>
            </a:r>
            <a:r>
              <a:rPr lang="en-US" sz="1600" b="1" kern="0" dirty="0">
                <a:solidFill>
                  <a:srgbClr val="000000"/>
                </a:solidFill>
                <a:cs typeface="Times New Roman" pitchFamily="18" charset="0"/>
              </a:rPr>
              <a:t>Operational HWRF modeling system in the community framework supported by </a:t>
            </a:r>
            <a:r>
              <a:rPr lang="en-US" sz="1600" b="1" kern="0" dirty="0">
                <a:solidFill>
                  <a:srgbClr val="000000"/>
                </a:solidFill>
                <a:cs typeface="Times New Roman" pitchFamily="18" charset="0"/>
              </a:rPr>
              <a:t>DTC since 2010.</a:t>
            </a:r>
            <a:endParaRPr lang="en-US" sz="1600" b="1" kern="0" dirty="0">
              <a:solidFill>
                <a:srgbClr val="000000"/>
              </a:solidFill>
              <a:cs typeface="Times New Roman" pitchFamily="18" charset="0"/>
            </a:endParaRPr>
          </a:p>
          <a:p>
            <a:pPr marL="401638" lvl="1" indent="-401638">
              <a:buFont typeface="Arial" pitchFamily="34" charset="0"/>
              <a:buChar char="•"/>
              <a:defRPr/>
            </a:pPr>
            <a:r>
              <a:rPr lang="en-US" sz="1600" b="1" i="1" dirty="0">
                <a:solidFill>
                  <a:srgbClr val="FF0000"/>
                </a:solidFill>
              </a:rPr>
              <a:t>ESRL</a:t>
            </a:r>
            <a:r>
              <a:rPr lang="en-US" sz="1600" i="1" dirty="0">
                <a:solidFill>
                  <a:srgbClr val="000000"/>
                </a:solidFill>
              </a:rPr>
              <a:t>: Physics sensitivity tests </a:t>
            </a:r>
          </a:p>
          <a:p>
            <a:pPr marL="401638" lvl="1" indent="-401638">
              <a:buFont typeface="Arial" pitchFamily="34" charset="0"/>
              <a:buChar char="•"/>
              <a:defRPr/>
            </a:pPr>
            <a:r>
              <a:rPr lang="en-US" sz="1600" b="1" i="1" dirty="0">
                <a:solidFill>
                  <a:srgbClr val="FF0000"/>
                </a:solidFill>
              </a:rPr>
              <a:t>URI</a:t>
            </a:r>
            <a:r>
              <a:rPr lang="en-US" sz="1600" i="1" dirty="0">
                <a:solidFill>
                  <a:srgbClr val="000000"/>
                </a:solidFill>
              </a:rPr>
              <a:t>: 1D ocean coupling in East Pac </a:t>
            </a:r>
          </a:p>
          <a:p>
            <a:pPr marL="401638" lvl="1" indent="-401638">
              <a:buFont typeface="Arial" pitchFamily="34" charset="0"/>
              <a:buChar char="•"/>
              <a:defRPr/>
            </a:pPr>
            <a:r>
              <a:rPr lang="en-US" sz="1600" b="1" i="1" dirty="0">
                <a:solidFill>
                  <a:srgbClr val="FF0000"/>
                </a:solidFill>
              </a:rPr>
              <a:t>GFDL</a:t>
            </a:r>
            <a:r>
              <a:rPr lang="en-US" sz="1600" i="1" dirty="0">
                <a:solidFill>
                  <a:srgbClr val="000000"/>
                </a:solidFill>
              </a:rPr>
              <a:t>: Knowledge sharing, joint T&amp;E</a:t>
            </a:r>
          </a:p>
          <a:p>
            <a:pPr marL="401638" lvl="1" indent="-401638">
              <a:buFont typeface="Arial" pitchFamily="34" charset="0"/>
              <a:buChar char="•"/>
              <a:defRPr/>
            </a:pPr>
            <a:r>
              <a:rPr lang="en-US" sz="1600" b="1" i="1" dirty="0">
                <a:solidFill>
                  <a:srgbClr val="FF0000"/>
                </a:solidFill>
              </a:rPr>
              <a:t>NHC</a:t>
            </a:r>
            <a:r>
              <a:rPr lang="en-US" sz="1600" i="1" dirty="0">
                <a:solidFill>
                  <a:srgbClr val="000000"/>
                </a:solidFill>
              </a:rPr>
              <a:t>: Diagnostics and evaluation of the HWRF pre-implementation tests and real-time guidance</a:t>
            </a:r>
          </a:p>
        </p:txBody>
      </p:sp>
      <p:grpSp>
        <p:nvGrpSpPr>
          <p:cNvPr id="36869" name="Group 3"/>
          <p:cNvGrpSpPr>
            <a:grpSpLocks/>
          </p:cNvGrpSpPr>
          <p:nvPr/>
        </p:nvGrpSpPr>
        <p:grpSpPr bwMode="auto">
          <a:xfrm>
            <a:off x="5173663" y="3922713"/>
            <a:ext cx="3894137" cy="2776537"/>
            <a:chOff x="4648200" y="4024449"/>
            <a:chExt cx="4114800" cy="2909751"/>
          </a:xfrm>
        </p:grpSpPr>
        <p:pic>
          <p:nvPicPr>
            <p:cNvPr id="36876" name="Picture 8" descr="http://www.emc.ncep.noaa.gov/gc_wmb/vxt/chanh/temp/ALAL2012_milestone/fig_ALAL2012_win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4024449"/>
              <a:ext cx="4114800" cy="2909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prstDash val="sysDash"/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5028982" y="5551694"/>
              <a:ext cx="35058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878" name="TextBox 18"/>
            <p:cNvSpPr txBox="1">
              <a:spLocks noChangeArrowheads="1"/>
            </p:cNvSpPr>
            <p:nvPr/>
          </p:nvSpPr>
          <p:spPr bwMode="auto">
            <a:xfrm>
              <a:off x="5487266" y="5337819"/>
              <a:ext cx="2305506" cy="274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100" b="1" dirty="0">
                  <a:solidFill>
                    <a:srgbClr val="FF0000"/>
                  </a:solidFill>
                </a:rPr>
                <a:t>2012 HWRF 96hr FCST errors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5028982" y="5170714"/>
              <a:ext cx="3505884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880" name="TextBox 20"/>
            <p:cNvSpPr txBox="1">
              <a:spLocks noChangeArrowheads="1"/>
            </p:cNvSpPr>
            <p:nvPr/>
          </p:nvSpPr>
          <p:spPr bwMode="auto">
            <a:xfrm>
              <a:off x="5867399" y="4982039"/>
              <a:ext cx="2350118" cy="274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100" b="1" dirty="0">
                  <a:solidFill>
                    <a:srgbClr val="0000FF"/>
                  </a:solidFill>
                </a:rPr>
                <a:t>2011 HWRF 96hr FCST errors</a:t>
              </a:r>
            </a:p>
          </p:txBody>
        </p:sp>
      </p:grpSp>
      <p:grpSp>
        <p:nvGrpSpPr>
          <p:cNvPr id="36870" name="Group 5"/>
          <p:cNvGrpSpPr>
            <a:grpSpLocks/>
          </p:cNvGrpSpPr>
          <p:nvPr/>
        </p:nvGrpSpPr>
        <p:grpSpPr bwMode="auto">
          <a:xfrm>
            <a:off x="5229225" y="1227138"/>
            <a:ext cx="3517900" cy="2425700"/>
            <a:chOff x="380999" y="1974124"/>
            <a:chExt cx="4114801" cy="2909751"/>
          </a:xfrm>
        </p:grpSpPr>
        <p:pic>
          <p:nvPicPr>
            <p:cNvPr id="36871" name="Picture 7" descr="http://www.emc.ncep.noaa.gov/gc_wmb/vxt/chanh/temp/ALAL2012_milestone/fig_ALAL2012_tke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99" y="1974124"/>
              <a:ext cx="4114801" cy="2909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Connector 9"/>
            <p:cNvCxnSpPr/>
            <p:nvPr/>
          </p:nvCxnSpPr>
          <p:spPr>
            <a:xfrm>
              <a:off x="761656" y="2888182"/>
              <a:ext cx="3505751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873" name="TextBox 17"/>
            <p:cNvSpPr txBox="1">
              <a:spLocks noChangeArrowheads="1"/>
            </p:cNvSpPr>
            <p:nvPr/>
          </p:nvSpPr>
          <p:spPr bwMode="auto">
            <a:xfrm>
              <a:off x="1188007" y="2661072"/>
              <a:ext cx="2561779" cy="313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100" b="1" dirty="0">
                  <a:solidFill>
                    <a:srgbClr val="0000FF"/>
                  </a:solidFill>
                </a:rPr>
                <a:t>2011 HWRF 96hr FCST errors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761656" y="3349019"/>
              <a:ext cx="3505751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875" name="TextBox 22"/>
            <p:cNvSpPr txBox="1">
              <a:spLocks noChangeArrowheads="1"/>
            </p:cNvSpPr>
            <p:nvPr/>
          </p:nvSpPr>
          <p:spPr bwMode="auto">
            <a:xfrm>
              <a:off x="859575" y="3092981"/>
              <a:ext cx="2575522" cy="313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100" b="1" dirty="0">
                  <a:solidFill>
                    <a:srgbClr val="FF0000"/>
                  </a:solidFill>
                </a:rPr>
                <a:t>2012 HWRF 96hr FCST errors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306B156-132C-4EC3-B20D-310ACA895499}" type="slidenum">
              <a:rPr lang="en-US" sz="1400" smtClean="0">
                <a:solidFill>
                  <a:srgbClr val="000000"/>
                </a:solidFill>
              </a:rPr>
              <a:pPr eaLnBrk="1" hangingPunct="1"/>
              <a:t>58</a:t>
            </a:fld>
            <a:endParaRPr lang="en-US" sz="1400" dirty="0" smtClean="0">
              <a:solidFill>
                <a:srgbClr val="000000"/>
              </a:solidFill>
            </a:endParaRP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411288"/>
            <a:ext cx="433228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28600" y="339725"/>
            <a:ext cx="8686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Progress of Operational HWRF To-Date</a:t>
            </a: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4133850"/>
            <a:ext cx="433228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392238"/>
            <a:ext cx="433228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4133850"/>
            <a:ext cx="433228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5A37489-98F8-403C-BA2E-1C5912878C12}" type="slidenum">
              <a:rPr lang="en-US" sz="1400" smtClean="0"/>
              <a:pPr eaLnBrk="1" hangingPunct="1"/>
              <a:t>6</a:t>
            </a:fld>
            <a:endParaRPr lang="en-US" sz="1400" smtClean="0"/>
          </a:p>
        </p:txBody>
      </p:sp>
      <p:sp>
        <p:nvSpPr>
          <p:cNvPr id="10243" name="Slide Number Placeholder 4"/>
          <p:cNvSpPr txBox="1">
            <a:spLocks noGrp="1"/>
          </p:cNvSpPr>
          <p:nvPr/>
        </p:nvSpPr>
        <p:spPr bwMode="auto">
          <a:xfrm>
            <a:off x="7086600" y="66103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endParaRPr lang="en-US" sz="1400"/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/>
            <a:r>
              <a:rPr lang="en-US" sz="3600" b="1" smtClean="0">
                <a:ea typeface="ＭＳ Ｐゴシック" pitchFamily="34" charset="-128"/>
              </a:rPr>
              <a:t>The HFIP Project – </a:t>
            </a:r>
            <a:br>
              <a:rPr lang="en-US" sz="3600" b="1" smtClean="0">
                <a:ea typeface="ＭＳ Ｐゴシック" pitchFamily="34" charset="-128"/>
              </a:rPr>
            </a:br>
            <a:r>
              <a:rPr lang="en-US" sz="3600" b="1" smtClean="0">
                <a:ea typeface="ＭＳ Ｐゴシック" pitchFamily="34" charset="-128"/>
              </a:rPr>
              <a:t>Vision/Goals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34" charset="-128"/>
              </a:rPr>
              <a:t>Vision</a:t>
            </a:r>
          </a:p>
          <a:p>
            <a:pPr lvl="1" eaLnBrk="1" hangingPunct="1">
              <a:lnSpc>
                <a:spcPct val="80000"/>
              </a:lnSpc>
              <a:buFont typeface="Courier New" pitchFamily="49" charset="0"/>
              <a:buChar char="o"/>
            </a:pPr>
            <a:r>
              <a:rPr lang="en-US" sz="2400" smtClean="0">
                <a:ea typeface="ＭＳ Ｐゴシック" pitchFamily="34" charset="-128"/>
              </a:rPr>
              <a:t>Organize the hurricane community to dramatically improve numerical forecast guidance to NHC in 5-10 years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180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34" charset="-128"/>
              </a:rPr>
              <a:t>Goals</a:t>
            </a:r>
          </a:p>
          <a:p>
            <a:pPr lvl="1" eaLnBrk="1" hangingPunct="1">
              <a:lnSpc>
                <a:spcPct val="90000"/>
              </a:lnSpc>
              <a:buFont typeface="Courier New" pitchFamily="49" charset="0"/>
              <a:buChar char="o"/>
            </a:pPr>
            <a:r>
              <a:rPr lang="en-US" sz="2400" smtClean="0">
                <a:ea typeface="ＭＳ Ｐゴシック" pitchFamily="34" charset="-128"/>
              </a:rPr>
              <a:t>Reduce numerical forecast errors in track and intensity by 20% in 5 years, 50% in 10 years</a:t>
            </a:r>
          </a:p>
          <a:p>
            <a:pPr lvl="1" eaLnBrk="1" hangingPunct="1">
              <a:lnSpc>
                <a:spcPct val="90000"/>
              </a:lnSpc>
              <a:buFont typeface="Courier New" pitchFamily="49" charset="0"/>
              <a:buChar char="o"/>
            </a:pPr>
            <a:r>
              <a:rPr lang="en-US" sz="2400" smtClean="0">
                <a:ea typeface="ＭＳ Ｐゴシック" pitchFamily="34" charset="-128"/>
              </a:rPr>
              <a:t>Extend forecasts to 7 days</a:t>
            </a:r>
          </a:p>
          <a:p>
            <a:pPr lvl="1" eaLnBrk="1" hangingPunct="1">
              <a:lnSpc>
                <a:spcPct val="90000"/>
              </a:lnSpc>
              <a:buFont typeface="Courier New" pitchFamily="49" charset="0"/>
              <a:buChar char="o"/>
            </a:pPr>
            <a:r>
              <a:rPr lang="en-US" sz="2400" smtClean="0">
                <a:ea typeface="ＭＳ Ｐゴシック" pitchFamily="34" charset="-128"/>
              </a:rPr>
              <a:t>Increase probability of detecting rapid intensification at day 1 to 90% and 60% at day 5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000" smtClean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smtClean="0">
                <a:ea typeface="ＭＳ Ｐゴシック" pitchFamily="34" charset="-128"/>
              </a:rPr>
              <a:t>HFIP Baselines and Goals:</a:t>
            </a:r>
            <a:br>
              <a:rPr lang="en-US" sz="3600" b="1" smtClean="0">
                <a:ea typeface="ＭＳ Ｐゴシック" pitchFamily="34" charset="-128"/>
              </a:rPr>
            </a:br>
            <a:r>
              <a:rPr lang="en-US" sz="3600" b="1" smtClean="0">
                <a:ea typeface="ＭＳ Ｐゴシック" pitchFamily="34" charset="-128"/>
              </a:rPr>
              <a:t>Track</a:t>
            </a:r>
          </a:p>
        </p:txBody>
      </p:sp>
      <p:pic>
        <p:nvPicPr>
          <p:cNvPr id="11267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4000"/>
            <a:ext cx="9144000" cy="5334000"/>
          </a:xfrm>
        </p:spPr>
      </p:pic>
      <p:sp>
        <p:nvSpPr>
          <p:cNvPr id="11268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9E663CA-D3CC-4953-8F26-7070745D2CBF}" type="slidenum">
              <a:rPr lang="en-US" sz="1400" smtClean="0"/>
              <a:pPr eaLnBrk="1" hangingPunct="1"/>
              <a:t>7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b="1" smtClean="0">
                <a:ea typeface="ＭＳ Ｐゴシック" pitchFamily="34" charset="-128"/>
              </a:rPr>
              <a:t>HFIP Baselines and Goals:</a:t>
            </a:r>
            <a:br>
              <a:rPr lang="en-US" sz="3600" b="1" smtClean="0">
                <a:ea typeface="ＭＳ Ｐゴシック" pitchFamily="34" charset="-128"/>
              </a:rPr>
            </a:br>
            <a:r>
              <a:rPr lang="en-US" sz="3600" b="1" smtClean="0">
                <a:ea typeface="ＭＳ Ｐゴシック" pitchFamily="34" charset="-128"/>
              </a:rPr>
              <a:t>Intensity</a:t>
            </a:r>
          </a:p>
        </p:txBody>
      </p:sp>
      <p:pic>
        <p:nvPicPr>
          <p:cNvPr id="12291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sp>
        <p:nvSpPr>
          <p:cNvPr id="12292" name="Slide Number Placeholder 1"/>
          <p:cNvSpPr txBox="1">
            <a:spLocks noGrp="1"/>
          </p:cNvSpPr>
          <p:nvPr/>
        </p:nvSpPr>
        <p:spPr bwMode="auto">
          <a:xfrm>
            <a:off x="7086600" y="66103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AB1064B0-E347-4B10-B4EF-CA9CCB040829}" type="slidenum">
              <a:rPr lang="en-US" sz="1400"/>
              <a:pPr algn="r" eaLnBrk="1" hangingPunct="1"/>
              <a:t>8</a:t>
            </a:fld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smtClean="0">
                <a:ea typeface="ＭＳ Ｐゴシック" pitchFamily="34" charset="-128"/>
              </a:rPr>
              <a:t>HFIP Charter and Leadership</a:t>
            </a:r>
          </a:p>
        </p:txBody>
      </p:sp>
      <p:sp>
        <p:nvSpPr>
          <p:cNvPr id="17411" name="Text Box 4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05800" cy="47244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HFIP </a:t>
            </a:r>
            <a:r>
              <a:rPr lang="en-US" sz="2400" b="1" dirty="0">
                <a:solidFill>
                  <a:srgbClr val="000000"/>
                </a:solidFill>
              </a:rPr>
              <a:t>Charter signed August 1, </a:t>
            </a:r>
            <a:r>
              <a:rPr lang="en-US" sz="2400" b="1" dirty="0" smtClean="0">
                <a:solidFill>
                  <a:srgbClr val="000000"/>
                </a:solidFill>
              </a:rPr>
              <a:t>2007</a:t>
            </a:r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2400" b="1" dirty="0" smtClean="0"/>
              <a:t>Hurricane Executive Oversight Board </a:t>
            </a:r>
            <a:endParaRPr lang="en-US" sz="2400" b="1" dirty="0"/>
          </a:p>
          <a:p>
            <a:pPr marL="627063" lvl="1" indent="-288925" eaLnBrk="1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GB" sz="2200" dirty="0" smtClean="0"/>
              <a:t>Jointly </a:t>
            </a:r>
            <a:r>
              <a:rPr lang="en-GB" sz="2200" dirty="0"/>
              <a:t>chaired by AA </a:t>
            </a:r>
            <a:r>
              <a:rPr lang="en-GB" sz="2200" dirty="0" smtClean="0"/>
              <a:t>for National </a:t>
            </a:r>
            <a:r>
              <a:rPr lang="en-GB" sz="2200" dirty="0"/>
              <a:t>Weather Services and AA  </a:t>
            </a:r>
            <a:r>
              <a:rPr lang="en-GB" sz="2200" dirty="0" smtClean="0"/>
              <a:t>for </a:t>
            </a:r>
            <a:r>
              <a:rPr lang="en-GB" sz="2200" dirty="0"/>
              <a:t>Oceanic and Atmospheric </a:t>
            </a:r>
            <a:r>
              <a:rPr lang="en-GB" sz="2200" dirty="0" smtClean="0"/>
              <a:t>Research</a:t>
            </a:r>
          </a:p>
          <a:p>
            <a:pPr marL="400050" lvl="1" indent="0" eaLnBrk="1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GB" sz="2200" dirty="0" smtClean="0"/>
              <a:t> Cross-NOAA Membership</a:t>
            </a:r>
            <a:endParaRPr lang="en-US" dirty="0" smtClean="0"/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2400" b="1" dirty="0"/>
              <a:t> HFIP Management</a:t>
            </a:r>
          </a:p>
          <a:p>
            <a:pPr marL="400050" lvl="1" indent="0"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200" dirty="0" smtClean="0"/>
              <a:t> Project Manager:  Fred Toepfer, NWS/OST</a:t>
            </a:r>
            <a:endParaRPr lang="en-US" sz="2200" dirty="0"/>
          </a:p>
          <a:p>
            <a:pPr marL="400050" lvl="1" indent="0"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200" dirty="0" smtClean="0"/>
              <a:t> Development Manager:  Robert Gall, UCAR</a:t>
            </a:r>
          </a:p>
          <a:p>
            <a:pPr marL="400050" lvl="1" indent="0"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200" dirty="0" smtClean="0"/>
              <a:t> Research Lead:  Frank Marks, OAR/AOML/HRD</a:t>
            </a:r>
            <a:endParaRPr lang="en-US" sz="2200" dirty="0"/>
          </a:p>
          <a:p>
            <a:pPr marL="400050" lvl="1" indent="0"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200" dirty="0" smtClean="0"/>
              <a:t> Operations Lead:  Ed Rappaport, NWS/NHC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defRPr/>
            </a:pPr>
            <a:endParaRPr lang="en-US" sz="2400" b="1" dirty="0" smtClean="0"/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endParaRPr lang="en-US" sz="1800" b="1" dirty="0" smtClean="0"/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sz="1800" dirty="0" smtClean="0"/>
          </a:p>
        </p:txBody>
      </p:sp>
      <p:sp>
        <p:nvSpPr>
          <p:cNvPr id="1331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253288" y="6569075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C5D2256-FE3B-4832-86BC-A54BF6704984}" type="slidenum">
              <a:rPr lang="en-US" sz="1400" smtClean="0">
                <a:solidFill>
                  <a:srgbClr val="000000"/>
                </a:solidFill>
              </a:rPr>
              <a:pPr eaLnBrk="1" hangingPunct="1"/>
              <a:t>9</a:t>
            </a:fld>
            <a:endParaRPr lang="en-US" sz="1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39717</TotalTime>
  <Words>3488</Words>
  <Application>Microsoft Office PowerPoint</Application>
  <PresentationFormat>On-screen Show (4:3)</PresentationFormat>
  <Paragraphs>670</Paragraphs>
  <Slides>58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58</vt:i4>
      </vt:variant>
    </vt:vector>
  </HeadingPairs>
  <TitlesOfParts>
    <vt:vector size="72" baseType="lpstr">
      <vt:lpstr>Arial</vt:lpstr>
      <vt:lpstr>ＭＳ Ｐゴシック</vt:lpstr>
      <vt:lpstr>Times New Roman</vt:lpstr>
      <vt:lpstr>Calibri</vt:lpstr>
      <vt:lpstr>Courier New</vt:lpstr>
      <vt:lpstr>Liberation Serif</vt:lpstr>
      <vt:lpstr>DejaVu LGC Sans</vt:lpstr>
      <vt:lpstr>Wingdings</vt:lpstr>
      <vt:lpstr>Helvetica</vt:lpstr>
      <vt:lpstr>MS Gothic</vt:lpstr>
      <vt:lpstr>Default Design</vt:lpstr>
      <vt:lpstr>1_Default Design</vt:lpstr>
      <vt:lpstr>2_Default Design</vt:lpstr>
      <vt:lpstr>3_Default Design</vt:lpstr>
      <vt:lpstr>Hurricane Forecast Improvement Project (HFIP): Where do we stand after 4 years?  Research and Innovation Transition Team (RITT)</vt:lpstr>
      <vt:lpstr>HFIP OVERVIEW</vt:lpstr>
      <vt:lpstr>Drivers for a HFIP Program</vt:lpstr>
      <vt:lpstr>Good – track forecast improvements</vt:lpstr>
      <vt:lpstr>HFIP Scope </vt:lpstr>
      <vt:lpstr>The HFIP Project –  Vision/Goals</vt:lpstr>
      <vt:lpstr>HFIP Baselines and Goals: Track</vt:lpstr>
      <vt:lpstr>HFIP Baselines and Goals: Intensity</vt:lpstr>
      <vt:lpstr>HFIP Charter and Leadership</vt:lpstr>
      <vt:lpstr>Technical Team Leadership 2013</vt:lpstr>
      <vt:lpstr>Federal Funded Opportunity Current Grants</vt:lpstr>
      <vt:lpstr>PowerPoint Presentation</vt:lpstr>
      <vt:lpstr>PowerPoint Presentation</vt:lpstr>
      <vt:lpstr>HFIP Overall Strategy</vt:lpstr>
      <vt:lpstr>Real-time Experimental Guidance  Stream 1.5</vt:lpstr>
      <vt:lpstr>HFIP dedicated HPC for development/demonstration NOAA Jet system</vt:lpstr>
      <vt:lpstr>Progress and Accomplishments</vt:lpstr>
      <vt:lpstr>PowerPoint Presentation</vt:lpstr>
      <vt:lpstr>Global Model Track Error 2012 (% Improvement over HFIP baseline) </vt:lpstr>
      <vt:lpstr>PowerPoint Presentation</vt:lpstr>
      <vt:lpstr>PowerPoint Presentation</vt:lpstr>
      <vt:lpstr>PowerPoint Presentation</vt:lpstr>
      <vt:lpstr>Progress and Accomplishments(cont.)</vt:lpstr>
      <vt:lpstr>PowerPoint Presentation</vt:lpstr>
      <vt:lpstr>PowerPoint Presentation</vt:lpstr>
      <vt:lpstr>PowerPoint Presentation</vt:lpstr>
      <vt:lpstr>HFIP GFS Ensemble 7day  Forecast for Hurricane Sandy</vt:lpstr>
      <vt:lpstr>Statistical Post Processing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 of Aircraft Data (% improvement over Baseline (Skill))</vt:lpstr>
      <vt:lpstr>PowerPoint Presentation</vt:lpstr>
      <vt:lpstr>Satellite Data The hurricane initialization problem </vt:lpstr>
      <vt:lpstr>Satellite Data Data Sources and Challenges</vt:lpstr>
      <vt:lpstr>Atmospheric Motion Vectors from GOES-R </vt:lpstr>
      <vt:lpstr>PowerPoint Presentation</vt:lpstr>
      <vt:lpstr>HFIP Priorities 2013 - 2016</vt:lpstr>
      <vt:lpstr>PowerPoint Presentation</vt:lpstr>
      <vt:lpstr>Backup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Appropriation History (2009-2014)</vt:lpstr>
      <vt:lpstr>NHC Endorsement</vt:lpstr>
      <vt:lpstr>FY2012 Implementation of High-Resolution 3km Triple-Nested HWRF – Major Step towards improved forecasts</vt:lpstr>
      <vt:lpstr>PowerPoint Presentation</vt:lpstr>
    </vt:vector>
  </TitlesOfParts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NEC Standard Presentation Format</dc:title>
  <dc:creator>kamos</dc:creator>
  <cp:lastModifiedBy>Frederick Toepfer</cp:lastModifiedBy>
  <cp:revision>710</cp:revision>
  <dcterms:created xsi:type="dcterms:W3CDTF">2010-12-07T21:06:02Z</dcterms:created>
  <dcterms:modified xsi:type="dcterms:W3CDTF">2013-05-14T18:56:29Z</dcterms:modified>
</cp:coreProperties>
</file>