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62" r:id="rId2"/>
    <p:sldId id="263" r:id="rId3"/>
    <p:sldId id="277" r:id="rId4"/>
    <p:sldId id="265" r:id="rId5"/>
    <p:sldId id="267" r:id="rId6"/>
    <p:sldId id="296" r:id="rId7"/>
    <p:sldId id="274" r:id="rId8"/>
    <p:sldId id="269" r:id="rId9"/>
    <p:sldId id="293" r:id="rId10"/>
    <p:sldId id="290" r:id="rId11"/>
    <p:sldId id="291" r:id="rId12"/>
    <p:sldId id="271" r:id="rId13"/>
    <p:sldId id="282" r:id="rId14"/>
    <p:sldId id="292" r:id="rId15"/>
    <p:sldId id="297" r:id="rId16"/>
    <p:sldId id="298" r:id="rId17"/>
    <p:sldId id="299" r:id="rId18"/>
    <p:sldId id="280" r:id="rId19"/>
    <p:sldId id="295" r:id="rId20"/>
    <p:sldId id="294" r:id="rId21"/>
    <p:sldId id="266" r:id="rId22"/>
    <p:sldId id="300" r:id="rId23"/>
    <p:sldId id="286" r:id="rId24"/>
    <p:sldId id="278" r:id="rId25"/>
    <p:sldId id="27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autoAdjust="0"/>
    <p:restoredTop sz="94660"/>
  </p:normalViewPr>
  <p:slideViewPr>
    <p:cSldViewPr>
      <p:cViewPr varScale="1">
        <p:scale>
          <a:sx n="86" d="100"/>
          <a:sy n="86" d="100"/>
        </p:scale>
        <p:origin x="-3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3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8D6F-12C2-4E0E-B92A-FBAD547B020B}" type="datetimeFigureOut">
              <a:rPr lang="en-US" smtClean="0"/>
              <a:pPr/>
              <a:t>12/15/2010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61FE7-2D23-480F-9EC1-DBA3F4E186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FCAEA75B-327C-4505-9CEC-C2C8D85A408B}" type="slidenum">
              <a:rPr lang="en-US" smtClean="0"/>
              <a:pPr/>
              <a:t>1</a:t>
            </a:fld>
            <a:endParaRPr 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E7632-3BB0-48DC-8C59-B5C8DF6F63C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A61FE7-2D23-480F-9EC1-DBA3F4E18674}"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miter lim="800000"/>
          </a:ln>
        </p:spPr>
        <p:txBody>
          <a:bodyPr/>
          <a:lstStyle/>
          <a:p>
            <a:fld id="{AA77F0D2-1AAF-4054-90F1-747E7AFD7D2D}" type="slidenum">
              <a:rPr lang="en-US"/>
              <a:pPr/>
              <a:t>24</a:t>
            </a:fld>
            <a:endParaRPr lang="en-US"/>
          </a:p>
        </p:txBody>
      </p:sp>
      <p:sp>
        <p:nvSpPr>
          <p:cNvPr id="28675" name="Rectangle 2"/>
          <p:cNvSpPr>
            <a:spLocks noGrp="1" noRot="1" noChangeAspect="1" noChangeArrowheads="1" noTextEdit="1"/>
          </p:cNvSpPr>
          <p:nvPr>
            <p:ph type="sldImg"/>
          </p:nvPr>
        </p:nvSpPr>
        <p:spPr>
          <a:xfrm>
            <a:off x="1144588" y="685800"/>
            <a:ext cx="4559300" cy="3419475"/>
          </a:xfrm>
          <a:ln/>
        </p:spPr>
      </p:sp>
      <p:sp>
        <p:nvSpPr>
          <p:cNvPr id="28676"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63000" y="6508750"/>
            <a:ext cx="381000" cy="349250"/>
          </a:xfrm>
        </p:spPr>
        <p:txBody>
          <a:bodyPr/>
          <a:lstStyle/>
          <a:p>
            <a:fld id="{DF51CE22-761B-43D2-BD91-2E783F991D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1CE22-761B-43D2-BD91-2E783F991DD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480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CE22-761B-43D2-BD91-2E783F991D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wmf"/><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ctrTitle" idx="4294967295"/>
          </p:nvPr>
        </p:nvSpPr>
        <p:spPr bwMode="auto">
          <a:xfrm>
            <a:off x="381000" y="2819400"/>
            <a:ext cx="8763000" cy="29718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000" b="1" dirty="0" smtClean="0">
                <a:solidFill>
                  <a:schemeClr val="bg1"/>
                </a:solidFill>
              </a:rPr>
              <a:t>Global Systems Division’s Web Services</a:t>
            </a:r>
            <a:br>
              <a:rPr lang="en-US" sz="4000" b="1" dirty="0" smtClean="0">
                <a:solidFill>
                  <a:schemeClr val="bg1"/>
                </a:solidFill>
              </a:rPr>
            </a:br>
            <a:r>
              <a:rPr lang="en-US" sz="3100" b="1" dirty="0" err="1" smtClean="0">
                <a:solidFill>
                  <a:schemeClr val="bg1"/>
                </a:solidFill>
              </a:rPr>
              <a:t>Jebb</a:t>
            </a:r>
            <a:r>
              <a:rPr lang="en-US" sz="3100" b="1" dirty="0" smtClean="0">
                <a:solidFill>
                  <a:schemeClr val="bg1"/>
                </a:solidFill>
              </a:rPr>
              <a:t> Stewart</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NOAA/ESRL/GSD</a:t>
            </a:r>
            <a:br>
              <a:rPr lang="en-US" sz="2800" b="1" dirty="0" smtClean="0">
                <a:solidFill>
                  <a:schemeClr val="bg1"/>
                </a:solidFill>
              </a:rPr>
            </a:br>
            <a:r>
              <a:rPr lang="en-US" sz="2000" b="1" dirty="0" smtClean="0">
                <a:solidFill>
                  <a:schemeClr val="bg1"/>
                </a:solidFill>
              </a:rPr>
              <a:t>Affiliated with Colorado State University</a:t>
            </a:r>
            <a:br>
              <a:rPr lang="en-US" sz="2000" b="1" dirty="0" smtClean="0">
                <a:solidFill>
                  <a:schemeClr val="bg1"/>
                </a:solidFill>
              </a:rPr>
            </a:br>
            <a:r>
              <a:rPr lang="en-US" sz="2000" b="1" dirty="0" smtClean="0">
                <a:solidFill>
                  <a:schemeClr val="bg1"/>
                </a:solidFill>
              </a:rPr>
              <a:t> Cooperative Institute for Research in the Atmosphere (CIRA)</a:t>
            </a:r>
            <a:br>
              <a:rPr lang="en-US" sz="2000" b="1" dirty="0" smtClean="0">
                <a:solidFill>
                  <a:schemeClr val="bg1"/>
                </a:solidFill>
              </a:rPr>
            </a:br>
            <a:r>
              <a:rPr lang="en-US" sz="2000" b="1" dirty="0" smtClean="0">
                <a:solidFill>
                  <a:schemeClr val="bg1"/>
                </a:solidFill>
              </a:rPr>
              <a:t>December 15</a:t>
            </a:r>
            <a:r>
              <a:rPr lang="en-US" sz="2000" b="1" baseline="30000" dirty="0" smtClean="0">
                <a:solidFill>
                  <a:schemeClr val="bg1"/>
                </a:solidFill>
              </a:rPr>
              <a:t>th</a:t>
            </a:r>
            <a:r>
              <a:rPr lang="en-US" sz="2000" b="1" dirty="0" smtClean="0">
                <a:solidFill>
                  <a:schemeClr val="bg1"/>
                </a:solidFill>
              </a:rPr>
              <a:t>, 2010</a:t>
            </a:r>
          </a:p>
        </p:txBody>
      </p:sp>
      <p:sp>
        <p:nvSpPr>
          <p:cNvPr id="2052" name="Text Box 9"/>
          <p:cNvSpPr txBox="1">
            <a:spLocks noChangeArrowheads="1"/>
          </p:cNvSpPr>
          <p:nvPr/>
        </p:nvSpPr>
        <p:spPr bwMode="auto">
          <a:xfrm>
            <a:off x="1143000" y="0"/>
            <a:ext cx="8001000" cy="1554163"/>
          </a:xfrm>
          <a:prstGeom prst="rect">
            <a:avLst/>
          </a:prstGeom>
          <a:noFill/>
          <a:ln w="9525">
            <a:noFill/>
            <a:miter lim="800000"/>
            <a:headEnd/>
            <a:tailEnd/>
          </a:ln>
        </p:spPr>
        <p:txBody>
          <a:bodyPr>
            <a:spAutoFit/>
          </a:bodyPr>
          <a:lstStyle/>
          <a:p>
            <a:pPr algn="r"/>
            <a:r>
              <a:rPr lang="en-US" sz="3200" b="1" dirty="0">
                <a:solidFill>
                  <a:srgbClr val="E2DAFE"/>
                </a:solidFill>
              </a:rPr>
              <a:t>Earth System Research Laboratory</a:t>
            </a:r>
          </a:p>
          <a:p>
            <a:pPr algn="r"/>
            <a:r>
              <a:rPr lang="en-US" sz="3200" b="1" dirty="0">
                <a:solidFill>
                  <a:srgbClr val="E2DAFE"/>
                </a:solidFill>
              </a:rPr>
              <a:t>Global Systems Division</a:t>
            </a:r>
          </a:p>
          <a:p>
            <a:pPr algn="r"/>
            <a:r>
              <a:rPr lang="en-US" sz="3200" b="1" dirty="0">
                <a:solidFill>
                  <a:srgbClr val="E2DAFE"/>
                </a:solidFill>
              </a:rPr>
              <a:t>Technology Outreach Branch</a:t>
            </a:r>
          </a:p>
        </p:txBody>
      </p:sp>
      <p:pic>
        <p:nvPicPr>
          <p:cNvPr id="2053" name="Picture 4" descr="gsdn4_ESRL-GSD_Symbol"/>
          <p:cNvPicPr>
            <a:picLocks noChangeAspect="1" noChangeArrowheads="1"/>
          </p:cNvPicPr>
          <p:nvPr/>
        </p:nvPicPr>
        <p:blipFill>
          <a:blip r:embed="rId3" cstate="print"/>
          <a:srcRect/>
          <a:stretch>
            <a:fillRect/>
          </a:stretch>
        </p:blipFill>
        <p:spPr bwMode="auto">
          <a:xfrm>
            <a:off x="7848600" y="1676400"/>
            <a:ext cx="1143000" cy="923925"/>
          </a:xfrm>
          <a:prstGeom prst="rect">
            <a:avLst/>
          </a:prstGeom>
          <a:noFill/>
          <a:ln w="9525">
            <a:noFill/>
            <a:miter lim="800000"/>
            <a:headEnd/>
            <a:tailEnd/>
          </a:ln>
        </p:spPr>
      </p:pic>
      <p:pic>
        <p:nvPicPr>
          <p:cNvPr id="2054" name="Picture 11" descr="The image “http://www.fsl.noaa.gov/visitors/logos/NOAA-1-5t.gif” cannot be displayed, because it contains errors."/>
          <p:cNvPicPr>
            <a:picLocks noChangeAspect="1" noChangeArrowheads="1"/>
          </p:cNvPicPr>
          <p:nvPr/>
        </p:nvPicPr>
        <p:blipFill>
          <a:blip r:embed="rId4" cstate="print"/>
          <a:srcRect/>
          <a:stretch>
            <a:fillRect/>
          </a:stretch>
        </p:blipFill>
        <p:spPr bwMode="auto">
          <a:xfrm>
            <a:off x="152400" y="1676400"/>
            <a:ext cx="1000125" cy="1028700"/>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0"/>
            <a:ext cx="8229600" cy="685800"/>
          </a:xfrm>
        </p:spPr>
        <p:txBody>
          <a:bodyPr>
            <a:normAutofit fontScale="90000"/>
          </a:bodyPr>
          <a:lstStyle/>
          <a:p>
            <a:pPr algn="r"/>
            <a:r>
              <a:rPr lang="en-US" b="1" dirty="0" smtClean="0">
                <a:solidFill>
                  <a:schemeClr val="bg1"/>
                </a:solidFill>
              </a:rPr>
              <a:t>WFS TAF Response</a:t>
            </a:r>
          </a:p>
        </p:txBody>
      </p:sp>
      <p:sp>
        <p:nvSpPr>
          <p:cNvPr id="7" name="Rectangle 6"/>
          <p:cNvSpPr/>
          <p:nvPr/>
        </p:nvSpPr>
        <p:spPr>
          <a:xfrm>
            <a:off x="1295400" y="1447086"/>
            <a:ext cx="6326187" cy="4801314"/>
          </a:xfrm>
          <a:prstGeom prst="rect">
            <a:avLst/>
          </a:prstGeom>
          <a:solidFill>
            <a:srgbClr val="E7E6E5"/>
          </a:solidFill>
          <a:ln w="15875">
            <a:solidFill>
              <a:schemeClr val="tx1"/>
            </a:solidFill>
          </a:ln>
        </p:spPr>
        <p:txBody>
          <a:bodyPr wrap="square">
            <a:spAutoFit/>
          </a:bodyPr>
          <a:lstStyle/>
          <a:p>
            <a:r>
              <a:rPr lang="en-US" sz="900" b="1" dirty="0" smtClean="0">
                <a:solidFill>
                  <a:schemeClr val="accent5">
                    <a:lumMod val="50000"/>
                  </a:schemeClr>
                </a:solidFill>
              </a:rPr>
              <a:t>&lt;</a:t>
            </a:r>
            <a:r>
              <a:rPr lang="en-US" sz="900" b="1" dirty="0" err="1" smtClean="0">
                <a:solidFill>
                  <a:schemeClr val="accent5">
                    <a:lumMod val="50000"/>
                  </a:schemeClr>
                </a:solidFill>
              </a:rPr>
              <a:t>avwx:TAF</a:t>
            </a:r>
            <a:endParaRPr lang="en-US" sz="900" b="1" dirty="0" smtClean="0">
              <a:solidFill>
                <a:schemeClr val="accent5">
                  <a:lumMod val="50000"/>
                </a:schemeClr>
              </a:solidFill>
            </a:endParaRPr>
          </a:p>
          <a:p>
            <a:r>
              <a:rPr lang="en-US" sz="900" dirty="0" smtClean="0"/>
              <a:t> </a:t>
            </a:r>
            <a:r>
              <a:rPr lang="en-US" sz="900" dirty="0" err="1" smtClean="0"/>
              <a:t>xmlns:wfs</a:t>
            </a:r>
            <a:r>
              <a:rPr lang="en-US" sz="900" dirty="0" smtClean="0"/>
              <a:t>="http://www.opengis.net/wfs/2.0" </a:t>
            </a:r>
            <a:r>
              <a:rPr lang="en-US" sz="900" dirty="0" err="1" smtClean="0"/>
              <a:t>xmlns:xsi</a:t>
            </a:r>
            <a:r>
              <a:rPr lang="en-US" sz="900" dirty="0" smtClean="0"/>
              <a:t>="http://www.w3.org/2001/XMLSchema-instance" </a:t>
            </a:r>
            <a:r>
              <a:rPr lang="en-US" sz="900" dirty="0" err="1" smtClean="0"/>
              <a:t>xmlns:wx</a:t>
            </a:r>
            <a:r>
              <a:rPr lang="en-US" sz="900" dirty="0" smtClean="0"/>
              <a:t>="http://www.eurocontrol.int/wx/1.1" </a:t>
            </a:r>
            <a:r>
              <a:rPr lang="en-US" sz="900" dirty="0" err="1" smtClean="0"/>
              <a:t>xmlns:gml</a:t>
            </a:r>
            <a:r>
              <a:rPr lang="en-US" sz="900" dirty="0" smtClean="0"/>
              <a:t>="http://www.opengis.net/gml/3.2" </a:t>
            </a:r>
            <a:r>
              <a:rPr lang="en-US" sz="900" dirty="0" err="1" smtClean="0"/>
              <a:t>xmlns:om</a:t>
            </a:r>
            <a:r>
              <a:rPr lang="en-US" sz="900" dirty="0" smtClean="0"/>
              <a:t>="http://www.opengis.net/om/1.0/gml32" </a:t>
            </a:r>
            <a:r>
              <a:rPr lang="en-US" sz="900" dirty="0" err="1" smtClean="0"/>
              <a:t>xmlns:xlin</a:t>
            </a:r>
            <a:r>
              <a:rPr lang="en-US" sz="900" dirty="0" smtClean="0"/>
              <a:t>="http://www.w3.org/1999/xlink" </a:t>
            </a:r>
            <a:r>
              <a:rPr lang="en-US" sz="900" dirty="0" err="1" smtClean="0"/>
              <a:t>xmlns:avwx</a:t>
            </a:r>
            <a:r>
              <a:rPr lang="en-US" sz="900" dirty="0" smtClean="0"/>
              <a:t>="http://www.eurocontrol.int/avwx/1.1"&gt; </a:t>
            </a:r>
          </a:p>
          <a:p>
            <a:r>
              <a:rPr lang="en-US" sz="900" dirty="0" smtClean="0"/>
              <a:t>  &lt;</a:t>
            </a:r>
            <a:r>
              <a:rPr lang="en-US" sz="900" dirty="0" err="1" smtClean="0"/>
              <a:t>avwx:rawText</a:t>
            </a:r>
            <a:r>
              <a:rPr lang="en-US" sz="900" dirty="0" smtClean="0"/>
              <a:t>&gt;TAF</a:t>
            </a:r>
          </a:p>
          <a:p>
            <a:r>
              <a:rPr lang="en-US" sz="900" dirty="0" smtClean="0"/>
              <a:t>KDEN 150439Z 1505/1524 18009KT P6SM SCT060 BKN200</a:t>
            </a:r>
          </a:p>
          <a:p>
            <a:r>
              <a:rPr lang="en-US" sz="900" dirty="0" smtClean="0"/>
              <a:t>     FM150600 21008KT P6SM SCT140</a:t>
            </a:r>
          </a:p>
          <a:p>
            <a:r>
              <a:rPr lang="en-US" sz="900" dirty="0" smtClean="0"/>
              <a:t>     FM151600 07008KT P6SM FEW080 SCT140</a:t>
            </a:r>
          </a:p>
          <a:p>
            <a:r>
              <a:rPr lang="en-US" sz="900" dirty="0" smtClean="0"/>
              <a:t>     FM160200 15009KT P6SM BKN080&lt;/</a:t>
            </a:r>
            <a:r>
              <a:rPr lang="en-US" sz="900" dirty="0" err="1" smtClean="0"/>
              <a:t>avwx:rawText</a:t>
            </a:r>
            <a:r>
              <a:rPr lang="en-US" sz="900" dirty="0" smtClean="0"/>
              <a:t>&gt;</a:t>
            </a:r>
          </a:p>
          <a:p>
            <a:endParaRPr lang="en-US" sz="900" dirty="0" smtClean="0"/>
          </a:p>
          <a:p>
            <a:r>
              <a:rPr lang="en-US" sz="900" dirty="0" smtClean="0"/>
              <a:t>    &lt;</a:t>
            </a:r>
            <a:r>
              <a:rPr lang="en-US" sz="900" dirty="0" err="1" smtClean="0"/>
              <a:t>avwx:aerodromeWxForecast</a:t>
            </a:r>
            <a:r>
              <a:rPr lang="en-US" sz="900" dirty="0" smtClean="0"/>
              <a:t>&gt;</a:t>
            </a:r>
          </a:p>
          <a:p>
            <a:r>
              <a:rPr lang="en-US" sz="900" dirty="0" smtClean="0"/>
              <a:t>      &lt;</a:t>
            </a:r>
            <a:r>
              <a:rPr lang="en-US" sz="900" dirty="0" err="1" smtClean="0"/>
              <a:t>wx:Forecast</a:t>
            </a:r>
            <a:r>
              <a:rPr lang="en-US" sz="900" dirty="0" smtClean="0"/>
              <a:t> </a:t>
            </a:r>
            <a:r>
              <a:rPr lang="en-US" sz="900" dirty="0" err="1" smtClean="0"/>
              <a:t>gml:id</a:t>
            </a:r>
            <a:r>
              <a:rPr lang="en-US" sz="900" dirty="0" smtClean="0"/>
              <a:t>="KDEN_02"&gt;</a:t>
            </a:r>
          </a:p>
          <a:p>
            <a:r>
              <a:rPr lang="en-US" sz="900" dirty="0" smtClean="0"/>
              <a:t>        &lt;</a:t>
            </a:r>
            <a:r>
              <a:rPr lang="en-US" sz="900" dirty="0" err="1" smtClean="0"/>
              <a:t>om:samplingTime</a:t>
            </a:r>
            <a:r>
              <a:rPr lang="en-US" sz="900" dirty="0" smtClean="0"/>
              <a:t>&gt;</a:t>
            </a:r>
          </a:p>
          <a:p>
            <a:r>
              <a:rPr lang="en-US" sz="900" dirty="0" smtClean="0"/>
              <a:t>          &lt;</a:t>
            </a:r>
            <a:r>
              <a:rPr lang="en-US" sz="900" dirty="0" err="1" smtClean="0"/>
              <a:t>gml:TimePeriod</a:t>
            </a:r>
            <a:r>
              <a:rPr lang="en-US" sz="900" dirty="0" smtClean="0"/>
              <a:t> </a:t>
            </a:r>
            <a:r>
              <a:rPr lang="en-US" sz="900" dirty="0" err="1" smtClean="0"/>
              <a:t>gml:id</a:t>
            </a:r>
            <a:r>
              <a:rPr lang="en-US" sz="900" dirty="0" smtClean="0"/>
              <a:t>="KDEN_03"&gt;</a:t>
            </a:r>
          </a:p>
          <a:p>
            <a:r>
              <a:rPr lang="en-US" sz="900" dirty="0" smtClean="0"/>
              <a:t>            &lt;</a:t>
            </a:r>
            <a:r>
              <a:rPr lang="en-US" sz="900" dirty="0" err="1" smtClean="0"/>
              <a:t>gml:beginPosition</a:t>
            </a:r>
            <a:r>
              <a:rPr lang="en-US" sz="900" dirty="0" smtClean="0"/>
              <a:t>&gt;2010-09-15T05:00:00Z&lt;/</a:t>
            </a:r>
            <a:r>
              <a:rPr lang="en-US" sz="900" dirty="0" err="1" smtClean="0"/>
              <a:t>gml:beginPosition</a:t>
            </a:r>
            <a:r>
              <a:rPr lang="en-US" sz="900" dirty="0" smtClean="0"/>
              <a:t>&gt;</a:t>
            </a:r>
          </a:p>
          <a:p>
            <a:r>
              <a:rPr lang="en-US" sz="900" dirty="0" smtClean="0"/>
              <a:t>            &lt;</a:t>
            </a:r>
            <a:r>
              <a:rPr lang="en-US" sz="900" dirty="0" err="1" smtClean="0"/>
              <a:t>gml:endPosition</a:t>
            </a:r>
            <a:r>
              <a:rPr lang="en-US" sz="900" dirty="0" smtClean="0"/>
              <a:t>&gt;2010-09-16T00:00:00Z&lt;/</a:t>
            </a:r>
            <a:r>
              <a:rPr lang="en-US" sz="900" dirty="0" err="1" smtClean="0"/>
              <a:t>gml:endPosition</a:t>
            </a:r>
            <a:r>
              <a:rPr lang="en-US" sz="900" dirty="0" smtClean="0"/>
              <a:t>&gt;</a:t>
            </a:r>
          </a:p>
          <a:p>
            <a:r>
              <a:rPr lang="en-US" sz="900" dirty="0" smtClean="0"/>
              <a:t>          &lt;/</a:t>
            </a:r>
            <a:r>
              <a:rPr lang="en-US" sz="900" dirty="0" err="1" smtClean="0"/>
              <a:t>gml:TimePeriod</a:t>
            </a:r>
            <a:r>
              <a:rPr lang="en-US" sz="900" dirty="0" smtClean="0"/>
              <a:t>&gt;</a:t>
            </a:r>
          </a:p>
          <a:p>
            <a:r>
              <a:rPr lang="en-US" sz="900" dirty="0" smtClean="0"/>
              <a:t>        &lt;/</a:t>
            </a:r>
            <a:r>
              <a:rPr lang="en-US" sz="900" dirty="0" err="1" smtClean="0"/>
              <a:t>om:samplingTime</a:t>
            </a:r>
            <a:r>
              <a:rPr lang="en-US" sz="900" dirty="0" smtClean="0"/>
              <a:t>&gt;</a:t>
            </a:r>
          </a:p>
          <a:p>
            <a:r>
              <a:rPr lang="en-US" sz="900" dirty="0" smtClean="0"/>
              <a:t>        &lt;</a:t>
            </a:r>
            <a:r>
              <a:rPr lang="en-US" sz="900" dirty="0" err="1" smtClean="0"/>
              <a:t>om:procedure</a:t>
            </a:r>
            <a:r>
              <a:rPr lang="en-US" sz="900" dirty="0" smtClean="0"/>
              <a:t> </a:t>
            </a:r>
            <a:r>
              <a:rPr lang="en-US" sz="900" dirty="0" err="1" smtClean="0"/>
              <a:t>xlink:href</a:t>
            </a:r>
            <a:r>
              <a:rPr lang="en-US" sz="900" dirty="0" smtClean="0"/>
              <a:t>="urn:fdc:faa.gov:System:Forecast:Weather:01234" </a:t>
            </a:r>
            <a:r>
              <a:rPr lang="en-US" sz="900" dirty="0" err="1" smtClean="0"/>
              <a:t>xmlns:xlink</a:t>
            </a:r>
            <a:r>
              <a:rPr lang="en-US" sz="900" dirty="0" smtClean="0"/>
              <a:t>="</a:t>
            </a:r>
            <a:r>
              <a:rPr lang="en-US" sz="900" dirty="0" err="1" smtClean="0"/>
              <a:t>xlink</a:t>
            </a:r>
            <a:r>
              <a:rPr lang="en-US" sz="900" dirty="0" smtClean="0"/>
              <a:t>"/&gt;</a:t>
            </a:r>
          </a:p>
          <a:p>
            <a:r>
              <a:rPr lang="en-US" sz="900" dirty="0" smtClean="0"/>
              <a:t>        &lt;</a:t>
            </a:r>
            <a:r>
              <a:rPr lang="en-US" sz="900" dirty="0" err="1" smtClean="0"/>
              <a:t>om:observedProperty</a:t>
            </a:r>
            <a:r>
              <a:rPr lang="en-US" sz="900" dirty="0" smtClean="0"/>
              <a:t> </a:t>
            </a:r>
            <a:r>
              <a:rPr lang="en-US" sz="900" dirty="0" err="1" smtClean="0"/>
              <a:t>xlink:href</a:t>
            </a:r>
            <a:r>
              <a:rPr lang="en-US" sz="900" dirty="0" smtClean="0"/>
              <a:t>="http://www.eurocontrol.int/ont/avwx/1.1/wx.owl#AerodromeWx" </a:t>
            </a:r>
            <a:r>
              <a:rPr lang="en-US" sz="900" dirty="0" err="1" smtClean="0"/>
              <a:t>xmlns:xlink</a:t>
            </a:r>
            <a:r>
              <a:rPr lang="en-US" sz="900" dirty="0" smtClean="0"/>
              <a:t>="</a:t>
            </a:r>
            <a:r>
              <a:rPr lang="en-US" sz="900" dirty="0" err="1" smtClean="0"/>
              <a:t>xlink</a:t>
            </a:r>
            <a:r>
              <a:rPr lang="en-US" sz="900" dirty="0" smtClean="0"/>
              <a:t>"/&gt;</a:t>
            </a:r>
          </a:p>
          <a:p>
            <a:r>
              <a:rPr lang="en-US" sz="900" dirty="0" smtClean="0"/>
              <a:t>        &lt;</a:t>
            </a:r>
            <a:r>
              <a:rPr lang="en-US" sz="900" dirty="0" err="1" smtClean="0"/>
              <a:t>om:featureOfInterest</a:t>
            </a:r>
            <a:r>
              <a:rPr lang="en-US" sz="900" dirty="0" smtClean="0"/>
              <a:t> </a:t>
            </a:r>
            <a:r>
              <a:rPr lang="en-US" sz="900" dirty="0" err="1" smtClean="0"/>
              <a:t>xlink:href</a:t>
            </a:r>
            <a:r>
              <a:rPr lang="en-US" sz="900" dirty="0" smtClean="0"/>
              <a:t>="#KDEN_04" </a:t>
            </a:r>
            <a:r>
              <a:rPr lang="en-US" sz="900" dirty="0" err="1" smtClean="0"/>
              <a:t>xmlns:xlink</a:t>
            </a:r>
            <a:r>
              <a:rPr lang="en-US" sz="900" dirty="0" smtClean="0"/>
              <a:t>="</a:t>
            </a:r>
            <a:r>
              <a:rPr lang="en-US" sz="900" dirty="0" err="1" smtClean="0"/>
              <a:t>xlink</a:t>
            </a:r>
            <a:r>
              <a:rPr lang="en-US" sz="900" dirty="0" smtClean="0"/>
              <a:t>"/&gt;</a:t>
            </a:r>
          </a:p>
          <a:p>
            <a:r>
              <a:rPr lang="en-US" sz="900" dirty="0" smtClean="0"/>
              <a:t>        &lt;</a:t>
            </a:r>
            <a:r>
              <a:rPr lang="en-US" sz="900" dirty="0" err="1" smtClean="0"/>
              <a:t>om:result</a:t>
            </a:r>
            <a:r>
              <a:rPr lang="en-US" sz="900" dirty="0" smtClean="0"/>
              <a:t>&gt;</a:t>
            </a:r>
          </a:p>
          <a:p>
            <a:r>
              <a:rPr lang="en-US" sz="900" dirty="0" smtClean="0"/>
              <a:t>          &lt;</a:t>
            </a:r>
            <a:r>
              <a:rPr lang="en-US" sz="900" dirty="0" err="1" smtClean="0"/>
              <a:t>wx:WxFeatureCollection</a:t>
            </a:r>
            <a:r>
              <a:rPr lang="en-US" sz="900" dirty="0" smtClean="0"/>
              <a:t> </a:t>
            </a:r>
            <a:r>
              <a:rPr lang="en-US" sz="900" dirty="0" err="1" smtClean="0"/>
              <a:t>gml:id</a:t>
            </a:r>
            <a:r>
              <a:rPr lang="en-US" sz="900" dirty="0" smtClean="0"/>
              <a:t>="KDEN_06"&gt;</a:t>
            </a:r>
          </a:p>
          <a:p>
            <a:r>
              <a:rPr lang="en-US" sz="900" dirty="0" smtClean="0"/>
              <a:t>            &lt;</a:t>
            </a:r>
            <a:r>
              <a:rPr lang="en-US" sz="900" dirty="0" err="1" smtClean="0"/>
              <a:t>wx:featureMember</a:t>
            </a:r>
            <a:r>
              <a:rPr lang="en-US" sz="900" dirty="0" smtClean="0"/>
              <a:t>&gt;</a:t>
            </a:r>
          </a:p>
          <a:p>
            <a:r>
              <a:rPr lang="en-US" sz="900" dirty="0" smtClean="0"/>
              <a:t>              &lt;</a:t>
            </a:r>
            <a:r>
              <a:rPr lang="en-US" sz="900" dirty="0" err="1" smtClean="0"/>
              <a:t>avwx:AerodromeWx</a:t>
            </a:r>
            <a:r>
              <a:rPr lang="en-US" sz="900" dirty="0" smtClean="0"/>
              <a:t> </a:t>
            </a:r>
            <a:r>
              <a:rPr lang="en-US" sz="900" dirty="0" err="1" smtClean="0"/>
              <a:t>gml:id</a:t>
            </a:r>
            <a:r>
              <a:rPr lang="en-US" sz="900" dirty="0" smtClean="0"/>
              <a:t>="KDEN_07"&gt;</a:t>
            </a:r>
          </a:p>
          <a:p>
            <a:r>
              <a:rPr lang="en-US" sz="900" dirty="0" smtClean="0"/>
              <a:t>                &lt;</a:t>
            </a:r>
            <a:r>
              <a:rPr lang="en-US" sz="900" dirty="0" err="1" smtClean="0"/>
              <a:t>avwx:windDirection</a:t>
            </a:r>
            <a:r>
              <a:rPr lang="en-US" sz="900" dirty="0" smtClean="0"/>
              <a:t> </a:t>
            </a:r>
            <a:r>
              <a:rPr lang="en-US" sz="900" dirty="0" err="1" smtClean="0"/>
              <a:t>uom</a:t>
            </a:r>
            <a:r>
              <a:rPr lang="en-US" sz="900" dirty="0" smtClean="0"/>
              <a:t>="deg"&gt;180&lt;/</a:t>
            </a:r>
            <a:r>
              <a:rPr lang="en-US" sz="900" dirty="0" err="1" smtClean="0"/>
              <a:t>avwx:windDirection</a:t>
            </a:r>
            <a:r>
              <a:rPr lang="en-US" sz="900" dirty="0" smtClean="0"/>
              <a:t>&gt;</a:t>
            </a:r>
          </a:p>
          <a:p>
            <a:r>
              <a:rPr lang="en-US" sz="900" dirty="0" smtClean="0"/>
              <a:t>                &lt;</a:t>
            </a:r>
            <a:r>
              <a:rPr lang="en-US" sz="900" dirty="0" err="1" smtClean="0"/>
              <a:t>avwx:horizontalVisibility</a:t>
            </a:r>
            <a:r>
              <a:rPr lang="en-US" sz="900" dirty="0" smtClean="0"/>
              <a:t>&gt;</a:t>
            </a:r>
          </a:p>
          <a:p>
            <a:r>
              <a:rPr lang="en-US" sz="900" dirty="0" smtClean="0"/>
              <a:t>                  &lt;</a:t>
            </a:r>
            <a:r>
              <a:rPr lang="en-US" sz="900" dirty="0" err="1" smtClean="0"/>
              <a:t>avwx:HorizontalVisibility</a:t>
            </a:r>
            <a:r>
              <a:rPr lang="en-US" sz="900" dirty="0" smtClean="0"/>
              <a:t> </a:t>
            </a:r>
            <a:r>
              <a:rPr lang="en-US" sz="900" dirty="0" err="1" smtClean="0"/>
              <a:t>gml:id</a:t>
            </a:r>
            <a:r>
              <a:rPr lang="en-US" sz="900" dirty="0" smtClean="0"/>
              <a:t>="KDEN_8"&gt;</a:t>
            </a:r>
          </a:p>
          <a:p>
            <a:r>
              <a:rPr lang="en-US" sz="900" dirty="0" smtClean="0"/>
              <a:t>                    &lt;</a:t>
            </a:r>
            <a:r>
              <a:rPr lang="en-US" sz="900" dirty="0" err="1" smtClean="0"/>
              <a:t>avwx:prevailingVisibility</a:t>
            </a:r>
            <a:r>
              <a:rPr lang="en-US" sz="900" dirty="0" smtClean="0"/>
              <a:t> </a:t>
            </a:r>
            <a:r>
              <a:rPr lang="en-US" sz="900" dirty="0" err="1" smtClean="0"/>
              <a:t>uom</a:t>
            </a:r>
            <a:r>
              <a:rPr lang="en-US" sz="900" dirty="0" smtClean="0"/>
              <a:t>="SM"&gt;6&lt;/</a:t>
            </a:r>
            <a:r>
              <a:rPr lang="en-US" sz="900" dirty="0" err="1" smtClean="0"/>
              <a:t>avwx:prevailingVisibility</a:t>
            </a:r>
            <a:r>
              <a:rPr lang="en-US" sz="900" dirty="0" smtClean="0"/>
              <a:t>&gt;</a:t>
            </a:r>
          </a:p>
          <a:p>
            <a:r>
              <a:rPr lang="en-US" sz="900" dirty="0" smtClean="0"/>
              <a:t>                  &lt;/</a:t>
            </a:r>
            <a:r>
              <a:rPr lang="en-US" sz="900" dirty="0" err="1" smtClean="0"/>
              <a:t>avwx:HorizontalVisibility</a:t>
            </a:r>
            <a:r>
              <a:rPr lang="en-US" sz="900" dirty="0" smtClean="0"/>
              <a:t>&gt;</a:t>
            </a:r>
          </a:p>
          <a:p>
            <a:r>
              <a:rPr lang="en-US" sz="900" dirty="0" smtClean="0"/>
              <a:t>                &lt;/</a:t>
            </a:r>
            <a:r>
              <a:rPr lang="en-US" sz="900" dirty="0" err="1" smtClean="0"/>
              <a:t>avwx:horizontalVisibility</a:t>
            </a:r>
            <a:r>
              <a:rPr lang="en-US" sz="900" dirty="0" smtClean="0"/>
              <a:t>&gt;</a:t>
            </a:r>
          </a:p>
          <a:p>
            <a:r>
              <a:rPr lang="en-US" sz="900" dirty="0" smtClean="0"/>
              <a:t>                &lt;</a:t>
            </a:r>
            <a:r>
              <a:rPr lang="en-US" sz="900" dirty="0" err="1" smtClean="0"/>
              <a:t>avwx:windSpeed</a:t>
            </a:r>
            <a:r>
              <a:rPr lang="en-US" sz="900" dirty="0" smtClean="0"/>
              <a:t> </a:t>
            </a:r>
            <a:r>
              <a:rPr lang="en-US" sz="900" dirty="0" err="1" smtClean="0"/>
              <a:t>uom</a:t>
            </a:r>
            <a:r>
              <a:rPr lang="en-US" sz="900" dirty="0" smtClean="0"/>
              <a:t>="</a:t>
            </a:r>
            <a:r>
              <a:rPr lang="en-US" sz="900" dirty="0" err="1" smtClean="0"/>
              <a:t>kt</a:t>
            </a:r>
            <a:r>
              <a:rPr lang="en-US" sz="900" dirty="0" smtClean="0"/>
              <a:t>"&gt;9&lt;/</a:t>
            </a:r>
            <a:r>
              <a:rPr lang="en-US" sz="900" dirty="0" err="1" smtClean="0"/>
              <a:t>avwx:windSpeed</a:t>
            </a:r>
            <a:r>
              <a:rPr lang="en-US" sz="900" dirty="0" smtClean="0"/>
              <a:t>&gt;</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76200"/>
            <a:ext cx="8229600" cy="762000"/>
          </a:xfrm>
        </p:spPr>
        <p:txBody>
          <a:bodyPr>
            <a:normAutofit/>
          </a:bodyPr>
          <a:lstStyle/>
          <a:p>
            <a:pPr algn="r"/>
            <a:r>
              <a:rPr lang="en-US" b="1" dirty="0" err="1" smtClean="0">
                <a:solidFill>
                  <a:schemeClr val="bg1"/>
                </a:solidFill>
              </a:rPr>
              <a:t>GeoServer</a:t>
            </a:r>
            <a:r>
              <a:rPr lang="en-US" b="1" dirty="0" smtClean="0">
                <a:solidFill>
                  <a:schemeClr val="bg1"/>
                </a:solidFill>
              </a:rPr>
              <a:t> </a:t>
            </a:r>
            <a:r>
              <a:rPr lang="en-US" sz="4000" b="1" dirty="0" smtClean="0">
                <a:solidFill>
                  <a:schemeClr val="bg1"/>
                </a:solidFill>
              </a:rPr>
              <a:t>MDCR</a:t>
            </a:r>
            <a:r>
              <a:rPr lang="en-US" b="1" dirty="0" smtClean="0">
                <a:solidFill>
                  <a:schemeClr val="bg1"/>
                </a:solidFill>
              </a:rPr>
              <a:t> GML Response</a:t>
            </a:r>
          </a:p>
        </p:txBody>
      </p:sp>
      <p:pic>
        <p:nvPicPr>
          <p:cNvPr id="8" name="Picture 7" descr="geoserver-gml.png"/>
          <p:cNvPicPr>
            <a:picLocks noChangeAspect="1"/>
          </p:cNvPicPr>
          <p:nvPr/>
        </p:nvPicPr>
        <p:blipFill>
          <a:blip r:embed="rId2" cstate="print"/>
          <a:stretch>
            <a:fillRect/>
          </a:stretch>
        </p:blipFill>
        <p:spPr>
          <a:xfrm>
            <a:off x="990600" y="914400"/>
            <a:ext cx="7391400" cy="56268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0"/>
            <a:ext cx="8229600" cy="1447800"/>
          </a:xfrm>
        </p:spPr>
        <p:txBody>
          <a:bodyPr>
            <a:noAutofit/>
          </a:bodyPr>
          <a:lstStyle/>
          <a:p>
            <a:pPr algn="r"/>
            <a:r>
              <a:rPr lang="en-US" sz="3200" b="1" dirty="0" smtClean="0">
                <a:solidFill>
                  <a:schemeClr val="bg1"/>
                </a:solidFill>
              </a:rPr>
              <a:t>WCS Reference Implementation</a:t>
            </a:r>
            <a:br>
              <a:rPr lang="en-US" sz="3200" b="1" dirty="0" smtClean="0">
                <a:solidFill>
                  <a:schemeClr val="bg1"/>
                </a:solidFill>
              </a:rPr>
            </a:br>
            <a:r>
              <a:rPr lang="en-US" sz="3200" b="1" dirty="0" smtClean="0">
                <a:solidFill>
                  <a:schemeClr val="bg1"/>
                </a:solidFill>
              </a:rPr>
              <a:t>NCAR/RAL </a:t>
            </a:r>
            <a:br>
              <a:rPr lang="en-US" sz="3200" b="1" dirty="0" smtClean="0">
                <a:solidFill>
                  <a:schemeClr val="bg1"/>
                </a:solidFill>
              </a:rPr>
            </a:br>
            <a:endParaRPr lang="en-US" sz="3200" b="1" dirty="0" smtClean="0">
              <a:solidFill>
                <a:schemeClr val="bg1"/>
              </a:solidFill>
            </a:endParaRPr>
          </a:p>
        </p:txBody>
      </p:sp>
      <p:sp>
        <p:nvSpPr>
          <p:cNvPr id="6147" name="Content Placeholder 2"/>
          <p:cNvSpPr>
            <a:spLocks noGrp="1"/>
          </p:cNvSpPr>
          <p:nvPr>
            <p:ph idx="4294967295"/>
          </p:nvPr>
        </p:nvSpPr>
        <p:spPr>
          <a:xfrm>
            <a:off x="533400" y="1600200"/>
            <a:ext cx="8229600" cy="4525963"/>
          </a:xfrm>
        </p:spPr>
        <p:txBody>
          <a:bodyPr/>
          <a:lstStyle/>
          <a:p>
            <a:pPr>
              <a:buFont typeface="Arial" pitchFamily="34" charset="0"/>
              <a:buChar char="•"/>
            </a:pPr>
            <a:r>
              <a:rPr lang="en-US" sz="2000" dirty="0" smtClean="0">
                <a:solidFill>
                  <a:schemeClr val="bg1"/>
                </a:solidFill>
              </a:rPr>
              <a:t>Gridded datasets (satellite, reflectivity, models)</a:t>
            </a:r>
          </a:p>
          <a:p>
            <a:pPr>
              <a:buFont typeface="Arial" pitchFamily="34" charset="0"/>
              <a:buChar char="•"/>
            </a:pPr>
            <a:r>
              <a:rPr lang="en-US" sz="2000" dirty="0" smtClean="0">
                <a:solidFill>
                  <a:schemeClr val="bg1"/>
                </a:solidFill>
              </a:rPr>
              <a:t>Java using </a:t>
            </a:r>
            <a:r>
              <a:rPr lang="en-US" sz="2000" dirty="0" err="1" smtClean="0">
                <a:solidFill>
                  <a:schemeClr val="bg1"/>
                </a:solidFill>
              </a:rPr>
              <a:t>ServiceMix</a:t>
            </a:r>
            <a:r>
              <a:rPr lang="en-US" sz="2000" dirty="0" smtClean="0">
                <a:solidFill>
                  <a:schemeClr val="bg1"/>
                </a:solidFill>
              </a:rPr>
              <a:t> (FUSE), </a:t>
            </a:r>
            <a:r>
              <a:rPr lang="en-US" sz="2000" dirty="0" err="1" smtClean="0">
                <a:solidFill>
                  <a:schemeClr val="bg1"/>
                </a:solidFill>
              </a:rPr>
              <a:t>NetCDF</a:t>
            </a:r>
            <a:endParaRPr lang="en-US" sz="2000" dirty="0" smtClean="0">
              <a:solidFill>
                <a:schemeClr val="bg1"/>
              </a:solidFill>
            </a:endParaRPr>
          </a:p>
          <a:p>
            <a:pPr>
              <a:buFont typeface="Arial" pitchFamily="34" charset="0"/>
              <a:buChar char="•"/>
            </a:pPr>
            <a:r>
              <a:rPr lang="en-US" sz="2000" dirty="0" smtClean="0">
                <a:solidFill>
                  <a:schemeClr val="bg1"/>
                </a:solidFill>
              </a:rPr>
              <a:t>Developed by NCAR/RAL</a:t>
            </a:r>
          </a:p>
          <a:p>
            <a:pPr>
              <a:buFont typeface="Arial" pitchFamily="34" charset="0"/>
              <a:buChar char="•"/>
            </a:pPr>
            <a:r>
              <a:rPr lang="en-US" sz="2000" dirty="0" smtClean="0">
                <a:solidFill>
                  <a:schemeClr val="bg1"/>
                </a:solidFill>
              </a:rPr>
              <a:t>Format is </a:t>
            </a:r>
            <a:r>
              <a:rPr lang="en-US" sz="2000" dirty="0" err="1" smtClean="0">
                <a:solidFill>
                  <a:schemeClr val="bg1"/>
                </a:solidFill>
              </a:rPr>
              <a:t>NetCDF</a:t>
            </a:r>
            <a:endParaRPr lang="en-US" sz="2000" dirty="0" smtClean="0">
              <a:solidFill>
                <a:schemeClr val="bg1"/>
              </a:solidFill>
            </a:endParaRPr>
          </a:p>
          <a:p>
            <a:pPr>
              <a:buFont typeface="Arial" pitchFamily="34" charset="0"/>
              <a:buChar char="•"/>
            </a:pPr>
            <a:r>
              <a:rPr lang="en-US" sz="2000" dirty="0" smtClean="0">
                <a:solidFill>
                  <a:schemeClr val="bg1"/>
                </a:solidFill>
              </a:rPr>
              <a:t>Like IDV, Java </a:t>
            </a:r>
            <a:r>
              <a:rPr lang="en-US" sz="2000" dirty="0" err="1" smtClean="0">
                <a:solidFill>
                  <a:schemeClr val="bg1"/>
                </a:solidFill>
              </a:rPr>
              <a:t>NetCDF</a:t>
            </a:r>
            <a:r>
              <a:rPr lang="en-US" sz="2000" dirty="0" smtClean="0">
                <a:solidFill>
                  <a:schemeClr val="bg1"/>
                </a:solidFill>
              </a:rPr>
              <a:t> tools for manipulation and display</a:t>
            </a:r>
          </a:p>
          <a:p>
            <a:pPr>
              <a:buFont typeface="Arial" pitchFamily="34" charset="0"/>
              <a:buChar char="•"/>
            </a:pPr>
            <a:r>
              <a:rPr lang="en-US" sz="2000" dirty="0" smtClean="0">
                <a:solidFill>
                  <a:schemeClr val="bg1"/>
                </a:solidFill>
              </a:rPr>
              <a:t>Data in backing flat file store as-is</a:t>
            </a:r>
          </a:p>
          <a:p>
            <a:pPr>
              <a:buFont typeface="Arial" pitchFamily="34" charset="0"/>
              <a:buChar char="•"/>
            </a:pPr>
            <a:r>
              <a:rPr lang="en-US" sz="2000" dirty="0" smtClean="0">
                <a:solidFill>
                  <a:schemeClr val="bg1"/>
                </a:solidFill>
              </a:rPr>
              <a:t>Coordinate Reference System (CRS) handled transparently</a:t>
            </a:r>
          </a:p>
          <a:p>
            <a:pPr>
              <a:buFont typeface="Arial" pitchFamily="34" charset="0"/>
              <a:buChar char="•"/>
            </a:pPr>
            <a:r>
              <a:rPr lang="en-US" sz="2000" dirty="0" smtClean="0">
                <a:solidFill>
                  <a:schemeClr val="bg1"/>
                </a:solidFill>
              </a:rPr>
              <a:t>Requests made with SOAP client API</a:t>
            </a:r>
          </a:p>
          <a:p>
            <a:pPr lvl="1">
              <a:buFont typeface="Arial" pitchFamily="34" charset="0"/>
              <a:buChar char="•"/>
            </a:pPr>
            <a:r>
              <a:rPr lang="en-US" sz="2000" dirty="0" err="1" smtClean="0">
                <a:solidFill>
                  <a:schemeClr val="bg1"/>
                </a:solidFill>
              </a:rPr>
              <a:t>GetCapabilities</a:t>
            </a:r>
            <a:endParaRPr lang="en-US" sz="2000" dirty="0" smtClean="0">
              <a:solidFill>
                <a:schemeClr val="bg1"/>
              </a:solidFill>
            </a:endParaRPr>
          </a:p>
          <a:p>
            <a:pPr lvl="1">
              <a:buFont typeface="Arial" pitchFamily="34" charset="0"/>
              <a:buChar char="•"/>
            </a:pPr>
            <a:r>
              <a:rPr lang="en-US" sz="2000" dirty="0" err="1" smtClean="0">
                <a:solidFill>
                  <a:schemeClr val="bg1"/>
                </a:solidFill>
              </a:rPr>
              <a:t>DescribeCoverage</a:t>
            </a:r>
            <a:endParaRPr lang="en-US" sz="2000" dirty="0" smtClean="0">
              <a:solidFill>
                <a:schemeClr val="bg1"/>
              </a:solidFill>
            </a:endParaRPr>
          </a:p>
          <a:p>
            <a:pPr lvl="1">
              <a:buFont typeface="Arial" pitchFamily="34" charset="0"/>
              <a:buChar char="•"/>
            </a:pPr>
            <a:r>
              <a:rPr lang="en-US" sz="2000" dirty="0" err="1" smtClean="0">
                <a:solidFill>
                  <a:schemeClr val="bg1"/>
                </a:solidFill>
              </a:rPr>
              <a:t>GetCoverage</a:t>
            </a:r>
            <a:endParaRPr lang="en-US" sz="2000" dirty="0" smtClean="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0"/>
            <a:ext cx="8229600" cy="1066800"/>
          </a:xfrm>
        </p:spPr>
        <p:txBody>
          <a:bodyPr>
            <a:normAutofit fontScale="90000"/>
          </a:bodyPr>
          <a:lstStyle/>
          <a:p>
            <a:pPr algn="r"/>
            <a:r>
              <a:rPr lang="en-US" b="1" dirty="0" smtClean="0">
                <a:solidFill>
                  <a:schemeClr val="bg1"/>
                </a:solidFill>
              </a:rPr>
              <a:t>WMS Reference Implementation</a:t>
            </a:r>
            <a:br>
              <a:rPr lang="en-US" b="1" dirty="0" smtClean="0">
                <a:solidFill>
                  <a:schemeClr val="bg1"/>
                </a:solidFill>
              </a:rPr>
            </a:br>
            <a:r>
              <a:rPr lang="en-US" b="1" dirty="0" err="1" smtClean="0">
                <a:solidFill>
                  <a:schemeClr val="bg1"/>
                </a:solidFill>
              </a:rPr>
              <a:t>NcWMS</a:t>
            </a:r>
            <a:endParaRPr lang="en-US" b="1" dirty="0" smtClean="0">
              <a:solidFill>
                <a:schemeClr val="bg1"/>
              </a:solidFill>
            </a:endParaRPr>
          </a:p>
        </p:txBody>
      </p:sp>
      <p:sp>
        <p:nvSpPr>
          <p:cNvPr id="6147" name="Content Placeholder 2"/>
          <p:cNvSpPr>
            <a:spLocks noGrp="1"/>
          </p:cNvSpPr>
          <p:nvPr>
            <p:ph idx="4294967295"/>
          </p:nvPr>
        </p:nvSpPr>
        <p:spPr>
          <a:xfrm>
            <a:off x="533400" y="1600200"/>
            <a:ext cx="8229600" cy="4525963"/>
          </a:xfrm>
        </p:spPr>
        <p:txBody>
          <a:bodyPr/>
          <a:lstStyle/>
          <a:p>
            <a:pPr>
              <a:buFont typeface="Arial" pitchFamily="34" charset="0"/>
              <a:buChar char="•"/>
            </a:pPr>
            <a:r>
              <a:rPr lang="en-US" sz="2000" dirty="0" err="1" smtClean="0">
                <a:solidFill>
                  <a:schemeClr val="bg1"/>
                </a:solidFill>
              </a:rPr>
              <a:t>Georeferenced</a:t>
            </a:r>
            <a:r>
              <a:rPr lang="en-US" sz="2000" dirty="0" smtClean="0">
                <a:solidFill>
                  <a:schemeClr val="bg1"/>
                </a:solidFill>
              </a:rPr>
              <a:t> Images</a:t>
            </a:r>
          </a:p>
          <a:p>
            <a:pPr>
              <a:buFont typeface="Arial" pitchFamily="34" charset="0"/>
              <a:buChar char="•"/>
            </a:pPr>
            <a:r>
              <a:rPr lang="en-US" sz="2000" dirty="0" smtClean="0">
                <a:solidFill>
                  <a:schemeClr val="bg1"/>
                </a:solidFill>
              </a:rPr>
              <a:t>Java using Tomcat, </a:t>
            </a:r>
            <a:r>
              <a:rPr lang="en-US" sz="2000" dirty="0" err="1" smtClean="0">
                <a:solidFill>
                  <a:schemeClr val="bg1"/>
                </a:solidFill>
              </a:rPr>
              <a:t>NetCDF</a:t>
            </a:r>
            <a:r>
              <a:rPr lang="en-US" sz="2000" dirty="0" smtClean="0">
                <a:solidFill>
                  <a:schemeClr val="bg1"/>
                </a:solidFill>
              </a:rPr>
              <a:t> </a:t>
            </a:r>
          </a:p>
          <a:p>
            <a:pPr>
              <a:buFont typeface="Arial" pitchFamily="34" charset="0"/>
              <a:buChar char="•"/>
            </a:pPr>
            <a:r>
              <a:rPr lang="en-US" sz="2000" dirty="0" smtClean="0">
                <a:solidFill>
                  <a:schemeClr val="bg1"/>
                </a:solidFill>
              </a:rPr>
              <a:t>Developed by Reading e-Science Centre at the University of Reading, UK.</a:t>
            </a:r>
          </a:p>
          <a:p>
            <a:pPr>
              <a:buFont typeface="Arial" pitchFamily="34" charset="0"/>
              <a:buChar char="•"/>
            </a:pPr>
            <a:r>
              <a:rPr lang="en-US" sz="2000" dirty="0" smtClean="0">
                <a:solidFill>
                  <a:schemeClr val="bg1"/>
                </a:solidFill>
              </a:rPr>
              <a:t>Output Formats: JPEG, GIF, PNG, KMZ.</a:t>
            </a:r>
          </a:p>
          <a:p>
            <a:pPr>
              <a:buFont typeface="Arial" pitchFamily="34" charset="0"/>
              <a:buChar char="•"/>
            </a:pPr>
            <a:r>
              <a:rPr lang="en-US" sz="2000" dirty="0" smtClean="0">
                <a:solidFill>
                  <a:schemeClr val="bg1"/>
                </a:solidFill>
              </a:rPr>
              <a:t>CRS handled transparently</a:t>
            </a:r>
          </a:p>
          <a:p>
            <a:pPr>
              <a:buFont typeface="Arial" pitchFamily="34" charset="0"/>
              <a:buChar char="•"/>
            </a:pPr>
            <a:r>
              <a:rPr lang="en-US" sz="2000" dirty="0" smtClean="0">
                <a:solidFill>
                  <a:schemeClr val="bg1"/>
                </a:solidFill>
              </a:rPr>
              <a:t>Requests made with SOAP client API or Key Value Pairs</a:t>
            </a:r>
          </a:p>
          <a:p>
            <a:pPr lvl="1">
              <a:buFont typeface="Arial" pitchFamily="34" charset="0"/>
              <a:buChar char="•"/>
            </a:pPr>
            <a:r>
              <a:rPr lang="en-US" sz="2000" dirty="0" err="1" smtClean="0">
                <a:solidFill>
                  <a:schemeClr val="bg1"/>
                </a:solidFill>
              </a:rPr>
              <a:t>GetCapabilities</a:t>
            </a:r>
            <a:endParaRPr lang="en-US" sz="2000" dirty="0" smtClean="0">
              <a:solidFill>
                <a:schemeClr val="bg1"/>
              </a:solidFill>
            </a:endParaRPr>
          </a:p>
          <a:p>
            <a:pPr lvl="1">
              <a:buFont typeface="Arial" pitchFamily="34" charset="0"/>
              <a:buChar char="•"/>
            </a:pPr>
            <a:r>
              <a:rPr lang="en-US" sz="2000" dirty="0" err="1" smtClean="0">
                <a:solidFill>
                  <a:schemeClr val="bg1"/>
                </a:solidFill>
              </a:rPr>
              <a:t>GetMap</a:t>
            </a:r>
            <a:endParaRPr lang="en-US" sz="2000" dirty="0" smtClean="0">
              <a:solidFill>
                <a:schemeClr val="bg1"/>
              </a:solidFill>
            </a:endParaRPr>
          </a:p>
          <a:p>
            <a:pPr lvl="1">
              <a:buFont typeface="Arial" pitchFamily="34" charset="0"/>
              <a:buChar char="•"/>
            </a:pPr>
            <a:r>
              <a:rPr lang="en-US" sz="2000" dirty="0" err="1" smtClean="0">
                <a:solidFill>
                  <a:schemeClr val="bg1"/>
                </a:solidFill>
              </a:rPr>
              <a:t>GetFeatureInfo</a:t>
            </a:r>
            <a:r>
              <a:rPr lang="en-US" sz="2000" dirty="0" smtClean="0">
                <a:solidFill>
                  <a:schemeClr val="bg1"/>
                </a:solidFill>
              </a:rPr>
              <a:t> (Optional Implementation from Specification)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0"/>
            <a:ext cx="8229600" cy="685800"/>
          </a:xfrm>
        </p:spPr>
        <p:txBody>
          <a:bodyPr>
            <a:normAutofit fontScale="90000"/>
          </a:bodyPr>
          <a:lstStyle/>
          <a:p>
            <a:pPr algn="r"/>
            <a:r>
              <a:rPr lang="en-US" b="1" dirty="0" smtClean="0">
                <a:solidFill>
                  <a:schemeClr val="bg1"/>
                </a:solidFill>
              </a:rPr>
              <a:t>WMS Examples</a:t>
            </a:r>
          </a:p>
        </p:txBody>
      </p:sp>
      <p:pic>
        <p:nvPicPr>
          <p:cNvPr id="1027" name="Picture 3" descr="C:\Users\jstewart\Desktop\wms-google-goeseast-vis.png"/>
          <p:cNvPicPr>
            <a:picLocks noChangeAspect="1" noChangeArrowheads="1"/>
          </p:cNvPicPr>
          <p:nvPr/>
        </p:nvPicPr>
        <p:blipFill>
          <a:blip r:embed="rId2" cstate="print"/>
          <a:srcRect/>
          <a:stretch>
            <a:fillRect/>
          </a:stretch>
        </p:blipFill>
        <p:spPr bwMode="auto">
          <a:xfrm>
            <a:off x="4800600" y="2438400"/>
            <a:ext cx="4152900" cy="4152901"/>
          </a:xfrm>
          <a:prstGeom prst="rect">
            <a:avLst/>
          </a:prstGeom>
          <a:noFill/>
        </p:spPr>
      </p:pic>
      <p:pic>
        <p:nvPicPr>
          <p:cNvPr id="1028" name="Picture 4" descr="C:\Users\jstewart\Desktop\wms-google-earth_east_vis.jpg"/>
          <p:cNvPicPr>
            <a:picLocks noChangeAspect="1" noChangeArrowheads="1"/>
          </p:cNvPicPr>
          <p:nvPr/>
        </p:nvPicPr>
        <p:blipFill>
          <a:blip r:embed="rId3" cstate="print"/>
          <a:srcRect/>
          <a:stretch>
            <a:fillRect/>
          </a:stretch>
        </p:blipFill>
        <p:spPr bwMode="auto">
          <a:xfrm>
            <a:off x="1981200" y="685800"/>
            <a:ext cx="5616575" cy="3896861"/>
          </a:xfrm>
          <a:prstGeom prst="rect">
            <a:avLst/>
          </a:prstGeom>
          <a:noFill/>
        </p:spPr>
      </p:pic>
      <p:pic>
        <p:nvPicPr>
          <p:cNvPr id="1026" name="Picture 2" descr="C:\Users\jstewart\Desktop\wms-google-nam12-temp.png"/>
          <p:cNvPicPr>
            <a:picLocks noChangeAspect="1" noChangeArrowheads="1"/>
          </p:cNvPicPr>
          <p:nvPr/>
        </p:nvPicPr>
        <p:blipFill>
          <a:blip r:embed="rId4" cstate="print"/>
          <a:srcRect/>
          <a:stretch>
            <a:fillRect/>
          </a:stretch>
        </p:blipFill>
        <p:spPr bwMode="auto">
          <a:xfrm>
            <a:off x="152400" y="2819400"/>
            <a:ext cx="3810000" cy="3810000"/>
          </a:xfrm>
          <a:prstGeom prst="rect">
            <a:avLst/>
          </a:prstGeom>
          <a:noFill/>
        </p:spPr>
      </p:pic>
      <p:sp>
        <p:nvSpPr>
          <p:cNvPr id="9" name="TextBox 8"/>
          <p:cNvSpPr txBox="1"/>
          <p:nvPr/>
        </p:nvSpPr>
        <p:spPr>
          <a:xfrm>
            <a:off x="152400" y="5334000"/>
            <a:ext cx="3276600" cy="738664"/>
          </a:xfrm>
          <a:prstGeom prst="rect">
            <a:avLst/>
          </a:prstGeom>
          <a:noFill/>
        </p:spPr>
        <p:txBody>
          <a:bodyPr wrap="square" rtlCol="0">
            <a:spAutoFit/>
          </a:bodyPr>
          <a:lstStyle/>
          <a:p>
            <a:r>
              <a:rPr lang="en-US" sz="1400" b="1" dirty="0" smtClean="0"/>
              <a:t>NAM 12 Surface Temperature </a:t>
            </a:r>
          </a:p>
          <a:p>
            <a:r>
              <a:rPr lang="en-US" sz="1400" b="1" dirty="0" smtClean="0"/>
              <a:t> Open Layers </a:t>
            </a:r>
          </a:p>
          <a:p>
            <a:r>
              <a:rPr lang="en-US" sz="1400" b="1" dirty="0" smtClean="0"/>
              <a:t>Overlaid on Google Maps</a:t>
            </a:r>
            <a:endParaRPr lang="en-US" sz="1400" b="1" dirty="0"/>
          </a:p>
        </p:txBody>
      </p:sp>
      <p:sp>
        <p:nvSpPr>
          <p:cNvPr id="10" name="TextBox 9"/>
          <p:cNvSpPr txBox="1"/>
          <p:nvPr/>
        </p:nvSpPr>
        <p:spPr>
          <a:xfrm>
            <a:off x="3429000" y="1143000"/>
            <a:ext cx="3505200" cy="369332"/>
          </a:xfrm>
          <a:prstGeom prst="rect">
            <a:avLst/>
          </a:prstGeom>
          <a:noFill/>
        </p:spPr>
        <p:txBody>
          <a:bodyPr wrap="square" rtlCol="0">
            <a:spAutoFit/>
          </a:bodyPr>
          <a:lstStyle/>
          <a:p>
            <a:r>
              <a:rPr lang="en-US" b="1" dirty="0" smtClean="0">
                <a:solidFill>
                  <a:schemeClr val="bg1"/>
                </a:solidFill>
              </a:rPr>
              <a:t>GOES EAST Visible - Google Earth</a:t>
            </a:r>
            <a:endParaRPr lang="en-US" b="1" dirty="0">
              <a:solidFill>
                <a:schemeClr val="bg1"/>
              </a:solidFill>
            </a:endParaRPr>
          </a:p>
        </p:txBody>
      </p:sp>
      <p:sp>
        <p:nvSpPr>
          <p:cNvPr id="11" name="TextBox 10"/>
          <p:cNvSpPr txBox="1"/>
          <p:nvPr/>
        </p:nvSpPr>
        <p:spPr>
          <a:xfrm>
            <a:off x="4824495" y="5204936"/>
            <a:ext cx="2068836" cy="738664"/>
          </a:xfrm>
          <a:prstGeom prst="rect">
            <a:avLst/>
          </a:prstGeom>
          <a:noFill/>
        </p:spPr>
        <p:txBody>
          <a:bodyPr wrap="none" rtlCol="0">
            <a:spAutoFit/>
          </a:bodyPr>
          <a:lstStyle/>
          <a:p>
            <a:r>
              <a:rPr lang="en-US" sz="1400" b="1" dirty="0" smtClean="0">
                <a:solidFill>
                  <a:schemeClr val="bg1"/>
                </a:solidFill>
              </a:rPr>
              <a:t>GOES EAST Visible</a:t>
            </a:r>
          </a:p>
          <a:p>
            <a:r>
              <a:rPr lang="en-US" sz="1400" b="1" dirty="0" smtClean="0">
                <a:solidFill>
                  <a:schemeClr val="bg1"/>
                </a:solidFill>
              </a:rPr>
              <a:t>Open Layers</a:t>
            </a:r>
          </a:p>
          <a:p>
            <a:r>
              <a:rPr lang="en-US" sz="1400" b="1" dirty="0" smtClean="0">
                <a:solidFill>
                  <a:schemeClr val="bg1"/>
                </a:solidFill>
              </a:rPr>
              <a:t>Overlaid on Google Maps</a:t>
            </a:r>
            <a:endParaRPr lang="en-US" sz="14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0"/>
            <a:ext cx="8229600" cy="1143000"/>
          </a:xfrm>
        </p:spPr>
        <p:txBody>
          <a:bodyPr>
            <a:normAutofit fontScale="90000"/>
          </a:bodyPr>
          <a:lstStyle/>
          <a:p>
            <a:pPr algn="r"/>
            <a:r>
              <a:rPr lang="en-US" b="1" dirty="0" smtClean="0">
                <a:solidFill>
                  <a:schemeClr val="bg1"/>
                </a:solidFill>
              </a:rPr>
              <a:t>SOS Reference Implementation</a:t>
            </a:r>
            <a:br>
              <a:rPr lang="en-US" b="1" dirty="0" smtClean="0">
                <a:solidFill>
                  <a:schemeClr val="bg1"/>
                </a:solidFill>
              </a:rPr>
            </a:br>
            <a:r>
              <a:rPr lang="en-US" b="1" dirty="0" err="1" smtClean="0">
                <a:solidFill>
                  <a:schemeClr val="bg1"/>
                </a:solidFill>
              </a:rPr>
              <a:t>Deegree</a:t>
            </a:r>
            <a:endParaRPr lang="en-US" b="1" dirty="0" smtClean="0">
              <a:solidFill>
                <a:schemeClr val="bg1"/>
              </a:solidFill>
            </a:endParaRPr>
          </a:p>
        </p:txBody>
      </p:sp>
      <p:sp>
        <p:nvSpPr>
          <p:cNvPr id="6147" name="Content Placeholder 2"/>
          <p:cNvSpPr>
            <a:spLocks noGrp="1"/>
          </p:cNvSpPr>
          <p:nvPr>
            <p:ph idx="4294967295"/>
          </p:nvPr>
        </p:nvSpPr>
        <p:spPr>
          <a:xfrm>
            <a:off x="533400" y="1600200"/>
            <a:ext cx="8229600" cy="4525963"/>
          </a:xfrm>
        </p:spPr>
        <p:txBody>
          <a:bodyPr>
            <a:normAutofit/>
          </a:bodyPr>
          <a:lstStyle/>
          <a:p>
            <a:r>
              <a:rPr lang="en-US" sz="2000" dirty="0" smtClean="0">
                <a:solidFill>
                  <a:schemeClr val="bg1"/>
                </a:solidFill>
              </a:rPr>
              <a:t>Observation and Sensor data (METAR, TAF,  Sensor Information)</a:t>
            </a:r>
          </a:p>
          <a:p>
            <a:r>
              <a:rPr lang="en-US" sz="2000" dirty="0" smtClean="0">
                <a:solidFill>
                  <a:schemeClr val="bg1"/>
                </a:solidFill>
              </a:rPr>
              <a:t>Java, Implements 1.0 Specification</a:t>
            </a:r>
          </a:p>
          <a:p>
            <a:r>
              <a:rPr lang="en-US" sz="2000" dirty="0" smtClean="0">
                <a:solidFill>
                  <a:schemeClr val="bg1"/>
                </a:solidFill>
              </a:rPr>
              <a:t>Uses Observations &amp; Measurements (O&amp;M) data model and Sensor Model Language (</a:t>
            </a:r>
            <a:r>
              <a:rPr lang="en-US" sz="2000" dirty="0" err="1" smtClean="0">
                <a:solidFill>
                  <a:schemeClr val="bg1"/>
                </a:solidFill>
              </a:rPr>
              <a:t>SensorML</a:t>
            </a:r>
            <a:r>
              <a:rPr lang="en-US" sz="2000" dirty="0" smtClean="0">
                <a:solidFill>
                  <a:schemeClr val="bg1"/>
                </a:solidFill>
              </a:rPr>
              <a:t>).  Generic model that uses attributes to describe data.</a:t>
            </a:r>
          </a:p>
          <a:p>
            <a:r>
              <a:rPr lang="en-US" sz="2000" dirty="0" smtClean="0">
                <a:solidFill>
                  <a:schemeClr val="bg1"/>
                </a:solidFill>
              </a:rPr>
              <a:t>Requests made with SOAP client API or Key Value Pairs</a:t>
            </a:r>
          </a:p>
          <a:p>
            <a:pPr lvl="1">
              <a:buFont typeface="Arial" pitchFamily="34" charset="0"/>
              <a:buChar char="•"/>
            </a:pPr>
            <a:r>
              <a:rPr lang="en-US" sz="2000" dirty="0" err="1" smtClean="0">
                <a:solidFill>
                  <a:schemeClr val="bg1"/>
                </a:solidFill>
              </a:rPr>
              <a:t>GetCapabilities</a:t>
            </a:r>
            <a:endParaRPr lang="en-US" sz="2000" dirty="0" smtClean="0">
              <a:solidFill>
                <a:schemeClr val="bg1"/>
              </a:solidFill>
            </a:endParaRPr>
          </a:p>
          <a:p>
            <a:pPr lvl="1">
              <a:buFont typeface="Arial" pitchFamily="34" charset="0"/>
              <a:buChar char="•"/>
            </a:pPr>
            <a:r>
              <a:rPr lang="en-US" sz="2000" dirty="0" err="1" smtClean="0">
                <a:solidFill>
                  <a:schemeClr val="bg1"/>
                </a:solidFill>
              </a:rPr>
              <a:t>DescribeSensor</a:t>
            </a:r>
            <a:endParaRPr lang="en-US" sz="2000" dirty="0" smtClean="0">
              <a:solidFill>
                <a:schemeClr val="bg1"/>
              </a:solidFill>
            </a:endParaRPr>
          </a:p>
          <a:p>
            <a:pPr lvl="1">
              <a:buFont typeface="Arial" pitchFamily="34" charset="0"/>
              <a:buChar char="•"/>
            </a:pPr>
            <a:r>
              <a:rPr lang="en-US" sz="2000" dirty="0" err="1" smtClean="0">
                <a:solidFill>
                  <a:schemeClr val="bg1"/>
                </a:solidFill>
              </a:rPr>
              <a:t>GetObservation</a:t>
            </a:r>
            <a:endParaRPr lang="en-US" sz="2000" dirty="0" smtClean="0">
              <a:solidFill>
                <a:schemeClr val="bg1"/>
              </a:solidFill>
            </a:endParaRPr>
          </a:p>
          <a:p>
            <a:pPr lvl="1">
              <a:buFont typeface="Arial" pitchFamily="34" charset="0"/>
              <a:buChar char="•"/>
            </a:pPr>
            <a:r>
              <a:rPr lang="en-US" sz="2000" dirty="0" err="1" smtClean="0">
                <a:solidFill>
                  <a:schemeClr val="bg1"/>
                </a:solidFill>
              </a:rPr>
              <a:t>GetFeatureOfInterest</a:t>
            </a:r>
            <a:r>
              <a:rPr lang="en-US" sz="2000" dirty="0" smtClean="0">
                <a:solidFill>
                  <a:schemeClr val="bg1"/>
                </a:solidFill>
              </a:rPr>
              <a:t> (Optional)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0"/>
            <a:ext cx="8229600" cy="685800"/>
          </a:xfrm>
        </p:spPr>
        <p:txBody>
          <a:bodyPr>
            <a:normAutofit fontScale="90000"/>
          </a:bodyPr>
          <a:lstStyle/>
          <a:p>
            <a:pPr algn="r"/>
            <a:r>
              <a:rPr lang="en-US" b="1" dirty="0" smtClean="0">
                <a:solidFill>
                  <a:schemeClr val="bg1"/>
                </a:solidFill>
              </a:rPr>
              <a:t>SOS Examples – 1 of 2</a:t>
            </a:r>
          </a:p>
        </p:txBody>
      </p:sp>
      <p:pic>
        <p:nvPicPr>
          <p:cNvPr id="7" name="Picture 6" descr="sos_1.png"/>
          <p:cNvPicPr>
            <a:picLocks noChangeAspect="1"/>
          </p:cNvPicPr>
          <p:nvPr/>
        </p:nvPicPr>
        <p:blipFill>
          <a:blip r:embed="rId3" cstate="print"/>
          <a:stretch>
            <a:fillRect/>
          </a:stretch>
        </p:blipFill>
        <p:spPr>
          <a:xfrm>
            <a:off x="1524000" y="609600"/>
            <a:ext cx="5616555" cy="68246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s_2.png"/>
          <p:cNvPicPr>
            <a:picLocks noChangeAspect="1"/>
          </p:cNvPicPr>
          <p:nvPr/>
        </p:nvPicPr>
        <p:blipFill>
          <a:blip r:embed="rId2" cstate="print"/>
          <a:stretch>
            <a:fillRect/>
          </a:stretch>
        </p:blipFill>
        <p:spPr>
          <a:xfrm>
            <a:off x="1905000" y="990600"/>
            <a:ext cx="5606760" cy="5486400"/>
          </a:xfrm>
          <a:prstGeom prst="rect">
            <a:avLst/>
          </a:prstGeom>
        </p:spPr>
      </p:pic>
      <p:sp>
        <p:nvSpPr>
          <p:cNvPr id="6" name="Title 1"/>
          <p:cNvSpPr txBox="1">
            <a:spLocks/>
          </p:cNvSpPr>
          <p:nvPr/>
        </p:nvSpPr>
        <p:spPr>
          <a:xfrm>
            <a:off x="914400" y="0"/>
            <a:ext cx="8229600" cy="685800"/>
          </a:xfrm>
          <a:prstGeom prst="rect">
            <a:avLst/>
          </a:prstGeom>
        </p:spPr>
        <p:txBody>
          <a:bodyPr vert="horz" lIns="91440" tIns="45720" rIns="91440" bIns="45720" rtlCol="0" anchor="ctr">
            <a:normAutofit fontScale="90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SOS Examples – 2 of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3400" y="1752600"/>
            <a:ext cx="8153400" cy="3000821"/>
          </a:xfrm>
          <a:prstGeom prst="rect">
            <a:avLst/>
          </a:prstGeom>
          <a:noFill/>
          <a:ln w="9525">
            <a:noFill/>
            <a:miter lim="800000"/>
            <a:headEnd/>
            <a:tailEnd/>
          </a:ln>
        </p:spPr>
        <p:txBody>
          <a:bodyPr wrap="square">
            <a:spAutoFit/>
          </a:bodyPr>
          <a:lstStyle/>
          <a:p>
            <a:pPr marL="0" lvl="1" indent="274320" algn="l">
              <a:spcAft>
                <a:spcPts val="600"/>
              </a:spcAft>
              <a:buFont typeface="Arial" pitchFamily="34" charset="0"/>
              <a:buChar char="•"/>
              <a:defRPr/>
            </a:pPr>
            <a:r>
              <a:rPr lang="en-US" sz="2000" dirty="0" smtClean="0">
                <a:solidFill>
                  <a:schemeClr val="bg1"/>
                </a:solidFill>
              </a:rPr>
              <a:t>Provides functional tests and performance monitoring of the WFS and WCS at ESRL.</a:t>
            </a:r>
          </a:p>
          <a:p>
            <a:pPr marL="0" lvl="1" indent="274320" algn="l">
              <a:spcAft>
                <a:spcPts val="600"/>
              </a:spcAft>
              <a:buFont typeface="Arial" pitchFamily="34" charset="0"/>
              <a:buChar char="•"/>
              <a:defRPr/>
            </a:pPr>
            <a:r>
              <a:rPr lang="en-US" sz="2000" dirty="0" smtClean="0">
                <a:solidFill>
                  <a:schemeClr val="bg1"/>
                </a:solidFill>
              </a:rPr>
              <a:t>Functional tests can be run individually or as a entire suite. </a:t>
            </a:r>
          </a:p>
          <a:p>
            <a:pPr marL="0" lvl="1" indent="274320" algn="l">
              <a:spcAft>
                <a:spcPts val="600"/>
              </a:spcAft>
              <a:buFont typeface="Arial" pitchFamily="34" charset="0"/>
              <a:buChar char="•"/>
              <a:defRPr/>
            </a:pPr>
            <a:r>
              <a:rPr lang="en-US" sz="2000" dirty="0" smtClean="0">
                <a:solidFill>
                  <a:schemeClr val="bg1"/>
                </a:solidFill>
              </a:rPr>
              <a:t>Provides detailed information on test(s) success or failure </a:t>
            </a:r>
          </a:p>
          <a:p>
            <a:pPr marL="0" lvl="1" indent="274320" algn="l">
              <a:spcAft>
                <a:spcPts val="600"/>
              </a:spcAft>
              <a:buFont typeface="Arial" pitchFamily="34" charset="0"/>
              <a:buChar char="•"/>
              <a:defRPr/>
            </a:pPr>
            <a:r>
              <a:rPr lang="en-US" sz="2000" dirty="0" smtClean="0">
                <a:solidFill>
                  <a:schemeClr val="bg1"/>
                </a:solidFill>
              </a:rPr>
              <a:t>Provides capability to submit ad hoc requests</a:t>
            </a:r>
          </a:p>
          <a:p>
            <a:pPr marL="0" lvl="1" indent="274320" algn="l">
              <a:spcAft>
                <a:spcPts val="600"/>
              </a:spcAft>
              <a:buFont typeface="Arial" pitchFamily="34" charset="0"/>
              <a:buChar char="•"/>
              <a:defRPr/>
            </a:pPr>
            <a:r>
              <a:rPr lang="en-US" sz="2000" dirty="0" smtClean="0">
                <a:solidFill>
                  <a:schemeClr val="bg1"/>
                </a:solidFill>
              </a:rPr>
              <a:t>Provides continuous, automated performance monitoring of the OGC Web Services</a:t>
            </a:r>
          </a:p>
          <a:p>
            <a:pPr marL="0" lvl="1" algn="l">
              <a:defRPr/>
            </a:pPr>
            <a:endParaRPr lang="en-US" sz="2400" dirty="0">
              <a:solidFill>
                <a:schemeClr val="bg1"/>
              </a:solidFill>
              <a:latin typeface="Arial" pitchFamily="34" charset="0"/>
              <a:ea typeface="MS PGothic" pitchFamily="34" charset="-128"/>
            </a:endParaRPr>
          </a:p>
        </p:txBody>
      </p:sp>
      <p:sp>
        <p:nvSpPr>
          <p:cNvPr id="30724" name="Text Box 2"/>
          <p:cNvSpPr txBox="1">
            <a:spLocks noChangeArrowheads="1"/>
          </p:cNvSpPr>
          <p:nvPr/>
        </p:nvSpPr>
        <p:spPr bwMode="auto">
          <a:xfrm>
            <a:off x="0" y="0"/>
            <a:ext cx="9144000" cy="6096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smtClean="0">
                <a:solidFill>
                  <a:schemeClr val="bg1"/>
                </a:solidFill>
                <a:latin typeface="+mj-lt"/>
                <a:ea typeface="+mn-ea"/>
              </a:rPr>
              <a:t>Testing Portal</a:t>
            </a:r>
            <a:endParaRPr lang="en-US" sz="4000" b="1" dirty="0">
              <a:solidFill>
                <a:schemeClr val="bg1"/>
              </a:solidFill>
              <a:latin typeface="+mj-lt"/>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2"/>
          <p:cNvSpPr txBox="1">
            <a:spLocks noChangeArrowheads="1"/>
          </p:cNvSpPr>
          <p:nvPr/>
        </p:nvSpPr>
        <p:spPr bwMode="auto">
          <a:xfrm>
            <a:off x="0" y="0"/>
            <a:ext cx="9144000" cy="6096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smtClean="0">
                <a:solidFill>
                  <a:schemeClr val="bg1"/>
                </a:solidFill>
                <a:latin typeface="+mj-lt"/>
                <a:ea typeface="+mn-ea"/>
              </a:rPr>
              <a:t>Testing Portal Example</a:t>
            </a:r>
            <a:endParaRPr lang="en-US" sz="4000" b="1" dirty="0">
              <a:solidFill>
                <a:schemeClr val="bg1"/>
              </a:solidFill>
              <a:latin typeface="+mj-lt"/>
              <a:ea typeface="+mn-ea"/>
            </a:endParaRPr>
          </a:p>
        </p:txBody>
      </p:sp>
      <p:pic>
        <p:nvPicPr>
          <p:cNvPr id="7" name="Picture 6" descr="TestingPortal.png"/>
          <p:cNvPicPr>
            <a:picLocks noChangeAspect="1"/>
          </p:cNvPicPr>
          <p:nvPr/>
        </p:nvPicPr>
        <p:blipFill>
          <a:blip r:embed="rId2" cstate="print"/>
          <a:stretch>
            <a:fillRect/>
          </a:stretch>
        </p:blipFill>
        <p:spPr>
          <a:xfrm>
            <a:off x="533400" y="792990"/>
            <a:ext cx="8077200" cy="52366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28600"/>
            <a:ext cx="8229600" cy="1143000"/>
          </a:xfrm>
        </p:spPr>
        <p:txBody>
          <a:bodyPr/>
          <a:lstStyle/>
          <a:p>
            <a:pPr algn="r"/>
            <a:r>
              <a:rPr lang="en-US" sz="4000" b="1" dirty="0" smtClean="0">
                <a:solidFill>
                  <a:schemeClr val="bg1"/>
                </a:solidFill>
              </a:rPr>
              <a:t>Agenda</a:t>
            </a:r>
            <a:endParaRPr lang="en-US" sz="4000" b="1" dirty="0">
              <a:solidFill>
                <a:schemeClr val="bg1"/>
              </a:solidFill>
            </a:endParaRPr>
          </a:p>
        </p:txBody>
      </p:sp>
      <p:sp>
        <p:nvSpPr>
          <p:cNvPr id="3" name="Content Placeholder 2"/>
          <p:cNvSpPr>
            <a:spLocks noGrp="1"/>
          </p:cNvSpPr>
          <p:nvPr>
            <p:ph idx="4294967295"/>
          </p:nvPr>
        </p:nvSpPr>
        <p:spPr>
          <a:xfrm>
            <a:off x="1905000" y="1676400"/>
            <a:ext cx="5715000" cy="2971800"/>
          </a:xfrm>
        </p:spPr>
        <p:txBody>
          <a:bodyPr>
            <a:normAutofit/>
          </a:bodyPr>
          <a:lstStyle/>
          <a:p>
            <a:pPr>
              <a:spcBef>
                <a:spcPts val="0"/>
              </a:spcBef>
              <a:buNone/>
            </a:pPr>
            <a:endParaRPr lang="en-US" sz="2800" b="1" dirty="0" smtClean="0">
              <a:solidFill>
                <a:schemeClr val="bg1"/>
              </a:solidFill>
            </a:endParaRPr>
          </a:p>
          <a:p>
            <a:pPr>
              <a:spcBef>
                <a:spcPts val="0"/>
              </a:spcBef>
              <a:spcAft>
                <a:spcPts val="600"/>
              </a:spcAft>
              <a:buNone/>
            </a:pPr>
            <a:r>
              <a:rPr lang="en-US" sz="2800" b="1" dirty="0" smtClean="0">
                <a:solidFill>
                  <a:schemeClr val="bg1"/>
                </a:solidFill>
              </a:rPr>
              <a:t>NextGen Background</a:t>
            </a:r>
          </a:p>
          <a:p>
            <a:pPr>
              <a:spcBef>
                <a:spcPts val="0"/>
              </a:spcBef>
              <a:spcAft>
                <a:spcPts val="600"/>
              </a:spcAft>
              <a:buNone/>
            </a:pPr>
            <a:r>
              <a:rPr lang="en-US" sz="2800" b="1" dirty="0" smtClean="0">
                <a:solidFill>
                  <a:schemeClr val="bg1"/>
                </a:solidFill>
              </a:rPr>
              <a:t>Architecture - OGC Web Services</a:t>
            </a:r>
          </a:p>
          <a:p>
            <a:pPr>
              <a:spcBef>
                <a:spcPts val="0"/>
              </a:spcBef>
              <a:spcAft>
                <a:spcPts val="600"/>
              </a:spcAft>
              <a:buNone/>
            </a:pPr>
            <a:r>
              <a:rPr lang="en-US" sz="2800" b="1" dirty="0" smtClean="0">
                <a:solidFill>
                  <a:schemeClr val="bg1"/>
                </a:solidFill>
              </a:rPr>
              <a:t>Capability Evaluation 2010</a:t>
            </a:r>
          </a:p>
          <a:p>
            <a:pPr>
              <a:spcBef>
                <a:spcPts val="0"/>
              </a:spcBef>
              <a:spcAft>
                <a:spcPts val="600"/>
              </a:spcAft>
              <a:buNone/>
            </a:pPr>
            <a:r>
              <a:rPr lang="en-US" sz="2800" b="1" dirty="0" smtClean="0">
                <a:solidFill>
                  <a:schemeClr val="bg1"/>
                </a:solidFill>
              </a:rPr>
              <a:t>Impacts</a:t>
            </a:r>
            <a:endParaRPr lang="en-US" sz="2800" b="1" dirty="0">
              <a:solidFill>
                <a:schemeClr val="bg1"/>
              </a:solidFill>
            </a:endParaRPr>
          </a:p>
          <a:p>
            <a:pPr>
              <a:buNone/>
            </a:pPr>
            <a:endParaRPr lang="en-US"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0"/>
            <a:ext cx="8229600" cy="685800"/>
          </a:xfrm>
        </p:spPr>
        <p:txBody>
          <a:bodyPr>
            <a:normAutofit fontScale="90000"/>
          </a:bodyPr>
          <a:lstStyle/>
          <a:p>
            <a:pPr algn="r"/>
            <a:r>
              <a:rPr lang="en-US" b="1" dirty="0" err="1" smtClean="0">
                <a:solidFill>
                  <a:schemeClr val="bg1"/>
                </a:solidFill>
              </a:rPr>
              <a:t>Reg</a:t>
            </a:r>
            <a:r>
              <a:rPr lang="en-US" b="1" dirty="0" smtClean="0">
                <a:solidFill>
                  <a:schemeClr val="bg1"/>
                </a:solidFill>
              </a:rPr>
              <a:t>/Rep Implementation</a:t>
            </a:r>
          </a:p>
        </p:txBody>
      </p:sp>
      <p:sp>
        <p:nvSpPr>
          <p:cNvPr id="8195" name="Content Placeholder 2"/>
          <p:cNvSpPr>
            <a:spLocks noGrp="1"/>
          </p:cNvSpPr>
          <p:nvPr>
            <p:ph idx="1"/>
          </p:nvPr>
        </p:nvSpPr>
        <p:spPr/>
        <p:txBody>
          <a:bodyPr>
            <a:normAutofit/>
          </a:bodyPr>
          <a:lstStyle/>
          <a:p>
            <a:pPr>
              <a:buFont typeface="Arial" pitchFamily="34" charset="0"/>
              <a:buChar char="•"/>
            </a:pPr>
            <a:r>
              <a:rPr lang="en-US" sz="2000" b="0" dirty="0" smtClean="0">
                <a:solidFill>
                  <a:schemeClr val="bg1"/>
                </a:solidFill>
              </a:rPr>
              <a:t>Data catalog of metadata</a:t>
            </a:r>
          </a:p>
          <a:p>
            <a:pPr lvl="1">
              <a:buFont typeface="Arial" pitchFamily="34" charset="0"/>
              <a:buChar char="•"/>
            </a:pPr>
            <a:r>
              <a:rPr lang="en-US" sz="2000" b="0" dirty="0" smtClean="0">
                <a:solidFill>
                  <a:schemeClr val="bg1"/>
                </a:solidFill>
              </a:rPr>
              <a:t>	endpoint</a:t>
            </a:r>
          </a:p>
          <a:p>
            <a:pPr lvl="1">
              <a:buFont typeface="Arial" pitchFamily="34" charset="0"/>
              <a:buChar char="•"/>
            </a:pPr>
            <a:r>
              <a:rPr lang="en-US" sz="2000" b="0" dirty="0" smtClean="0">
                <a:solidFill>
                  <a:schemeClr val="bg1"/>
                </a:solidFill>
              </a:rPr>
              <a:t>	dataset</a:t>
            </a:r>
          </a:p>
          <a:p>
            <a:pPr>
              <a:buFont typeface="Arial" pitchFamily="34" charset="0"/>
              <a:buChar char="•"/>
            </a:pPr>
            <a:r>
              <a:rPr lang="en-US" sz="2000" b="0" dirty="0" smtClean="0">
                <a:solidFill>
                  <a:schemeClr val="bg1"/>
                </a:solidFill>
              </a:rPr>
              <a:t>Searchable</a:t>
            </a:r>
          </a:p>
          <a:p>
            <a:pPr>
              <a:buFont typeface="Arial" pitchFamily="34" charset="0"/>
              <a:buChar char="•"/>
            </a:pPr>
            <a:r>
              <a:rPr lang="en-US" sz="2000" b="0" dirty="0" smtClean="0">
                <a:solidFill>
                  <a:schemeClr val="bg1"/>
                </a:solidFill>
              </a:rPr>
              <a:t>Commercial product (but uses </a:t>
            </a:r>
            <a:r>
              <a:rPr lang="en-US" sz="2000" b="0" dirty="0" err="1" smtClean="0">
                <a:solidFill>
                  <a:schemeClr val="bg1"/>
                </a:solidFill>
              </a:rPr>
              <a:t>PostgreSQL</a:t>
            </a:r>
            <a:r>
              <a:rPr lang="en-US" sz="2000" b="0" dirty="0" smtClean="0">
                <a:solidFill>
                  <a:schemeClr val="bg1"/>
                </a:solidFill>
              </a:rPr>
              <a:t>)</a:t>
            </a:r>
          </a:p>
          <a:p>
            <a:pPr>
              <a:buFont typeface="Arial" pitchFamily="34" charset="0"/>
              <a:buChar char="•"/>
            </a:pPr>
            <a:r>
              <a:rPr lang="en-US" sz="2000" b="0" dirty="0" smtClean="0">
                <a:solidFill>
                  <a:schemeClr val="bg1"/>
                </a:solidFill>
              </a:rPr>
              <a:t>RI’s interface with </a:t>
            </a:r>
            <a:r>
              <a:rPr lang="en-US" sz="2000" b="0" dirty="0" err="1" smtClean="0">
                <a:solidFill>
                  <a:schemeClr val="bg1"/>
                </a:solidFill>
              </a:rPr>
              <a:t>RegRep</a:t>
            </a:r>
            <a:endParaRPr lang="en-US" sz="2000" b="0" dirty="0" smtClean="0">
              <a:solidFill>
                <a:schemeClr val="bg1"/>
              </a:solidFill>
            </a:endParaRPr>
          </a:p>
          <a:p>
            <a:pPr>
              <a:buFont typeface="Arial" pitchFamily="34" charset="0"/>
              <a:buChar char="•"/>
            </a:pPr>
            <a:r>
              <a:rPr lang="en-US" sz="2000" b="0" dirty="0" smtClean="0">
                <a:solidFill>
                  <a:schemeClr val="bg1"/>
                </a:solidFill>
              </a:rPr>
              <a:t>Administration UI</a:t>
            </a:r>
          </a:p>
          <a:p>
            <a:pPr>
              <a:buFont typeface="Arial" pitchFamily="34" charset="0"/>
              <a:buChar char="•"/>
            </a:pPr>
            <a:r>
              <a:rPr lang="en-US" sz="2000" b="0" dirty="0" smtClean="0">
                <a:solidFill>
                  <a:schemeClr val="bg1"/>
                </a:solidFill>
              </a:rPr>
              <a:t>Federated capability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228600" y="1530350"/>
            <a:ext cx="8763000" cy="5447645"/>
          </a:xfrm>
          <a:prstGeom prst="rect">
            <a:avLst/>
          </a:prstGeom>
          <a:noFill/>
          <a:ln w="9525">
            <a:noFill/>
            <a:miter lim="800000"/>
            <a:headEnd/>
            <a:tailEnd/>
          </a:ln>
        </p:spPr>
        <p:txBody>
          <a:bodyPr>
            <a:spAutoFit/>
          </a:bodyPr>
          <a:lstStyle/>
          <a:p>
            <a:pPr algn="l"/>
            <a:r>
              <a:rPr lang="en-US" sz="2400" dirty="0">
                <a:solidFill>
                  <a:schemeClr val="bg1"/>
                </a:solidFill>
                <a:latin typeface="Arial" pitchFamily="34" charset="0"/>
              </a:rPr>
              <a:t>Capability Evaluation (CE) at the William J. Hughes Technical Center (WJHTC) September, 2010</a:t>
            </a:r>
          </a:p>
          <a:p>
            <a:pPr algn="l">
              <a:buFont typeface="Arial" pitchFamily="34" charset="0"/>
              <a:buChar char="•"/>
            </a:pPr>
            <a:r>
              <a:rPr lang="en-US" sz="2400" dirty="0">
                <a:solidFill>
                  <a:schemeClr val="bg1"/>
                </a:solidFill>
                <a:latin typeface="Arial" pitchFamily="34" charset="0"/>
              </a:rPr>
              <a:t> </a:t>
            </a:r>
            <a:r>
              <a:rPr lang="en-US" sz="2400" b="1" dirty="0">
                <a:solidFill>
                  <a:schemeClr val="bg1"/>
                </a:solidFill>
                <a:latin typeface="Arial" pitchFamily="34" charset="0"/>
              </a:rPr>
              <a:t>Participants:</a:t>
            </a:r>
          </a:p>
          <a:p>
            <a:pPr lvl="1" indent="182880" algn="l">
              <a:buFont typeface="Arial" pitchFamily="34" charset="0"/>
              <a:buChar char="•"/>
            </a:pPr>
            <a:r>
              <a:rPr lang="en-US" sz="2400" dirty="0" smtClean="0">
                <a:solidFill>
                  <a:schemeClr val="bg1"/>
                </a:solidFill>
                <a:latin typeface="Arial" pitchFamily="34" charset="0"/>
              </a:rPr>
              <a:t>Meteorological </a:t>
            </a:r>
            <a:r>
              <a:rPr lang="en-US" sz="2400" dirty="0">
                <a:solidFill>
                  <a:schemeClr val="bg1"/>
                </a:solidFill>
                <a:latin typeface="Arial" pitchFamily="34" charset="0"/>
              </a:rPr>
              <a:t>Development Laboratory (MDL)</a:t>
            </a:r>
          </a:p>
          <a:p>
            <a:pPr lvl="1" indent="182880" algn="l">
              <a:buFont typeface="Arial" pitchFamily="34" charset="0"/>
              <a:buChar char="•"/>
            </a:pPr>
            <a:r>
              <a:rPr lang="en-US" sz="2400" dirty="0" smtClean="0">
                <a:solidFill>
                  <a:schemeClr val="bg1"/>
                </a:solidFill>
                <a:latin typeface="Arial" pitchFamily="34" charset="0"/>
              </a:rPr>
              <a:t>Global </a:t>
            </a:r>
            <a:r>
              <a:rPr lang="en-US" sz="2400" dirty="0">
                <a:solidFill>
                  <a:schemeClr val="bg1"/>
                </a:solidFill>
                <a:latin typeface="Arial" pitchFamily="34" charset="0"/>
              </a:rPr>
              <a:t>Science Division (GSD)</a:t>
            </a:r>
          </a:p>
          <a:p>
            <a:pPr lvl="1" indent="182880" algn="l">
              <a:buFont typeface="Arial" pitchFamily="34" charset="0"/>
              <a:buChar char="•"/>
            </a:pPr>
            <a:r>
              <a:rPr lang="en-US" sz="2400" dirty="0" smtClean="0">
                <a:solidFill>
                  <a:schemeClr val="bg1"/>
                </a:solidFill>
                <a:latin typeface="Arial" pitchFamily="34" charset="0"/>
              </a:rPr>
              <a:t>Aviation </a:t>
            </a:r>
            <a:r>
              <a:rPr lang="en-US" sz="2400" dirty="0">
                <a:solidFill>
                  <a:schemeClr val="bg1"/>
                </a:solidFill>
                <a:latin typeface="Arial" pitchFamily="34" charset="0"/>
              </a:rPr>
              <a:t>Weather Center (AWC)</a:t>
            </a:r>
          </a:p>
          <a:p>
            <a:pPr lvl="1" indent="182880" algn="l">
              <a:buFont typeface="Arial" pitchFamily="34" charset="0"/>
              <a:buChar char="•"/>
            </a:pPr>
            <a:r>
              <a:rPr lang="en-US" sz="2400" dirty="0" smtClean="0">
                <a:solidFill>
                  <a:schemeClr val="bg1"/>
                </a:solidFill>
                <a:latin typeface="Arial" pitchFamily="34" charset="0"/>
              </a:rPr>
              <a:t>National </a:t>
            </a:r>
            <a:r>
              <a:rPr lang="en-US" sz="2400" dirty="0">
                <a:solidFill>
                  <a:schemeClr val="bg1"/>
                </a:solidFill>
                <a:latin typeface="Arial" pitchFamily="34" charset="0"/>
              </a:rPr>
              <a:t>Severe Storms Laboratory (NSSL)</a:t>
            </a:r>
          </a:p>
          <a:p>
            <a:pPr lvl="1" indent="182880" algn="l">
              <a:buFont typeface="Arial" pitchFamily="34" charset="0"/>
              <a:buChar char="•"/>
            </a:pPr>
            <a:r>
              <a:rPr lang="en-US" sz="2400" dirty="0" smtClean="0">
                <a:solidFill>
                  <a:schemeClr val="bg1"/>
                </a:solidFill>
                <a:latin typeface="Arial" pitchFamily="34" charset="0"/>
              </a:rPr>
              <a:t>National </a:t>
            </a:r>
            <a:r>
              <a:rPr lang="en-US" sz="2400" dirty="0">
                <a:solidFill>
                  <a:schemeClr val="bg1"/>
                </a:solidFill>
                <a:latin typeface="Arial" pitchFamily="34" charset="0"/>
              </a:rPr>
              <a:t>Center for Atmospheric Research  (NCAR)</a:t>
            </a:r>
          </a:p>
          <a:p>
            <a:pPr lvl="1" indent="182880" algn="l">
              <a:buFont typeface="Arial" pitchFamily="34" charset="0"/>
              <a:buChar char="•"/>
            </a:pPr>
            <a:r>
              <a:rPr lang="en-US" sz="2400" dirty="0" smtClean="0">
                <a:solidFill>
                  <a:schemeClr val="bg1"/>
                </a:solidFill>
                <a:latin typeface="Arial" pitchFamily="34" charset="0"/>
              </a:rPr>
              <a:t>Massachusetts </a:t>
            </a:r>
            <a:r>
              <a:rPr lang="en-US" sz="2400" dirty="0">
                <a:solidFill>
                  <a:schemeClr val="bg1"/>
                </a:solidFill>
                <a:latin typeface="Arial" pitchFamily="34" charset="0"/>
              </a:rPr>
              <a:t>Institute of Technology / Lincoln Laboratory (MIT/LL) </a:t>
            </a:r>
          </a:p>
          <a:p>
            <a:pPr lvl="1" indent="182880" algn="l">
              <a:buFont typeface="Arial" pitchFamily="34" charset="0"/>
              <a:buChar char="•"/>
            </a:pPr>
            <a:r>
              <a:rPr lang="en-US" sz="2400" dirty="0">
                <a:solidFill>
                  <a:schemeClr val="bg1"/>
                </a:solidFill>
                <a:latin typeface="Arial" pitchFamily="34" charset="0"/>
              </a:rPr>
              <a:t>WJHTC – Radar and Mosaic Processor (RAMP)</a:t>
            </a:r>
          </a:p>
          <a:p>
            <a:pPr lvl="1" indent="182880" algn="l">
              <a:buFont typeface="Arial" pitchFamily="34" charset="0"/>
              <a:buChar char="•"/>
            </a:pPr>
            <a:r>
              <a:rPr lang="en-US" sz="2400" dirty="0">
                <a:solidFill>
                  <a:schemeClr val="bg1"/>
                </a:solidFill>
                <a:latin typeface="Arial" pitchFamily="34" charset="0"/>
              </a:rPr>
              <a:t>WJHTC – Regional  Automated Weather Observing System Data Acquisition Service Provider (RASP) </a:t>
            </a:r>
          </a:p>
          <a:p>
            <a:pPr lvl="1" indent="182880" algn="l">
              <a:buFont typeface="Arial" pitchFamily="34" charset="0"/>
              <a:buChar char="•"/>
            </a:pPr>
            <a:endParaRPr lang="en-US" dirty="0">
              <a:solidFill>
                <a:srgbClr val="000000"/>
              </a:solidFill>
            </a:endParaRPr>
          </a:p>
          <a:p>
            <a:pPr algn="l">
              <a:buFont typeface="Arial" pitchFamily="34" charset="0"/>
              <a:buChar char="•"/>
            </a:pPr>
            <a:endParaRPr lang="en-US" dirty="0">
              <a:solidFill>
                <a:srgbClr val="000000"/>
              </a:solidFill>
            </a:endParaRPr>
          </a:p>
        </p:txBody>
      </p:sp>
      <p:sp>
        <p:nvSpPr>
          <p:cNvPr id="30724" name="Text Box 2"/>
          <p:cNvSpPr txBox="1">
            <a:spLocks noChangeArrowheads="1"/>
          </p:cNvSpPr>
          <p:nvPr/>
        </p:nvSpPr>
        <p:spPr bwMode="auto">
          <a:xfrm>
            <a:off x="0" y="0"/>
            <a:ext cx="9144000" cy="11430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a:solidFill>
                  <a:schemeClr val="bg1"/>
                </a:solidFill>
                <a:latin typeface="+mj-lt"/>
              </a:rPr>
              <a:t>NextGen 4-D Weather Data Cube</a:t>
            </a:r>
          </a:p>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smtClean="0">
                <a:solidFill>
                  <a:schemeClr val="bg1"/>
                </a:solidFill>
                <a:latin typeface="+mj-lt"/>
              </a:rPr>
              <a:t>Capability Evaluation</a:t>
            </a:r>
            <a:endParaRPr lang="en-US" sz="4000" b="1" dirty="0">
              <a:solidFill>
                <a:schemeClr val="bg1"/>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228600" y="1530350"/>
            <a:ext cx="8763000" cy="4278094"/>
          </a:xfrm>
          <a:prstGeom prst="rect">
            <a:avLst/>
          </a:prstGeom>
          <a:noFill/>
          <a:ln w="9525">
            <a:noFill/>
            <a:miter lim="800000"/>
            <a:headEnd/>
            <a:tailEnd/>
          </a:ln>
        </p:spPr>
        <p:txBody>
          <a:bodyPr>
            <a:spAutoFit/>
          </a:bodyPr>
          <a:lstStyle/>
          <a:p>
            <a:pPr algn="l"/>
            <a:endParaRPr lang="en-US" sz="2400" dirty="0" smtClean="0">
              <a:solidFill>
                <a:schemeClr val="bg1"/>
              </a:solidFill>
              <a:latin typeface="Arial" pitchFamily="34" charset="0"/>
            </a:endParaRPr>
          </a:p>
          <a:p>
            <a:pPr lvl="1" algn="l"/>
            <a:r>
              <a:rPr lang="en-US" sz="2400" dirty="0" smtClean="0">
                <a:solidFill>
                  <a:schemeClr val="bg1"/>
                </a:solidFill>
                <a:latin typeface="Arial" pitchFamily="34" charset="0"/>
              </a:rPr>
              <a:t>GSD ran the following services running during the FY 2010 Capability Evaluation</a:t>
            </a:r>
          </a:p>
          <a:p>
            <a:pPr lvl="1" algn="l"/>
            <a:endParaRPr lang="en-US" sz="2400" dirty="0" smtClean="0">
              <a:solidFill>
                <a:schemeClr val="bg1"/>
              </a:solidFill>
              <a:latin typeface="Arial" pitchFamily="34" charset="0"/>
            </a:endParaRPr>
          </a:p>
          <a:p>
            <a:pPr lvl="2" indent="182880">
              <a:spcAft>
                <a:spcPts val="600"/>
              </a:spcAft>
              <a:buFont typeface="Arial" pitchFamily="34" charset="0"/>
              <a:buChar char="•"/>
            </a:pPr>
            <a:r>
              <a:rPr lang="en-US" sz="2400" dirty="0" smtClean="0">
                <a:solidFill>
                  <a:schemeClr val="bg1"/>
                </a:solidFill>
                <a:latin typeface="Arial" pitchFamily="34" charset="0"/>
              </a:rPr>
              <a:t>MIT/LL WFSRI</a:t>
            </a:r>
          </a:p>
          <a:p>
            <a:pPr lvl="2" indent="182880">
              <a:spcAft>
                <a:spcPts val="600"/>
              </a:spcAft>
              <a:buFont typeface="Arial" pitchFamily="34" charset="0"/>
              <a:buChar char="•"/>
            </a:pPr>
            <a:r>
              <a:rPr lang="en-US" sz="2400" dirty="0" smtClean="0">
                <a:solidFill>
                  <a:schemeClr val="bg1"/>
                </a:solidFill>
                <a:latin typeface="Arial" pitchFamily="34" charset="0"/>
              </a:rPr>
              <a:t>NCAR/RAL WCSRI</a:t>
            </a:r>
          </a:p>
          <a:p>
            <a:pPr lvl="2" indent="182880">
              <a:spcAft>
                <a:spcPts val="600"/>
              </a:spcAft>
              <a:buFont typeface="Arial" pitchFamily="34" charset="0"/>
              <a:buChar char="•"/>
            </a:pPr>
            <a:r>
              <a:rPr lang="en-US" sz="2400" dirty="0" err="1" smtClean="0">
                <a:solidFill>
                  <a:schemeClr val="bg1"/>
                </a:solidFill>
                <a:latin typeface="Arial" pitchFamily="34" charset="0"/>
              </a:rPr>
              <a:t>Reg</a:t>
            </a:r>
            <a:r>
              <a:rPr lang="en-US" sz="2400" dirty="0" smtClean="0">
                <a:solidFill>
                  <a:schemeClr val="bg1"/>
                </a:solidFill>
                <a:latin typeface="Arial" pitchFamily="34" charset="0"/>
              </a:rPr>
              <a:t>/Rep</a:t>
            </a:r>
          </a:p>
          <a:p>
            <a:pPr lvl="2" indent="182880">
              <a:spcAft>
                <a:spcPts val="600"/>
              </a:spcAft>
              <a:buFont typeface="Arial" pitchFamily="34" charset="0"/>
              <a:buChar char="•"/>
            </a:pPr>
            <a:r>
              <a:rPr lang="en-US" sz="2400" dirty="0" smtClean="0">
                <a:solidFill>
                  <a:schemeClr val="bg1"/>
                </a:solidFill>
                <a:latin typeface="Arial" pitchFamily="34" charset="0"/>
              </a:rPr>
              <a:t>Testing Portal</a:t>
            </a:r>
          </a:p>
          <a:p>
            <a:pPr lvl="1" algn="l">
              <a:buFont typeface="Arial" pitchFamily="34" charset="0"/>
              <a:buChar char="•"/>
            </a:pPr>
            <a:endParaRPr lang="en-US" sz="2400" dirty="0" smtClean="0">
              <a:solidFill>
                <a:schemeClr val="bg1"/>
              </a:solidFill>
              <a:latin typeface="Arial" pitchFamily="34" charset="0"/>
            </a:endParaRPr>
          </a:p>
          <a:p>
            <a:pPr lvl="1" algn="l">
              <a:buFont typeface="Arial" pitchFamily="34" charset="0"/>
              <a:buChar char="•"/>
            </a:pPr>
            <a:endParaRPr lang="en-US" dirty="0">
              <a:solidFill>
                <a:srgbClr val="000000"/>
              </a:solidFill>
            </a:endParaRPr>
          </a:p>
          <a:p>
            <a:pPr algn="l">
              <a:buFont typeface="Arial" pitchFamily="34" charset="0"/>
              <a:buChar char="•"/>
            </a:pPr>
            <a:endParaRPr lang="en-US" dirty="0">
              <a:solidFill>
                <a:srgbClr val="000000"/>
              </a:solidFill>
            </a:endParaRPr>
          </a:p>
        </p:txBody>
      </p:sp>
      <p:sp>
        <p:nvSpPr>
          <p:cNvPr id="30724" name="Text Box 2"/>
          <p:cNvSpPr txBox="1">
            <a:spLocks noChangeArrowheads="1"/>
          </p:cNvSpPr>
          <p:nvPr/>
        </p:nvSpPr>
        <p:spPr bwMode="auto">
          <a:xfrm>
            <a:off x="0" y="0"/>
            <a:ext cx="9144000" cy="14478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bg1"/>
                </a:solidFill>
                <a:latin typeface="+mj-lt"/>
              </a:rPr>
              <a:t>NextGen 4-D Weather Data Cube</a:t>
            </a:r>
          </a:p>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smtClean="0">
                <a:solidFill>
                  <a:schemeClr val="bg1"/>
                </a:solidFill>
                <a:latin typeface="+mj-lt"/>
              </a:rPr>
              <a:t>Capability Evaluation</a:t>
            </a:r>
          </a:p>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smtClean="0">
                <a:solidFill>
                  <a:schemeClr val="bg1"/>
                </a:solidFill>
                <a:latin typeface="+mj-lt"/>
              </a:rPr>
              <a:t>Continued</a:t>
            </a:r>
            <a:endParaRPr lang="en-US" sz="3200" b="1" dirty="0">
              <a:solidFill>
                <a:schemeClr val="bg1"/>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0"/>
            <a:ext cx="8229600" cy="685800"/>
          </a:xfrm>
        </p:spPr>
        <p:txBody>
          <a:bodyPr>
            <a:normAutofit fontScale="90000"/>
          </a:bodyPr>
          <a:lstStyle/>
          <a:p>
            <a:pPr algn="r"/>
            <a:r>
              <a:rPr lang="en-US" b="1" dirty="0" smtClean="0">
                <a:solidFill>
                  <a:schemeClr val="bg1"/>
                </a:solidFill>
              </a:rPr>
              <a:t>Impacts</a:t>
            </a:r>
          </a:p>
        </p:txBody>
      </p:sp>
      <p:sp>
        <p:nvSpPr>
          <p:cNvPr id="6147" name="Content Placeholder 2"/>
          <p:cNvSpPr>
            <a:spLocks noGrp="1"/>
          </p:cNvSpPr>
          <p:nvPr>
            <p:ph idx="4294967295"/>
          </p:nvPr>
        </p:nvSpPr>
        <p:spPr>
          <a:xfrm>
            <a:off x="533400" y="1874837"/>
            <a:ext cx="7924800" cy="3001963"/>
          </a:xfrm>
        </p:spPr>
        <p:txBody>
          <a:bodyPr>
            <a:noAutofit/>
          </a:bodyPr>
          <a:lstStyle/>
          <a:p>
            <a:r>
              <a:rPr lang="en-US" sz="2000" dirty="0" smtClean="0">
                <a:solidFill>
                  <a:schemeClr val="bg1"/>
                </a:solidFill>
              </a:rPr>
              <a:t>By using standardized data models and specifications, any client that understands these services can use data.  </a:t>
            </a:r>
          </a:p>
          <a:p>
            <a:r>
              <a:rPr lang="en-US" sz="2000" dirty="0" smtClean="0">
                <a:solidFill>
                  <a:schemeClr val="bg1"/>
                </a:solidFill>
              </a:rPr>
              <a:t>Improves collaboration and interoperability. </a:t>
            </a:r>
          </a:p>
          <a:p>
            <a:r>
              <a:rPr lang="en-US" sz="2000" dirty="0" smtClean="0">
                <a:solidFill>
                  <a:schemeClr val="bg1"/>
                </a:solidFill>
              </a:rPr>
              <a:t>Tools/Utilities Easily combine data from different services </a:t>
            </a:r>
          </a:p>
          <a:p>
            <a:r>
              <a:rPr lang="en-US" sz="2000" dirty="0" smtClean="0">
                <a:solidFill>
                  <a:schemeClr val="bg1"/>
                </a:solidFill>
              </a:rPr>
              <a:t>Specifications support sub-setting and data filtering allowing consumers to grab only the data they need</a:t>
            </a:r>
            <a:r>
              <a:rPr lang="en-US" sz="2000" dirty="0" smtClean="0">
                <a:solidFill>
                  <a:schemeClr val="bg1"/>
                </a:solidFill>
              </a:rPr>
              <a:t>.</a:t>
            </a:r>
          </a:p>
          <a:p>
            <a:r>
              <a:rPr lang="en-US" sz="2000" dirty="0" smtClean="0">
                <a:solidFill>
                  <a:schemeClr val="bg1"/>
                </a:solidFill>
              </a:rPr>
              <a:t>Specifications support ability to re-project data into different CRS </a:t>
            </a:r>
            <a:endParaRPr lang="en-US" sz="2000" dirty="0" smtClean="0">
              <a:solidFill>
                <a:schemeClr val="bg1"/>
              </a:solidFill>
            </a:endParaRPr>
          </a:p>
          <a:p>
            <a:r>
              <a:rPr lang="en-US" sz="2000" dirty="0" smtClean="0">
                <a:solidFill>
                  <a:schemeClr val="bg1"/>
                </a:solidFill>
              </a:rPr>
              <a:t>Services will provide Publish/Subscribe mechanisms allowing consumer to maintain most recent data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166688" y="1727200"/>
            <a:ext cx="3135312" cy="1903413"/>
          </a:xfrm>
          <a:prstGeom prst="rect">
            <a:avLst/>
          </a:prstGeom>
          <a:gradFill>
            <a:gsLst>
              <a:gs pos="0">
                <a:srgbClr val="1F497D">
                  <a:lumMod val="75000"/>
                </a:srgbClr>
              </a:gs>
              <a:gs pos="39999">
                <a:srgbClr val="1F497D">
                  <a:lumMod val="60000"/>
                  <a:lumOff val="40000"/>
                </a:srgbClr>
              </a:gs>
              <a:gs pos="70000">
                <a:srgbClr val="4F81BD">
                  <a:lumMod val="20000"/>
                  <a:lumOff val="80000"/>
                </a:srgbClr>
              </a:gs>
            </a:gsLst>
            <a:lin ang="5400000" scaled="0"/>
          </a:gradFill>
          <a:ln w="12700" cap="flat" cmpd="sng" algn="ctr">
            <a:solidFill>
              <a:sysClr val="windowText" lastClr="000000"/>
            </a:solidFill>
            <a:prstDash val="solid"/>
          </a:ln>
          <a:effectLst/>
        </p:spPr>
        <p:txBody>
          <a:bodyPr anchor="ctr"/>
          <a:lstStyle/>
          <a:p>
            <a:pPr fontAlgn="auto">
              <a:spcBef>
                <a:spcPts val="0"/>
              </a:spcBef>
              <a:spcAft>
                <a:spcPts val="0"/>
              </a:spcAft>
              <a:buFont typeface="Times New Roman" charset="0"/>
              <a:buNone/>
              <a:defRPr/>
            </a:pPr>
            <a:endParaRPr lang="en-US" kern="0">
              <a:solidFill>
                <a:prstClr val="white"/>
              </a:solidFill>
              <a:latin typeface="Calibri"/>
            </a:endParaRPr>
          </a:p>
        </p:txBody>
      </p:sp>
      <p:pic>
        <p:nvPicPr>
          <p:cNvPr id="27651" name="Picture 65"/>
          <p:cNvPicPr>
            <a:picLocks noChangeAspect="1" noChangeArrowheads="1"/>
          </p:cNvPicPr>
          <p:nvPr/>
        </p:nvPicPr>
        <p:blipFill>
          <a:blip r:embed="rId3" cstate="print"/>
          <a:srcRect/>
          <a:stretch>
            <a:fillRect/>
          </a:stretch>
        </p:blipFill>
        <p:spPr bwMode="auto">
          <a:xfrm>
            <a:off x="6073775" y="1762125"/>
            <a:ext cx="796925" cy="1200150"/>
          </a:xfrm>
          <a:prstGeom prst="rect">
            <a:avLst/>
          </a:prstGeom>
          <a:noFill/>
          <a:ln w="9525">
            <a:solidFill>
              <a:schemeClr val="tx1"/>
            </a:solidFill>
            <a:miter lim="800000"/>
            <a:headEnd/>
            <a:tailEnd/>
          </a:ln>
        </p:spPr>
      </p:pic>
      <p:sp>
        <p:nvSpPr>
          <p:cNvPr id="27652" name="Rectangle 6"/>
          <p:cNvSpPr>
            <a:spLocks noChangeArrowheads="1"/>
          </p:cNvSpPr>
          <p:nvPr/>
        </p:nvSpPr>
        <p:spPr bwMode="auto">
          <a:xfrm>
            <a:off x="2366962" y="0"/>
            <a:ext cx="6777038" cy="954088"/>
          </a:xfrm>
          <a:prstGeom prst="rect">
            <a:avLst/>
          </a:prstGeom>
          <a:noFill/>
          <a:ln w="9525">
            <a:noFill/>
            <a:miter lim="800000"/>
            <a:headEnd/>
            <a:tailEnd/>
          </a:ln>
        </p:spPr>
        <p:txBody>
          <a:bodyPr>
            <a:spAutoFit/>
          </a:bodyPr>
          <a:lstStyle/>
          <a:p>
            <a:pPr algn="r"/>
            <a:r>
              <a:rPr lang="en-US" sz="2800" b="1" dirty="0">
                <a:solidFill>
                  <a:schemeClr val="bg1"/>
                </a:solidFill>
              </a:rPr>
              <a:t>Integrating Data Access to Address</a:t>
            </a:r>
          </a:p>
          <a:p>
            <a:pPr algn="r"/>
            <a:r>
              <a:rPr lang="en-US" sz="2800" b="1" dirty="0">
                <a:solidFill>
                  <a:schemeClr val="bg1"/>
                </a:solidFill>
              </a:rPr>
              <a:t>an Ecological Disaster</a:t>
            </a:r>
          </a:p>
        </p:txBody>
      </p:sp>
      <p:sp>
        <p:nvSpPr>
          <p:cNvPr id="113" name="Rounded Rectangle 112"/>
          <p:cNvSpPr>
            <a:spLocks noChangeArrowheads="1"/>
          </p:cNvSpPr>
          <p:nvPr/>
        </p:nvSpPr>
        <p:spPr bwMode="auto">
          <a:xfrm>
            <a:off x="3614738" y="3829050"/>
            <a:ext cx="2209800" cy="385763"/>
          </a:xfrm>
          <a:prstGeom prst="roundRect">
            <a:avLst>
              <a:gd name="adj" fmla="val 16667"/>
            </a:avLst>
          </a:prstGeom>
          <a:gradFill rotWithShape="0">
            <a:gsLst>
              <a:gs pos="0">
                <a:srgbClr val="95B3D7"/>
              </a:gs>
              <a:gs pos="50000">
                <a:srgbClr val="376092"/>
              </a:gs>
              <a:gs pos="100000">
                <a:srgbClr val="254061"/>
              </a:gs>
            </a:gsLst>
            <a:lin ang="16200000"/>
          </a:gradFill>
          <a:ln w="12700">
            <a:solidFill>
              <a:srgbClr val="000000"/>
            </a:solidFill>
            <a:prstDash val="sysDash"/>
            <a:round/>
            <a:headEnd/>
            <a:tailEnd/>
          </a:ln>
          <a:effectLst>
            <a:outerShdw blurRad="63500" dist="23000" dir="5400000" rotWithShape="0">
              <a:srgbClr val="000000">
                <a:alpha val="34999"/>
              </a:srgbClr>
            </a:outerShdw>
          </a:effectLst>
        </p:spPr>
        <p:txBody>
          <a:bodyPr/>
          <a:lstStyle/>
          <a:p>
            <a:pPr fontAlgn="auto">
              <a:spcBef>
                <a:spcPts val="0"/>
              </a:spcBef>
              <a:spcAft>
                <a:spcPts val="0"/>
              </a:spcAft>
              <a:buFont typeface="Times New Roman" charset="0"/>
              <a:buNone/>
              <a:defRPr/>
            </a:pPr>
            <a:r>
              <a:rPr lang="en-US" sz="1400" b="1" kern="0" dirty="0">
                <a:solidFill>
                  <a:sysClr val="window" lastClr="FFFFFF"/>
                </a:solidFill>
                <a:latin typeface="+mj-lt"/>
              </a:rPr>
              <a:t>Joint Analysis Group</a:t>
            </a:r>
          </a:p>
        </p:txBody>
      </p:sp>
      <p:pic>
        <p:nvPicPr>
          <p:cNvPr id="27654" name="Picture 55" descr="satellite.jpg"/>
          <p:cNvPicPr>
            <a:picLocks noChangeAspect="1"/>
          </p:cNvPicPr>
          <p:nvPr/>
        </p:nvPicPr>
        <p:blipFill>
          <a:blip r:embed="rId4" cstate="print"/>
          <a:srcRect t="8992" r="27692" b="7567"/>
          <a:stretch>
            <a:fillRect/>
          </a:stretch>
        </p:blipFill>
        <p:spPr bwMode="auto">
          <a:xfrm>
            <a:off x="7015163" y="1651000"/>
            <a:ext cx="1998662" cy="1506538"/>
          </a:xfrm>
          <a:prstGeom prst="rect">
            <a:avLst/>
          </a:prstGeom>
          <a:noFill/>
          <a:ln w="9525">
            <a:solidFill>
              <a:srgbClr val="000000"/>
            </a:solidFill>
            <a:miter lim="800000"/>
            <a:headEnd/>
            <a:tailEnd/>
          </a:ln>
        </p:spPr>
      </p:pic>
      <p:pic>
        <p:nvPicPr>
          <p:cNvPr id="27655" name="Picture 7"/>
          <p:cNvPicPr>
            <a:picLocks noChangeAspect="1" noChangeArrowheads="1"/>
          </p:cNvPicPr>
          <p:nvPr/>
        </p:nvPicPr>
        <p:blipFill>
          <a:blip r:embed="rId5" cstate="print"/>
          <a:srcRect l="19872" t="23949" r="24397" b="17831"/>
          <a:stretch>
            <a:fillRect/>
          </a:stretch>
        </p:blipFill>
        <p:spPr bwMode="auto">
          <a:xfrm>
            <a:off x="1570038" y="1630363"/>
            <a:ext cx="1636712" cy="1282700"/>
          </a:xfrm>
          <a:prstGeom prst="rect">
            <a:avLst/>
          </a:prstGeom>
          <a:noFill/>
          <a:ln w="9525">
            <a:solidFill>
              <a:srgbClr val="000000"/>
            </a:solidFill>
            <a:miter lim="800000"/>
            <a:headEnd/>
            <a:tailEnd/>
          </a:ln>
        </p:spPr>
      </p:pic>
      <p:sp>
        <p:nvSpPr>
          <p:cNvPr id="117" name="Rectangle 116"/>
          <p:cNvSpPr/>
          <p:nvPr/>
        </p:nvSpPr>
        <p:spPr>
          <a:xfrm>
            <a:off x="171450" y="4102100"/>
            <a:ext cx="2346325" cy="2278063"/>
          </a:xfrm>
          <a:prstGeom prst="rect">
            <a:avLst/>
          </a:prstGeom>
          <a:gradFill>
            <a:gsLst>
              <a:gs pos="0">
                <a:srgbClr val="1F497D">
                  <a:lumMod val="75000"/>
                </a:srgbClr>
              </a:gs>
              <a:gs pos="39999">
                <a:srgbClr val="1F497D">
                  <a:lumMod val="60000"/>
                  <a:lumOff val="40000"/>
                </a:srgbClr>
              </a:gs>
              <a:gs pos="70000">
                <a:srgbClr val="4F81BD">
                  <a:lumMod val="20000"/>
                  <a:lumOff val="80000"/>
                </a:srgbClr>
              </a:gs>
            </a:gsLst>
            <a:lin ang="5400000" scaled="0"/>
          </a:gradFill>
          <a:ln w="12700" cap="flat" cmpd="sng" algn="ctr">
            <a:solidFill>
              <a:sysClr val="windowText" lastClr="000000"/>
            </a:solidFill>
            <a:prstDash val="solid"/>
          </a:ln>
          <a:effectLst/>
        </p:spPr>
        <p:txBody>
          <a:bodyPr anchor="ctr"/>
          <a:lstStyle/>
          <a:p>
            <a:pPr fontAlgn="auto">
              <a:spcBef>
                <a:spcPts val="0"/>
              </a:spcBef>
              <a:spcAft>
                <a:spcPts val="0"/>
              </a:spcAft>
              <a:buFont typeface="Times New Roman" charset="0"/>
              <a:buNone/>
              <a:defRPr/>
            </a:pPr>
            <a:endParaRPr lang="en-US" kern="0">
              <a:solidFill>
                <a:prstClr val="white"/>
              </a:solidFill>
              <a:latin typeface="Calibri"/>
            </a:endParaRPr>
          </a:p>
        </p:txBody>
      </p:sp>
      <p:sp>
        <p:nvSpPr>
          <p:cNvPr id="119" name="Rectangle 7"/>
          <p:cNvSpPr>
            <a:spLocks noChangeArrowheads="1"/>
          </p:cNvSpPr>
          <p:nvPr/>
        </p:nvSpPr>
        <p:spPr bwMode="auto">
          <a:xfrm>
            <a:off x="6134100" y="1285875"/>
            <a:ext cx="2965450" cy="381000"/>
          </a:xfrm>
          <a:prstGeom prst="rect">
            <a:avLst/>
          </a:prstGeom>
          <a:noFill/>
          <a:ln w="9525">
            <a:noFill/>
            <a:miter lim="800000"/>
            <a:headEnd/>
            <a:tailEnd/>
          </a:ln>
        </p:spPr>
        <p:txBody>
          <a:bodyPr anchor="ctr"/>
          <a:lstStyle/>
          <a:p>
            <a:pPr algn="r" fontAlgn="auto">
              <a:lnSpc>
                <a:spcPct val="90000"/>
              </a:lnSpc>
              <a:spcBef>
                <a:spcPts val="0"/>
              </a:spcBef>
              <a:spcAft>
                <a:spcPts val="0"/>
              </a:spcAft>
              <a:buFont typeface="Times New Roman" charset="0"/>
              <a:buNone/>
              <a:defRPr/>
            </a:pPr>
            <a:r>
              <a:rPr lang="en-US" sz="1400" b="1" kern="0" dirty="0">
                <a:solidFill>
                  <a:schemeClr val="bg1"/>
                </a:solidFill>
                <a:latin typeface="+mj-lt"/>
              </a:rPr>
              <a:t>All Source Observing Systems</a:t>
            </a:r>
          </a:p>
        </p:txBody>
      </p:sp>
      <p:sp>
        <p:nvSpPr>
          <p:cNvPr id="120" name="Rectangle 17"/>
          <p:cNvSpPr>
            <a:spLocks noChangeArrowheads="1"/>
          </p:cNvSpPr>
          <p:nvPr/>
        </p:nvSpPr>
        <p:spPr bwMode="auto">
          <a:xfrm>
            <a:off x="7556500" y="5270500"/>
            <a:ext cx="1258888" cy="809625"/>
          </a:xfrm>
          <a:prstGeom prst="rect">
            <a:avLst/>
          </a:prstGeom>
          <a:solidFill>
            <a:srgbClr val="397973">
              <a:alpha val="77646"/>
            </a:srgbClr>
          </a:solidFill>
          <a:ln w="9525">
            <a:miter lim="800000"/>
            <a:headEnd/>
            <a:tailEnd/>
          </a:ln>
          <a:effectLst>
            <a:outerShdw blurRad="63500" dist="12700" dir="2700000" sy="-23000" kx="-800382" algn="bl" rotWithShape="0">
              <a:srgbClr val="000000">
                <a:alpha val="20000"/>
              </a:srgbClr>
            </a:outerShdw>
          </a:effectLst>
          <a:scene3d>
            <a:camera prst="legacyPerspectiveTopRight"/>
            <a:lightRig rig="legacyFlat3" dir="b"/>
          </a:scene3d>
          <a:sp3d extrusionH="887400" prstMaterial="legacyMatte">
            <a:bevelT w="13500" h="13500" prst="angle"/>
            <a:bevelB w="13500" h="13500" prst="angle"/>
            <a:extrusionClr>
              <a:srgbClr val="EEECE1"/>
            </a:extrusionClr>
          </a:sp3d>
        </p:spPr>
        <p:txBody>
          <a:bodyPr wrap="none" anchor="ctr">
            <a:flatTx/>
          </a:bodyPr>
          <a:lstStyle/>
          <a:p>
            <a:pPr fontAlgn="auto">
              <a:spcBef>
                <a:spcPts val="0"/>
              </a:spcBef>
              <a:spcAft>
                <a:spcPts val="0"/>
              </a:spcAft>
              <a:buFont typeface="Times New Roman" charset="0"/>
              <a:buNone/>
              <a:defRPr/>
            </a:pPr>
            <a:endParaRPr lang="en-US" kern="0">
              <a:solidFill>
                <a:prstClr val="black"/>
              </a:solidFill>
              <a:latin typeface="Times New Roman" charset="0"/>
            </a:endParaRPr>
          </a:p>
        </p:txBody>
      </p:sp>
      <p:sp>
        <p:nvSpPr>
          <p:cNvPr id="27659" name="Text Box 21"/>
          <p:cNvSpPr txBox="1">
            <a:spLocks noChangeArrowheads="1"/>
          </p:cNvSpPr>
          <p:nvPr/>
        </p:nvSpPr>
        <p:spPr bwMode="auto">
          <a:xfrm>
            <a:off x="7462838" y="6154738"/>
            <a:ext cx="1377950" cy="337528"/>
          </a:xfrm>
          <a:prstGeom prst="rect">
            <a:avLst/>
          </a:prstGeom>
          <a:noFill/>
          <a:ln w="9525">
            <a:noFill/>
            <a:miter lim="800000"/>
            <a:headEnd/>
            <a:tailEnd/>
          </a:ln>
        </p:spPr>
        <p:txBody>
          <a:bodyPr>
            <a:spAutoFit/>
          </a:bodyPr>
          <a:lstStyle/>
          <a:p>
            <a:pPr>
              <a:lnSpc>
                <a:spcPts val="500"/>
              </a:lnSpc>
              <a:spcBef>
                <a:spcPct val="50000"/>
              </a:spcBef>
            </a:pPr>
            <a:r>
              <a:rPr lang="en-US" sz="1200" b="1" dirty="0">
                <a:solidFill>
                  <a:schemeClr val="bg1"/>
                </a:solidFill>
              </a:rPr>
              <a:t>Data Centers &amp;</a:t>
            </a:r>
          </a:p>
          <a:p>
            <a:pPr>
              <a:lnSpc>
                <a:spcPts val="500"/>
              </a:lnSpc>
              <a:spcBef>
                <a:spcPct val="50000"/>
              </a:spcBef>
            </a:pPr>
            <a:r>
              <a:rPr lang="en-US" sz="1200" b="1" dirty="0">
                <a:solidFill>
                  <a:schemeClr val="bg1"/>
                </a:solidFill>
              </a:rPr>
              <a:t> Centers of Data</a:t>
            </a:r>
          </a:p>
        </p:txBody>
      </p:sp>
      <p:sp>
        <p:nvSpPr>
          <p:cNvPr id="27660" name="Text Box 36"/>
          <p:cNvSpPr txBox="1">
            <a:spLocks noChangeArrowheads="1"/>
          </p:cNvSpPr>
          <p:nvPr/>
        </p:nvSpPr>
        <p:spPr bwMode="auto">
          <a:xfrm>
            <a:off x="158750" y="4184650"/>
            <a:ext cx="1093788" cy="1108075"/>
          </a:xfrm>
          <a:prstGeom prst="rect">
            <a:avLst/>
          </a:prstGeom>
          <a:noFill/>
          <a:ln w="9525">
            <a:noFill/>
            <a:miter lim="800000"/>
            <a:headEnd/>
            <a:tailEnd/>
          </a:ln>
        </p:spPr>
        <p:txBody>
          <a:bodyPr>
            <a:spAutoFit/>
          </a:bodyPr>
          <a:lstStyle/>
          <a:p>
            <a:pPr>
              <a:spcBef>
                <a:spcPct val="50000"/>
              </a:spcBef>
            </a:pPr>
            <a:r>
              <a:rPr lang="en-US" sz="1200" b="1">
                <a:solidFill>
                  <a:srgbClr val="FFFFFF"/>
                </a:solidFill>
              </a:rPr>
              <a:t>Protecting Living Marine Resources</a:t>
            </a:r>
          </a:p>
          <a:p>
            <a:pPr>
              <a:spcBef>
                <a:spcPct val="50000"/>
              </a:spcBef>
            </a:pPr>
            <a:endParaRPr lang="en-US" sz="1200" b="1">
              <a:solidFill>
                <a:srgbClr val="000000"/>
              </a:solidFill>
            </a:endParaRPr>
          </a:p>
        </p:txBody>
      </p:sp>
      <p:sp>
        <p:nvSpPr>
          <p:cNvPr id="123" name="Text Box 51"/>
          <p:cNvSpPr txBox="1">
            <a:spLocks noChangeArrowheads="1"/>
          </p:cNvSpPr>
          <p:nvPr/>
        </p:nvSpPr>
        <p:spPr bwMode="auto">
          <a:xfrm>
            <a:off x="7553325" y="5316538"/>
            <a:ext cx="1287463" cy="523875"/>
          </a:xfrm>
          <a:prstGeom prst="rect">
            <a:avLst/>
          </a:prstGeom>
          <a:noFill/>
          <a:ln w="9525">
            <a:noFill/>
            <a:miter lim="800000"/>
            <a:headEnd/>
            <a:tailEnd/>
          </a:ln>
        </p:spPr>
        <p:txBody>
          <a:bodyPr>
            <a:spAutoFit/>
          </a:bodyPr>
          <a:lstStyle/>
          <a:p>
            <a:pPr fontAlgn="auto">
              <a:spcBef>
                <a:spcPct val="50000"/>
              </a:spcBef>
              <a:spcAft>
                <a:spcPts val="0"/>
              </a:spcAft>
              <a:buFont typeface="Times New Roman" charset="0"/>
              <a:buNone/>
              <a:defRPr/>
            </a:pPr>
            <a:r>
              <a:rPr lang="en-US" sz="1400" b="1" kern="0" dirty="0">
                <a:solidFill>
                  <a:srgbClr val="FFFFFF"/>
                </a:solidFill>
                <a:latin typeface="Times New Roman" charset="0"/>
              </a:rPr>
              <a:t>Archive &amp; Stewardship</a:t>
            </a:r>
          </a:p>
        </p:txBody>
      </p:sp>
      <p:sp>
        <p:nvSpPr>
          <p:cNvPr id="129" name="Rounded Rectangle 4"/>
          <p:cNvSpPr/>
          <p:nvPr/>
        </p:nvSpPr>
        <p:spPr>
          <a:xfrm>
            <a:off x="359277" y="1285545"/>
            <a:ext cx="2772884" cy="311243"/>
          </a:xfrm>
          <a:prstGeom prst="rect">
            <a:avLst/>
          </a:prstGeom>
          <a:noFill/>
          <a:ln>
            <a:noFill/>
          </a:ln>
          <a:effectLst/>
          <a:scene3d>
            <a:camera prst="orthographicFront"/>
            <a:lightRig rig="flat" dir="t"/>
          </a:scene3d>
          <a:sp3d/>
        </p:spPr>
        <p:txBody>
          <a:bodyPr lIns="161290" tIns="91440" rIns="161290" bIns="91440" spcCol="1270" anchor="ctr"/>
          <a:lstStyle/>
          <a:p>
            <a:pPr fontAlgn="auto">
              <a:spcBef>
                <a:spcPts val="0"/>
              </a:spcBef>
              <a:spcAft>
                <a:spcPts val="0"/>
              </a:spcAft>
              <a:buFont typeface="Times New Roman" charset="0"/>
              <a:buNone/>
              <a:defRPr/>
            </a:pPr>
            <a:r>
              <a:rPr lang="en-US" sz="1400" b="1" kern="0" dirty="0">
                <a:solidFill>
                  <a:schemeClr val="bg1"/>
                </a:solidFill>
                <a:latin typeface="+mj-lt"/>
              </a:rPr>
              <a:t>NOAA Observing Systems</a:t>
            </a:r>
          </a:p>
        </p:txBody>
      </p:sp>
      <p:pic>
        <p:nvPicPr>
          <p:cNvPr id="130" name="Picture 3" descr="C:\Documents and Settings\bambrose\Local Settings\Temporary Internet Files\Content.IE5\71DZJ2VC\MCj03560450000[1].wmf"/>
          <p:cNvPicPr>
            <a:picLocks noChangeAspect="1" noChangeArrowheads="1"/>
          </p:cNvPicPr>
          <p:nvPr/>
        </p:nvPicPr>
        <p:blipFill>
          <a:blip r:embed="rId6" cstate="print">
            <a:duotone>
              <a:prstClr val="black"/>
              <a:srgbClr val="4BACC6">
                <a:tint val="45000"/>
                <a:satMod val="400000"/>
              </a:srgbClr>
            </a:duotone>
          </a:blip>
          <a:srcRect/>
          <a:stretch>
            <a:fillRect/>
          </a:stretch>
        </p:blipFill>
        <p:spPr bwMode="auto">
          <a:xfrm>
            <a:off x="4372920" y="1694313"/>
            <a:ext cx="696737" cy="744087"/>
          </a:xfrm>
          <a:prstGeom prst="rect">
            <a:avLst/>
          </a:prstGeom>
          <a:noFill/>
        </p:spPr>
      </p:pic>
      <p:sp>
        <p:nvSpPr>
          <p:cNvPr id="134" name="Rectangle 37"/>
          <p:cNvSpPr>
            <a:spLocks noChangeArrowheads="1"/>
          </p:cNvSpPr>
          <p:nvPr/>
        </p:nvSpPr>
        <p:spPr bwMode="auto">
          <a:xfrm>
            <a:off x="6477000" y="1085850"/>
            <a:ext cx="1143000" cy="228600"/>
          </a:xfrm>
          <a:prstGeom prst="rect">
            <a:avLst/>
          </a:prstGeom>
          <a:noFill/>
          <a:ln w="9525">
            <a:noFill/>
            <a:miter lim="800000"/>
            <a:headEnd/>
            <a:tailEnd/>
          </a:ln>
        </p:spPr>
        <p:txBody>
          <a:bodyPr anchor="ctr"/>
          <a:lstStyle/>
          <a:p>
            <a:pPr fontAlgn="auto">
              <a:spcBef>
                <a:spcPts val="0"/>
              </a:spcBef>
              <a:spcAft>
                <a:spcPts val="0"/>
              </a:spcAft>
              <a:buClr>
                <a:srgbClr val="408EEC"/>
              </a:buClr>
              <a:buSzPct val="165000"/>
              <a:buFont typeface="Wingdings" pitchFamily="2" charset="2"/>
              <a:buNone/>
              <a:defRPr/>
            </a:pPr>
            <a:endParaRPr lang="en-US" sz="1100" b="1" kern="0">
              <a:solidFill>
                <a:srgbClr val="000000"/>
              </a:solidFill>
              <a:latin typeface="Times New Roman" charset="0"/>
            </a:endParaRPr>
          </a:p>
        </p:txBody>
      </p:sp>
      <p:sp>
        <p:nvSpPr>
          <p:cNvPr id="135" name="Down Arrow 134"/>
          <p:cNvSpPr/>
          <p:nvPr/>
        </p:nvSpPr>
        <p:spPr>
          <a:xfrm rot="5400000">
            <a:off x="6823076" y="2327275"/>
            <a:ext cx="419100" cy="536575"/>
          </a:xfrm>
          <a:prstGeom prst="downArrow">
            <a:avLst/>
          </a:prstGeom>
          <a:solidFill>
            <a:srgbClr val="1F497D">
              <a:lumMod val="40000"/>
              <a:lumOff val="60000"/>
            </a:srgbClr>
          </a:solidFill>
          <a:ln w="25400" cap="flat" cmpd="sng" algn="ctr">
            <a:solidFill>
              <a:sysClr val="windowText" lastClr="000000"/>
            </a:solidFill>
            <a:prstDash val="solid"/>
          </a:ln>
          <a:effectLst/>
        </p:spPr>
        <p:txBody>
          <a:bodyPr anchor="ctr"/>
          <a:lstStyle/>
          <a:p>
            <a:pPr fontAlgn="auto">
              <a:spcBef>
                <a:spcPts val="0"/>
              </a:spcBef>
              <a:spcAft>
                <a:spcPts val="0"/>
              </a:spcAft>
              <a:buFont typeface="Times New Roman" charset="0"/>
              <a:buNone/>
              <a:defRPr/>
            </a:pPr>
            <a:endParaRPr lang="en-US" kern="0" dirty="0">
              <a:solidFill>
                <a:prstClr val="white"/>
              </a:solidFill>
              <a:latin typeface="Calibri"/>
            </a:endParaRPr>
          </a:p>
        </p:txBody>
      </p:sp>
      <p:sp>
        <p:nvSpPr>
          <p:cNvPr id="138" name="Rectangle 37"/>
          <p:cNvSpPr>
            <a:spLocks noChangeArrowheads="1"/>
          </p:cNvSpPr>
          <p:nvPr/>
        </p:nvSpPr>
        <p:spPr bwMode="auto">
          <a:xfrm>
            <a:off x="6629400" y="1771650"/>
            <a:ext cx="1143000" cy="228600"/>
          </a:xfrm>
          <a:prstGeom prst="rect">
            <a:avLst/>
          </a:prstGeom>
          <a:noFill/>
          <a:ln w="9525">
            <a:noFill/>
            <a:miter lim="800000"/>
            <a:headEnd/>
            <a:tailEnd/>
          </a:ln>
        </p:spPr>
        <p:txBody>
          <a:bodyPr anchor="ctr"/>
          <a:lstStyle/>
          <a:p>
            <a:pPr fontAlgn="auto">
              <a:spcBef>
                <a:spcPts val="0"/>
              </a:spcBef>
              <a:spcAft>
                <a:spcPts val="0"/>
              </a:spcAft>
              <a:buClr>
                <a:srgbClr val="408EEC"/>
              </a:buClr>
              <a:buSzPct val="165000"/>
              <a:buFont typeface="Wingdings" pitchFamily="2" charset="2"/>
              <a:buNone/>
              <a:defRPr/>
            </a:pPr>
            <a:endParaRPr lang="en-US" sz="1100" b="1" kern="0">
              <a:solidFill>
                <a:srgbClr val="000000"/>
              </a:solidFill>
              <a:latin typeface="Times New Roman" charset="0"/>
            </a:endParaRPr>
          </a:p>
        </p:txBody>
      </p:sp>
      <p:grpSp>
        <p:nvGrpSpPr>
          <p:cNvPr id="2" name="Group 164"/>
          <p:cNvGrpSpPr>
            <a:grpSpLocks/>
          </p:cNvGrpSpPr>
          <p:nvPr/>
        </p:nvGrpSpPr>
        <p:grpSpPr bwMode="auto">
          <a:xfrm>
            <a:off x="3652838" y="1387475"/>
            <a:ext cx="2133600" cy="276225"/>
            <a:chOff x="3607164" y="973659"/>
            <a:chExt cx="2133600" cy="276225"/>
          </a:xfrm>
        </p:grpSpPr>
        <p:sp>
          <p:nvSpPr>
            <p:cNvPr id="145" name="Rounded Rectangle 144"/>
            <p:cNvSpPr>
              <a:spLocks noChangeArrowheads="1"/>
            </p:cNvSpPr>
            <p:nvPr/>
          </p:nvSpPr>
          <p:spPr bwMode="auto">
            <a:xfrm>
              <a:off x="3848464" y="984772"/>
              <a:ext cx="1676400" cy="241300"/>
            </a:xfrm>
            <a:prstGeom prst="roundRect">
              <a:avLst>
                <a:gd name="adj" fmla="val 16667"/>
              </a:avLst>
            </a:prstGeom>
            <a:gradFill rotWithShape="0">
              <a:gsLst>
                <a:gs pos="0">
                  <a:srgbClr val="93CDDD"/>
                </a:gs>
                <a:gs pos="50000">
                  <a:srgbClr val="31859C"/>
                </a:gs>
                <a:gs pos="100000">
                  <a:srgbClr val="215968"/>
                </a:gs>
              </a:gsLst>
              <a:lin ang="16200000"/>
            </a:gradFill>
            <a:ln w="12700">
              <a:solidFill>
                <a:srgbClr val="000000"/>
              </a:solidFill>
              <a:prstDash val="sysDash"/>
              <a:round/>
              <a:headEnd/>
              <a:tailEnd/>
            </a:ln>
            <a:effectLst>
              <a:outerShdw blurRad="63500" dist="23000" dir="5400000" rotWithShape="0">
                <a:srgbClr val="000000">
                  <a:alpha val="34999"/>
                </a:srgbClr>
              </a:outerShdw>
            </a:effectLst>
          </p:spPr>
          <p:txBody>
            <a:bodyPr/>
            <a:lstStyle/>
            <a:p>
              <a:pPr>
                <a:buFont typeface="Times New Roman" charset="0"/>
                <a:buNone/>
                <a:defRPr/>
              </a:pPr>
              <a:endParaRPr lang="en-US">
                <a:latin typeface="Times New Roman" charset="0"/>
              </a:endParaRPr>
            </a:p>
          </p:txBody>
        </p:sp>
        <p:sp>
          <p:nvSpPr>
            <p:cNvPr id="146" name="Text Box 5"/>
            <p:cNvSpPr txBox="1">
              <a:spLocks noChangeArrowheads="1"/>
            </p:cNvSpPr>
            <p:nvPr/>
          </p:nvSpPr>
          <p:spPr bwMode="auto">
            <a:xfrm>
              <a:off x="3607164" y="973659"/>
              <a:ext cx="2133600" cy="276225"/>
            </a:xfrm>
            <a:prstGeom prst="rect">
              <a:avLst/>
            </a:prstGeom>
            <a:noFill/>
            <a:ln w="9525">
              <a:noFill/>
              <a:miter lim="800000"/>
              <a:headEnd/>
              <a:tailEnd/>
            </a:ln>
          </p:spPr>
          <p:txBody>
            <a:bodyPr>
              <a:spAutoFit/>
            </a:bodyPr>
            <a:lstStyle/>
            <a:p>
              <a:pPr fontAlgn="auto">
                <a:spcBef>
                  <a:spcPct val="50000"/>
                </a:spcBef>
                <a:spcAft>
                  <a:spcPts val="0"/>
                </a:spcAft>
                <a:buFont typeface="Times New Roman" charset="0"/>
                <a:buNone/>
                <a:defRPr/>
              </a:pPr>
              <a:r>
                <a:rPr lang="en-US" sz="1200" b="1" kern="0" dirty="0">
                  <a:solidFill>
                    <a:srgbClr val="FFFFFF"/>
                  </a:solidFill>
                  <a:latin typeface="Times New Roman" charset="0"/>
                </a:rPr>
                <a:t>Collection &amp; Process</a:t>
              </a:r>
            </a:p>
          </p:txBody>
        </p:sp>
      </p:grpSp>
      <p:sp>
        <p:nvSpPr>
          <p:cNvPr id="147" name="Down Arrow 146"/>
          <p:cNvSpPr/>
          <p:nvPr/>
        </p:nvSpPr>
        <p:spPr>
          <a:xfrm rot="5400000">
            <a:off x="5428457" y="1507331"/>
            <a:ext cx="381000" cy="1125537"/>
          </a:xfrm>
          <a:prstGeom prst="downArrow">
            <a:avLst/>
          </a:prstGeom>
          <a:solidFill>
            <a:srgbClr val="1F497D">
              <a:lumMod val="40000"/>
              <a:lumOff val="60000"/>
            </a:srgbClr>
          </a:solidFill>
          <a:ln w="25400" cap="flat" cmpd="sng" algn="ctr">
            <a:solidFill>
              <a:sysClr val="windowText" lastClr="000000"/>
            </a:solidFill>
            <a:prstDash val="solid"/>
          </a:ln>
          <a:effectLst/>
        </p:spPr>
        <p:txBody>
          <a:bodyPr anchor="ctr"/>
          <a:lstStyle/>
          <a:p>
            <a:pPr fontAlgn="auto">
              <a:spcBef>
                <a:spcPts val="0"/>
              </a:spcBef>
              <a:spcAft>
                <a:spcPts val="0"/>
              </a:spcAft>
              <a:buFont typeface="Times New Roman" charset="0"/>
              <a:buNone/>
              <a:defRPr/>
            </a:pPr>
            <a:endParaRPr lang="en-US" kern="0" dirty="0">
              <a:solidFill>
                <a:prstClr val="white"/>
              </a:solidFill>
              <a:latin typeface="Calibri"/>
            </a:endParaRPr>
          </a:p>
        </p:txBody>
      </p:sp>
      <p:sp>
        <p:nvSpPr>
          <p:cNvPr id="148" name="AutoShape 55"/>
          <p:cNvSpPr>
            <a:spLocks noChangeArrowheads="1"/>
          </p:cNvSpPr>
          <p:nvPr/>
        </p:nvSpPr>
        <p:spPr bwMode="auto">
          <a:xfrm rot="5400000">
            <a:off x="4271979" y="2951366"/>
            <a:ext cx="894823" cy="995324"/>
          </a:xfrm>
          <a:prstGeom prst="rightArrow">
            <a:avLst>
              <a:gd name="adj1" fmla="val 72429"/>
              <a:gd name="adj2" fmla="val 37782"/>
            </a:avLst>
          </a:prstGeom>
          <a:gradFill rotWithShape="1">
            <a:gsLst>
              <a:gs pos="0">
                <a:srgbClr val="56A0A4"/>
              </a:gs>
              <a:gs pos="80000">
                <a:srgbClr val="56A0A4"/>
              </a:gs>
              <a:gs pos="100000">
                <a:srgbClr val="20819C"/>
              </a:gs>
            </a:gsLst>
            <a:lin ang="16200000" scaled="0"/>
          </a:gradFill>
          <a:ln w="25400">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10800000" vert="eaVert" wrap="none" anchor="ctr"/>
          <a:lstStyle/>
          <a:p>
            <a:pPr fontAlgn="auto">
              <a:spcBef>
                <a:spcPts val="0"/>
              </a:spcBef>
              <a:spcAft>
                <a:spcPts val="0"/>
              </a:spcAft>
              <a:buFont typeface="Times New Roman" charset="0"/>
              <a:buNone/>
              <a:defRPr/>
            </a:pPr>
            <a:endParaRPr lang="en-US" sz="800" b="1" kern="0">
              <a:solidFill>
                <a:prstClr val="white"/>
              </a:solidFill>
              <a:latin typeface="Calibri"/>
            </a:endParaRPr>
          </a:p>
        </p:txBody>
      </p:sp>
      <p:sp>
        <p:nvSpPr>
          <p:cNvPr id="27674" name="Text Box 48"/>
          <p:cNvSpPr txBox="1">
            <a:spLocks noChangeArrowheads="1"/>
          </p:cNvSpPr>
          <p:nvPr/>
        </p:nvSpPr>
        <p:spPr bwMode="auto">
          <a:xfrm>
            <a:off x="4308475" y="3089275"/>
            <a:ext cx="838200" cy="554038"/>
          </a:xfrm>
          <a:prstGeom prst="rect">
            <a:avLst/>
          </a:prstGeom>
          <a:noFill/>
          <a:ln w="9525">
            <a:noFill/>
            <a:miter lim="800000"/>
            <a:headEnd/>
            <a:tailEnd/>
          </a:ln>
        </p:spPr>
        <p:txBody>
          <a:bodyPr>
            <a:spAutoFit/>
          </a:bodyPr>
          <a:lstStyle/>
          <a:p>
            <a:pPr>
              <a:lnSpc>
                <a:spcPts val="1200"/>
              </a:lnSpc>
            </a:pPr>
            <a:r>
              <a:rPr lang="en-US" sz="1200" b="1">
                <a:solidFill>
                  <a:srgbClr val="FFFFFF"/>
                </a:solidFill>
              </a:rPr>
              <a:t>VerifiedData Streams</a:t>
            </a:r>
          </a:p>
        </p:txBody>
      </p:sp>
      <p:cxnSp>
        <p:nvCxnSpPr>
          <p:cNvPr id="150" name="Elbow Connector 149"/>
          <p:cNvCxnSpPr>
            <a:cxnSpLocks noChangeShapeType="1"/>
            <a:endCxn id="126" idx="1"/>
          </p:cNvCxnSpPr>
          <p:nvPr/>
        </p:nvCxnSpPr>
        <p:spPr bwMode="auto">
          <a:xfrm>
            <a:off x="5192713" y="3452813"/>
            <a:ext cx="2432050" cy="925512"/>
          </a:xfrm>
          <a:prstGeom prst="bentConnector3">
            <a:avLst>
              <a:gd name="adj1" fmla="val 82560"/>
            </a:avLst>
          </a:prstGeom>
          <a:noFill/>
          <a:ln w="50800" cap="rnd">
            <a:solidFill>
              <a:srgbClr val="000000"/>
            </a:solidFill>
            <a:prstDash val="sysDot"/>
            <a:miter lim="800000"/>
            <a:headEnd type="triangle" w="med" len="med"/>
            <a:tailEnd type="triangle" w="med" len="med"/>
          </a:ln>
          <a:effectLst>
            <a:outerShdw blurRad="63500" dist="20000" dir="5400000" rotWithShape="0">
              <a:srgbClr val="000000">
                <a:alpha val="37999"/>
              </a:srgbClr>
            </a:outerShdw>
          </a:effectLst>
        </p:spPr>
      </p:cxnSp>
      <p:cxnSp>
        <p:nvCxnSpPr>
          <p:cNvPr id="151" name="Elbow Connector 150"/>
          <p:cNvCxnSpPr>
            <a:cxnSpLocks noChangeShapeType="1"/>
            <a:stCxn id="113" idx="3"/>
            <a:endCxn id="123" idx="1"/>
          </p:cNvCxnSpPr>
          <p:nvPr/>
        </p:nvCxnSpPr>
        <p:spPr bwMode="auto">
          <a:xfrm>
            <a:off x="5824538" y="4022725"/>
            <a:ext cx="1728787" cy="1555750"/>
          </a:xfrm>
          <a:prstGeom prst="bentConnector3">
            <a:avLst>
              <a:gd name="adj1" fmla="val 57102"/>
            </a:avLst>
          </a:prstGeom>
          <a:noFill/>
          <a:ln w="50800" cap="rnd">
            <a:solidFill>
              <a:srgbClr val="000000"/>
            </a:solidFill>
            <a:prstDash val="sysDot"/>
            <a:miter lim="800000"/>
            <a:headEnd type="triangle" w="med" len="med"/>
            <a:tailEnd type="triangle" w="med" len="med"/>
          </a:ln>
          <a:effectLst>
            <a:outerShdw blurRad="63500" dist="20000" dir="5400000" rotWithShape="0">
              <a:srgbClr val="000000">
                <a:alpha val="37999"/>
              </a:srgbClr>
            </a:outerShdw>
          </a:effectLst>
        </p:spPr>
      </p:cxnSp>
      <p:pic>
        <p:nvPicPr>
          <p:cNvPr id="27677" name="Picture 4"/>
          <p:cNvPicPr>
            <a:picLocks noChangeAspect="1" noChangeArrowheads="1"/>
          </p:cNvPicPr>
          <p:nvPr/>
        </p:nvPicPr>
        <p:blipFill>
          <a:blip r:embed="rId7" cstate="print"/>
          <a:srcRect/>
          <a:stretch>
            <a:fillRect/>
          </a:stretch>
        </p:blipFill>
        <p:spPr bwMode="auto">
          <a:xfrm>
            <a:off x="268288" y="2033588"/>
            <a:ext cx="1403350" cy="1684337"/>
          </a:xfrm>
          <a:prstGeom prst="rect">
            <a:avLst/>
          </a:prstGeom>
          <a:noFill/>
          <a:ln w="9525">
            <a:solidFill>
              <a:srgbClr val="000000"/>
            </a:solidFill>
            <a:miter lim="800000"/>
            <a:headEnd/>
            <a:tailEnd/>
          </a:ln>
        </p:spPr>
      </p:pic>
      <p:sp>
        <p:nvSpPr>
          <p:cNvPr id="55" name="Rounded Rectangle 4"/>
          <p:cNvSpPr/>
          <p:nvPr/>
        </p:nvSpPr>
        <p:spPr>
          <a:xfrm>
            <a:off x="3132274" y="3026112"/>
            <a:ext cx="1334125" cy="607102"/>
          </a:xfrm>
          <a:prstGeom prst="rect">
            <a:avLst/>
          </a:prstGeom>
          <a:noFill/>
          <a:ln>
            <a:noFill/>
          </a:ln>
          <a:effectLst/>
          <a:scene3d>
            <a:camera prst="orthographicFront"/>
            <a:lightRig rig="flat" dir="t"/>
          </a:scene3d>
          <a:sp3d/>
        </p:spPr>
        <p:txBody>
          <a:bodyPr lIns="161290" tIns="91440" rIns="161290" bIns="91440" anchor="ctr"/>
          <a:lstStyle/>
          <a:p>
            <a:pPr algn="r">
              <a:lnSpc>
                <a:spcPts val="1100"/>
              </a:lnSpc>
            </a:pPr>
            <a:r>
              <a:rPr lang="en-US" sz="1100" b="1" dirty="0">
                <a:solidFill>
                  <a:schemeClr val="bg1"/>
                </a:solidFill>
                <a:latin typeface="Calibri" pitchFamily="34" charset="0"/>
              </a:rPr>
              <a:t>Calibration</a:t>
            </a:r>
          </a:p>
          <a:p>
            <a:pPr algn="r">
              <a:lnSpc>
                <a:spcPts val="1100"/>
              </a:lnSpc>
            </a:pPr>
            <a:r>
              <a:rPr lang="en-US" sz="1100" b="1" dirty="0">
                <a:solidFill>
                  <a:schemeClr val="bg1"/>
                </a:solidFill>
                <a:latin typeface="Calibri" pitchFamily="34" charset="0"/>
              </a:rPr>
              <a:t>Validation</a:t>
            </a:r>
          </a:p>
          <a:p>
            <a:pPr algn="r">
              <a:lnSpc>
                <a:spcPts val="1100"/>
              </a:lnSpc>
            </a:pPr>
            <a:r>
              <a:rPr lang="en-US" sz="1100" b="1" dirty="0">
                <a:solidFill>
                  <a:schemeClr val="bg1"/>
                </a:solidFill>
                <a:latin typeface="Calibri" pitchFamily="34" charset="0"/>
              </a:rPr>
              <a:t>QA/QC</a:t>
            </a:r>
          </a:p>
          <a:p>
            <a:pPr algn="r">
              <a:lnSpc>
                <a:spcPts val="1100"/>
              </a:lnSpc>
            </a:pPr>
            <a:r>
              <a:rPr lang="en-US" sz="1100" b="1" dirty="0">
                <a:solidFill>
                  <a:schemeClr val="bg1"/>
                </a:solidFill>
                <a:latin typeface="Calibri" pitchFamily="34" charset="0"/>
              </a:rPr>
              <a:t>Metadata</a:t>
            </a:r>
          </a:p>
        </p:txBody>
      </p:sp>
      <p:grpSp>
        <p:nvGrpSpPr>
          <p:cNvPr id="3" name="Group 81"/>
          <p:cNvGrpSpPr>
            <a:grpSpLocks/>
          </p:cNvGrpSpPr>
          <p:nvPr/>
        </p:nvGrpSpPr>
        <p:grpSpPr bwMode="auto">
          <a:xfrm>
            <a:off x="3159125" y="1879600"/>
            <a:ext cx="1355725" cy="381000"/>
            <a:chOff x="2743198" y="1447800"/>
            <a:chExt cx="1447801" cy="381000"/>
          </a:xfrm>
        </p:grpSpPr>
        <p:sp>
          <p:nvSpPr>
            <p:cNvPr id="140" name="Down Arrow 139"/>
            <p:cNvSpPr/>
            <p:nvPr/>
          </p:nvSpPr>
          <p:spPr>
            <a:xfrm rot="16200000">
              <a:off x="3200309" y="990689"/>
              <a:ext cx="381000" cy="1295222"/>
            </a:xfrm>
            <a:prstGeom prst="downArrow">
              <a:avLst/>
            </a:prstGeom>
            <a:solidFill>
              <a:srgbClr val="1F497D">
                <a:lumMod val="40000"/>
                <a:lumOff val="60000"/>
              </a:srgbClr>
            </a:solidFill>
            <a:ln w="25400" cap="flat" cmpd="sng" algn="ctr">
              <a:solidFill>
                <a:sysClr val="windowText" lastClr="000000"/>
              </a:solidFill>
              <a:prstDash val="solid"/>
            </a:ln>
            <a:effectLst/>
          </p:spPr>
          <p:txBody>
            <a:bodyPr anchor="ctr"/>
            <a:lstStyle/>
            <a:p>
              <a:pPr fontAlgn="auto">
                <a:spcBef>
                  <a:spcPts val="0"/>
                </a:spcBef>
                <a:spcAft>
                  <a:spcPts val="0"/>
                </a:spcAft>
                <a:buFont typeface="Times New Roman" charset="0"/>
                <a:buNone/>
                <a:defRPr/>
              </a:pPr>
              <a:endParaRPr lang="en-US" kern="0" dirty="0">
                <a:solidFill>
                  <a:prstClr val="white"/>
                </a:solidFill>
                <a:latin typeface="Calibri"/>
              </a:endParaRPr>
            </a:p>
          </p:txBody>
        </p:sp>
        <p:sp>
          <p:nvSpPr>
            <p:cNvPr id="141" name="Rectangle 37"/>
            <p:cNvSpPr>
              <a:spLocks noChangeArrowheads="1"/>
            </p:cNvSpPr>
            <p:nvPr/>
          </p:nvSpPr>
          <p:spPr bwMode="auto">
            <a:xfrm>
              <a:off x="2743198" y="1524000"/>
              <a:ext cx="1447801" cy="228600"/>
            </a:xfrm>
            <a:prstGeom prst="rect">
              <a:avLst/>
            </a:prstGeom>
            <a:noFill/>
            <a:ln w="9525">
              <a:noFill/>
              <a:miter lim="800000"/>
              <a:headEnd/>
              <a:tailEnd/>
            </a:ln>
          </p:spPr>
          <p:txBody>
            <a:bodyPr anchor="ctr"/>
            <a:lstStyle/>
            <a:p>
              <a:pPr fontAlgn="auto">
                <a:spcBef>
                  <a:spcPts val="0"/>
                </a:spcBef>
                <a:spcAft>
                  <a:spcPts val="0"/>
                </a:spcAft>
                <a:buClr>
                  <a:srgbClr val="408EEC"/>
                </a:buClr>
                <a:buSzPct val="165000"/>
                <a:buFont typeface="Wingdings" pitchFamily="2" charset="2"/>
                <a:buNone/>
                <a:defRPr/>
              </a:pPr>
              <a:endParaRPr lang="en-US" sz="1000" b="1" kern="0">
                <a:solidFill>
                  <a:srgbClr val="000000"/>
                </a:solidFill>
                <a:latin typeface="Times New Roman" charset="0"/>
              </a:endParaRPr>
            </a:p>
          </p:txBody>
        </p:sp>
      </p:grpSp>
      <p:sp>
        <p:nvSpPr>
          <p:cNvPr id="57" name="Rounded Rectangle 56"/>
          <p:cNvSpPr>
            <a:spLocks noChangeArrowheads="1"/>
          </p:cNvSpPr>
          <p:nvPr/>
        </p:nvSpPr>
        <p:spPr bwMode="auto">
          <a:xfrm>
            <a:off x="3589338" y="2455863"/>
            <a:ext cx="2260600" cy="487362"/>
          </a:xfrm>
          <a:prstGeom prst="roundRect">
            <a:avLst>
              <a:gd name="adj" fmla="val 16667"/>
            </a:avLst>
          </a:prstGeom>
          <a:gradFill rotWithShape="0">
            <a:gsLst>
              <a:gs pos="0">
                <a:srgbClr val="95B3D7"/>
              </a:gs>
              <a:gs pos="50000">
                <a:srgbClr val="376092"/>
              </a:gs>
              <a:gs pos="100000">
                <a:srgbClr val="254061"/>
              </a:gs>
            </a:gsLst>
            <a:lin ang="16200000"/>
          </a:gradFill>
          <a:ln w="12700">
            <a:solidFill>
              <a:srgbClr val="000000"/>
            </a:solidFill>
            <a:prstDash val="sysDash"/>
            <a:round/>
            <a:headEnd/>
            <a:tailEnd/>
          </a:ln>
          <a:effectLst>
            <a:outerShdw blurRad="63500" dist="23000" dir="5400000" rotWithShape="0">
              <a:srgbClr val="000000">
                <a:alpha val="34999"/>
              </a:srgbClr>
            </a:outerShdw>
          </a:effectLst>
        </p:spPr>
        <p:txBody>
          <a:bodyPr/>
          <a:lstStyle/>
          <a:p>
            <a:pPr fontAlgn="auto">
              <a:spcBef>
                <a:spcPts val="0"/>
              </a:spcBef>
              <a:spcAft>
                <a:spcPts val="0"/>
              </a:spcAft>
              <a:buFont typeface="Times New Roman" charset="0"/>
              <a:buNone/>
              <a:defRPr/>
            </a:pPr>
            <a:r>
              <a:rPr lang="en-US" sz="1400" b="1" kern="0" dirty="0">
                <a:solidFill>
                  <a:sysClr val="window" lastClr="FFFFFF"/>
                </a:solidFill>
                <a:latin typeface="+mj-lt"/>
              </a:rPr>
              <a:t>Data Assembly Center</a:t>
            </a:r>
          </a:p>
          <a:p>
            <a:pPr fontAlgn="auto">
              <a:spcBef>
                <a:spcPts val="0"/>
              </a:spcBef>
              <a:spcAft>
                <a:spcPts val="0"/>
              </a:spcAft>
              <a:buFont typeface="Times New Roman" charset="0"/>
              <a:buNone/>
              <a:defRPr/>
            </a:pPr>
            <a:r>
              <a:rPr lang="en-US" sz="1100" b="1" kern="0" dirty="0">
                <a:solidFill>
                  <a:sysClr val="window" lastClr="FFFFFF"/>
                </a:solidFill>
                <a:latin typeface="+mj-lt"/>
              </a:rPr>
              <a:t>(e.g. OR&amp;R, NDBC, NODC)</a:t>
            </a:r>
          </a:p>
        </p:txBody>
      </p:sp>
      <p:sp>
        <p:nvSpPr>
          <p:cNvPr id="72" name="Down Arrow 71"/>
          <p:cNvSpPr/>
          <p:nvPr/>
        </p:nvSpPr>
        <p:spPr>
          <a:xfrm rot="10800000">
            <a:off x="8032750" y="3022600"/>
            <a:ext cx="381000" cy="436563"/>
          </a:xfrm>
          <a:prstGeom prst="downArrow">
            <a:avLst>
              <a:gd name="adj1" fmla="val 50000"/>
              <a:gd name="adj2" fmla="val 50000"/>
            </a:avLst>
          </a:prstGeom>
          <a:solidFill>
            <a:srgbClr val="1F497D">
              <a:lumMod val="40000"/>
              <a:lumOff val="60000"/>
            </a:srgbClr>
          </a:solidFill>
          <a:ln w="25400" cap="flat" cmpd="sng" algn="ctr">
            <a:solidFill>
              <a:sysClr val="windowText" lastClr="000000"/>
            </a:solidFill>
            <a:prstDash val="solid"/>
          </a:ln>
          <a:effectLst/>
        </p:spPr>
        <p:txBody>
          <a:bodyPr anchor="ctr"/>
          <a:lstStyle/>
          <a:p>
            <a:pPr fontAlgn="auto">
              <a:spcBef>
                <a:spcPts val="0"/>
              </a:spcBef>
              <a:spcAft>
                <a:spcPts val="0"/>
              </a:spcAft>
              <a:buFont typeface="Times New Roman" charset="0"/>
              <a:buNone/>
              <a:defRPr/>
            </a:pPr>
            <a:endParaRPr lang="en-US" kern="0" dirty="0">
              <a:solidFill>
                <a:prstClr val="white"/>
              </a:solidFill>
              <a:latin typeface="Calibri"/>
            </a:endParaRPr>
          </a:p>
        </p:txBody>
      </p:sp>
      <p:grpSp>
        <p:nvGrpSpPr>
          <p:cNvPr id="4" name="Group 70"/>
          <p:cNvGrpSpPr>
            <a:grpSpLocks/>
          </p:cNvGrpSpPr>
          <p:nvPr/>
        </p:nvGrpSpPr>
        <p:grpSpPr bwMode="auto">
          <a:xfrm>
            <a:off x="7472363" y="3328988"/>
            <a:ext cx="1554162" cy="1273175"/>
            <a:chOff x="7567353" y="3170419"/>
            <a:chExt cx="1554162" cy="1273394"/>
          </a:xfrm>
        </p:grpSpPr>
        <p:pic>
          <p:nvPicPr>
            <p:cNvPr id="27712" name="Picture 79" descr="user-group-256x256"/>
            <p:cNvPicPr>
              <a:picLocks noChangeAspect="1" noChangeArrowheads="1"/>
            </p:cNvPicPr>
            <p:nvPr/>
          </p:nvPicPr>
          <p:blipFill>
            <a:blip r:embed="rId8" cstate="print"/>
            <a:srcRect/>
            <a:stretch>
              <a:fillRect/>
            </a:stretch>
          </p:blipFill>
          <p:spPr bwMode="auto">
            <a:xfrm>
              <a:off x="7751410" y="3170419"/>
              <a:ext cx="1052446" cy="1052446"/>
            </a:xfrm>
            <a:prstGeom prst="rect">
              <a:avLst/>
            </a:prstGeom>
            <a:noFill/>
            <a:ln w="9525">
              <a:noFill/>
              <a:miter lim="800000"/>
              <a:headEnd/>
              <a:tailEnd/>
            </a:ln>
          </p:spPr>
        </p:pic>
        <p:sp>
          <p:nvSpPr>
            <p:cNvPr id="126" name="AutoShape 80"/>
            <p:cNvSpPr>
              <a:spLocks noChangeArrowheads="1"/>
            </p:cNvSpPr>
            <p:nvPr/>
          </p:nvSpPr>
          <p:spPr bwMode="auto">
            <a:xfrm>
              <a:off x="7719753" y="3996061"/>
              <a:ext cx="1249362" cy="447752"/>
            </a:xfrm>
            <a:prstGeom prst="roundRect">
              <a:avLst>
                <a:gd name="adj" fmla="val 16667"/>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63500" dist="20000" dir="5400000" rotWithShape="0">
                <a:srgbClr val="000000">
                  <a:alpha val="37999"/>
                </a:srgbClr>
              </a:outerShdw>
            </a:effectLst>
          </p:spPr>
          <p:txBody>
            <a:bodyPr wrap="none" anchor="ctr"/>
            <a:lstStyle/>
            <a:p>
              <a:pPr fontAlgn="auto">
                <a:spcBef>
                  <a:spcPts val="0"/>
                </a:spcBef>
                <a:spcAft>
                  <a:spcPts val="0"/>
                </a:spcAft>
                <a:buFont typeface="Times New Roman" charset="0"/>
                <a:buNone/>
                <a:defRPr/>
              </a:pPr>
              <a:endParaRPr lang="en-US" kern="0">
                <a:solidFill>
                  <a:prstClr val="black"/>
                </a:solidFill>
                <a:latin typeface="Calibri"/>
              </a:endParaRPr>
            </a:p>
          </p:txBody>
        </p:sp>
        <p:sp>
          <p:nvSpPr>
            <p:cNvPr id="127" name="Text Box 81"/>
            <p:cNvSpPr txBox="1">
              <a:spLocks noChangeArrowheads="1"/>
            </p:cNvSpPr>
            <p:nvPr/>
          </p:nvSpPr>
          <p:spPr bwMode="auto">
            <a:xfrm>
              <a:off x="7567353" y="3981771"/>
              <a:ext cx="1554162" cy="462042"/>
            </a:xfrm>
            <a:prstGeom prst="rect">
              <a:avLst/>
            </a:prstGeom>
            <a:noFill/>
            <a:ln w="9525">
              <a:noFill/>
              <a:miter lim="800000"/>
              <a:headEnd/>
              <a:tailEnd/>
            </a:ln>
          </p:spPr>
          <p:txBody>
            <a:bodyPr>
              <a:spAutoFit/>
            </a:bodyPr>
            <a:lstStyle/>
            <a:p>
              <a:pPr fontAlgn="auto">
                <a:spcBef>
                  <a:spcPct val="50000"/>
                </a:spcBef>
                <a:spcAft>
                  <a:spcPts val="0"/>
                </a:spcAft>
                <a:buFont typeface="Times New Roman" charset="0"/>
                <a:buNone/>
                <a:defRPr/>
              </a:pPr>
              <a:r>
                <a:rPr lang="en-US" sz="1200" b="1" kern="0" dirty="0">
                  <a:solidFill>
                    <a:srgbClr val="000000"/>
                  </a:solidFill>
                  <a:latin typeface="Times New Roman" charset="0"/>
                </a:rPr>
                <a:t>Research Community</a:t>
              </a:r>
            </a:p>
          </p:txBody>
        </p:sp>
      </p:grpSp>
      <p:sp>
        <p:nvSpPr>
          <p:cNvPr id="128" name="AutoShape 76"/>
          <p:cNvSpPr>
            <a:spLocks noChangeArrowheads="1"/>
          </p:cNvSpPr>
          <p:nvPr/>
        </p:nvSpPr>
        <p:spPr bwMode="auto">
          <a:xfrm rot="16200000">
            <a:off x="7960716" y="4633123"/>
            <a:ext cx="659566" cy="519645"/>
          </a:xfrm>
          <a:prstGeom prst="leftRightArrow">
            <a:avLst>
              <a:gd name="adj1" fmla="val 51441"/>
              <a:gd name="adj2" fmla="val 42938"/>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wrap="none" anchor="ctr"/>
          <a:lstStyle/>
          <a:p>
            <a:pPr fontAlgn="auto">
              <a:spcBef>
                <a:spcPts val="0"/>
              </a:spcBef>
              <a:spcAft>
                <a:spcPts val="0"/>
              </a:spcAft>
              <a:buFont typeface="Times New Roman" charset="0"/>
              <a:buNone/>
              <a:defRPr/>
            </a:pPr>
            <a:endParaRPr lang="en-US" sz="800" b="1" kern="0">
              <a:solidFill>
                <a:prstClr val="white"/>
              </a:solidFill>
              <a:latin typeface="Calibri"/>
            </a:endParaRPr>
          </a:p>
        </p:txBody>
      </p:sp>
      <p:pic>
        <p:nvPicPr>
          <p:cNvPr id="27688" name="Picture 66"/>
          <p:cNvPicPr>
            <a:picLocks noChangeAspect="1" noChangeArrowheads="1"/>
          </p:cNvPicPr>
          <p:nvPr/>
        </p:nvPicPr>
        <p:blipFill>
          <a:blip r:embed="rId9" cstate="print"/>
          <a:srcRect l="16257" t="3729" r="8383" b="12143"/>
          <a:stretch>
            <a:fillRect/>
          </a:stretch>
        </p:blipFill>
        <p:spPr bwMode="auto">
          <a:xfrm>
            <a:off x="1104900" y="4205288"/>
            <a:ext cx="1563688" cy="1306512"/>
          </a:xfrm>
          <a:prstGeom prst="rect">
            <a:avLst/>
          </a:prstGeom>
          <a:noFill/>
          <a:ln w="9525">
            <a:solidFill>
              <a:schemeClr val="tx1"/>
            </a:solidFill>
            <a:miter lim="800000"/>
            <a:headEnd/>
            <a:tailEnd/>
          </a:ln>
        </p:spPr>
      </p:pic>
      <p:grpSp>
        <p:nvGrpSpPr>
          <p:cNvPr id="5" name="Group 54"/>
          <p:cNvGrpSpPr>
            <a:grpSpLocks/>
          </p:cNvGrpSpPr>
          <p:nvPr/>
        </p:nvGrpSpPr>
        <p:grpSpPr bwMode="auto">
          <a:xfrm>
            <a:off x="246063" y="5133975"/>
            <a:ext cx="1554162" cy="1308100"/>
            <a:chOff x="279401" y="5479461"/>
            <a:chExt cx="1554162" cy="1308204"/>
          </a:xfrm>
        </p:grpSpPr>
        <p:pic>
          <p:nvPicPr>
            <p:cNvPr id="27709" name="Picture 79" descr="user-group-256x256"/>
            <p:cNvPicPr>
              <a:picLocks noChangeAspect="1" noChangeArrowheads="1"/>
            </p:cNvPicPr>
            <p:nvPr/>
          </p:nvPicPr>
          <p:blipFill>
            <a:blip r:embed="rId10" cstate="print"/>
            <a:srcRect/>
            <a:stretch>
              <a:fillRect/>
            </a:stretch>
          </p:blipFill>
          <p:spPr bwMode="auto">
            <a:xfrm>
              <a:off x="318307" y="5479461"/>
              <a:ext cx="1057275" cy="1057275"/>
            </a:xfrm>
            <a:prstGeom prst="rect">
              <a:avLst/>
            </a:prstGeom>
            <a:noFill/>
            <a:ln w="9525">
              <a:noFill/>
              <a:miter lim="800000"/>
              <a:headEnd/>
              <a:tailEnd/>
            </a:ln>
          </p:spPr>
        </p:pic>
        <p:sp>
          <p:nvSpPr>
            <p:cNvPr id="156" name="AutoShape 80"/>
            <p:cNvSpPr>
              <a:spLocks noChangeArrowheads="1"/>
            </p:cNvSpPr>
            <p:nvPr/>
          </p:nvSpPr>
          <p:spPr bwMode="auto">
            <a:xfrm>
              <a:off x="309563" y="6254223"/>
              <a:ext cx="1447800" cy="533442"/>
            </a:xfrm>
            <a:prstGeom prst="roundRect">
              <a:avLst>
                <a:gd name="adj" fmla="val 16667"/>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63500" dist="20000" dir="5400000" rotWithShape="0">
                <a:srgbClr val="000000">
                  <a:alpha val="37999"/>
                </a:srgbClr>
              </a:outerShdw>
            </a:effectLst>
          </p:spPr>
          <p:txBody>
            <a:bodyPr wrap="none" anchor="ctr"/>
            <a:lstStyle/>
            <a:p>
              <a:pPr fontAlgn="auto">
                <a:spcBef>
                  <a:spcPts val="0"/>
                </a:spcBef>
                <a:spcAft>
                  <a:spcPts val="0"/>
                </a:spcAft>
                <a:buFont typeface="Times New Roman" charset="0"/>
                <a:buNone/>
                <a:defRPr/>
              </a:pPr>
              <a:endParaRPr lang="en-US" kern="0">
                <a:solidFill>
                  <a:prstClr val="black"/>
                </a:solidFill>
                <a:latin typeface="Calibri"/>
              </a:endParaRPr>
            </a:p>
          </p:txBody>
        </p:sp>
        <p:sp>
          <p:nvSpPr>
            <p:cNvPr id="157" name="Text Box 81"/>
            <p:cNvSpPr txBox="1">
              <a:spLocks noChangeArrowheads="1"/>
            </p:cNvSpPr>
            <p:nvPr/>
          </p:nvSpPr>
          <p:spPr bwMode="auto">
            <a:xfrm>
              <a:off x="279401" y="6254223"/>
              <a:ext cx="1554162" cy="462000"/>
            </a:xfrm>
            <a:prstGeom prst="rect">
              <a:avLst/>
            </a:prstGeom>
            <a:noFill/>
            <a:ln w="9525">
              <a:noFill/>
              <a:miter lim="800000"/>
              <a:headEnd/>
              <a:tailEnd/>
            </a:ln>
          </p:spPr>
          <p:txBody>
            <a:bodyPr>
              <a:spAutoFit/>
            </a:bodyPr>
            <a:lstStyle/>
            <a:p>
              <a:pPr fontAlgn="auto">
                <a:spcBef>
                  <a:spcPct val="50000"/>
                </a:spcBef>
                <a:spcAft>
                  <a:spcPts val="0"/>
                </a:spcAft>
                <a:buFont typeface="Times New Roman" charset="0"/>
                <a:buNone/>
                <a:defRPr/>
              </a:pPr>
              <a:r>
                <a:rPr lang="en-US" sz="1200" b="1" kern="0" dirty="0">
                  <a:solidFill>
                    <a:srgbClr val="000000"/>
                  </a:solidFill>
                  <a:latin typeface="Times New Roman" charset="0"/>
                </a:rPr>
                <a:t>Interagency Management</a:t>
              </a:r>
            </a:p>
          </p:txBody>
        </p:sp>
      </p:grpSp>
      <p:grpSp>
        <p:nvGrpSpPr>
          <p:cNvPr id="6" name="Group 96"/>
          <p:cNvGrpSpPr>
            <a:grpSpLocks/>
          </p:cNvGrpSpPr>
          <p:nvPr/>
        </p:nvGrpSpPr>
        <p:grpSpPr bwMode="auto">
          <a:xfrm>
            <a:off x="2962275" y="4708525"/>
            <a:ext cx="3668713" cy="1693863"/>
            <a:chOff x="2961565" y="4339988"/>
            <a:chExt cx="3668980" cy="1694150"/>
          </a:xfrm>
        </p:grpSpPr>
        <p:sp>
          <p:nvSpPr>
            <p:cNvPr id="96" name="Rectangle 95"/>
            <p:cNvSpPr/>
            <p:nvPr/>
          </p:nvSpPr>
          <p:spPr>
            <a:xfrm>
              <a:off x="2964740" y="4339988"/>
              <a:ext cx="3599125" cy="1694150"/>
            </a:xfrm>
            <a:prstGeom prst="rect">
              <a:avLst/>
            </a:prstGeom>
            <a:gradFill>
              <a:gsLst>
                <a:gs pos="0">
                  <a:srgbClr val="1F497D">
                    <a:lumMod val="75000"/>
                  </a:srgbClr>
                </a:gs>
                <a:gs pos="39999">
                  <a:srgbClr val="1F497D">
                    <a:lumMod val="60000"/>
                    <a:lumOff val="40000"/>
                  </a:srgbClr>
                </a:gs>
                <a:gs pos="70000">
                  <a:srgbClr val="4F81BD">
                    <a:lumMod val="20000"/>
                    <a:lumOff val="80000"/>
                  </a:srgbClr>
                </a:gs>
              </a:gsLst>
              <a:lin ang="5400000" scaled="0"/>
            </a:gradFill>
            <a:ln w="12700" cap="flat" cmpd="sng" algn="ctr">
              <a:solidFill>
                <a:sysClr val="windowText" lastClr="000000"/>
              </a:solidFill>
              <a:prstDash val="solid"/>
            </a:ln>
            <a:effectLst/>
          </p:spPr>
          <p:txBody>
            <a:bodyPr anchor="ctr"/>
            <a:lstStyle/>
            <a:p>
              <a:pPr fontAlgn="auto">
                <a:spcBef>
                  <a:spcPts val="0"/>
                </a:spcBef>
                <a:spcAft>
                  <a:spcPts val="0"/>
                </a:spcAft>
                <a:buFont typeface="Times New Roman" charset="0"/>
                <a:buNone/>
                <a:defRPr/>
              </a:pPr>
              <a:endParaRPr lang="en-US" kern="0">
                <a:solidFill>
                  <a:prstClr val="white"/>
                </a:solidFill>
                <a:latin typeface="Calibri"/>
              </a:endParaRPr>
            </a:p>
          </p:txBody>
        </p:sp>
        <p:sp>
          <p:nvSpPr>
            <p:cNvPr id="27704" name="Rectangle 83"/>
            <p:cNvSpPr>
              <a:spLocks noChangeArrowheads="1"/>
            </p:cNvSpPr>
            <p:nvPr/>
          </p:nvSpPr>
          <p:spPr bwMode="auto">
            <a:xfrm>
              <a:off x="3088564" y="4710088"/>
              <a:ext cx="1026826" cy="1026826"/>
            </a:xfrm>
            <a:prstGeom prst="rect">
              <a:avLst/>
            </a:prstGeom>
            <a:blipFill dpi="0" rotWithShape="1">
              <a:blip r:embed="rId11" cstate="print"/>
              <a:srcRect/>
              <a:stretch>
                <a:fillRect/>
              </a:stretch>
            </a:blipFill>
            <a:ln w="9525">
              <a:solidFill>
                <a:schemeClr val="tx1"/>
              </a:solidFill>
              <a:round/>
              <a:headEnd/>
              <a:tailEnd/>
            </a:ln>
          </p:spPr>
          <p:txBody>
            <a:bodyPr>
              <a:spAutoFit/>
            </a:bodyPr>
            <a:lstStyle/>
            <a:p>
              <a:endParaRPr lang="en-US" sz="1400">
                <a:latin typeface="Helvetica" charset="0"/>
              </a:endParaRPr>
            </a:p>
          </p:txBody>
        </p:sp>
        <p:pic>
          <p:nvPicPr>
            <p:cNvPr id="27705" name="Picture 60" descr="incident_command_center.jpg"/>
            <p:cNvPicPr>
              <a:picLocks noChangeAspect="1"/>
            </p:cNvPicPr>
            <p:nvPr/>
          </p:nvPicPr>
          <p:blipFill>
            <a:blip r:embed="rId12" cstate="print"/>
            <a:srcRect l="2492" t="8182" r="37688" b="7368"/>
            <a:stretch>
              <a:fillRect/>
            </a:stretch>
          </p:blipFill>
          <p:spPr bwMode="auto">
            <a:xfrm>
              <a:off x="5385978" y="4710088"/>
              <a:ext cx="1021337" cy="1023080"/>
            </a:xfrm>
            <a:prstGeom prst="rect">
              <a:avLst/>
            </a:prstGeom>
            <a:noFill/>
            <a:ln w="9525">
              <a:solidFill>
                <a:srgbClr val="000000"/>
              </a:solidFill>
              <a:miter lim="800000"/>
              <a:headEnd/>
              <a:tailEnd/>
            </a:ln>
          </p:spPr>
        </p:pic>
        <p:sp>
          <p:nvSpPr>
            <p:cNvPr id="158" name="Text Box 21"/>
            <p:cNvSpPr txBox="1">
              <a:spLocks noChangeArrowheads="1"/>
            </p:cNvSpPr>
            <p:nvPr/>
          </p:nvSpPr>
          <p:spPr bwMode="auto">
            <a:xfrm>
              <a:off x="2961565" y="4432079"/>
              <a:ext cx="3602300" cy="238165"/>
            </a:xfrm>
            <a:prstGeom prst="rect">
              <a:avLst/>
            </a:prstGeom>
            <a:noFill/>
            <a:ln w="9525">
              <a:noFill/>
              <a:miter lim="800000"/>
              <a:headEnd/>
              <a:tailEnd/>
            </a:ln>
          </p:spPr>
          <p:txBody>
            <a:bodyPr>
              <a:spAutoFit/>
            </a:bodyPr>
            <a:lstStyle/>
            <a:p>
              <a:pPr fontAlgn="auto">
                <a:lnSpc>
                  <a:spcPct val="65000"/>
                </a:lnSpc>
                <a:spcBef>
                  <a:spcPts val="0"/>
                </a:spcBef>
                <a:spcAft>
                  <a:spcPts val="0"/>
                </a:spcAft>
                <a:buFont typeface="Times New Roman" charset="0"/>
                <a:buNone/>
                <a:defRPr/>
              </a:pPr>
              <a:r>
                <a:rPr lang="en-US" sz="1400" b="1" kern="0" dirty="0">
                  <a:latin typeface="Times New Roman" charset="0"/>
                </a:rPr>
                <a:t>Assimilation, Integration &amp; Visualization</a:t>
              </a:r>
            </a:p>
          </p:txBody>
        </p:sp>
        <p:sp>
          <p:nvSpPr>
            <p:cNvPr id="27707" name="TextBox 91"/>
            <p:cNvSpPr txBox="1">
              <a:spLocks noChangeArrowheads="1"/>
            </p:cNvSpPr>
            <p:nvPr/>
          </p:nvSpPr>
          <p:spPr bwMode="auto">
            <a:xfrm>
              <a:off x="3507476" y="5520519"/>
              <a:ext cx="723331" cy="276999"/>
            </a:xfrm>
            <a:prstGeom prst="rect">
              <a:avLst/>
            </a:prstGeom>
            <a:noFill/>
            <a:ln w="9525">
              <a:noFill/>
              <a:miter lim="800000"/>
              <a:headEnd/>
              <a:tailEnd/>
            </a:ln>
          </p:spPr>
          <p:txBody>
            <a:bodyPr>
              <a:spAutoFit/>
            </a:bodyPr>
            <a:lstStyle/>
            <a:p>
              <a:r>
                <a:rPr lang="en-US" sz="1200" b="1"/>
                <a:t>OR&amp;R</a:t>
              </a:r>
            </a:p>
          </p:txBody>
        </p:sp>
        <p:sp>
          <p:nvSpPr>
            <p:cNvPr id="27708" name="TextBox 93"/>
            <p:cNvSpPr txBox="1">
              <a:spLocks noChangeArrowheads="1"/>
            </p:cNvSpPr>
            <p:nvPr/>
          </p:nvSpPr>
          <p:spPr bwMode="auto">
            <a:xfrm>
              <a:off x="5907214" y="5506865"/>
              <a:ext cx="723331" cy="307777"/>
            </a:xfrm>
            <a:prstGeom prst="rect">
              <a:avLst/>
            </a:prstGeom>
            <a:noFill/>
            <a:ln w="9525">
              <a:noFill/>
              <a:miter lim="800000"/>
              <a:headEnd/>
              <a:tailEnd/>
            </a:ln>
          </p:spPr>
          <p:txBody>
            <a:bodyPr>
              <a:spAutoFit/>
            </a:bodyPr>
            <a:lstStyle/>
            <a:p>
              <a:r>
                <a:rPr lang="en-US" sz="1400" b="1"/>
                <a:t>ICC</a:t>
              </a:r>
            </a:p>
          </p:txBody>
        </p:sp>
      </p:grpSp>
      <p:grpSp>
        <p:nvGrpSpPr>
          <p:cNvPr id="7" name="Group 94"/>
          <p:cNvGrpSpPr>
            <a:grpSpLocks/>
          </p:cNvGrpSpPr>
          <p:nvPr/>
        </p:nvGrpSpPr>
        <p:grpSpPr bwMode="auto">
          <a:xfrm>
            <a:off x="2108200" y="5327650"/>
            <a:ext cx="1050925" cy="841375"/>
            <a:chOff x="1814509" y="5450001"/>
            <a:chExt cx="1051518" cy="841613"/>
          </a:xfrm>
        </p:grpSpPr>
        <p:sp>
          <p:nvSpPr>
            <p:cNvPr id="162" name="AutoShape 55"/>
            <p:cNvSpPr>
              <a:spLocks noChangeArrowheads="1"/>
            </p:cNvSpPr>
            <p:nvPr/>
          </p:nvSpPr>
          <p:spPr bwMode="auto">
            <a:xfrm rot="10800000">
              <a:off x="1814509" y="5450001"/>
              <a:ext cx="1051518" cy="841613"/>
            </a:xfrm>
            <a:prstGeom prst="rightArrow">
              <a:avLst>
                <a:gd name="adj1" fmla="val 62289"/>
                <a:gd name="adj2" fmla="val 49434"/>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10800000" vert="eaVert" wrap="none" anchor="ctr"/>
            <a:lstStyle/>
            <a:p>
              <a:pPr fontAlgn="auto">
                <a:spcBef>
                  <a:spcPts val="0"/>
                </a:spcBef>
                <a:spcAft>
                  <a:spcPts val="0"/>
                </a:spcAft>
                <a:buFont typeface="Times New Roman" charset="0"/>
                <a:buNone/>
                <a:defRPr/>
              </a:pPr>
              <a:endParaRPr lang="en-US" sz="800" b="1" kern="0">
                <a:solidFill>
                  <a:prstClr val="white"/>
                </a:solidFill>
                <a:latin typeface="Calibri"/>
              </a:endParaRPr>
            </a:p>
          </p:txBody>
        </p:sp>
        <p:sp>
          <p:nvSpPr>
            <p:cNvPr id="163" name="Rectangle 37"/>
            <p:cNvSpPr>
              <a:spLocks noChangeArrowheads="1"/>
            </p:cNvSpPr>
            <p:nvPr/>
          </p:nvSpPr>
          <p:spPr bwMode="auto">
            <a:xfrm>
              <a:off x="1957465" y="5561157"/>
              <a:ext cx="908562" cy="587541"/>
            </a:xfrm>
            <a:prstGeom prst="rect">
              <a:avLst/>
            </a:prstGeom>
            <a:noFill/>
            <a:ln w="9525">
              <a:noFill/>
              <a:miter lim="800000"/>
              <a:headEnd/>
              <a:tailEnd/>
            </a:ln>
          </p:spPr>
          <p:txBody>
            <a:bodyPr anchor="ctr"/>
            <a:lstStyle/>
            <a:p>
              <a:pPr algn="r" fontAlgn="auto">
                <a:spcBef>
                  <a:spcPts val="0"/>
                </a:spcBef>
                <a:spcAft>
                  <a:spcPts val="0"/>
                </a:spcAft>
                <a:buClr>
                  <a:srgbClr val="408EEC"/>
                </a:buClr>
                <a:buSzPct val="165000"/>
                <a:buFont typeface="Wingdings" pitchFamily="2" charset="2"/>
                <a:buNone/>
                <a:defRPr/>
              </a:pPr>
              <a:r>
                <a:rPr lang="en-US" sz="1000" b="1" kern="0" dirty="0">
                  <a:solidFill>
                    <a:srgbClr val="FFFFFF"/>
                  </a:solidFill>
                  <a:latin typeface="Times New Roman" charset="0"/>
                </a:rPr>
                <a:t>Decision Support Tools</a:t>
              </a:r>
            </a:p>
          </p:txBody>
        </p:sp>
      </p:grpSp>
      <p:sp>
        <p:nvSpPr>
          <p:cNvPr id="115" name="AutoShape 55"/>
          <p:cNvSpPr>
            <a:spLocks noChangeArrowheads="1"/>
          </p:cNvSpPr>
          <p:nvPr/>
        </p:nvSpPr>
        <p:spPr bwMode="auto">
          <a:xfrm rot="5400000">
            <a:off x="4462347" y="4149406"/>
            <a:ext cx="511790" cy="701919"/>
          </a:xfrm>
          <a:prstGeom prst="rightArrow">
            <a:avLst>
              <a:gd name="adj1" fmla="val 51042"/>
              <a:gd name="adj2" fmla="val 59484"/>
            </a:avLst>
          </a:prstGeom>
          <a:gradFill rotWithShape="1">
            <a:gsLst>
              <a:gs pos="0">
                <a:srgbClr val="56A0A4"/>
              </a:gs>
              <a:gs pos="80000">
                <a:srgbClr val="56A0A4"/>
              </a:gs>
              <a:gs pos="100000">
                <a:srgbClr val="20819C"/>
              </a:gs>
            </a:gsLst>
            <a:lin ang="16200000" scaled="0"/>
          </a:gradFill>
          <a:ln w="25400">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10800000" vert="eaVert" wrap="none" anchor="ctr"/>
          <a:lstStyle/>
          <a:p>
            <a:pPr fontAlgn="auto">
              <a:spcBef>
                <a:spcPts val="0"/>
              </a:spcBef>
              <a:spcAft>
                <a:spcPts val="0"/>
              </a:spcAft>
              <a:buFont typeface="Times New Roman" charset="0"/>
              <a:buNone/>
              <a:defRPr/>
            </a:pPr>
            <a:endParaRPr lang="en-US" sz="800" b="1" kern="0">
              <a:solidFill>
                <a:prstClr val="white"/>
              </a:solidFill>
              <a:latin typeface="Calibri"/>
            </a:endParaRPr>
          </a:p>
        </p:txBody>
      </p:sp>
      <p:pic>
        <p:nvPicPr>
          <p:cNvPr id="27695" name="Picture 68"/>
          <p:cNvPicPr>
            <a:picLocks noChangeAspect="1" noChangeArrowheads="1"/>
          </p:cNvPicPr>
          <p:nvPr/>
        </p:nvPicPr>
        <p:blipFill>
          <a:blip r:embed="rId13" cstate="print"/>
          <a:srcRect l="7309" r="17671"/>
          <a:stretch>
            <a:fillRect/>
          </a:stretch>
        </p:blipFill>
        <p:spPr bwMode="auto">
          <a:xfrm>
            <a:off x="4244975" y="5076825"/>
            <a:ext cx="1022350" cy="1023938"/>
          </a:xfrm>
          <a:prstGeom prst="rect">
            <a:avLst/>
          </a:prstGeom>
          <a:noFill/>
          <a:ln w="9525">
            <a:solidFill>
              <a:srgbClr val="000000"/>
            </a:solidFill>
            <a:miter lim="800000"/>
            <a:headEnd/>
            <a:tailEnd/>
          </a:ln>
        </p:spPr>
      </p:pic>
      <p:pic>
        <p:nvPicPr>
          <p:cNvPr id="27696" name="Picture 123" descr="plane.jpg"/>
          <p:cNvPicPr>
            <a:picLocks noChangeAspect="1"/>
          </p:cNvPicPr>
          <p:nvPr/>
        </p:nvPicPr>
        <p:blipFill>
          <a:blip r:embed="rId14" cstate="print"/>
          <a:srcRect/>
          <a:stretch>
            <a:fillRect/>
          </a:stretch>
        </p:blipFill>
        <p:spPr bwMode="auto">
          <a:xfrm>
            <a:off x="2060575" y="2781300"/>
            <a:ext cx="931863" cy="930275"/>
          </a:xfrm>
          <a:prstGeom prst="rect">
            <a:avLst/>
          </a:prstGeom>
          <a:noFill/>
          <a:ln w="9525">
            <a:solidFill>
              <a:srgbClr val="000000"/>
            </a:solidFill>
            <a:miter lim="800000"/>
            <a:headEnd/>
            <a:tailEnd/>
          </a:ln>
        </p:spPr>
      </p:pic>
      <p:sp>
        <p:nvSpPr>
          <p:cNvPr id="125" name="TextBox 124"/>
          <p:cNvSpPr txBox="1"/>
          <p:nvPr/>
        </p:nvSpPr>
        <p:spPr>
          <a:xfrm>
            <a:off x="4751388" y="5861050"/>
            <a:ext cx="723900" cy="307975"/>
          </a:xfrm>
          <a:prstGeom prst="rect">
            <a:avLst/>
          </a:prstGeom>
          <a:noFill/>
        </p:spPr>
        <p:txBody>
          <a:bodyPr>
            <a:spAutoFit/>
          </a:bodyPr>
          <a:lstStyle/>
          <a:p>
            <a:pPr>
              <a:buFont typeface="Times New Roman" charset="0"/>
              <a:buNone/>
              <a:defRPr/>
            </a:pPr>
            <a:r>
              <a:rPr lang="en-US" sz="1400" b="1" dirty="0">
                <a:effectLst>
                  <a:outerShdw blurRad="38100" dist="38100" dir="2700000" algn="tl">
                    <a:srgbClr val="000000">
                      <a:alpha val="91000"/>
                    </a:srgbClr>
                  </a:outerShdw>
                </a:effectLst>
                <a:latin typeface="Times New Roman" charset="0"/>
              </a:rPr>
              <a:t>NIC</a:t>
            </a:r>
          </a:p>
        </p:txBody>
      </p:sp>
      <p:sp>
        <p:nvSpPr>
          <p:cNvPr id="27698" name="Rectangle 57"/>
          <p:cNvSpPr>
            <a:spLocks noChangeArrowheads="1"/>
          </p:cNvSpPr>
          <p:nvPr/>
        </p:nvSpPr>
        <p:spPr bwMode="auto">
          <a:xfrm>
            <a:off x="2286000" y="6548438"/>
            <a:ext cx="4572000" cy="461962"/>
          </a:xfrm>
          <a:prstGeom prst="rect">
            <a:avLst/>
          </a:prstGeom>
          <a:noFill/>
          <a:ln w="9525">
            <a:noFill/>
            <a:miter lim="800000"/>
            <a:headEnd/>
            <a:tailEnd/>
          </a:ln>
        </p:spPr>
        <p:txBody>
          <a:bodyPr>
            <a:spAutoFit/>
          </a:bodyPr>
          <a:lstStyle/>
          <a:p>
            <a:r>
              <a:rPr lang="en-US" sz="800" b="1" i="1" dirty="0">
                <a:solidFill>
                  <a:srgbClr val="000000"/>
                </a:solidFill>
                <a:latin typeface="Calibri" pitchFamily="34" charset="0"/>
              </a:rPr>
              <a:t>Russell H. Beard</a:t>
            </a:r>
          </a:p>
          <a:p>
            <a:r>
              <a:rPr lang="en-US" sz="800" b="1" dirty="0">
                <a:solidFill>
                  <a:srgbClr val="000000"/>
                </a:solidFill>
                <a:latin typeface="Calibri" pitchFamily="34" charset="0"/>
              </a:rPr>
              <a:t>DEEPWATER HORIZON Data and Information Management – “Lessons Learned”, </a:t>
            </a:r>
            <a:r>
              <a:rPr lang="en-US" sz="800" b="1" i="1" dirty="0">
                <a:solidFill>
                  <a:srgbClr val="000000"/>
                </a:solidFill>
                <a:latin typeface="Calibri" pitchFamily="34" charset="0"/>
              </a:rPr>
              <a:t>August 11, 2010</a:t>
            </a:r>
          </a:p>
          <a:p>
            <a:endParaRPr lang="en-US" sz="8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914400" y="0"/>
            <a:ext cx="8229600" cy="838200"/>
          </a:xfrm>
        </p:spPr>
        <p:txBody>
          <a:bodyPr>
            <a:normAutofit/>
          </a:bodyPr>
          <a:lstStyle/>
          <a:p>
            <a:pPr algn="r"/>
            <a:r>
              <a:rPr lang="en-US" sz="4000" b="1" dirty="0" smtClean="0">
                <a:solidFill>
                  <a:schemeClr val="bg1"/>
                </a:solidFill>
              </a:rPr>
              <a:t>Deepwater Horizon</a:t>
            </a:r>
          </a:p>
        </p:txBody>
      </p:sp>
      <p:pic>
        <p:nvPicPr>
          <p:cNvPr id="29700" name="Picture 4" descr="geoplatform1.jpg"/>
          <p:cNvPicPr>
            <a:picLocks noChangeAspect="1"/>
          </p:cNvPicPr>
          <p:nvPr/>
        </p:nvPicPr>
        <p:blipFill>
          <a:blip r:embed="rId2" cstate="print"/>
          <a:srcRect/>
          <a:stretch>
            <a:fillRect/>
          </a:stretch>
        </p:blipFill>
        <p:spPr bwMode="auto">
          <a:xfrm>
            <a:off x="304800" y="1447800"/>
            <a:ext cx="3810000" cy="3035300"/>
          </a:xfrm>
          <a:prstGeom prst="rect">
            <a:avLst/>
          </a:prstGeom>
          <a:noFill/>
          <a:ln w="9525">
            <a:noFill/>
            <a:miter lim="800000"/>
            <a:headEnd/>
            <a:tailEnd/>
          </a:ln>
        </p:spPr>
      </p:pic>
      <p:sp>
        <p:nvSpPr>
          <p:cNvPr id="29701" name="TextBox 5"/>
          <p:cNvSpPr txBox="1">
            <a:spLocks noChangeArrowheads="1"/>
          </p:cNvSpPr>
          <p:nvPr/>
        </p:nvSpPr>
        <p:spPr bwMode="auto">
          <a:xfrm>
            <a:off x="4419600" y="1225550"/>
            <a:ext cx="4343400" cy="5386388"/>
          </a:xfrm>
          <a:prstGeom prst="rect">
            <a:avLst/>
          </a:prstGeom>
          <a:noFill/>
          <a:ln w="9525">
            <a:noFill/>
            <a:miter lim="800000"/>
            <a:headEnd/>
            <a:tailEnd/>
          </a:ln>
        </p:spPr>
        <p:txBody>
          <a:bodyPr>
            <a:spAutoFit/>
          </a:bodyPr>
          <a:lstStyle/>
          <a:p>
            <a:pPr algn="l"/>
            <a:r>
              <a:rPr lang="en-US" sz="1600" dirty="0">
                <a:solidFill>
                  <a:schemeClr val="bg1"/>
                </a:solidFill>
                <a:latin typeface="Arial" pitchFamily="34" charset="0"/>
              </a:rPr>
              <a:t>GeoPlatform.gov is a one-stop shop for detailed near-real-time information and data about the response to the Deepwater Horizon/BP oil spill.</a:t>
            </a:r>
          </a:p>
          <a:p>
            <a:pPr algn="l"/>
            <a:endParaRPr lang="en-US" sz="1600" dirty="0">
              <a:solidFill>
                <a:schemeClr val="bg1"/>
              </a:solidFill>
              <a:latin typeface="Arial" pitchFamily="34" charset="0"/>
            </a:endParaRPr>
          </a:p>
          <a:p>
            <a:pPr algn="l"/>
            <a:r>
              <a:rPr lang="en-US" sz="1600" dirty="0">
                <a:solidFill>
                  <a:schemeClr val="bg1"/>
                </a:solidFill>
                <a:latin typeface="Arial" pitchFamily="34" charset="0"/>
              </a:rPr>
              <a:t>NOAA’s response has been immediate and sustained, strategic and scientific.</a:t>
            </a:r>
          </a:p>
          <a:p>
            <a:endParaRPr lang="en-US" sz="1600" dirty="0">
              <a:solidFill>
                <a:schemeClr val="bg1"/>
              </a:solidFill>
              <a:latin typeface="Arial" pitchFamily="34" charset="0"/>
            </a:endParaRPr>
          </a:p>
          <a:p>
            <a:pPr algn="l"/>
            <a:r>
              <a:rPr lang="en-US" sz="1600" dirty="0">
                <a:solidFill>
                  <a:schemeClr val="bg1"/>
                </a:solidFill>
                <a:latin typeface="Arial" pitchFamily="34" charset="0"/>
              </a:rPr>
              <a:t>From day one, NOAA has been tracking every aspect of this spill: where the oil is going on the surface and under the sea, and what the consequences are to coastal communities, wildlife and the marine environment. We are bringing all scientific methods to this task:</a:t>
            </a:r>
          </a:p>
          <a:p>
            <a:endParaRPr lang="en-US" sz="1600" dirty="0">
              <a:solidFill>
                <a:schemeClr val="bg1"/>
              </a:solidFill>
              <a:latin typeface="Arial" pitchFamily="34" charset="0"/>
            </a:endParaRPr>
          </a:p>
          <a:p>
            <a:pPr algn="l"/>
            <a:r>
              <a:rPr lang="en-US" sz="1600" dirty="0">
                <a:solidFill>
                  <a:schemeClr val="bg1"/>
                </a:solidFill>
                <a:latin typeface="Arial" pitchFamily="34" charset="0"/>
              </a:rPr>
              <a:t>    * Satellites in space</a:t>
            </a:r>
          </a:p>
          <a:p>
            <a:pPr algn="l"/>
            <a:r>
              <a:rPr lang="en-US" sz="1600" dirty="0">
                <a:solidFill>
                  <a:schemeClr val="bg1"/>
                </a:solidFill>
                <a:latin typeface="Arial" pitchFamily="34" charset="0"/>
              </a:rPr>
              <a:t>    * Planes in the air</a:t>
            </a:r>
          </a:p>
          <a:p>
            <a:pPr algn="l"/>
            <a:r>
              <a:rPr lang="en-US" sz="1600" dirty="0">
                <a:solidFill>
                  <a:schemeClr val="bg1"/>
                </a:solidFill>
                <a:latin typeface="Arial" pitchFamily="34" charset="0"/>
              </a:rPr>
              <a:t>    * Boats on the water</a:t>
            </a:r>
          </a:p>
          <a:p>
            <a:pPr algn="l"/>
            <a:r>
              <a:rPr lang="en-US" sz="1600" dirty="0">
                <a:solidFill>
                  <a:schemeClr val="bg1"/>
                </a:solidFill>
                <a:latin typeface="Arial" pitchFamily="34" charset="0"/>
              </a:rPr>
              <a:t>    * Gliders below the surface</a:t>
            </a:r>
          </a:p>
          <a:p>
            <a:pPr algn="l"/>
            <a:r>
              <a:rPr lang="en-US" sz="1600" dirty="0">
                <a:solidFill>
                  <a:schemeClr val="bg1"/>
                </a:solidFill>
                <a:latin typeface="Arial" pitchFamily="34" charset="0"/>
              </a:rPr>
              <a:t>    * Scientists on the ground </a:t>
            </a:r>
          </a:p>
          <a:p>
            <a:endParaRPr lang="en-US" dirty="0">
              <a:solidFill>
                <a:schemeClr val="bg1"/>
              </a:solidFill>
            </a:endParaRPr>
          </a:p>
        </p:txBody>
      </p:sp>
      <p:sp>
        <p:nvSpPr>
          <p:cNvPr id="29702" name="Rectangle 6"/>
          <p:cNvSpPr>
            <a:spLocks noChangeArrowheads="1"/>
          </p:cNvSpPr>
          <p:nvPr/>
        </p:nvSpPr>
        <p:spPr bwMode="auto">
          <a:xfrm>
            <a:off x="0" y="4495800"/>
            <a:ext cx="4572000" cy="307975"/>
          </a:xfrm>
          <a:prstGeom prst="rect">
            <a:avLst/>
          </a:prstGeom>
          <a:noFill/>
          <a:ln w="9525">
            <a:noFill/>
            <a:miter lim="800000"/>
            <a:headEnd/>
            <a:tailEnd/>
          </a:ln>
        </p:spPr>
        <p:txBody>
          <a:bodyPr>
            <a:spAutoFit/>
          </a:bodyPr>
          <a:lstStyle/>
          <a:p>
            <a:pPr>
              <a:buFont typeface="Times New Roman" charset="0"/>
              <a:buNone/>
              <a:defRPr/>
            </a:pPr>
            <a:r>
              <a:rPr lang="en-US" sz="1400" dirty="0">
                <a:solidFill>
                  <a:schemeClr val="bg1"/>
                </a:solidFill>
                <a:latin typeface="+mn-lt"/>
              </a:rPr>
              <a:t>http://</a:t>
            </a:r>
            <a:r>
              <a:rPr lang="en-US" sz="1400" dirty="0" err="1">
                <a:solidFill>
                  <a:schemeClr val="bg1"/>
                </a:solidFill>
                <a:latin typeface="+mn-lt"/>
              </a:rPr>
              <a:t>www.noaa.gov/sciencemissions/bpoilspill.html</a:t>
            </a:r>
            <a:endParaRPr lang="en-US" sz="1400" dirty="0">
              <a:solidFill>
                <a:schemeClr val="bg1"/>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3400" y="2527518"/>
            <a:ext cx="8153400" cy="1815882"/>
          </a:xfrm>
          <a:prstGeom prst="rect">
            <a:avLst/>
          </a:prstGeom>
          <a:noFill/>
          <a:ln w="9525">
            <a:noFill/>
            <a:miter lim="800000"/>
            <a:headEnd/>
            <a:tailEnd/>
          </a:ln>
        </p:spPr>
        <p:txBody>
          <a:bodyPr wrap="square">
            <a:spAutoFit/>
          </a:bodyPr>
          <a:lstStyle/>
          <a:p>
            <a:pPr marL="0" lvl="1" algn="ctr">
              <a:defRPr/>
            </a:pPr>
            <a:r>
              <a:rPr lang="en-US" sz="4000" b="1" dirty="0" smtClean="0">
                <a:solidFill>
                  <a:schemeClr val="bg1"/>
                </a:solidFill>
                <a:latin typeface="Arial" pitchFamily="34" charset="0"/>
                <a:ea typeface="MS PGothic" pitchFamily="34" charset="-128"/>
              </a:rPr>
              <a:t>Questions?</a:t>
            </a:r>
          </a:p>
          <a:p>
            <a:pPr marL="0" lvl="1" algn="ctr">
              <a:defRPr/>
            </a:pPr>
            <a:endParaRPr lang="en-US" sz="2400" dirty="0" smtClean="0">
              <a:solidFill>
                <a:schemeClr val="bg1"/>
              </a:solidFill>
              <a:latin typeface="Arial" pitchFamily="34" charset="0"/>
              <a:ea typeface="MS PGothic" pitchFamily="34" charset="-128"/>
            </a:endParaRPr>
          </a:p>
          <a:p>
            <a:pPr marL="0" lvl="1" algn="ctr">
              <a:defRPr/>
            </a:pPr>
            <a:r>
              <a:rPr lang="en-US" sz="2400" dirty="0" smtClean="0">
                <a:solidFill>
                  <a:schemeClr val="bg1"/>
                </a:solidFill>
                <a:latin typeface="Arial" pitchFamily="34" charset="0"/>
                <a:ea typeface="MS PGothic" pitchFamily="34" charset="-128"/>
              </a:rPr>
              <a:t>Email: Jebb.Q.Stewart@noaa.gov</a:t>
            </a:r>
          </a:p>
          <a:p>
            <a:pPr marL="0" lvl="1" algn="ctr">
              <a:defRPr/>
            </a:pPr>
            <a:endParaRPr lang="en-US" sz="2400" dirty="0">
              <a:solidFill>
                <a:schemeClr val="bg1"/>
              </a:solidFill>
              <a:latin typeface="Arial" pitchFamily="34" charset="0"/>
              <a:ea typeface="MS PGothic"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81000" y="1700748"/>
            <a:ext cx="8610600" cy="3785652"/>
          </a:xfrm>
          <a:prstGeom prst="rect">
            <a:avLst/>
          </a:prstGeom>
          <a:noFill/>
          <a:ln w="9525">
            <a:noFill/>
            <a:miter lim="800000"/>
            <a:headEnd/>
            <a:tailEnd/>
          </a:ln>
        </p:spPr>
        <p:txBody>
          <a:bodyPr>
            <a:spAutoFit/>
          </a:bodyPr>
          <a:lstStyle/>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chemeClr val="bg1"/>
                </a:solidFill>
              </a:rPr>
              <a:t> An integrated and nationally consistent common weather picture for observation, analysis, and forecast data available to all system users</a:t>
            </a: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dirty="0">
              <a:solidFill>
                <a:schemeClr val="bg1"/>
              </a:solidFill>
            </a:endParaRP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chemeClr val="bg1"/>
                </a:solidFill>
              </a:rPr>
              <a:t> “Network Enabled” - available, secured, real-time, useful information</a:t>
            </a: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dirty="0">
              <a:solidFill>
                <a:schemeClr val="bg1"/>
              </a:solidFill>
            </a:endParaRP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chemeClr val="bg1"/>
                </a:solidFill>
              </a:rPr>
              <a:t> “Virtual” repository with no single physical database or computer</a:t>
            </a: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dirty="0">
              <a:solidFill>
                <a:schemeClr val="bg1"/>
              </a:solidFill>
            </a:endParaRP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chemeClr val="bg1"/>
                </a:solidFill>
              </a:rPr>
              <a:t> Conceptually unified source distributed among multiple physical locations and suppliers, of which NOAA is the primary data supplier</a:t>
            </a: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dirty="0">
              <a:solidFill>
                <a:schemeClr val="bg1"/>
              </a:solidFill>
            </a:endParaRPr>
          </a:p>
          <a:p>
            <a:pPr algn="l">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chemeClr val="bg1"/>
                </a:solidFill>
              </a:rPr>
              <a:t> Direct integration of weather information into operational decision making processes</a:t>
            </a:r>
          </a:p>
        </p:txBody>
      </p:sp>
      <p:sp>
        <p:nvSpPr>
          <p:cNvPr id="18436" name="Text Box 2"/>
          <p:cNvSpPr txBox="1">
            <a:spLocks noChangeArrowheads="1"/>
          </p:cNvSpPr>
          <p:nvPr/>
        </p:nvSpPr>
        <p:spPr bwMode="auto">
          <a:xfrm>
            <a:off x="0" y="76200"/>
            <a:ext cx="9144000" cy="11430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a:solidFill>
                  <a:schemeClr val="bg1"/>
                </a:solidFill>
                <a:latin typeface="+mj-lt"/>
              </a:rPr>
              <a:t>NextGen Weather Data Cube Fundamental Concepts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914400" y="76200"/>
            <a:ext cx="8229600" cy="9906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a:solidFill>
                  <a:schemeClr val="bg1"/>
                </a:solidFill>
                <a:latin typeface="+mj-lt"/>
                <a:ea typeface="+mn-ea"/>
              </a:rPr>
              <a:t>NextGen IT </a:t>
            </a:r>
            <a:r>
              <a:rPr lang="en-US" sz="4000" b="1" dirty="0" smtClean="0">
                <a:solidFill>
                  <a:schemeClr val="bg1"/>
                </a:solidFill>
                <a:latin typeface="+mj-lt"/>
                <a:ea typeface="+mn-ea"/>
              </a:rPr>
              <a:t>Team</a:t>
            </a:r>
          </a:p>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smtClean="0">
                <a:solidFill>
                  <a:schemeClr val="bg1"/>
                </a:solidFill>
                <a:latin typeface="+mj-lt"/>
              </a:rPr>
              <a:t>GSD</a:t>
            </a:r>
            <a:endParaRPr lang="en-US" sz="4000" b="1" dirty="0">
              <a:solidFill>
                <a:schemeClr val="bg1"/>
              </a:solidFill>
              <a:latin typeface="+mj-lt"/>
              <a:ea typeface="+mn-ea"/>
            </a:endParaRPr>
          </a:p>
        </p:txBody>
      </p:sp>
      <p:sp>
        <p:nvSpPr>
          <p:cNvPr id="18435" name="Rectangle 1"/>
          <p:cNvSpPr>
            <a:spLocks noChangeArrowheads="1"/>
          </p:cNvSpPr>
          <p:nvPr/>
        </p:nvSpPr>
        <p:spPr bwMode="auto">
          <a:xfrm>
            <a:off x="762000" y="3505200"/>
            <a:ext cx="8773064" cy="3416320"/>
          </a:xfrm>
          <a:prstGeom prst="rect">
            <a:avLst/>
          </a:prstGeom>
          <a:noFill/>
          <a:ln w="9525">
            <a:noFill/>
            <a:miter lim="800000"/>
            <a:headEnd/>
            <a:tailEnd/>
          </a:ln>
        </p:spPr>
        <p:txBody>
          <a:bodyPr wrap="square">
            <a:spAutoFit/>
          </a:bodyPr>
          <a:lstStyle/>
          <a:p>
            <a:pPr algn="l"/>
            <a:r>
              <a:rPr lang="en-US" sz="2400" dirty="0">
                <a:solidFill>
                  <a:schemeClr val="bg1"/>
                </a:solidFill>
              </a:rPr>
              <a:t>Steve Ennis			Jim </a:t>
            </a:r>
            <a:r>
              <a:rPr lang="en-US" sz="2400" dirty="0" err="1">
                <a:solidFill>
                  <a:schemeClr val="bg1"/>
                </a:solidFill>
              </a:rPr>
              <a:t>Frimel</a:t>
            </a:r>
            <a:endParaRPr lang="en-US" sz="2400" dirty="0">
              <a:solidFill>
                <a:schemeClr val="bg1"/>
              </a:solidFill>
            </a:endParaRPr>
          </a:p>
          <a:p>
            <a:pPr algn="l"/>
            <a:r>
              <a:rPr lang="en-US" sz="2400" dirty="0">
                <a:solidFill>
                  <a:schemeClr val="bg1"/>
                </a:solidFill>
              </a:rPr>
              <a:t>Paul </a:t>
            </a:r>
            <a:r>
              <a:rPr lang="en-US" sz="2400" dirty="0" err="1">
                <a:solidFill>
                  <a:schemeClr val="bg1"/>
                </a:solidFill>
              </a:rPr>
              <a:t>Hamer</a:t>
            </a:r>
            <a:r>
              <a:rPr lang="en-US" sz="2400" dirty="0">
                <a:solidFill>
                  <a:schemeClr val="bg1"/>
                </a:solidFill>
              </a:rPr>
              <a:t>			Patrick </a:t>
            </a:r>
            <a:r>
              <a:rPr lang="en-US" sz="2400" dirty="0" err="1">
                <a:solidFill>
                  <a:schemeClr val="bg1"/>
                </a:solidFill>
              </a:rPr>
              <a:t>Hildreth</a:t>
            </a:r>
            <a:endParaRPr lang="en-US" sz="2400" dirty="0">
              <a:solidFill>
                <a:schemeClr val="bg1"/>
              </a:solidFill>
            </a:endParaRPr>
          </a:p>
          <a:p>
            <a:pPr algn="l"/>
            <a:r>
              <a:rPr lang="en-US" sz="2400" dirty="0">
                <a:solidFill>
                  <a:schemeClr val="bg1"/>
                </a:solidFill>
              </a:rPr>
              <a:t>Shannon Johnston 		Bob </a:t>
            </a:r>
            <a:r>
              <a:rPr lang="en-US" sz="2400" dirty="0" err="1">
                <a:solidFill>
                  <a:schemeClr val="bg1"/>
                </a:solidFill>
              </a:rPr>
              <a:t>Lipschutz</a:t>
            </a:r>
            <a:r>
              <a:rPr lang="en-US" sz="2400" dirty="0">
                <a:solidFill>
                  <a:schemeClr val="bg1"/>
                </a:solidFill>
              </a:rPr>
              <a:t> </a:t>
            </a:r>
          </a:p>
          <a:p>
            <a:pPr algn="l"/>
            <a:r>
              <a:rPr lang="en-US" sz="2400" dirty="0">
                <a:solidFill>
                  <a:schemeClr val="bg1"/>
                </a:solidFill>
              </a:rPr>
              <a:t>Adam </a:t>
            </a:r>
            <a:r>
              <a:rPr lang="en-US" sz="2400" dirty="0" err="1">
                <a:solidFill>
                  <a:schemeClr val="bg1"/>
                </a:solidFill>
              </a:rPr>
              <a:t>Mabrouk</a:t>
            </a:r>
            <a:r>
              <a:rPr lang="en-US" sz="2400" dirty="0">
                <a:solidFill>
                  <a:schemeClr val="bg1"/>
                </a:solidFill>
              </a:rPr>
              <a:t>		Glen </a:t>
            </a:r>
            <a:r>
              <a:rPr lang="en-US" sz="2400" dirty="0" err="1">
                <a:solidFill>
                  <a:schemeClr val="bg1"/>
                </a:solidFill>
              </a:rPr>
              <a:t>Pankow</a:t>
            </a:r>
            <a:endParaRPr lang="en-US" sz="2400" dirty="0">
              <a:solidFill>
                <a:schemeClr val="bg1"/>
              </a:solidFill>
            </a:endParaRPr>
          </a:p>
          <a:p>
            <a:pPr algn="l"/>
            <a:r>
              <a:rPr lang="en-US" sz="2400" dirty="0">
                <a:solidFill>
                  <a:schemeClr val="bg1"/>
                </a:solidFill>
              </a:rPr>
              <a:t>James </a:t>
            </a:r>
            <a:r>
              <a:rPr lang="en-US" sz="2400" dirty="0" err="1">
                <a:solidFill>
                  <a:schemeClr val="bg1"/>
                </a:solidFill>
              </a:rPr>
              <a:t>Schroeter</a:t>
            </a:r>
            <a:r>
              <a:rPr lang="en-US" sz="2400" dirty="0">
                <a:solidFill>
                  <a:schemeClr val="bg1"/>
                </a:solidFill>
              </a:rPr>
              <a:t> 		Jeff Smith</a:t>
            </a:r>
          </a:p>
          <a:p>
            <a:pPr algn="l"/>
            <a:r>
              <a:rPr lang="en-US" sz="2400" dirty="0" err="1">
                <a:solidFill>
                  <a:schemeClr val="bg1"/>
                </a:solidFill>
              </a:rPr>
              <a:t>MarySue</a:t>
            </a:r>
            <a:r>
              <a:rPr lang="en-US" sz="2400" dirty="0">
                <a:solidFill>
                  <a:schemeClr val="bg1"/>
                </a:solidFill>
              </a:rPr>
              <a:t> Schultz 		Mike Turpin	</a:t>
            </a:r>
            <a:endParaRPr lang="en-US" sz="2400" dirty="0" smtClean="0">
              <a:solidFill>
                <a:schemeClr val="bg1"/>
              </a:solidFill>
            </a:endParaRPr>
          </a:p>
          <a:p>
            <a:pPr algn="l"/>
            <a:endParaRPr lang="en-US" sz="2400" dirty="0" smtClean="0">
              <a:solidFill>
                <a:schemeClr val="bg1"/>
              </a:solidFill>
            </a:endParaRPr>
          </a:p>
          <a:p>
            <a:pPr algn="l"/>
            <a:r>
              <a:rPr lang="en-US" sz="2400" dirty="0" smtClean="0">
                <a:solidFill>
                  <a:schemeClr val="bg1"/>
                </a:solidFill>
              </a:rPr>
              <a:t>GSD is involved in both FAA NNEW and NWS NextGen Programs.</a:t>
            </a:r>
            <a:r>
              <a:rPr lang="en-US" sz="2400" dirty="0">
                <a:solidFill>
                  <a:schemeClr val="bg1"/>
                </a:solidFill>
              </a:rPr>
              <a:t>						</a:t>
            </a:r>
          </a:p>
        </p:txBody>
      </p:sp>
      <p:sp>
        <p:nvSpPr>
          <p:cNvPr id="18436" name="TextBox 2"/>
          <p:cNvSpPr txBox="1">
            <a:spLocks noChangeArrowheads="1"/>
          </p:cNvSpPr>
          <p:nvPr/>
        </p:nvSpPr>
        <p:spPr bwMode="auto">
          <a:xfrm>
            <a:off x="762000" y="1413808"/>
            <a:ext cx="8610600" cy="1938992"/>
          </a:xfrm>
          <a:prstGeom prst="rect">
            <a:avLst/>
          </a:prstGeom>
          <a:noFill/>
          <a:ln w="9525">
            <a:noFill/>
            <a:miter lim="800000"/>
            <a:headEnd/>
            <a:tailEnd/>
          </a:ln>
        </p:spPr>
        <p:txBody>
          <a:bodyPr wrap="square">
            <a:spAutoFit/>
          </a:bodyPr>
          <a:lstStyle/>
          <a:p>
            <a:pPr algn="l"/>
            <a:r>
              <a:rPr lang="en-US" sz="2400" dirty="0">
                <a:solidFill>
                  <a:schemeClr val="bg1"/>
                </a:solidFill>
              </a:rPr>
              <a:t>Lynn </a:t>
            </a:r>
            <a:r>
              <a:rPr lang="en-US" sz="2400" dirty="0" err="1">
                <a:solidFill>
                  <a:schemeClr val="bg1"/>
                </a:solidFill>
              </a:rPr>
              <a:t>Sherretz</a:t>
            </a:r>
            <a:r>
              <a:rPr lang="en-US" sz="2400" dirty="0">
                <a:solidFill>
                  <a:schemeClr val="bg1"/>
                </a:solidFill>
              </a:rPr>
              <a:t>	</a:t>
            </a:r>
            <a:r>
              <a:rPr lang="en-US" sz="2400" dirty="0" smtClean="0">
                <a:solidFill>
                  <a:schemeClr val="bg1"/>
                </a:solidFill>
              </a:rPr>
              <a:t> </a:t>
            </a:r>
            <a:r>
              <a:rPr lang="en-US" sz="2400" dirty="0">
                <a:solidFill>
                  <a:schemeClr val="bg1"/>
                </a:solidFill>
              </a:rPr>
              <a:t>	– NextGen Program Manager</a:t>
            </a:r>
          </a:p>
          <a:p>
            <a:pPr algn="l"/>
            <a:r>
              <a:rPr lang="en-US" sz="2400" dirty="0" err="1">
                <a:solidFill>
                  <a:schemeClr val="bg1"/>
                </a:solidFill>
              </a:rPr>
              <a:t>Sher</a:t>
            </a:r>
            <a:r>
              <a:rPr lang="en-US" sz="2400" dirty="0">
                <a:solidFill>
                  <a:schemeClr val="bg1"/>
                </a:solidFill>
              </a:rPr>
              <a:t> </a:t>
            </a:r>
            <a:r>
              <a:rPr lang="en-US" sz="2400" dirty="0" err="1">
                <a:solidFill>
                  <a:schemeClr val="bg1"/>
                </a:solidFill>
              </a:rPr>
              <a:t>Schranz</a:t>
            </a:r>
            <a:r>
              <a:rPr lang="en-US" sz="2400" dirty="0">
                <a:solidFill>
                  <a:schemeClr val="bg1"/>
                </a:solidFill>
              </a:rPr>
              <a:t>	</a:t>
            </a:r>
            <a:r>
              <a:rPr lang="en-US" sz="2400" dirty="0" smtClean="0">
                <a:solidFill>
                  <a:schemeClr val="bg1"/>
                </a:solidFill>
              </a:rPr>
              <a:t> </a:t>
            </a:r>
            <a:r>
              <a:rPr lang="en-US" sz="2400" dirty="0">
                <a:solidFill>
                  <a:schemeClr val="bg1"/>
                </a:solidFill>
              </a:rPr>
              <a:t>	– Assistant NextGen Program Manager</a:t>
            </a:r>
          </a:p>
          <a:p>
            <a:pPr algn="l"/>
            <a:r>
              <a:rPr lang="en-US" sz="2400" dirty="0">
                <a:solidFill>
                  <a:schemeClr val="bg1"/>
                </a:solidFill>
              </a:rPr>
              <a:t>Chris </a:t>
            </a:r>
            <a:r>
              <a:rPr lang="en-US" sz="2400" dirty="0" err="1">
                <a:solidFill>
                  <a:schemeClr val="bg1"/>
                </a:solidFill>
              </a:rPr>
              <a:t>MacDermaid</a:t>
            </a:r>
            <a:r>
              <a:rPr lang="en-US" sz="2400" dirty="0">
                <a:solidFill>
                  <a:schemeClr val="bg1"/>
                </a:solidFill>
              </a:rPr>
              <a:t>	– NextGen IT Technical Coordinator</a:t>
            </a:r>
          </a:p>
          <a:p>
            <a:pPr algn="l"/>
            <a:r>
              <a:rPr lang="en-US" sz="2400" dirty="0">
                <a:solidFill>
                  <a:schemeClr val="bg1"/>
                </a:solidFill>
              </a:rPr>
              <a:t>Michael Leon 		</a:t>
            </a:r>
            <a:r>
              <a:rPr lang="en-US" sz="2400" dirty="0" smtClean="0">
                <a:solidFill>
                  <a:schemeClr val="bg1"/>
                </a:solidFill>
              </a:rPr>
              <a:t>– </a:t>
            </a:r>
            <a:r>
              <a:rPr lang="en-US" sz="2400" dirty="0">
                <a:solidFill>
                  <a:schemeClr val="bg1"/>
                </a:solidFill>
              </a:rPr>
              <a:t>FAA NextGen IT Technical Lead</a:t>
            </a:r>
          </a:p>
          <a:p>
            <a:pPr algn="l"/>
            <a:r>
              <a:rPr lang="en-US" sz="2400" dirty="0" err="1">
                <a:solidFill>
                  <a:schemeClr val="bg1"/>
                </a:solidFill>
              </a:rPr>
              <a:t>Jebb</a:t>
            </a:r>
            <a:r>
              <a:rPr lang="en-US" sz="2400" dirty="0">
                <a:solidFill>
                  <a:schemeClr val="bg1"/>
                </a:solidFill>
              </a:rPr>
              <a:t> Stewart 		</a:t>
            </a:r>
            <a:r>
              <a:rPr lang="en-US" sz="2400" dirty="0" smtClean="0">
                <a:solidFill>
                  <a:schemeClr val="bg1"/>
                </a:solidFill>
              </a:rPr>
              <a:t>– </a:t>
            </a:r>
            <a:r>
              <a:rPr lang="en-US" sz="2400" dirty="0">
                <a:solidFill>
                  <a:schemeClr val="bg1"/>
                </a:solidFill>
              </a:rPr>
              <a:t>NWS NextGen IT Technical Lead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33400" y="1752600"/>
            <a:ext cx="8153400" cy="4708981"/>
          </a:xfrm>
          <a:prstGeom prst="rect">
            <a:avLst/>
          </a:prstGeom>
          <a:noFill/>
          <a:ln w="9525">
            <a:noFill/>
            <a:miter lim="800000"/>
            <a:headEnd/>
            <a:tailEnd/>
          </a:ln>
        </p:spPr>
        <p:txBody>
          <a:bodyPr wrap="square">
            <a:spAutoFit/>
          </a:bodyPr>
          <a:lstStyle/>
          <a:p>
            <a:pPr algn="l">
              <a:defRPr/>
            </a:pPr>
            <a:r>
              <a:rPr lang="en-US" sz="2400" dirty="0">
                <a:solidFill>
                  <a:schemeClr val="bg1"/>
                </a:solidFill>
                <a:latin typeface="Arial" pitchFamily="34" charset="0"/>
                <a:ea typeface="MS PGothic" pitchFamily="34" charset="-128"/>
              </a:rPr>
              <a:t>OGC (Open Geospatial Consortium)</a:t>
            </a:r>
            <a:endParaRPr lang="en-US" sz="2400" b="1" dirty="0">
              <a:solidFill>
                <a:schemeClr val="bg1"/>
              </a:solidFill>
              <a:latin typeface="Arial" pitchFamily="34" charset="0"/>
              <a:ea typeface="MS PGothic" pitchFamily="34" charset="-128"/>
            </a:endParaRPr>
          </a:p>
          <a:p>
            <a:pPr lvl="1" algn="l">
              <a:buFont typeface="Arial" pitchFamily="34" charset="0"/>
              <a:buChar char="•"/>
              <a:defRPr/>
            </a:pPr>
            <a:r>
              <a:rPr lang="en-US" sz="2400" dirty="0">
                <a:solidFill>
                  <a:schemeClr val="bg1"/>
                </a:solidFill>
                <a:latin typeface="Arial" pitchFamily="34" charset="0"/>
                <a:ea typeface="MS PGothic" pitchFamily="34" charset="-128"/>
              </a:rPr>
              <a:t>International industry consortium</a:t>
            </a:r>
          </a:p>
          <a:p>
            <a:pPr lvl="1" algn="l">
              <a:buFont typeface="Arial" pitchFamily="34" charset="0"/>
              <a:buChar char="•"/>
              <a:defRPr/>
            </a:pPr>
            <a:r>
              <a:rPr lang="en-US" sz="2400" dirty="0">
                <a:solidFill>
                  <a:schemeClr val="bg1"/>
                </a:solidFill>
                <a:latin typeface="Arial" pitchFamily="34" charset="0"/>
                <a:ea typeface="MS PGothic" pitchFamily="34" charset="-128"/>
              </a:rPr>
              <a:t>Standards developed in a consensus process</a:t>
            </a:r>
          </a:p>
          <a:p>
            <a:pPr lvl="1" algn="l">
              <a:buFont typeface="Arial" pitchFamily="34" charset="0"/>
              <a:buChar char="•"/>
              <a:defRPr/>
            </a:pPr>
            <a:r>
              <a:rPr lang="en-US" sz="2400" dirty="0" err="1">
                <a:solidFill>
                  <a:schemeClr val="bg1"/>
                </a:solidFill>
                <a:latin typeface="Arial" pitchFamily="34" charset="0"/>
                <a:ea typeface="MS PGothic" pitchFamily="34" charset="-128"/>
              </a:rPr>
              <a:t>Geoprocessing</a:t>
            </a:r>
            <a:r>
              <a:rPr lang="en-US" sz="2400" dirty="0">
                <a:solidFill>
                  <a:schemeClr val="bg1"/>
                </a:solidFill>
                <a:latin typeface="Arial" pitchFamily="34" charset="0"/>
                <a:ea typeface="MS PGothic" pitchFamily="34" charset="-128"/>
              </a:rPr>
              <a:t> applications interoperable</a:t>
            </a:r>
          </a:p>
          <a:p>
            <a:pPr marL="0" lvl="1" algn="l">
              <a:defRPr/>
            </a:pPr>
            <a:endParaRPr lang="en-US" sz="2400" dirty="0">
              <a:solidFill>
                <a:schemeClr val="bg1"/>
              </a:solidFill>
              <a:latin typeface="Arial" pitchFamily="34" charset="0"/>
              <a:ea typeface="MS PGothic" pitchFamily="34" charset="-128"/>
            </a:endParaRPr>
          </a:p>
          <a:p>
            <a:pPr marL="0" lvl="1" algn="l">
              <a:defRPr/>
            </a:pPr>
            <a:r>
              <a:rPr lang="en-US" sz="2400" dirty="0">
                <a:solidFill>
                  <a:schemeClr val="bg1"/>
                </a:solidFill>
                <a:latin typeface="Arial" pitchFamily="34" charset="0"/>
                <a:ea typeface="MS PGothic" pitchFamily="34" charset="-128"/>
              </a:rPr>
              <a:t>SOA (Service Oriented Architecture)</a:t>
            </a:r>
          </a:p>
          <a:p>
            <a:pPr marL="857250" lvl="3" algn="l">
              <a:buFont typeface="Arial" pitchFamily="34" charset="0"/>
              <a:buChar char="•"/>
              <a:defRPr/>
            </a:pPr>
            <a:r>
              <a:rPr lang="en-US" sz="2400" dirty="0">
                <a:solidFill>
                  <a:schemeClr val="bg1"/>
                </a:solidFill>
                <a:latin typeface="Arial" pitchFamily="34" charset="0"/>
                <a:ea typeface="MS PGothic" pitchFamily="34" charset="-128"/>
              </a:rPr>
              <a:t>Lots of disparate weather tracking / forecast systems</a:t>
            </a:r>
          </a:p>
          <a:p>
            <a:pPr marL="857250" lvl="3" algn="l">
              <a:buFont typeface="Arial" pitchFamily="34" charset="0"/>
              <a:buChar char="•"/>
              <a:defRPr/>
            </a:pPr>
            <a:r>
              <a:rPr lang="en-US" sz="2400" dirty="0">
                <a:solidFill>
                  <a:schemeClr val="bg1"/>
                </a:solidFill>
                <a:latin typeface="Arial" pitchFamily="34" charset="0"/>
                <a:ea typeface="MS PGothic" pitchFamily="34" charset="-128"/>
              </a:rPr>
              <a:t>Need to make services interoperable</a:t>
            </a:r>
          </a:p>
          <a:p>
            <a:pPr marL="857250" lvl="3" algn="l">
              <a:buFont typeface="Arial" pitchFamily="34" charset="0"/>
              <a:buChar char="•"/>
              <a:defRPr/>
            </a:pPr>
            <a:r>
              <a:rPr lang="en-US" sz="2400" dirty="0">
                <a:solidFill>
                  <a:schemeClr val="bg1"/>
                </a:solidFill>
                <a:latin typeface="Arial" pitchFamily="34" charset="0"/>
                <a:ea typeface="MS PGothic" pitchFamily="34" charset="-128"/>
              </a:rPr>
              <a:t>Consolidates systems/data from NOAA/FAA/DoD</a:t>
            </a:r>
          </a:p>
          <a:p>
            <a:pPr marL="857250" lvl="3" algn="l">
              <a:buFont typeface="Arial" pitchFamily="34" charset="0"/>
              <a:buChar char="•"/>
              <a:defRPr/>
            </a:pPr>
            <a:r>
              <a:rPr lang="en-US" sz="2400" dirty="0">
                <a:solidFill>
                  <a:schemeClr val="bg1"/>
                </a:solidFill>
                <a:latin typeface="Arial" pitchFamily="34" charset="0"/>
                <a:ea typeface="MS PGothic" pitchFamily="34" charset="-128"/>
              </a:rPr>
              <a:t>Efficient data delivery</a:t>
            </a:r>
          </a:p>
          <a:p>
            <a:pPr lvl="1" algn="l">
              <a:buFont typeface="Arial" pitchFamily="34" charset="0"/>
              <a:buChar char="•"/>
              <a:defRPr/>
            </a:pPr>
            <a:endParaRPr lang="en-US" dirty="0">
              <a:solidFill>
                <a:srgbClr val="000000"/>
              </a:solidFill>
              <a:ea typeface="MS PGothic" pitchFamily="34" charset="-128"/>
            </a:endParaRPr>
          </a:p>
          <a:p>
            <a:pPr algn="l">
              <a:buFont typeface="Arial" pitchFamily="34" charset="0"/>
              <a:buChar char="•"/>
              <a:defRPr/>
            </a:pPr>
            <a:endParaRPr lang="en-US" dirty="0">
              <a:solidFill>
                <a:srgbClr val="000000"/>
              </a:solidFill>
              <a:ea typeface="MS PGothic" pitchFamily="34" charset="-128"/>
            </a:endParaRPr>
          </a:p>
        </p:txBody>
      </p:sp>
      <p:sp>
        <p:nvSpPr>
          <p:cNvPr id="30724" name="Text Box 2"/>
          <p:cNvSpPr txBox="1">
            <a:spLocks noChangeArrowheads="1"/>
          </p:cNvSpPr>
          <p:nvPr/>
        </p:nvSpPr>
        <p:spPr bwMode="auto">
          <a:xfrm>
            <a:off x="0" y="0"/>
            <a:ext cx="9144000" cy="6096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a:solidFill>
                  <a:schemeClr val="bg1"/>
                </a:solidFill>
                <a:latin typeface="+mj-lt"/>
                <a:ea typeface="+mn-ea"/>
              </a:rPr>
              <a:t>Architecture Background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914400" y="0"/>
            <a:ext cx="8229600" cy="762000"/>
          </a:xfrm>
        </p:spPr>
        <p:txBody>
          <a:bodyPr>
            <a:normAutofit/>
          </a:bodyPr>
          <a:lstStyle/>
          <a:p>
            <a:pPr algn="r"/>
            <a:r>
              <a:rPr lang="en-US" sz="4000" b="1" dirty="0" smtClean="0">
                <a:solidFill>
                  <a:schemeClr val="bg1"/>
                </a:solidFill>
              </a:rPr>
              <a:t>Data Delivery Services</a:t>
            </a:r>
          </a:p>
        </p:txBody>
      </p:sp>
      <p:sp>
        <p:nvSpPr>
          <p:cNvPr id="3075" name="Content Placeholder 3"/>
          <p:cNvSpPr>
            <a:spLocks noGrp="1"/>
          </p:cNvSpPr>
          <p:nvPr>
            <p:ph idx="1"/>
          </p:nvPr>
        </p:nvSpPr>
        <p:spPr>
          <a:xfrm>
            <a:off x="457200" y="1798637"/>
            <a:ext cx="8229600" cy="4525963"/>
          </a:xfrm>
        </p:spPr>
        <p:txBody>
          <a:bodyPr>
            <a:normAutofit/>
          </a:bodyPr>
          <a:lstStyle/>
          <a:p>
            <a:pPr>
              <a:buNone/>
            </a:pPr>
            <a:r>
              <a:rPr lang="en-US" b="0" dirty="0" smtClean="0">
                <a:solidFill>
                  <a:schemeClr val="bg1"/>
                </a:solidFill>
              </a:rPr>
              <a:t>OGC-capable/compliant</a:t>
            </a:r>
          </a:p>
          <a:p>
            <a:pPr>
              <a:buFont typeface="Arial" pitchFamily="34" charset="0"/>
              <a:buChar char="•"/>
            </a:pPr>
            <a:r>
              <a:rPr lang="en-US" b="0" dirty="0" smtClean="0">
                <a:solidFill>
                  <a:schemeClr val="bg1"/>
                </a:solidFill>
              </a:rPr>
              <a:t>Web Feature Service (WFS)</a:t>
            </a:r>
          </a:p>
          <a:p>
            <a:pPr>
              <a:buFont typeface="Arial" pitchFamily="34" charset="0"/>
              <a:buChar char="•"/>
            </a:pPr>
            <a:r>
              <a:rPr lang="en-US" b="0" dirty="0" smtClean="0">
                <a:solidFill>
                  <a:schemeClr val="bg1"/>
                </a:solidFill>
              </a:rPr>
              <a:t>Web Coverage Service (WCS)</a:t>
            </a:r>
          </a:p>
          <a:p>
            <a:pPr>
              <a:buFont typeface="Arial" pitchFamily="34" charset="0"/>
              <a:buChar char="•"/>
            </a:pPr>
            <a:r>
              <a:rPr lang="en-US" dirty="0" smtClean="0">
                <a:solidFill>
                  <a:schemeClr val="bg1"/>
                </a:solidFill>
              </a:rPr>
              <a:t>Web Mapping Service (WMS)</a:t>
            </a:r>
          </a:p>
          <a:p>
            <a:pPr>
              <a:buFont typeface="Arial" pitchFamily="34" charset="0"/>
              <a:buChar char="•"/>
            </a:pPr>
            <a:r>
              <a:rPr lang="en-US" b="0" dirty="0" smtClean="0">
                <a:solidFill>
                  <a:schemeClr val="bg1"/>
                </a:solidFill>
              </a:rPr>
              <a:t>Sensor Observation Service (SOS)</a:t>
            </a:r>
          </a:p>
          <a:p>
            <a:pPr>
              <a:buFont typeface="Arial" pitchFamily="34" charset="0"/>
              <a:buChar char="•"/>
            </a:pPr>
            <a:r>
              <a:rPr lang="en-US" b="0" dirty="0" smtClean="0">
                <a:solidFill>
                  <a:schemeClr val="bg1"/>
                </a:solidFill>
              </a:rPr>
              <a:t>Registry/Repository (</a:t>
            </a:r>
            <a:r>
              <a:rPr lang="en-US" b="0" dirty="0" err="1" smtClean="0">
                <a:solidFill>
                  <a:schemeClr val="bg1"/>
                </a:solidFill>
              </a:rPr>
              <a:t>RegRep</a:t>
            </a:r>
            <a:r>
              <a:rPr lang="en-US" b="0" dirty="0" smtClean="0">
                <a:solidFill>
                  <a:schemeClr val="bg1"/>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cstate="print"/>
          <a:srcRect/>
          <a:stretch>
            <a:fillRect/>
          </a:stretch>
        </p:blipFill>
        <p:spPr bwMode="auto">
          <a:xfrm>
            <a:off x="271463" y="1730375"/>
            <a:ext cx="8540750" cy="4137025"/>
          </a:xfrm>
          <a:prstGeom prst="rect">
            <a:avLst/>
          </a:prstGeom>
          <a:noFill/>
          <a:ln w="9525">
            <a:noFill/>
            <a:round/>
            <a:headEnd/>
            <a:tailEnd/>
          </a:ln>
        </p:spPr>
      </p:pic>
      <p:sp>
        <p:nvSpPr>
          <p:cNvPr id="22532" name="Text Box 2"/>
          <p:cNvSpPr txBox="1">
            <a:spLocks noChangeArrowheads="1"/>
          </p:cNvSpPr>
          <p:nvPr/>
        </p:nvSpPr>
        <p:spPr bwMode="auto">
          <a:xfrm>
            <a:off x="0" y="76200"/>
            <a:ext cx="9144000" cy="990600"/>
          </a:xfrm>
          <a:prstGeom prst="rect">
            <a:avLst/>
          </a:prstGeom>
          <a:noFill/>
          <a:ln w="9525">
            <a:noFill/>
            <a:round/>
            <a:headEnd/>
            <a:tailEnd/>
          </a:ln>
        </p:spPr>
        <p:txBody>
          <a:bodyPr lIns="90000" tIns="46800" rIns="90000" bIns="46800" anchor="ctr"/>
          <a:lstStyle/>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a:solidFill>
                  <a:schemeClr val="bg1"/>
                </a:solidFill>
                <a:latin typeface="+mj-lt"/>
              </a:rPr>
              <a:t>Common Weather Data </a:t>
            </a:r>
            <a:r>
              <a:rPr lang="en-US" sz="4000" b="1" dirty="0" smtClean="0">
                <a:solidFill>
                  <a:schemeClr val="bg1"/>
                </a:solidFill>
                <a:latin typeface="+mj-lt"/>
              </a:rPr>
              <a:t>Types</a:t>
            </a:r>
          </a:p>
          <a:p>
            <a:pPr algn="r">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smtClean="0">
                <a:solidFill>
                  <a:schemeClr val="bg1"/>
                </a:solidFill>
                <a:latin typeface="+mj-lt"/>
              </a:rPr>
              <a:t>and </a:t>
            </a:r>
            <a:r>
              <a:rPr lang="en-US" sz="4000" b="1" dirty="0">
                <a:solidFill>
                  <a:schemeClr val="bg1"/>
                </a:solidFill>
                <a:latin typeface="+mj-lt"/>
              </a:rPr>
              <a:t>Service Mapping</a:t>
            </a:r>
          </a:p>
        </p:txBody>
      </p:sp>
      <p:sp>
        <p:nvSpPr>
          <p:cNvPr id="22533" name="Text Box 9"/>
          <p:cNvSpPr txBox="1">
            <a:spLocks noChangeArrowheads="1"/>
          </p:cNvSpPr>
          <p:nvPr/>
        </p:nvSpPr>
        <p:spPr bwMode="auto">
          <a:xfrm>
            <a:off x="762000" y="2381250"/>
            <a:ext cx="838200" cy="341313"/>
          </a:xfrm>
          <a:prstGeom prst="rect">
            <a:avLst/>
          </a:prstGeom>
          <a:solidFill>
            <a:srgbClr val="FFCC00"/>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WMS</a:t>
            </a:r>
          </a:p>
        </p:txBody>
      </p:sp>
      <p:sp>
        <p:nvSpPr>
          <p:cNvPr id="22534" name="Text Box 7"/>
          <p:cNvSpPr txBox="1">
            <a:spLocks noChangeArrowheads="1"/>
          </p:cNvSpPr>
          <p:nvPr/>
        </p:nvSpPr>
        <p:spPr bwMode="auto">
          <a:xfrm>
            <a:off x="2895600" y="2381250"/>
            <a:ext cx="762000" cy="341313"/>
          </a:xfrm>
          <a:prstGeom prst="rect">
            <a:avLst/>
          </a:prstGeom>
          <a:solidFill>
            <a:srgbClr val="99CC00"/>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WFS</a:t>
            </a:r>
          </a:p>
        </p:txBody>
      </p:sp>
      <p:sp>
        <p:nvSpPr>
          <p:cNvPr id="22535" name="Text Box 14"/>
          <p:cNvSpPr txBox="1">
            <a:spLocks noChangeArrowheads="1"/>
          </p:cNvSpPr>
          <p:nvPr/>
        </p:nvSpPr>
        <p:spPr bwMode="auto">
          <a:xfrm>
            <a:off x="5181600" y="2381250"/>
            <a:ext cx="762000" cy="341313"/>
          </a:xfrm>
          <a:prstGeom prst="rect">
            <a:avLst/>
          </a:prstGeom>
          <a:solidFill>
            <a:srgbClr val="99CCFF"/>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WCS</a:t>
            </a:r>
          </a:p>
        </p:txBody>
      </p:sp>
      <p:sp>
        <p:nvSpPr>
          <p:cNvPr id="22536" name="Text Box 14"/>
          <p:cNvSpPr txBox="1">
            <a:spLocks noChangeArrowheads="1"/>
          </p:cNvSpPr>
          <p:nvPr/>
        </p:nvSpPr>
        <p:spPr bwMode="auto">
          <a:xfrm>
            <a:off x="7315200" y="2344738"/>
            <a:ext cx="762000" cy="341312"/>
          </a:xfrm>
          <a:prstGeom prst="rect">
            <a:avLst/>
          </a:prstGeom>
          <a:solidFill>
            <a:srgbClr val="99CCFF"/>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WCS</a:t>
            </a:r>
          </a:p>
        </p:txBody>
      </p:sp>
      <p:sp>
        <p:nvSpPr>
          <p:cNvPr id="22537" name="Text Box 8"/>
          <p:cNvSpPr txBox="1">
            <a:spLocks noChangeArrowheads="1"/>
          </p:cNvSpPr>
          <p:nvPr/>
        </p:nvSpPr>
        <p:spPr bwMode="auto">
          <a:xfrm>
            <a:off x="762000" y="4591050"/>
            <a:ext cx="762000" cy="341313"/>
          </a:xfrm>
          <a:prstGeom prst="rect">
            <a:avLst/>
          </a:prstGeom>
          <a:solidFill>
            <a:srgbClr val="99CC00"/>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WFS</a:t>
            </a:r>
          </a:p>
        </p:txBody>
      </p:sp>
      <p:sp>
        <p:nvSpPr>
          <p:cNvPr id="22538" name="Text Box 10"/>
          <p:cNvSpPr txBox="1">
            <a:spLocks noChangeArrowheads="1"/>
          </p:cNvSpPr>
          <p:nvPr/>
        </p:nvSpPr>
        <p:spPr bwMode="auto">
          <a:xfrm>
            <a:off x="2895600" y="4591050"/>
            <a:ext cx="762000" cy="341313"/>
          </a:xfrm>
          <a:prstGeom prst="rect">
            <a:avLst/>
          </a:prstGeom>
          <a:solidFill>
            <a:srgbClr val="99CC00"/>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WFS</a:t>
            </a:r>
          </a:p>
        </p:txBody>
      </p:sp>
      <p:sp>
        <p:nvSpPr>
          <p:cNvPr id="22539" name="Text Box 12"/>
          <p:cNvSpPr txBox="1">
            <a:spLocks noChangeArrowheads="1"/>
          </p:cNvSpPr>
          <p:nvPr/>
        </p:nvSpPr>
        <p:spPr bwMode="auto">
          <a:xfrm>
            <a:off x="5334000" y="4630738"/>
            <a:ext cx="762000" cy="341312"/>
          </a:xfrm>
          <a:prstGeom prst="rect">
            <a:avLst/>
          </a:prstGeom>
          <a:solidFill>
            <a:srgbClr val="99CCFF"/>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WCS</a:t>
            </a:r>
          </a:p>
        </p:txBody>
      </p:sp>
      <p:sp>
        <p:nvSpPr>
          <p:cNvPr id="22540" name="Text Box 13"/>
          <p:cNvSpPr txBox="1">
            <a:spLocks noChangeArrowheads="1"/>
          </p:cNvSpPr>
          <p:nvPr/>
        </p:nvSpPr>
        <p:spPr bwMode="auto">
          <a:xfrm>
            <a:off x="7391400" y="4667250"/>
            <a:ext cx="762000" cy="341313"/>
          </a:xfrm>
          <a:prstGeom prst="rect">
            <a:avLst/>
          </a:prstGeom>
          <a:solidFill>
            <a:srgbClr val="99CCFF"/>
          </a:solidFill>
          <a:ln w="25400">
            <a:solidFill>
              <a:schemeClr val="tx1"/>
            </a:solid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t>WCS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914400" y="152400"/>
            <a:ext cx="8229600" cy="1219200"/>
          </a:xfrm>
        </p:spPr>
        <p:txBody>
          <a:bodyPr>
            <a:noAutofit/>
          </a:bodyPr>
          <a:lstStyle/>
          <a:p>
            <a:pPr algn="r"/>
            <a:r>
              <a:rPr lang="en-US" sz="3600" b="1" dirty="0" smtClean="0">
                <a:solidFill>
                  <a:schemeClr val="bg1"/>
                </a:solidFill>
              </a:rPr>
              <a:t>WFS Reference Implementation</a:t>
            </a:r>
            <a:br>
              <a:rPr lang="en-US" sz="3600" b="1" dirty="0" smtClean="0">
                <a:solidFill>
                  <a:schemeClr val="bg1"/>
                </a:solidFill>
              </a:rPr>
            </a:br>
            <a:r>
              <a:rPr lang="en-US" sz="3600" b="1" dirty="0" smtClean="0">
                <a:solidFill>
                  <a:schemeClr val="bg1"/>
                </a:solidFill>
              </a:rPr>
              <a:t>MIT/Lincoln Labs </a:t>
            </a:r>
            <a:br>
              <a:rPr lang="en-US" sz="3600" b="1" dirty="0" smtClean="0">
                <a:solidFill>
                  <a:schemeClr val="bg1"/>
                </a:solidFill>
              </a:rPr>
            </a:br>
            <a:endParaRPr lang="en-US" sz="3600" b="1" dirty="0" smtClean="0">
              <a:solidFill>
                <a:schemeClr val="bg1"/>
              </a:solidFill>
            </a:endParaRPr>
          </a:p>
        </p:txBody>
      </p:sp>
      <p:sp>
        <p:nvSpPr>
          <p:cNvPr id="4099" name="Content Placeholder 2"/>
          <p:cNvSpPr>
            <a:spLocks noGrp="1"/>
          </p:cNvSpPr>
          <p:nvPr>
            <p:ph idx="4294967295"/>
          </p:nvPr>
        </p:nvSpPr>
        <p:spPr>
          <a:xfrm>
            <a:off x="304800" y="1676400"/>
            <a:ext cx="8534400" cy="4525963"/>
          </a:xfrm>
        </p:spPr>
        <p:txBody>
          <a:bodyPr>
            <a:normAutofit fontScale="92500"/>
          </a:bodyPr>
          <a:lstStyle/>
          <a:p>
            <a:pPr>
              <a:buFont typeface="Arial" pitchFamily="34" charset="0"/>
              <a:buChar char="•"/>
            </a:pPr>
            <a:r>
              <a:rPr lang="en-US" sz="2200" dirty="0" smtClean="0">
                <a:solidFill>
                  <a:schemeClr val="bg1"/>
                </a:solidFill>
              </a:rPr>
              <a:t>Non-gridded data (METAR, MDCR,TAF)</a:t>
            </a:r>
          </a:p>
          <a:p>
            <a:pPr>
              <a:buFont typeface="Arial" pitchFamily="34" charset="0"/>
              <a:buChar char="•"/>
            </a:pPr>
            <a:r>
              <a:rPr lang="en-US" sz="2200" dirty="0" smtClean="0">
                <a:solidFill>
                  <a:schemeClr val="bg1"/>
                </a:solidFill>
              </a:rPr>
              <a:t>Java, PL/SQL</a:t>
            </a:r>
          </a:p>
          <a:p>
            <a:pPr>
              <a:buFont typeface="Arial" pitchFamily="34" charset="0"/>
              <a:buChar char="•"/>
            </a:pPr>
            <a:r>
              <a:rPr lang="en-US" sz="2200" dirty="0" smtClean="0">
                <a:solidFill>
                  <a:schemeClr val="bg1"/>
                </a:solidFill>
              </a:rPr>
              <a:t>Data stored in XML in Oracle</a:t>
            </a:r>
          </a:p>
          <a:p>
            <a:pPr>
              <a:buFont typeface="Arial" pitchFamily="34" charset="0"/>
              <a:buChar char="•"/>
            </a:pPr>
            <a:r>
              <a:rPr lang="en-US" sz="2200" dirty="0" smtClean="0">
                <a:solidFill>
                  <a:schemeClr val="bg1"/>
                </a:solidFill>
              </a:rPr>
              <a:t>Requests made with SOAP client API</a:t>
            </a:r>
          </a:p>
          <a:p>
            <a:pPr lvl="1">
              <a:buFont typeface="Arial" pitchFamily="34" charset="0"/>
              <a:buChar char="•"/>
            </a:pPr>
            <a:r>
              <a:rPr lang="en-US" sz="2200" dirty="0" err="1" smtClean="0">
                <a:solidFill>
                  <a:schemeClr val="bg1"/>
                </a:solidFill>
              </a:rPr>
              <a:t>GetCapabilities</a:t>
            </a:r>
            <a:endParaRPr lang="en-US" sz="2200" dirty="0" smtClean="0">
              <a:solidFill>
                <a:schemeClr val="bg1"/>
              </a:solidFill>
            </a:endParaRPr>
          </a:p>
          <a:p>
            <a:pPr lvl="1">
              <a:buFont typeface="Arial" pitchFamily="34" charset="0"/>
              <a:buChar char="•"/>
            </a:pPr>
            <a:r>
              <a:rPr lang="en-US" sz="2200" dirty="0" err="1" smtClean="0">
                <a:solidFill>
                  <a:schemeClr val="bg1"/>
                </a:solidFill>
              </a:rPr>
              <a:t>DescribeFeatureType</a:t>
            </a:r>
            <a:endParaRPr lang="en-US" sz="2200" dirty="0" smtClean="0">
              <a:solidFill>
                <a:schemeClr val="bg1"/>
              </a:solidFill>
            </a:endParaRPr>
          </a:p>
          <a:p>
            <a:pPr lvl="1">
              <a:buFont typeface="Arial" pitchFamily="34" charset="0"/>
              <a:buChar char="•"/>
            </a:pPr>
            <a:r>
              <a:rPr lang="en-US" sz="2200" dirty="0" err="1" smtClean="0">
                <a:solidFill>
                  <a:schemeClr val="bg1"/>
                </a:solidFill>
              </a:rPr>
              <a:t>GetFeature</a:t>
            </a:r>
            <a:endParaRPr lang="en-US" sz="2200" dirty="0" smtClean="0">
              <a:solidFill>
                <a:schemeClr val="bg1"/>
              </a:solidFill>
            </a:endParaRPr>
          </a:p>
          <a:p>
            <a:pPr lvl="1">
              <a:buFont typeface="Arial" pitchFamily="34" charset="0"/>
              <a:buChar char="•"/>
            </a:pPr>
            <a:r>
              <a:rPr lang="en-US" sz="2200" dirty="0" smtClean="0">
                <a:solidFill>
                  <a:schemeClr val="bg1"/>
                </a:solidFill>
              </a:rPr>
              <a:t>WFS-T – XML format WXXM (Weather Information Exchange Model) </a:t>
            </a:r>
          </a:p>
          <a:p>
            <a:pPr lvl="1" indent="0">
              <a:spcBef>
                <a:spcPts val="0"/>
              </a:spcBef>
              <a:buNone/>
            </a:pPr>
            <a:endParaRPr lang="en-US" sz="2200" dirty="0" smtClean="0">
              <a:solidFill>
                <a:schemeClr val="bg1"/>
              </a:solidFill>
            </a:endParaRPr>
          </a:p>
          <a:p>
            <a:pPr indent="0">
              <a:spcBef>
                <a:spcPts val="0"/>
              </a:spcBef>
              <a:buNone/>
            </a:pPr>
            <a:r>
              <a:rPr lang="en-US" sz="2200" dirty="0" smtClean="0">
                <a:solidFill>
                  <a:schemeClr val="bg1"/>
                </a:solidFill>
              </a:rPr>
              <a:t>WXXM, the Weather Data Model, is a UML-based structural definition for the exchange of information by users of and contributors to the 4-D </a:t>
            </a:r>
            <a:r>
              <a:rPr lang="en-US" sz="2200" dirty="0" err="1" smtClean="0">
                <a:solidFill>
                  <a:schemeClr val="bg1"/>
                </a:solidFill>
              </a:rPr>
              <a:t>Wx</a:t>
            </a:r>
            <a:r>
              <a:rPr lang="en-US" sz="2200" dirty="0" smtClean="0">
                <a:solidFill>
                  <a:schemeClr val="bg1"/>
                </a:solidFill>
              </a:rPr>
              <a:t> Data Cube. It was designed by Eurocontrol, in partnership with NNEW.</a:t>
            </a:r>
          </a:p>
          <a:p>
            <a:pPr lvl="1">
              <a:buNone/>
            </a:pPr>
            <a:endParaRPr lang="en-US" sz="2000"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914400" y="0"/>
            <a:ext cx="8229600" cy="609600"/>
          </a:xfrm>
        </p:spPr>
        <p:txBody>
          <a:bodyPr>
            <a:normAutofit fontScale="90000"/>
          </a:bodyPr>
          <a:lstStyle/>
          <a:p>
            <a:pPr algn="r"/>
            <a:r>
              <a:rPr lang="en-US" b="1" dirty="0" smtClean="0">
                <a:solidFill>
                  <a:schemeClr val="bg1"/>
                </a:solidFill>
              </a:rPr>
              <a:t>WFS Development</a:t>
            </a:r>
          </a:p>
        </p:txBody>
      </p:sp>
      <p:sp>
        <p:nvSpPr>
          <p:cNvPr id="4099" name="Content Placeholder 2"/>
          <p:cNvSpPr>
            <a:spLocks noGrp="1"/>
          </p:cNvSpPr>
          <p:nvPr>
            <p:ph idx="4294967295"/>
          </p:nvPr>
        </p:nvSpPr>
        <p:spPr>
          <a:xfrm>
            <a:off x="304800" y="1874837"/>
            <a:ext cx="8229600" cy="4525963"/>
          </a:xfrm>
        </p:spPr>
        <p:txBody>
          <a:bodyPr>
            <a:normAutofit/>
          </a:bodyPr>
          <a:lstStyle/>
          <a:p>
            <a:pPr>
              <a:buFont typeface="Arial" pitchFamily="34" charset="0"/>
              <a:buChar char="•"/>
            </a:pPr>
            <a:r>
              <a:rPr lang="en-US" sz="2000" dirty="0" smtClean="0">
                <a:solidFill>
                  <a:schemeClr val="bg1"/>
                </a:solidFill>
              </a:rPr>
              <a:t>GSD is exploring open source implementations without licensing costs or restrictions</a:t>
            </a:r>
          </a:p>
          <a:p>
            <a:pPr lvl="1">
              <a:buFont typeface="Arial" pitchFamily="34" charset="0"/>
              <a:buChar char="•"/>
            </a:pPr>
            <a:r>
              <a:rPr lang="en-US" sz="1800" dirty="0" err="1" smtClean="0">
                <a:solidFill>
                  <a:schemeClr val="bg1"/>
                </a:solidFill>
              </a:rPr>
              <a:t>GeoServer</a:t>
            </a:r>
            <a:r>
              <a:rPr lang="en-US" sz="1800" dirty="0" smtClean="0">
                <a:solidFill>
                  <a:schemeClr val="bg1"/>
                </a:solidFill>
              </a:rPr>
              <a:t>  (http://www.geoserver.org)</a:t>
            </a:r>
          </a:p>
          <a:p>
            <a:pPr lvl="1">
              <a:buFont typeface="Arial" pitchFamily="34" charset="0"/>
              <a:buChar char="•"/>
            </a:pPr>
            <a:r>
              <a:rPr lang="en-US" sz="1800" dirty="0" err="1" smtClean="0">
                <a:solidFill>
                  <a:schemeClr val="bg1"/>
                </a:solidFill>
              </a:rPr>
              <a:t>Deegree</a:t>
            </a:r>
            <a:r>
              <a:rPr lang="en-US" sz="1800" dirty="0" smtClean="0">
                <a:solidFill>
                  <a:schemeClr val="bg1"/>
                </a:solidFill>
              </a:rPr>
              <a:t> (http://www.deegree.org</a:t>
            </a:r>
            <a:r>
              <a:rPr lang="en-US" sz="1600" dirty="0" smtClean="0">
                <a:solidFill>
                  <a:schemeClr val="bg1"/>
                </a:solidFill>
              </a:rPr>
              <a:t>)</a:t>
            </a:r>
          </a:p>
          <a:p>
            <a:pPr>
              <a:buFont typeface="Arial" pitchFamily="34" charset="0"/>
              <a:buChar char="•"/>
            </a:pPr>
            <a:r>
              <a:rPr lang="en-US" sz="2000" dirty="0" smtClean="0">
                <a:solidFill>
                  <a:schemeClr val="bg1"/>
                </a:solidFill>
              </a:rPr>
              <a:t>Data stored in </a:t>
            </a:r>
            <a:r>
              <a:rPr lang="en-US" sz="2000" dirty="0" err="1" smtClean="0">
                <a:solidFill>
                  <a:schemeClr val="bg1"/>
                </a:solidFill>
              </a:rPr>
              <a:t>PostGIS</a:t>
            </a:r>
            <a:r>
              <a:rPr lang="en-US" sz="2000" dirty="0" smtClean="0">
                <a:solidFill>
                  <a:schemeClr val="bg1"/>
                </a:solidFill>
              </a:rPr>
              <a:t>, other storage formats are possible</a:t>
            </a:r>
          </a:p>
          <a:p>
            <a:pPr>
              <a:buFont typeface="Arial" pitchFamily="34" charset="0"/>
              <a:buChar char="•"/>
            </a:pPr>
            <a:r>
              <a:rPr lang="en-US" sz="2000" dirty="0" smtClean="0">
                <a:solidFill>
                  <a:schemeClr val="bg1"/>
                </a:solidFill>
              </a:rPr>
              <a:t>Both implement versions 1.0 and 1.1 of WFS Specification</a:t>
            </a:r>
          </a:p>
          <a:p>
            <a:pPr>
              <a:buFont typeface="Arial" pitchFamily="34" charset="0"/>
              <a:buChar char="•"/>
            </a:pPr>
            <a:r>
              <a:rPr lang="en-US" sz="2000" dirty="0" smtClean="0">
                <a:solidFill>
                  <a:schemeClr val="bg1"/>
                </a:solidFill>
              </a:rPr>
              <a:t>WFS Specification requires at least GML, doesn’t prevent serving other formats.</a:t>
            </a:r>
          </a:p>
        </p:txBody>
      </p:sp>
    </p:spTree>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TotalTime>
  <Words>1267</Words>
  <Application>Microsoft Office PowerPoint</Application>
  <PresentationFormat>On-screen Show (4:3)</PresentationFormat>
  <Paragraphs>246</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Global Systems Division’s Web Services Jebb Stewart  NOAA/ESRL/GSD Affiliated with Colorado State University  Cooperative Institute for Research in the Atmosphere (CIRA) December 15th, 2010</vt:lpstr>
      <vt:lpstr>Agenda</vt:lpstr>
      <vt:lpstr>Slide 3</vt:lpstr>
      <vt:lpstr>Slide 4</vt:lpstr>
      <vt:lpstr>Slide 5</vt:lpstr>
      <vt:lpstr>Data Delivery Services</vt:lpstr>
      <vt:lpstr>Slide 7</vt:lpstr>
      <vt:lpstr>WFS Reference Implementation MIT/Lincoln Labs  </vt:lpstr>
      <vt:lpstr>WFS Development</vt:lpstr>
      <vt:lpstr>WFS TAF Response</vt:lpstr>
      <vt:lpstr>GeoServer MDCR GML Response</vt:lpstr>
      <vt:lpstr>WCS Reference Implementation NCAR/RAL  </vt:lpstr>
      <vt:lpstr>WMS Reference Implementation NcWMS</vt:lpstr>
      <vt:lpstr>WMS Examples</vt:lpstr>
      <vt:lpstr>SOS Reference Implementation Deegree</vt:lpstr>
      <vt:lpstr>SOS Examples – 1 of 2</vt:lpstr>
      <vt:lpstr>Slide 17</vt:lpstr>
      <vt:lpstr>Slide 18</vt:lpstr>
      <vt:lpstr>Slide 19</vt:lpstr>
      <vt:lpstr>Reg/Rep Implementation</vt:lpstr>
      <vt:lpstr>Slide 21</vt:lpstr>
      <vt:lpstr>Slide 22</vt:lpstr>
      <vt:lpstr>Impacts</vt:lpstr>
      <vt:lpstr>Slide 24</vt:lpstr>
      <vt:lpstr>Deepwater Horizon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Jebb Stewart</dc:creator>
  <cp:lastModifiedBy>Jebb Stewart</cp:lastModifiedBy>
  <cp:revision>58</cp:revision>
  <dcterms:created xsi:type="dcterms:W3CDTF">2010-12-13T20:28:24Z</dcterms:created>
  <dcterms:modified xsi:type="dcterms:W3CDTF">2010-12-15T15:01:56Z</dcterms:modified>
</cp:coreProperties>
</file>