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4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9144000"/>
  <p:notesSz cx="6961175" cy="9236075"/>
  <p:embeddedFontLst>
    <p:embeddedFont>
      <p:font typeface="Robo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25E7826-736D-4EF3-9FA6-B65F856B49E2}">
  <a:tblStyle styleId="{525E7826-736D-4EF3-9FA6-B65F856B49E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italic.fntdata"/><Relationship Id="rId12" Type="http://schemas.openxmlformats.org/officeDocument/2006/relationships/slide" Target="slides/slide7.xml"/><Relationship Id="rId34" Type="http://schemas.openxmlformats.org/officeDocument/2006/relationships/font" Target="fonts/Roboto-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Robo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 y="0"/>
            <a:ext cx="3017144" cy="46211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942473" y="0"/>
            <a:ext cx="3017144" cy="462118"/>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71575" y="692150"/>
            <a:ext cx="4618038"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6756" y="4387772"/>
            <a:ext cx="5567688" cy="4155920"/>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3" y="8772378"/>
            <a:ext cx="3017144" cy="462118"/>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942473" y="8772378"/>
            <a:ext cx="3017144" cy="462118"/>
          </a:xfrm>
          <a:prstGeom prst="rect">
            <a:avLst/>
          </a:prstGeom>
          <a:noFill/>
          <a:ln>
            <a:noFill/>
          </a:ln>
        </p:spPr>
        <p:txBody>
          <a:bodyPr anchorCtr="0" anchor="b" bIns="91850" lIns="91850" spcFirstLastPara="1" rIns="91850" wrap="square" tIns="9185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 name="Shape 27"/>
        <p:cNvGrpSpPr/>
        <p:nvPr/>
      </p:nvGrpSpPr>
      <p:grpSpPr>
        <a:xfrm>
          <a:off x="0" y="0"/>
          <a:ext cx="0" cy="0"/>
          <a:chOff x="0" y="0"/>
          <a:chExt cx="0" cy="0"/>
        </a:xfrm>
      </p:grpSpPr>
      <p:sp>
        <p:nvSpPr>
          <p:cNvPr id="28" name="Google Shape;28;p5:notes"/>
          <p:cNvSpPr/>
          <p:nvPr>
            <p:ph idx="2" type="sldImg"/>
          </p:nvPr>
        </p:nvSpPr>
        <p:spPr>
          <a:xfrm>
            <a:off x="1171575" y="692150"/>
            <a:ext cx="4618038"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5:notes"/>
          <p:cNvSpPr txBox="1"/>
          <p:nvPr>
            <p:ph idx="1" type="body"/>
          </p:nvPr>
        </p:nvSpPr>
        <p:spPr>
          <a:xfrm>
            <a:off x="696756" y="4387772"/>
            <a:ext cx="5567688" cy="4155920"/>
          </a:xfrm>
          <a:prstGeom prst="rect">
            <a:avLst/>
          </a:prstGeom>
          <a:noFill/>
          <a:ln>
            <a:noFill/>
          </a:ln>
        </p:spPr>
        <p:txBody>
          <a:bodyPr anchorCtr="0" anchor="t" bIns="45925" lIns="91900" spcFirstLastPara="1" rIns="91900" wrap="square" tIns="45925">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30" name="Google Shape;30;p5:notes"/>
          <p:cNvSpPr txBox="1"/>
          <p:nvPr>
            <p:ph idx="12" type="sldNum"/>
          </p:nvPr>
        </p:nvSpPr>
        <p:spPr>
          <a:xfrm>
            <a:off x="3942473" y="8772378"/>
            <a:ext cx="3017144" cy="462118"/>
          </a:xfrm>
          <a:prstGeom prst="rect">
            <a:avLst/>
          </a:prstGeom>
          <a:noFill/>
          <a:ln>
            <a:noFill/>
          </a:ln>
        </p:spPr>
        <p:txBody>
          <a:bodyPr anchorCtr="0" anchor="b" bIns="45925" lIns="91900" spcFirstLastPara="1" rIns="91900" wrap="square" tIns="45925">
            <a:noAutofit/>
          </a:bodyPr>
          <a:lstStyle/>
          <a:p>
            <a:pPr indent="0" lvl="0" marL="0" marR="0" rtl="0" algn="r">
              <a:lnSpc>
                <a:spcPct val="100000"/>
              </a:lnSpc>
              <a:spcBef>
                <a:spcPts val="0"/>
              </a:spcBef>
              <a:spcAft>
                <a:spcPts val="0"/>
              </a:spcAft>
              <a:buClr>
                <a:srgbClr val="000000"/>
              </a:buClr>
              <a:buSzPts val="350"/>
              <a:buFont typeface="Arial"/>
              <a:buNone/>
            </a:pPr>
            <a:r>
              <a:rPr b="0" i="0" lang="en-US" sz="1400" u="none" cap="none" strike="noStrike">
                <a:solidFill>
                  <a:srgbClr val="000000"/>
                </a:solidFill>
                <a:latin typeface="Arial"/>
                <a:ea typeface="Arial"/>
                <a:cs typeface="Arial"/>
                <a:sym typeface="Arial"/>
              </a:rPr>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b6afd6d6d_0_91:notes"/>
          <p:cNvSpPr/>
          <p:nvPr>
            <p:ph idx="2" type="sldImg"/>
          </p:nvPr>
        </p:nvSpPr>
        <p:spPr>
          <a:xfrm>
            <a:off x="1160500" y="692706"/>
            <a:ext cx="4640700" cy="34635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b6afd6d6d_0_91:notes"/>
          <p:cNvSpPr txBox="1"/>
          <p:nvPr>
            <p:ph idx="1" type="body"/>
          </p:nvPr>
        </p:nvSpPr>
        <p:spPr>
          <a:xfrm>
            <a:off x="696118" y="4387136"/>
            <a:ext cx="5568900" cy="4156200"/>
          </a:xfrm>
          <a:prstGeom prst="rect">
            <a:avLst/>
          </a:prstGeom>
          <a:noFill/>
          <a:ln>
            <a:noFill/>
          </a:ln>
        </p:spPr>
        <p:txBody>
          <a:bodyPr anchorCtr="0" anchor="ctr" bIns="92650" lIns="92650" spcFirstLastPara="1" rIns="92650" wrap="square" tIns="92650">
            <a:noAutofit/>
          </a:bodyPr>
          <a:lstStyle/>
          <a:p>
            <a:pPr indent="0" lvl="0" marL="0" rtl="0" algn="l">
              <a:spcBef>
                <a:spcPts val="0"/>
              </a:spcBef>
              <a:spcAft>
                <a:spcPts val="0"/>
              </a:spcAft>
              <a:buNone/>
            </a:pPr>
            <a:r>
              <a:rPr lang="en-US" sz="1400">
                <a:solidFill>
                  <a:schemeClr val="dk1"/>
                </a:solidFill>
              </a:rPr>
              <a:t>Every map needs a legend, but when managing screen space, you need to be able to use the same portion of the screen for multiple purposes, so the legend and the table of contents is interchangeable by 1 click</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b6afd6d6d_0_109:notes"/>
          <p:cNvSpPr/>
          <p:nvPr>
            <p:ph idx="2" type="sldImg"/>
          </p:nvPr>
        </p:nvSpPr>
        <p:spPr>
          <a:xfrm>
            <a:off x="1160500" y="692706"/>
            <a:ext cx="4640700" cy="34635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b6afd6d6d_0_109:notes"/>
          <p:cNvSpPr txBox="1"/>
          <p:nvPr>
            <p:ph idx="1" type="body"/>
          </p:nvPr>
        </p:nvSpPr>
        <p:spPr>
          <a:xfrm>
            <a:off x="696118" y="4387136"/>
            <a:ext cx="5568900" cy="4156200"/>
          </a:xfrm>
          <a:prstGeom prst="rect">
            <a:avLst/>
          </a:prstGeom>
          <a:noFill/>
          <a:ln>
            <a:noFill/>
          </a:ln>
        </p:spPr>
        <p:txBody>
          <a:bodyPr anchorCtr="0" anchor="ctr" bIns="92650" lIns="92650" spcFirstLastPara="1" rIns="92650" wrap="square" tIns="92650">
            <a:noAutofit/>
          </a:bodyPr>
          <a:lstStyle/>
          <a:p>
            <a:pPr indent="0" lvl="0" marL="0" rtl="0" algn="l">
              <a:spcBef>
                <a:spcPts val="0"/>
              </a:spcBef>
              <a:spcAft>
                <a:spcPts val="0"/>
              </a:spcAft>
              <a:buNone/>
            </a:pPr>
            <a:r>
              <a:rPr lang="en-US" sz="1400">
                <a:solidFill>
                  <a:schemeClr val="dk1"/>
                </a:solidFill>
              </a:rPr>
              <a:t>Occasionally our partners and customers want to be able to download the map data, so the application will have download functionality.</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b6afd6d6d_0_127:notes"/>
          <p:cNvSpPr/>
          <p:nvPr>
            <p:ph idx="2" type="sldImg"/>
          </p:nvPr>
        </p:nvSpPr>
        <p:spPr>
          <a:xfrm>
            <a:off x="1160500" y="692706"/>
            <a:ext cx="4640700" cy="34635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b6afd6d6d_0_127:notes"/>
          <p:cNvSpPr txBox="1"/>
          <p:nvPr>
            <p:ph idx="1" type="body"/>
          </p:nvPr>
        </p:nvSpPr>
        <p:spPr>
          <a:xfrm>
            <a:off x="696118" y="4387136"/>
            <a:ext cx="5568900" cy="4156200"/>
          </a:xfrm>
          <a:prstGeom prst="rect">
            <a:avLst/>
          </a:prstGeom>
          <a:noFill/>
          <a:ln>
            <a:noFill/>
          </a:ln>
        </p:spPr>
        <p:txBody>
          <a:bodyPr anchorCtr="0" anchor="ctr" bIns="92650" lIns="92650" spcFirstLastPara="1" rIns="92650" wrap="square" tIns="92650">
            <a:noAutofit/>
          </a:bodyPr>
          <a:lstStyle/>
          <a:p>
            <a:pPr indent="0" lvl="0" marL="0" rtl="0" algn="l">
              <a:spcBef>
                <a:spcPts val="0"/>
              </a:spcBef>
              <a:spcAft>
                <a:spcPts val="0"/>
              </a:spcAft>
              <a:buNone/>
            </a:pPr>
            <a:r>
              <a:rPr lang="en-US" sz="1400">
                <a:solidFill>
                  <a:schemeClr val="dk1"/>
                </a:solidFill>
              </a:rPr>
              <a:t>Another very useful option when providing IDSS is to be able to print (or create an image) of the screen in a presentation format.  This functionality will also be included</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b6afd6d6d_0_161:notes"/>
          <p:cNvSpPr/>
          <p:nvPr>
            <p:ph idx="2" type="sldImg"/>
          </p:nvPr>
        </p:nvSpPr>
        <p:spPr>
          <a:xfrm>
            <a:off x="1160500" y="692706"/>
            <a:ext cx="4640700" cy="34635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b6afd6d6d_0_161:notes"/>
          <p:cNvSpPr txBox="1"/>
          <p:nvPr>
            <p:ph idx="1" type="body"/>
          </p:nvPr>
        </p:nvSpPr>
        <p:spPr>
          <a:xfrm>
            <a:off x="696118" y="4387136"/>
            <a:ext cx="5568900" cy="4156200"/>
          </a:xfrm>
          <a:prstGeom prst="rect">
            <a:avLst/>
          </a:prstGeom>
          <a:noFill/>
          <a:ln>
            <a:noFill/>
          </a:ln>
        </p:spPr>
        <p:txBody>
          <a:bodyPr anchorCtr="0" anchor="ctr" bIns="92650" lIns="92650" spcFirstLastPara="1" rIns="92650" wrap="square" tIns="92650">
            <a:noAutofit/>
          </a:bodyPr>
          <a:lstStyle/>
          <a:p>
            <a:pPr indent="0" lvl="0" marL="0" rtl="0" algn="l">
              <a:spcBef>
                <a:spcPts val="0"/>
              </a:spcBef>
              <a:spcAft>
                <a:spcPts val="0"/>
              </a:spcAft>
              <a:buClr>
                <a:schemeClr val="dk1"/>
              </a:buClr>
              <a:buSzPts val="1100"/>
              <a:buFont typeface="Arial"/>
              <a:buNone/>
            </a:pPr>
            <a:r>
              <a:rPr lang="en-US">
                <a:solidFill>
                  <a:schemeClr val="dk1"/>
                </a:solidFill>
              </a:rPr>
              <a:t>Back to the table of contents.  Especially in IDSS, it can be helpful to treat a web GIS as more of a slideshow with preset map content.  Some applications call this bookmarks.  In this example (from the NOS ERMA application) you click on this arrow to reveal the bookmarks.</a:t>
            </a:r>
            <a:endParaRPr>
              <a:solidFill>
                <a:schemeClr val="dk1"/>
              </a:solidFill>
            </a:endParaRPr>
          </a:p>
          <a:p>
            <a:pPr indent="0" lvl="0" marL="0" rtl="0" algn="l">
              <a:spcBef>
                <a:spcPts val="0"/>
              </a:spcBef>
              <a:spcAft>
                <a:spcPts val="0"/>
              </a:spcAft>
              <a:buNone/>
            </a:pPr>
            <a:r>
              <a:rPr lang="en-US" sz="1400"/>
              <a:t>Now you see several options for picking preset maps with 1 click.</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When talking to a map, sometimes you don’t need to see the legend or table of contents, so when you click on arrows like these from EDD you can hide the information pane.</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b6afd6d6d_0_175: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And the pane can be re-exposed with a click of the reverse arrows.</a:t>
            </a:r>
            <a:endParaRPr sz="1400"/>
          </a:p>
        </p:txBody>
      </p:sp>
      <p:sp>
        <p:nvSpPr>
          <p:cNvPr id="187" name="Google Shape;187;g5b6afd6d6d_0_175:notes"/>
          <p:cNvSpPr/>
          <p:nvPr>
            <p:ph idx="2" type="sldImg"/>
          </p:nvPr>
        </p:nvSpPr>
        <p:spPr>
          <a:xfrm>
            <a:off x="1171582"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b6afd6d6d_0_201: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To be able access to all available data in the database, we’ll have a button to allow for full access to the folder structure. Like this button from EDD.</a:t>
            </a:r>
            <a:endParaRPr/>
          </a:p>
          <a:p>
            <a:pPr indent="0" lvl="0" marL="0" rtl="0" algn="l">
              <a:spcBef>
                <a:spcPts val="0"/>
              </a:spcBef>
              <a:spcAft>
                <a:spcPts val="0"/>
              </a:spcAft>
              <a:buNone/>
            </a:pPr>
            <a:r>
              <a:rPr lang="en-US"/>
              <a:t>At the top of the map there is a search box which can be used to search for data based on keywords or you can click the box and do a geographic search based on location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To be able access to all available data in the database, we’ll have a button to allow for full access to the folder structure. Like this.</a:t>
            </a:r>
            <a:endParaRPr/>
          </a:p>
        </p:txBody>
      </p:sp>
      <p:sp>
        <p:nvSpPr>
          <p:cNvPr id="216" name="Google Shape;216;g5b6afd6d6d_0_201:notes"/>
          <p:cNvSpPr/>
          <p:nvPr>
            <p:ph idx="2" type="sldImg"/>
          </p:nvPr>
        </p:nvSpPr>
        <p:spPr>
          <a:xfrm>
            <a:off x="1171582"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b6afd6d6d_0_231: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Additionally there will be a way to navigate from skin or interface to interface like this drop down menu.</a:t>
            </a:r>
            <a:endParaRPr sz="1400"/>
          </a:p>
        </p:txBody>
      </p:sp>
      <p:sp>
        <p:nvSpPr>
          <p:cNvPr id="249" name="Google Shape;249;g5b6afd6d6d_0_231:notes"/>
          <p:cNvSpPr/>
          <p:nvPr>
            <p:ph idx="2" type="sldImg"/>
          </p:nvPr>
        </p:nvSpPr>
        <p:spPr>
          <a:xfrm>
            <a:off x="1171582"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5b6afd6d6d_0_271: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Another search or navigation feature that will be implemented, you can think of this like our location based forecast search on weather.gov In this design the search bar would have a toggle to switch between content searches and geographic searches.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Finally, weather maps also need the ability for you to see data over time, so a time slider capability will be included similar to this one from the NOS nowCOAST application</a:t>
            </a:r>
            <a:endParaRPr/>
          </a:p>
        </p:txBody>
      </p:sp>
      <p:sp>
        <p:nvSpPr>
          <p:cNvPr id="292" name="Google Shape;292;g5b6afd6d6d_0_271:notes"/>
          <p:cNvSpPr/>
          <p:nvPr>
            <p:ph idx="2" type="sldImg"/>
          </p:nvPr>
        </p:nvSpPr>
        <p:spPr>
          <a:xfrm>
            <a:off x="1171582"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5b6afd6d6d_0_311: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5b6afd6d6d_0_311: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5b6afd6d6d_0_322: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5b6afd6d6d_0_322: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 name="Shape 35"/>
        <p:cNvGrpSpPr/>
        <p:nvPr/>
      </p:nvGrpSpPr>
      <p:grpSpPr>
        <a:xfrm>
          <a:off x="0" y="0"/>
          <a:ext cx="0" cy="0"/>
          <a:chOff x="0" y="0"/>
          <a:chExt cx="0" cy="0"/>
        </a:xfrm>
      </p:grpSpPr>
      <p:sp>
        <p:nvSpPr>
          <p:cNvPr id="36" name="Google Shape;36;p6:notes"/>
          <p:cNvSpPr txBox="1"/>
          <p:nvPr>
            <p:ph idx="1" type="body"/>
          </p:nvPr>
        </p:nvSpPr>
        <p:spPr>
          <a:xfrm>
            <a:off x="696756" y="4387772"/>
            <a:ext cx="5567688" cy="415592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notes"/>
          <p:cNvSpPr/>
          <p:nvPr>
            <p:ph idx="2" type="sldImg"/>
          </p:nvPr>
        </p:nvSpPr>
        <p:spPr>
          <a:xfrm>
            <a:off x="1171575" y="692150"/>
            <a:ext cx="4618038"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5b6afd6d6d_0_332: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5b6afd6d6d_0_332: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5b6afd6d6d_0_343: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5b6afd6d6d_0_343: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5b6afd6d6d_0_351: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5b6afd6d6d_0_351: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5b6afd6d6d_0_371: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5b6afd6d6d_0_371: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21:notes"/>
          <p:cNvSpPr txBox="1"/>
          <p:nvPr>
            <p:ph idx="1" type="body"/>
          </p:nvPr>
        </p:nvSpPr>
        <p:spPr>
          <a:xfrm>
            <a:off x="696756" y="4387772"/>
            <a:ext cx="5567688" cy="415592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1:notes"/>
          <p:cNvSpPr/>
          <p:nvPr>
            <p:ph idx="2" type="sldImg"/>
          </p:nvPr>
        </p:nvSpPr>
        <p:spPr>
          <a:xfrm>
            <a:off x="1171575" y="692150"/>
            <a:ext cx="4618038"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5ee13c844b_0_116: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5ee13c844b_0_116: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p11:notes"/>
          <p:cNvSpPr txBox="1"/>
          <p:nvPr>
            <p:ph idx="1" type="body"/>
          </p:nvPr>
        </p:nvSpPr>
        <p:spPr>
          <a:xfrm>
            <a:off x="696756" y="4387772"/>
            <a:ext cx="5567688" cy="415592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1:notes"/>
          <p:cNvSpPr/>
          <p:nvPr>
            <p:ph idx="2" type="sldImg"/>
          </p:nvPr>
        </p:nvSpPr>
        <p:spPr>
          <a:xfrm>
            <a:off x="1171575" y="692150"/>
            <a:ext cx="4618038"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12: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2: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 name="Shape 41"/>
        <p:cNvGrpSpPr/>
        <p:nvPr/>
      </p:nvGrpSpPr>
      <p:grpSpPr>
        <a:xfrm>
          <a:off x="0" y="0"/>
          <a:ext cx="0" cy="0"/>
          <a:chOff x="0" y="0"/>
          <a:chExt cx="0" cy="0"/>
        </a:xfrm>
      </p:grpSpPr>
      <p:sp>
        <p:nvSpPr>
          <p:cNvPr id="42" name="Google Shape;42;p7:notes"/>
          <p:cNvSpPr txBox="1"/>
          <p:nvPr>
            <p:ph idx="1" type="body"/>
          </p:nvPr>
        </p:nvSpPr>
        <p:spPr>
          <a:xfrm>
            <a:off x="696756" y="4387772"/>
            <a:ext cx="5567688" cy="415592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 name="Google Shape;43;p7:notes"/>
          <p:cNvSpPr/>
          <p:nvPr>
            <p:ph idx="2" type="sldImg"/>
          </p:nvPr>
        </p:nvSpPr>
        <p:spPr>
          <a:xfrm>
            <a:off x="1171575" y="692150"/>
            <a:ext cx="4618038"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 name="Shape 47"/>
        <p:cNvGrpSpPr/>
        <p:nvPr/>
      </p:nvGrpSpPr>
      <p:grpSpPr>
        <a:xfrm>
          <a:off x="0" y="0"/>
          <a:ext cx="0" cy="0"/>
          <a:chOff x="0" y="0"/>
          <a:chExt cx="0" cy="0"/>
        </a:xfrm>
      </p:grpSpPr>
      <p:sp>
        <p:nvSpPr>
          <p:cNvPr id="48" name="Google Shape;48;g5b6afd6d6d_0_0: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
        <p:nvSpPr>
          <p:cNvPr id="49" name="Google Shape;49;g5b6afd6d6d_0_0: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5b6afd6d6d_0_0:notes"/>
          <p:cNvSpPr txBox="1"/>
          <p:nvPr>
            <p:ph idx="12" type="sldNum"/>
          </p:nvPr>
        </p:nvSpPr>
        <p:spPr>
          <a:xfrm>
            <a:off x="3942473" y="8772378"/>
            <a:ext cx="3017100" cy="462000"/>
          </a:xfrm>
          <a:prstGeom prst="rect">
            <a:avLst/>
          </a:prstGeom>
        </p:spPr>
        <p:txBody>
          <a:bodyPr anchorCtr="0" anchor="b" bIns="91850" lIns="91850" spcFirstLastPara="1" rIns="91850" wrap="square" tIns="91850">
            <a:noAutofit/>
          </a:bodyPr>
          <a:lstStyle/>
          <a:p>
            <a:pPr indent="0" lvl="0" marL="0" rtl="0" algn="r">
              <a:spcBef>
                <a:spcPts val="0"/>
              </a:spcBef>
              <a:spcAft>
                <a:spcPts val="0"/>
              </a:spcAft>
              <a:buClr>
                <a:srgbClr val="000000"/>
              </a:buClr>
              <a:buSzPts val="14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5014c2ab5f_0_37: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8" name="Google Shape;58;g5014c2ab5f_0_37: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9:notes"/>
          <p:cNvSpPr txBox="1"/>
          <p:nvPr>
            <p:ph idx="1" type="body"/>
          </p:nvPr>
        </p:nvSpPr>
        <p:spPr>
          <a:xfrm>
            <a:off x="696756" y="4387772"/>
            <a:ext cx="5567688" cy="415592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9:notes"/>
          <p:cNvSpPr/>
          <p:nvPr>
            <p:ph idx="2" type="sldImg"/>
          </p:nvPr>
        </p:nvSpPr>
        <p:spPr>
          <a:xfrm>
            <a:off x="1171575" y="692150"/>
            <a:ext cx="4618038"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014c2ab5f_0_46: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70" name="Google Shape;70;g5014c2ab5f_0_46: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5b6afd6d6d_0_395: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77" name="Google Shape;77;g5b6afd6d6d_0_395: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5ee13c844b_0_36:notes"/>
          <p:cNvSpPr txBox="1"/>
          <p:nvPr>
            <p:ph idx="1" type="body"/>
          </p:nvPr>
        </p:nvSpPr>
        <p:spPr>
          <a:xfrm>
            <a:off x="696756" y="4387772"/>
            <a:ext cx="5567700" cy="415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84" name="Google Shape;84;g5ee13c844b_0_36:notes"/>
          <p:cNvSpPr/>
          <p:nvPr>
            <p:ph idx="2" type="sldImg"/>
          </p:nvPr>
        </p:nvSpPr>
        <p:spPr>
          <a:xfrm>
            <a:off x="1171575" y="692150"/>
            <a:ext cx="46179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23" name="Shape 23"/>
        <p:cNvGrpSpPr/>
        <p:nvPr/>
      </p:nvGrpSpPr>
      <p:grpSpPr>
        <a:xfrm>
          <a:off x="0" y="0"/>
          <a:ext cx="0" cy="0"/>
          <a:chOff x="0" y="0"/>
          <a:chExt cx="0" cy="0"/>
        </a:xfrm>
      </p:grpSpPr>
      <p:sp>
        <p:nvSpPr>
          <p:cNvPr id="24" name="Google Shape;24;p2"/>
          <p:cNvSpPr txBox="1"/>
          <p:nvPr>
            <p:ph type="title"/>
          </p:nvPr>
        </p:nvSpPr>
        <p:spPr>
          <a:xfrm>
            <a:off x="1371600" y="304800"/>
            <a:ext cx="6418262" cy="898524"/>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spcBef>
                <a:spcPts val="0"/>
              </a:spcBef>
              <a:spcAft>
                <a:spcPts val="0"/>
              </a:spcAft>
              <a:buSzPts val="1400"/>
              <a:buNone/>
              <a:defRPr sz="1800"/>
            </a:lvl3pPr>
            <a:lvl4pPr lvl="3" marR="0" rtl="0" algn="ctr">
              <a:spcBef>
                <a:spcPts val="0"/>
              </a:spcBef>
              <a:spcAft>
                <a:spcPts val="0"/>
              </a:spcAft>
              <a:buSzPts val="1400"/>
              <a:buNone/>
              <a:defRPr sz="1800"/>
            </a:lvl4pPr>
            <a:lvl5pPr lvl="4" marR="0" rtl="0" algn="ctr">
              <a:spcBef>
                <a:spcPts val="0"/>
              </a:spcBef>
              <a:spcAft>
                <a:spcPts val="0"/>
              </a:spcAft>
              <a:buSzPts val="1400"/>
              <a:buNone/>
              <a:defRPr sz="1800"/>
            </a:lvl5pPr>
            <a:lvl6pPr lvl="5" marR="0" rtl="0" algn="ctr">
              <a:spcBef>
                <a:spcPts val="0"/>
              </a:spcBef>
              <a:spcAft>
                <a:spcPts val="0"/>
              </a:spcAft>
              <a:buSzPts val="1400"/>
              <a:buNone/>
              <a:defRPr sz="1800"/>
            </a:lvl6pPr>
            <a:lvl7pPr lvl="6" marR="0" rtl="0" algn="ctr">
              <a:spcBef>
                <a:spcPts val="0"/>
              </a:spcBef>
              <a:spcAft>
                <a:spcPts val="0"/>
              </a:spcAft>
              <a:buSzPts val="1400"/>
              <a:buNone/>
              <a:defRPr sz="1800"/>
            </a:lvl7pPr>
            <a:lvl8pPr lvl="7" marR="0" rtl="0" algn="ctr">
              <a:spcBef>
                <a:spcPts val="0"/>
              </a:spcBef>
              <a:spcAft>
                <a:spcPts val="0"/>
              </a:spcAft>
              <a:buSzPts val="1400"/>
              <a:buNone/>
              <a:defRPr sz="1800"/>
            </a:lvl8pPr>
            <a:lvl9pPr lvl="8" marR="0" rtl="0" algn="ctr">
              <a:spcBef>
                <a:spcPts val="0"/>
              </a:spcBef>
              <a:spcAft>
                <a:spcPts val="0"/>
              </a:spcAft>
              <a:buSzPts val="1400"/>
              <a:buNone/>
              <a:defRPr sz="1800"/>
            </a:lvl9pPr>
          </a:lstStyle>
          <a:p/>
        </p:txBody>
      </p:sp>
      <p:sp>
        <p:nvSpPr>
          <p:cNvPr id="25" name="Google Shape;25;p2"/>
          <p:cNvSpPr txBox="1"/>
          <p:nvPr/>
        </p:nvSpPr>
        <p:spPr>
          <a:xfrm>
            <a:off x="8534400" y="6484937"/>
            <a:ext cx="457200" cy="2968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Calibri"/>
              <a:buNone/>
            </a:pPr>
            <a:fld id="{00000000-1234-1234-1234-123412341234}" type="slidenum">
              <a:rPr b="0" i="0" lang="en-US"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26" name="Google Shape;26;p2"/>
          <p:cNvSpPr txBox="1"/>
          <p:nvPr>
            <p:ph idx="1" type="body"/>
          </p:nvPr>
        </p:nvSpPr>
        <p:spPr>
          <a:xfrm>
            <a:off x="533400" y="1447800"/>
            <a:ext cx="8001000" cy="4876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600"/>
              <a:buFont typeface="Calibri"/>
              <a:buNone/>
              <a:defRPr b="0" i="0" sz="16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228600" y="6457950"/>
            <a:ext cx="8682038" cy="320675"/>
          </a:xfrm>
          <a:prstGeom prst="rect">
            <a:avLst/>
          </a:prstGeom>
          <a:solidFill>
            <a:srgbClr val="215A9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1"/>
          <p:cNvSpPr/>
          <p:nvPr/>
        </p:nvSpPr>
        <p:spPr>
          <a:xfrm>
            <a:off x="228600" y="76200"/>
            <a:ext cx="8686800" cy="347662"/>
          </a:xfrm>
          <a:prstGeom prst="rect">
            <a:avLst/>
          </a:prstGeom>
          <a:solidFill>
            <a:srgbClr val="6C9B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3366"/>
              </a:buClr>
              <a:buSzPts val="300"/>
              <a:buFont typeface="Trebuchet MS"/>
              <a:buNone/>
            </a:pPr>
            <a:r>
              <a:rPr b="0" i="0" lang="en-US" sz="1200" u="none" cap="none" strike="noStrike">
                <a:solidFill>
                  <a:srgbClr val="003366"/>
                </a:solidFill>
                <a:latin typeface="Trebuchet MS"/>
                <a:ea typeface="Trebuchet MS"/>
                <a:cs typeface="Trebuchet MS"/>
                <a:sym typeface="Trebuchet MS"/>
              </a:rPr>
              <a:t>N A T I O N A L   O C E A N I C   A N D   A T M O S P H E R I C   A D M I N I S T R A T I O N</a:t>
            </a:r>
            <a:endParaRPr/>
          </a:p>
        </p:txBody>
      </p:sp>
      <p:sp>
        <p:nvSpPr>
          <p:cNvPr id="12" name="Google Shape;12;p1"/>
          <p:cNvSpPr txBox="1"/>
          <p:nvPr/>
        </p:nvSpPr>
        <p:spPr>
          <a:xfrm>
            <a:off x="533400" y="457200"/>
            <a:ext cx="8077199" cy="609599"/>
          </a:xfrm>
          <a:prstGeom prst="rect">
            <a:avLst/>
          </a:prstGeom>
          <a:solidFill>
            <a:srgbClr val="215A9F"/>
          </a:solidFill>
          <a:ln>
            <a:noFill/>
          </a:ln>
        </p:spPr>
        <p:txBody>
          <a:bodyPr anchorCtr="0" anchor="t" bIns="36575" lIns="36575" spcFirstLastPara="1" rIns="36575" wrap="square" tIns="73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1"/>
          <p:cNvGrpSpPr/>
          <p:nvPr/>
        </p:nvGrpSpPr>
        <p:grpSpPr>
          <a:xfrm>
            <a:off x="8077200" y="0"/>
            <a:ext cx="1066799" cy="1066799"/>
            <a:chOff x="72" y="83"/>
            <a:chExt cx="828" cy="828"/>
          </a:xfrm>
        </p:grpSpPr>
        <p:sp>
          <p:nvSpPr>
            <p:cNvPr id="14" name="Google Shape;14;p1"/>
            <p:cNvSpPr/>
            <p:nvPr/>
          </p:nvSpPr>
          <p:spPr>
            <a:xfrm>
              <a:off x="72" y="83"/>
              <a:ext cx="828" cy="828"/>
            </a:xfrm>
            <a:prstGeom prst="ellipse">
              <a:avLst/>
            </a:prstGeom>
            <a:solidFill>
              <a:srgbClr val="FFFFFF"/>
            </a:solidFill>
            <a:ln>
              <a:noFill/>
            </a:ln>
          </p:spPr>
          <p:txBody>
            <a:bodyPr anchorCtr="0" anchor="t" bIns="36575" lIns="36575" spcFirstLastPara="1" rIns="36575" wrap="square" tIns="36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 name="Google Shape;15;p1"/>
            <p:cNvPicPr preferRelativeResize="0"/>
            <p:nvPr/>
          </p:nvPicPr>
          <p:blipFill rotWithShape="1">
            <a:blip r:embed="rId1">
              <a:alphaModFix/>
            </a:blip>
            <a:srcRect b="0" l="0" r="0" t="0"/>
            <a:stretch/>
          </p:blipFill>
          <p:spPr>
            <a:xfrm>
              <a:off x="72" y="83"/>
              <a:ext cx="828" cy="828"/>
            </a:xfrm>
            <a:prstGeom prst="rect">
              <a:avLst/>
            </a:prstGeom>
            <a:noFill/>
            <a:ln>
              <a:noFill/>
            </a:ln>
          </p:spPr>
        </p:pic>
      </p:grpSp>
      <p:grpSp>
        <p:nvGrpSpPr>
          <p:cNvPr id="16" name="Google Shape;16;p1"/>
          <p:cNvGrpSpPr/>
          <p:nvPr/>
        </p:nvGrpSpPr>
        <p:grpSpPr>
          <a:xfrm>
            <a:off x="0" y="0"/>
            <a:ext cx="1066800" cy="1066799"/>
            <a:chOff x="5184" y="3736"/>
            <a:chExt cx="528" cy="536"/>
          </a:xfrm>
        </p:grpSpPr>
        <p:sp>
          <p:nvSpPr>
            <p:cNvPr id="17" name="Google Shape;17;p1"/>
            <p:cNvSpPr/>
            <p:nvPr/>
          </p:nvSpPr>
          <p:spPr>
            <a:xfrm>
              <a:off x="5184" y="3736"/>
              <a:ext cx="528" cy="536"/>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 name="Google Shape;18;p1"/>
            <p:cNvPicPr preferRelativeResize="0"/>
            <p:nvPr/>
          </p:nvPicPr>
          <p:blipFill rotWithShape="1">
            <a:blip r:embed="rId2">
              <a:alphaModFix/>
            </a:blip>
            <a:srcRect b="0" l="0" r="0" t="0"/>
            <a:stretch/>
          </p:blipFill>
          <p:spPr>
            <a:xfrm>
              <a:off x="5190" y="3747"/>
              <a:ext cx="520" cy="516"/>
            </a:xfrm>
            <a:prstGeom prst="rect">
              <a:avLst/>
            </a:prstGeom>
            <a:noFill/>
            <a:ln>
              <a:noFill/>
            </a:ln>
          </p:spPr>
        </p:pic>
      </p:grpSp>
      <p:sp>
        <p:nvSpPr>
          <p:cNvPr id="19" name="Google Shape;19;p1"/>
          <p:cNvSpPr/>
          <p:nvPr/>
        </p:nvSpPr>
        <p:spPr>
          <a:xfrm>
            <a:off x="76200" y="6461125"/>
            <a:ext cx="320675" cy="320675"/>
          </a:xfrm>
          <a:prstGeom prst="ellipse">
            <a:avLst/>
          </a:prstGeom>
          <a:solidFill>
            <a:srgbClr val="215A9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1"/>
          <p:cNvSpPr/>
          <p:nvPr/>
        </p:nvSpPr>
        <p:spPr>
          <a:xfrm>
            <a:off x="8747125" y="6461125"/>
            <a:ext cx="320675" cy="320675"/>
          </a:xfrm>
          <a:prstGeom prst="ellipse">
            <a:avLst/>
          </a:prstGeom>
          <a:solidFill>
            <a:srgbClr val="215A9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1"/>
          <p:cNvSpPr txBox="1"/>
          <p:nvPr/>
        </p:nvSpPr>
        <p:spPr>
          <a:xfrm>
            <a:off x="225425" y="6457950"/>
            <a:ext cx="2012949" cy="3047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50"/>
              <a:buFont typeface="Arial"/>
              <a:buNone/>
            </a:pPr>
            <a:r>
              <a:rPr lang="en-US" sz="1000">
                <a:solidFill>
                  <a:srgbClr val="FFFFFF"/>
                </a:solidFill>
              </a:rPr>
              <a:t>June 2019</a:t>
            </a:r>
            <a:endParaRPr b="0" i="0" sz="1000" u="none" cap="none" strike="noStrike">
              <a:solidFill>
                <a:srgbClr val="FFFFFF"/>
              </a:solidFill>
              <a:latin typeface="Arial"/>
              <a:ea typeface="Arial"/>
              <a:cs typeface="Arial"/>
              <a:sym typeface="Arial"/>
            </a:endParaRPr>
          </a:p>
        </p:txBody>
      </p:sp>
      <p:sp>
        <p:nvSpPr>
          <p:cNvPr id="22" name="Google Shape;22;p1"/>
          <p:cNvSpPr txBox="1"/>
          <p:nvPr/>
        </p:nvSpPr>
        <p:spPr>
          <a:xfrm>
            <a:off x="685799" y="1524000"/>
            <a:ext cx="7924799" cy="646331"/>
          </a:xfrm>
          <a:prstGeom prst="rect">
            <a:avLst/>
          </a:prstGeom>
          <a:noFill/>
          <a:ln>
            <a:noFill/>
          </a:ln>
        </p:spPr>
        <p:txBody>
          <a:bodyPr anchorCtr="0" anchor="t" bIns="45700" lIns="91425" spcFirstLastPara="1" rIns="91425" wrap="square" tIns="45700">
            <a:noAutofit/>
          </a:bodyPr>
          <a:lstStyle/>
          <a:p>
            <a:pPr indent="-171450" lvl="2"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0.png"/><Relationship Id="rId10"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13.png"/><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3.png"/><Relationship Id="rId11" Type="http://schemas.openxmlformats.org/officeDocument/2006/relationships/image" Target="../media/image8.png"/><Relationship Id="rId10" Type="http://schemas.openxmlformats.org/officeDocument/2006/relationships/image" Target="../media/image19.png"/><Relationship Id="rId12" Type="http://schemas.openxmlformats.org/officeDocument/2006/relationships/image" Target="../media/image20.png"/><Relationship Id="rId9" Type="http://schemas.openxmlformats.org/officeDocument/2006/relationships/image" Target="../media/image24.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29.png"/></Relationships>
</file>

<file path=ppt/slides/_rels/slide15.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23.png"/><Relationship Id="rId13" Type="http://schemas.openxmlformats.org/officeDocument/2006/relationships/image" Target="../media/image25.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2.png"/><Relationship Id="rId15" Type="http://schemas.openxmlformats.org/officeDocument/2006/relationships/image" Target="../media/image15.png"/><Relationship Id="rId1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23.png"/><Relationship Id="rId13" Type="http://schemas.openxmlformats.org/officeDocument/2006/relationships/image" Target="../media/image25.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2.png"/><Relationship Id="rId15" Type="http://schemas.openxmlformats.org/officeDocument/2006/relationships/image" Target="../media/image15.png"/><Relationship Id="rId14" Type="http://schemas.openxmlformats.org/officeDocument/2006/relationships/image" Target="../media/image21.png"/><Relationship Id="rId17" Type="http://schemas.openxmlformats.org/officeDocument/2006/relationships/image" Target="../media/image22.png"/><Relationship Id="rId16" Type="http://schemas.openxmlformats.org/officeDocument/2006/relationships/image" Target="../media/image26.png"/><Relationship Id="rId5" Type="http://schemas.openxmlformats.org/officeDocument/2006/relationships/image" Target="../media/image10.png"/><Relationship Id="rId6" Type="http://schemas.openxmlformats.org/officeDocument/2006/relationships/image" Target="../media/image9.png"/><Relationship Id="rId18" Type="http://schemas.openxmlformats.org/officeDocument/2006/relationships/image" Target="../media/image27.png"/><Relationship Id="rId7" Type="http://schemas.openxmlformats.org/officeDocument/2006/relationships/image" Target="../media/image3.png"/><Relationship Id="rId8" Type="http://schemas.openxmlformats.org/officeDocument/2006/relationships/image" Target="../media/image4.png"/></Relationships>
</file>

<file path=ppt/slides/_rels/slide17.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1.png"/><Relationship Id="rId13" Type="http://schemas.openxmlformats.org/officeDocument/2006/relationships/image" Target="../media/image26.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9.png"/><Relationship Id="rId15" Type="http://schemas.openxmlformats.org/officeDocument/2006/relationships/image" Target="../media/image3.png"/><Relationship Id="rId1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33.png"/><Relationship Id="rId8"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www.weather.gov/gis/"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hyperlink" Target="https://erma.noaa.gov/arctic/erma.html#/layers=3+12864+676+8480&amp;x=-161.91096&amp;y=64.76126&amp;z=4&amp;panel=legend"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response.restoration.noaa.gov/maps-and-spatial-data/environmental-response-management-application-erma" TargetMode="External"/><Relationship Id="rId4" Type="http://schemas.openxmlformats.org/officeDocument/2006/relationships/image" Target="../media/image46.png"/><Relationship Id="rId9" Type="http://schemas.openxmlformats.org/officeDocument/2006/relationships/image" Target="../media/image42.png"/><Relationship Id="rId5" Type="http://schemas.openxmlformats.org/officeDocument/2006/relationships/hyperlink" Target="https://erma.noaa.gov/greatlakes/erma.html#/layers=1+5663+5848+5925&amp;x=-84.30333&amp;y=45.92831&amp;z=6&amp;panel=layer" TargetMode="External"/><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hyperlink" Target="https://erma.noaa.gov/gulfofmexico/erma.html#/layers=3+446+5328+16023+482&amp;x=-89.87561&amp;y=28.90952&amp;z=6&amp;panel=lay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nowcoast.noaa.gov/" TargetMode="External"/><Relationship Id="rId4" Type="http://schemas.openxmlformats.org/officeDocument/2006/relationships/image" Target="../media/image34.png"/><Relationship Id="rId5"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28.png"/><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hyperlink" Target="http://preview.weather.gov/edd/?lat=34.5786&amp;lon=-76.203&amp;zoom=7&amp;ql=TFFTFFTFFFFFFFFFFFFFFFFFF&amp;ml=&amp;bm=Google_Terrain&amp;lsr=F&amp;lfc=F&amp;rt=obs&amp;rf=major%7Cmoderate%7Cminor%7Caction&amp;ht=F&amp;pid=N0Q&amp;sf=GOES_Infrared&amp;ri=15&amp;obs=FFFFFFFFFFFFFFFF&amp;is=1&amp;ou=mph&amp;od=-50&amp;ships=F&amp;cluster=T&amp;radO=0.75&amp;satO=0.75&amp;hazO=0.55&amp;tropO=0.7&amp;ndfdO=0.7&amp;ndfdR=Continental_US&amp;ndfdF=Maximum_Temperature_(%C2%BAF)&amp;ndfdT=12&amp;ndfdTS=&amp;f100=F&amp;lviz=F&amp;fullscreen=T&amp;fxt=Point_(Text_Only)&amp;ppd=24&amp;pdy=3&amp;satf=60&amp;obsync=F&amp;owv=F&amp;flavor=Advanced&amp;tfo=&amp;tfd=&amp;tfw=&amp;hd=F&amp;ho=&amp;hf=&amp;hb=F&amp;ot=Meteorological_Observation&amp;hvt=F&amp;sht=T&amp;ehm=F&amp;uwl=F&amp;sho=F&amp;keys=&amp;layers=F0F0F000B0000000000T" TargetMode="External"/><Relationship Id="rId9" Type="http://schemas.openxmlformats.org/officeDocument/2006/relationships/image" Target="../media/image37.png"/><Relationship Id="rId5" Type="http://schemas.openxmlformats.org/officeDocument/2006/relationships/hyperlink" Target="https://digital.weather.gov/" TargetMode="External"/><Relationship Id="rId6" Type="http://schemas.openxmlformats.org/officeDocument/2006/relationships/hyperlink" Target="http://ssd2.wrh.noaa.gov/WAVE/" TargetMode="External"/><Relationship Id="rId7" Type="http://schemas.openxmlformats.org/officeDocument/2006/relationships/hyperlink" Target="http://www.spc.noaa.gov/exper/href/" TargetMode="External"/><Relationship Id="rId8" Type="http://schemas.openxmlformats.org/officeDocument/2006/relationships/hyperlink" Target="https://www.weather.gov/lmk/snowfall_lsr_lmk" TargetMode="External"/></Relationships>
</file>

<file path=ppt/slides/_rels/slide23.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0.png"/><Relationship Id="rId13" Type="http://schemas.openxmlformats.org/officeDocument/2006/relationships/image" Target="../media/image40.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44.png"/><Relationship Id="rId9" Type="http://schemas.openxmlformats.org/officeDocument/2006/relationships/hyperlink" Target="https://water.weather.gov/precip/" TargetMode="External"/><Relationship Id="rId5" Type="http://schemas.openxmlformats.org/officeDocument/2006/relationships/hyperlink" Target="http://preview.weather.gov/edd/?lat=34.5786&amp;lon=-76.203&amp;zoom=7&amp;ql=TFFTFFTFFFFFFFFFFFFFFFFFF&amp;ml=&amp;bm=Google_Terrain&amp;lsr=F&amp;lfc=F&amp;rt=obs&amp;rf=major%7Cmoderate%7Cminor%7Caction&amp;ht=F&amp;pid=N0Q&amp;sf=GOES_Infrared&amp;ri=15&amp;obs=FFFFFFFFFFFFFFFF&amp;is=1&amp;ou=mph&amp;od=-50&amp;ships=F&amp;cluster=T&amp;radO=0.75&amp;satO=0.75&amp;hazO=0.55&amp;tropO=0.7&amp;ndfdO=0.7&amp;ndfdR=Continental_US&amp;ndfdF=Maximum_Temperature_(%C2%BAF)&amp;ndfdT=12&amp;ndfdTS=&amp;f100=F&amp;lviz=F&amp;fullscreen=T&amp;fxt=Point_(Text_Only)&amp;ppd=24&amp;pdy=3&amp;satf=60&amp;obsync=F&amp;owv=F&amp;flavor=Advanced&amp;tfo=&amp;tfd=&amp;tfw=&amp;hd=F&amp;ho=&amp;hf=&amp;hb=F&amp;ot=Meteorological_Observation&amp;hvt=F&amp;sht=T&amp;ehm=F&amp;uwl=F&amp;sho=F&amp;keys=&amp;layers=F0F0F000B0000000000T" TargetMode="External"/><Relationship Id="rId6" Type="http://schemas.openxmlformats.org/officeDocument/2006/relationships/hyperlink" Target="http://www.weather.gov/bmx/event_01222017" TargetMode="External"/><Relationship Id="rId7" Type="http://schemas.openxmlformats.org/officeDocument/2006/relationships/hyperlink" Target="http://www.spc.noaa.gov/exper/href/" TargetMode="External"/><Relationship Id="rId8" Type="http://schemas.openxmlformats.org/officeDocument/2006/relationships/hyperlink" Target="http://aviationweather.g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mailto:Kari.sheets@noaa.gov" TargetMode="External"/><Relationship Id="rId4" Type="http://schemas.openxmlformats.org/officeDocument/2006/relationships/hyperlink" Target="mailto:andrea.hardy@noaa.gov"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nws.weather.gov/products/CARDS/protected/projectdetails.php?selrow=16-03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docs.google.com/spreadsheets/d/14fatfg6C28MGQKAv06u2UqIc3nVPvUZYrvZrVhGkFqs/edit?usp=sharing" TargetMode="External"/><Relationship Id="rId4" Type="http://schemas.openxmlformats.org/officeDocument/2006/relationships/hyperlink" Target="mailto:Kari.sheets@noaa.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docs.google.com/spreadsheets/d/14fatfg6C28MGQKAv06u2UqIc3nVPvUZYrvZrVhGkFqs/edit?usp=sharing"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 name="Shape 31"/>
        <p:cNvGrpSpPr/>
        <p:nvPr/>
      </p:nvGrpSpPr>
      <p:grpSpPr>
        <a:xfrm>
          <a:off x="0" y="0"/>
          <a:ext cx="0" cy="0"/>
          <a:chOff x="0" y="0"/>
          <a:chExt cx="0" cy="0"/>
        </a:xfrm>
      </p:grpSpPr>
      <p:sp>
        <p:nvSpPr>
          <p:cNvPr id="32" name="Google Shape;32;p3"/>
          <p:cNvSpPr txBox="1"/>
          <p:nvPr>
            <p:ph type="title"/>
          </p:nvPr>
        </p:nvSpPr>
        <p:spPr>
          <a:xfrm>
            <a:off x="1371600" y="304800"/>
            <a:ext cx="6418200" cy="898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rial"/>
              <a:buNone/>
            </a:pPr>
            <a:r>
              <a:rPr b="1" i="0" lang="en-US" sz="2800" u="none" cap="none" strike="noStrike">
                <a:solidFill>
                  <a:schemeClr val="lt1"/>
                </a:solidFill>
                <a:latin typeface="Arial"/>
                <a:ea typeface="Arial"/>
                <a:cs typeface="Arial"/>
                <a:sym typeface="Arial"/>
              </a:rPr>
              <a:t>National Weather Service</a:t>
            </a:r>
            <a:endParaRPr/>
          </a:p>
        </p:txBody>
      </p:sp>
      <p:sp>
        <p:nvSpPr>
          <p:cNvPr id="33" name="Google Shape;33;p3"/>
          <p:cNvSpPr txBox="1"/>
          <p:nvPr/>
        </p:nvSpPr>
        <p:spPr>
          <a:xfrm>
            <a:off x="0" y="1775796"/>
            <a:ext cx="9143998" cy="20796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700"/>
              <a:buFont typeface="Calibri"/>
              <a:buNone/>
            </a:pPr>
            <a:r>
              <a:rPr lang="en-US" sz="2800">
                <a:solidFill>
                  <a:schemeClr val="dk1"/>
                </a:solidFill>
                <a:latin typeface="Calibri"/>
                <a:ea typeface="Calibri"/>
                <a:cs typeface="Calibri"/>
                <a:sym typeface="Calibri"/>
              </a:rPr>
              <a:t>NWS GIS Enterprise Viewer</a:t>
            </a:r>
            <a:endParaRPr sz="2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700"/>
              <a:buFont typeface="Calibri"/>
              <a:buNone/>
            </a:pPr>
            <a:r>
              <a:rPr lang="en-US" sz="2800">
                <a:solidFill>
                  <a:schemeClr val="dk1"/>
                </a:solidFill>
                <a:latin typeface="Calibri"/>
                <a:ea typeface="Calibri"/>
                <a:cs typeface="Calibri"/>
                <a:sym typeface="Calibri"/>
              </a:rPr>
              <a:t>Overview</a:t>
            </a:r>
            <a:endParaRPr sz="2800">
              <a:solidFill>
                <a:schemeClr val="dk1"/>
              </a:solidFill>
              <a:latin typeface="Calibri"/>
              <a:ea typeface="Calibri"/>
              <a:cs typeface="Calibri"/>
              <a:sym typeface="Calibri"/>
            </a:endParaRPr>
          </a:p>
        </p:txBody>
      </p:sp>
      <p:sp>
        <p:nvSpPr>
          <p:cNvPr id="34" name="Google Shape;34;p3"/>
          <p:cNvSpPr txBox="1"/>
          <p:nvPr/>
        </p:nvSpPr>
        <p:spPr>
          <a:xfrm>
            <a:off x="474397" y="4648200"/>
            <a:ext cx="8411230" cy="10156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Kari Sheets</a:t>
            </a:r>
            <a:endParaRPr sz="2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Geographic Information Systems (GIS) Team Lead</a:t>
            </a:r>
            <a:endParaRPr sz="2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Office of Dissemination</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vLab Seminar</a:t>
            </a:r>
            <a:endParaRPr sz="2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July 24, 2019</a:t>
            </a:r>
            <a:endParaRPr b="0" i="0" sz="2000" u="none" cap="none" strike="noStrike">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2"/>
          <p:cNvSpPr txBox="1"/>
          <p:nvPr>
            <p:ph idx="1" type="body"/>
          </p:nvPr>
        </p:nvSpPr>
        <p:spPr>
          <a:xfrm>
            <a:off x="533400" y="1447800"/>
            <a:ext cx="8001000" cy="487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12"/>
          <p:cNvGrpSpPr/>
          <p:nvPr/>
        </p:nvGrpSpPr>
        <p:grpSpPr>
          <a:xfrm>
            <a:off x="624400" y="1314725"/>
            <a:ext cx="7621549" cy="4919519"/>
            <a:chOff x="624400" y="986069"/>
            <a:chExt cx="7621549" cy="3689732"/>
          </a:xfrm>
        </p:grpSpPr>
        <p:grpSp>
          <p:nvGrpSpPr>
            <p:cNvPr id="109" name="Google Shape;109;p12"/>
            <p:cNvGrpSpPr/>
            <p:nvPr/>
          </p:nvGrpSpPr>
          <p:grpSpPr>
            <a:xfrm>
              <a:off x="624400" y="986069"/>
              <a:ext cx="7621549" cy="3689732"/>
              <a:chOff x="624400" y="845694"/>
              <a:chExt cx="7621549" cy="3689732"/>
            </a:xfrm>
          </p:grpSpPr>
          <p:pic>
            <p:nvPicPr>
              <p:cNvPr id="110" name="Google Shape;110;p12"/>
              <p:cNvPicPr preferRelativeResize="0"/>
              <p:nvPr/>
            </p:nvPicPr>
            <p:blipFill>
              <a:blip r:embed="rId3">
                <a:alphaModFix/>
              </a:blip>
              <a:stretch>
                <a:fillRect/>
              </a:stretch>
            </p:blipFill>
            <p:spPr>
              <a:xfrm>
                <a:off x="624400" y="845700"/>
                <a:ext cx="7621549" cy="3689726"/>
              </a:xfrm>
              <a:prstGeom prst="rect">
                <a:avLst/>
              </a:prstGeom>
              <a:noFill/>
              <a:ln>
                <a:noFill/>
              </a:ln>
            </p:spPr>
          </p:pic>
          <p:grpSp>
            <p:nvGrpSpPr>
              <p:cNvPr id="111" name="Google Shape;111;p12"/>
              <p:cNvGrpSpPr/>
              <p:nvPr/>
            </p:nvGrpSpPr>
            <p:grpSpPr>
              <a:xfrm>
                <a:off x="624400" y="845694"/>
                <a:ext cx="7511913" cy="3689719"/>
                <a:chOff x="624400" y="845694"/>
                <a:chExt cx="7511913" cy="3689719"/>
              </a:xfrm>
            </p:grpSpPr>
            <p:pic>
              <p:nvPicPr>
                <p:cNvPr id="112" name="Google Shape;112;p12"/>
                <p:cNvPicPr preferRelativeResize="0"/>
                <p:nvPr/>
              </p:nvPicPr>
              <p:blipFill>
                <a:blip r:embed="rId4">
                  <a:alphaModFix/>
                </a:blip>
                <a:stretch>
                  <a:fillRect/>
                </a:stretch>
              </p:blipFill>
              <p:spPr>
                <a:xfrm>
                  <a:off x="3100838" y="1149369"/>
                  <a:ext cx="5010274" cy="3386044"/>
                </a:xfrm>
                <a:prstGeom prst="rect">
                  <a:avLst/>
                </a:prstGeom>
                <a:noFill/>
                <a:ln>
                  <a:noFill/>
                </a:ln>
              </p:spPr>
            </p:pic>
            <p:pic>
              <p:nvPicPr>
                <p:cNvPr id="113" name="Google Shape;113;p12"/>
                <p:cNvPicPr preferRelativeResize="0"/>
                <p:nvPr/>
              </p:nvPicPr>
              <p:blipFill>
                <a:blip r:embed="rId5">
                  <a:alphaModFix/>
                </a:blip>
                <a:stretch>
                  <a:fillRect/>
                </a:stretch>
              </p:blipFill>
              <p:spPr>
                <a:xfrm>
                  <a:off x="4059287" y="1123925"/>
                  <a:ext cx="4077025" cy="337050"/>
                </a:xfrm>
                <a:prstGeom prst="rect">
                  <a:avLst/>
                </a:prstGeom>
                <a:noFill/>
                <a:ln>
                  <a:noFill/>
                </a:ln>
              </p:spPr>
            </p:pic>
            <p:sp>
              <p:nvSpPr>
                <p:cNvPr id="114" name="Google Shape;114;p12"/>
                <p:cNvSpPr/>
                <p:nvPr/>
              </p:nvSpPr>
              <p:spPr>
                <a:xfrm>
                  <a:off x="673563" y="885425"/>
                  <a:ext cx="2334600" cy="21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2"/>
                <p:cNvPicPr preferRelativeResize="0"/>
                <p:nvPr/>
              </p:nvPicPr>
              <p:blipFill rotWithShape="1">
                <a:blip r:embed="rId6">
                  <a:alphaModFix/>
                </a:blip>
                <a:srcRect b="0" l="0" r="82364" t="0"/>
                <a:stretch/>
              </p:blipFill>
              <p:spPr>
                <a:xfrm>
                  <a:off x="694263" y="845694"/>
                  <a:ext cx="524945" cy="213300"/>
                </a:xfrm>
                <a:prstGeom prst="rect">
                  <a:avLst/>
                </a:prstGeom>
                <a:noFill/>
                <a:ln>
                  <a:noFill/>
                </a:ln>
              </p:spPr>
            </p:pic>
            <p:sp>
              <p:nvSpPr>
                <p:cNvPr id="116" name="Google Shape;116;p12"/>
                <p:cNvSpPr/>
                <p:nvPr/>
              </p:nvSpPr>
              <p:spPr>
                <a:xfrm>
                  <a:off x="2861288" y="885425"/>
                  <a:ext cx="835200" cy="99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12"/>
                <p:cNvPicPr preferRelativeResize="0"/>
                <p:nvPr/>
              </p:nvPicPr>
              <p:blipFill>
                <a:blip r:embed="rId7">
                  <a:alphaModFix/>
                </a:blip>
                <a:stretch>
                  <a:fillRect/>
                </a:stretch>
              </p:blipFill>
              <p:spPr>
                <a:xfrm>
                  <a:off x="2994076" y="1025925"/>
                  <a:ext cx="2691600" cy="171450"/>
                </a:xfrm>
                <a:prstGeom prst="rect">
                  <a:avLst/>
                </a:prstGeom>
                <a:noFill/>
                <a:ln>
                  <a:noFill/>
                </a:ln>
              </p:spPr>
            </p:pic>
            <p:pic>
              <p:nvPicPr>
                <p:cNvPr id="118" name="Google Shape;118;p12"/>
                <p:cNvPicPr preferRelativeResize="0"/>
                <p:nvPr/>
              </p:nvPicPr>
              <p:blipFill>
                <a:blip r:embed="rId8">
                  <a:alphaModFix/>
                </a:blip>
                <a:stretch>
                  <a:fillRect/>
                </a:stretch>
              </p:blipFill>
              <p:spPr>
                <a:xfrm>
                  <a:off x="624400" y="1167750"/>
                  <a:ext cx="2476450" cy="3253175"/>
                </a:xfrm>
                <a:prstGeom prst="rect">
                  <a:avLst/>
                </a:prstGeom>
                <a:noFill/>
                <a:ln>
                  <a:noFill/>
                </a:ln>
              </p:spPr>
            </p:pic>
          </p:grpSp>
        </p:grpSp>
        <p:pic>
          <p:nvPicPr>
            <p:cNvPr id="119" name="Google Shape;119;p12"/>
            <p:cNvPicPr preferRelativeResize="0"/>
            <p:nvPr/>
          </p:nvPicPr>
          <p:blipFill>
            <a:blip r:embed="rId9">
              <a:alphaModFix/>
            </a:blip>
            <a:stretch>
              <a:fillRect/>
            </a:stretch>
          </p:blipFill>
          <p:spPr>
            <a:xfrm>
              <a:off x="624400" y="1325363"/>
              <a:ext cx="2460574" cy="3178574"/>
            </a:xfrm>
            <a:prstGeom prst="rect">
              <a:avLst/>
            </a:prstGeom>
            <a:noFill/>
            <a:ln>
              <a:noFill/>
            </a:ln>
          </p:spPr>
        </p:pic>
      </p:grpSp>
      <p:sp>
        <p:nvSpPr>
          <p:cNvPr id="120" name="Google Shape;120;p12"/>
          <p:cNvSpPr txBox="1"/>
          <p:nvPr>
            <p:ph type="title"/>
          </p:nvPr>
        </p:nvSpPr>
        <p:spPr>
          <a:xfrm>
            <a:off x="15240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Enterprise Viewer Mock-Up</a:t>
            </a:r>
            <a:endParaRPr/>
          </a:p>
        </p:txBody>
      </p:sp>
      <p:sp>
        <p:nvSpPr>
          <p:cNvPr id="121" name="Google Shape;121;p12"/>
          <p:cNvSpPr/>
          <p:nvPr/>
        </p:nvSpPr>
        <p:spPr>
          <a:xfrm>
            <a:off x="1371600" y="1301055"/>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sp>
        <p:nvSpPr>
          <p:cNvPr id="122" name="Google Shape;122;p12"/>
          <p:cNvSpPr/>
          <p:nvPr/>
        </p:nvSpPr>
        <p:spPr>
          <a:xfrm rot="-1948727">
            <a:off x="350001" y="31434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123" name="Google Shape;123;p12"/>
          <p:cNvSpPr txBox="1"/>
          <p:nvPr/>
        </p:nvSpPr>
        <p:spPr>
          <a:xfrm>
            <a:off x="6534625" y="5170500"/>
            <a:ext cx="1920300" cy="11541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Basic Web Based Map Functions:</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Legend</a:t>
            </a:r>
            <a:endParaRPr>
              <a:solidFill>
                <a:srgbClr val="0000FF"/>
              </a:solidFill>
            </a:endParaRPr>
          </a:p>
          <a:p>
            <a:pPr indent="0" lvl="0" marL="0" rtl="0" algn="l">
              <a:spcBef>
                <a:spcPts val="0"/>
              </a:spcBef>
              <a:spcAft>
                <a:spcPts val="0"/>
              </a:spcAft>
              <a:buNone/>
            </a:pPr>
            <a:r>
              <a:t/>
            </a:r>
            <a:endParaRPr>
              <a:solidFill>
                <a:srgbClr val="0000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3"/>
          <p:cNvSpPr txBox="1"/>
          <p:nvPr>
            <p:ph idx="1" type="body"/>
          </p:nvPr>
        </p:nvSpPr>
        <p:spPr>
          <a:xfrm>
            <a:off x="533400" y="1447800"/>
            <a:ext cx="8001000" cy="487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3"/>
          <p:cNvGrpSpPr/>
          <p:nvPr/>
        </p:nvGrpSpPr>
        <p:grpSpPr>
          <a:xfrm>
            <a:off x="624400" y="1314725"/>
            <a:ext cx="7621549" cy="4919519"/>
            <a:chOff x="624400" y="986069"/>
            <a:chExt cx="7621549" cy="3689732"/>
          </a:xfrm>
        </p:grpSpPr>
        <p:grpSp>
          <p:nvGrpSpPr>
            <p:cNvPr id="130" name="Google Shape;130;p13"/>
            <p:cNvGrpSpPr/>
            <p:nvPr/>
          </p:nvGrpSpPr>
          <p:grpSpPr>
            <a:xfrm>
              <a:off x="624400" y="986069"/>
              <a:ext cx="7621549" cy="3689732"/>
              <a:chOff x="624400" y="845694"/>
              <a:chExt cx="7621549" cy="3689732"/>
            </a:xfrm>
          </p:grpSpPr>
          <p:pic>
            <p:nvPicPr>
              <p:cNvPr id="131" name="Google Shape;131;p13"/>
              <p:cNvPicPr preferRelativeResize="0"/>
              <p:nvPr/>
            </p:nvPicPr>
            <p:blipFill>
              <a:blip r:embed="rId3">
                <a:alphaModFix/>
              </a:blip>
              <a:stretch>
                <a:fillRect/>
              </a:stretch>
            </p:blipFill>
            <p:spPr>
              <a:xfrm>
                <a:off x="624400" y="845700"/>
                <a:ext cx="7621549" cy="3689726"/>
              </a:xfrm>
              <a:prstGeom prst="rect">
                <a:avLst/>
              </a:prstGeom>
              <a:noFill/>
              <a:ln>
                <a:noFill/>
              </a:ln>
            </p:spPr>
          </p:pic>
          <p:grpSp>
            <p:nvGrpSpPr>
              <p:cNvPr id="132" name="Google Shape;132;p13"/>
              <p:cNvGrpSpPr/>
              <p:nvPr/>
            </p:nvGrpSpPr>
            <p:grpSpPr>
              <a:xfrm>
                <a:off x="624400" y="845694"/>
                <a:ext cx="7511913" cy="3689719"/>
                <a:chOff x="624400" y="845694"/>
                <a:chExt cx="7511913" cy="3689719"/>
              </a:xfrm>
            </p:grpSpPr>
            <p:pic>
              <p:nvPicPr>
                <p:cNvPr id="133" name="Google Shape;133;p13"/>
                <p:cNvPicPr preferRelativeResize="0"/>
                <p:nvPr/>
              </p:nvPicPr>
              <p:blipFill>
                <a:blip r:embed="rId4">
                  <a:alphaModFix/>
                </a:blip>
                <a:stretch>
                  <a:fillRect/>
                </a:stretch>
              </p:blipFill>
              <p:spPr>
                <a:xfrm>
                  <a:off x="3100838" y="1149369"/>
                  <a:ext cx="5010274" cy="3386044"/>
                </a:xfrm>
                <a:prstGeom prst="rect">
                  <a:avLst/>
                </a:prstGeom>
                <a:noFill/>
                <a:ln>
                  <a:noFill/>
                </a:ln>
              </p:spPr>
            </p:pic>
            <p:pic>
              <p:nvPicPr>
                <p:cNvPr id="134" name="Google Shape;134;p13"/>
                <p:cNvPicPr preferRelativeResize="0"/>
                <p:nvPr/>
              </p:nvPicPr>
              <p:blipFill>
                <a:blip r:embed="rId5">
                  <a:alphaModFix/>
                </a:blip>
                <a:stretch>
                  <a:fillRect/>
                </a:stretch>
              </p:blipFill>
              <p:spPr>
                <a:xfrm>
                  <a:off x="4059287" y="1123925"/>
                  <a:ext cx="4077025" cy="337050"/>
                </a:xfrm>
                <a:prstGeom prst="rect">
                  <a:avLst/>
                </a:prstGeom>
                <a:noFill/>
                <a:ln>
                  <a:noFill/>
                </a:ln>
              </p:spPr>
            </p:pic>
            <p:sp>
              <p:nvSpPr>
                <p:cNvPr id="135" name="Google Shape;135;p13"/>
                <p:cNvSpPr/>
                <p:nvPr/>
              </p:nvSpPr>
              <p:spPr>
                <a:xfrm>
                  <a:off x="673563" y="885425"/>
                  <a:ext cx="2334600" cy="21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13"/>
                <p:cNvPicPr preferRelativeResize="0"/>
                <p:nvPr/>
              </p:nvPicPr>
              <p:blipFill rotWithShape="1">
                <a:blip r:embed="rId6">
                  <a:alphaModFix/>
                </a:blip>
                <a:srcRect b="0" l="0" r="82364" t="0"/>
                <a:stretch/>
              </p:blipFill>
              <p:spPr>
                <a:xfrm>
                  <a:off x="694263" y="845694"/>
                  <a:ext cx="524945" cy="213300"/>
                </a:xfrm>
                <a:prstGeom prst="rect">
                  <a:avLst/>
                </a:prstGeom>
                <a:noFill/>
                <a:ln>
                  <a:noFill/>
                </a:ln>
              </p:spPr>
            </p:pic>
            <p:sp>
              <p:nvSpPr>
                <p:cNvPr id="137" name="Google Shape;137;p13"/>
                <p:cNvSpPr/>
                <p:nvPr/>
              </p:nvSpPr>
              <p:spPr>
                <a:xfrm>
                  <a:off x="2861288" y="885425"/>
                  <a:ext cx="835200" cy="99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 name="Google Shape;138;p13"/>
                <p:cNvPicPr preferRelativeResize="0"/>
                <p:nvPr/>
              </p:nvPicPr>
              <p:blipFill>
                <a:blip r:embed="rId7">
                  <a:alphaModFix/>
                </a:blip>
                <a:stretch>
                  <a:fillRect/>
                </a:stretch>
              </p:blipFill>
              <p:spPr>
                <a:xfrm>
                  <a:off x="2994076" y="1025925"/>
                  <a:ext cx="2691600" cy="171450"/>
                </a:xfrm>
                <a:prstGeom prst="rect">
                  <a:avLst/>
                </a:prstGeom>
                <a:noFill/>
                <a:ln>
                  <a:noFill/>
                </a:ln>
              </p:spPr>
            </p:pic>
            <p:pic>
              <p:nvPicPr>
                <p:cNvPr id="139" name="Google Shape;139;p13"/>
                <p:cNvPicPr preferRelativeResize="0"/>
                <p:nvPr/>
              </p:nvPicPr>
              <p:blipFill>
                <a:blip r:embed="rId8">
                  <a:alphaModFix/>
                </a:blip>
                <a:stretch>
                  <a:fillRect/>
                </a:stretch>
              </p:blipFill>
              <p:spPr>
                <a:xfrm>
                  <a:off x="624400" y="1167750"/>
                  <a:ext cx="2476450" cy="3253175"/>
                </a:xfrm>
                <a:prstGeom prst="rect">
                  <a:avLst/>
                </a:prstGeom>
                <a:noFill/>
                <a:ln>
                  <a:noFill/>
                </a:ln>
              </p:spPr>
            </p:pic>
          </p:grpSp>
        </p:grpSp>
        <p:pic>
          <p:nvPicPr>
            <p:cNvPr id="140" name="Google Shape;140;p13"/>
            <p:cNvPicPr preferRelativeResize="0"/>
            <p:nvPr/>
          </p:nvPicPr>
          <p:blipFill>
            <a:blip r:embed="rId9">
              <a:alphaModFix/>
            </a:blip>
            <a:stretch>
              <a:fillRect/>
            </a:stretch>
          </p:blipFill>
          <p:spPr>
            <a:xfrm>
              <a:off x="624400" y="1332675"/>
              <a:ext cx="2433675" cy="3225074"/>
            </a:xfrm>
            <a:prstGeom prst="rect">
              <a:avLst/>
            </a:prstGeom>
            <a:noFill/>
            <a:ln>
              <a:noFill/>
            </a:ln>
          </p:spPr>
        </p:pic>
      </p:grpSp>
      <p:sp>
        <p:nvSpPr>
          <p:cNvPr id="141" name="Google Shape;141;p13"/>
          <p:cNvSpPr/>
          <p:nvPr/>
        </p:nvSpPr>
        <p:spPr>
          <a:xfrm>
            <a:off x="1371600" y="1301055"/>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sp>
        <p:nvSpPr>
          <p:cNvPr id="142" name="Google Shape;142;p13"/>
          <p:cNvSpPr txBox="1"/>
          <p:nvPr>
            <p:ph type="title"/>
          </p:nvPr>
        </p:nvSpPr>
        <p:spPr>
          <a:xfrm>
            <a:off x="15240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Enterprise Viewer Mock-Up</a:t>
            </a:r>
            <a:endParaRPr/>
          </a:p>
        </p:txBody>
      </p:sp>
      <p:sp>
        <p:nvSpPr>
          <p:cNvPr id="143" name="Google Shape;143;p13"/>
          <p:cNvSpPr/>
          <p:nvPr/>
        </p:nvSpPr>
        <p:spPr>
          <a:xfrm rot="-1948727">
            <a:off x="350001" y="31434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144" name="Google Shape;144;p13"/>
          <p:cNvSpPr txBox="1"/>
          <p:nvPr/>
        </p:nvSpPr>
        <p:spPr>
          <a:xfrm>
            <a:off x="6812275" y="4628800"/>
            <a:ext cx="1920300" cy="17949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User Requested Functionality:</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download shapefiles of data layers when allowable by data provider</a:t>
            </a:r>
            <a:endParaRPr>
              <a:solidFill>
                <a:srgbClr val="0000FF"/>
              </a:solidFill>
            </a:endParaRPr>
          </a:p>
          <a:p>
            <a:pPr indent="0" lvl="0" marL="0" rtl="0" algn="l">
              <a:spcBef>
                <a:spcPts val="0"/>
              </a:spcBef>
              <a:spcAft>
                <a:spcPts val="0"/>
              </a:spcAft>
              <a:buNone/>
            </a:pPr>
            <a:r>
              <a:t/>
            </a:r>
            <a:endParaRPr>
              <a:solidFill>
                <a:srgbClr val="00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4"/>
          <p:cNvSpPr txBox="1"/>
          <p:nvPr>
            <p:ph idx="1" type="body"/>
          </p:nvPr>
        </p:nvSpPr>
        <p:spPr>
          <a:xfrm>
            <a:off x="533400" y="1447800"/>
            <a:ext cx="8001000" cy="487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150" name="Google Shape;150;p14"/>
          <p:cNvGrpSpPr/>
          <p:nvPr/>
        </p:nvGrpSpPr>
        <p:grpSpPr>
          <a:xfrm>
            <a:off x="624399" y="1390925"/>
            <a:ext cx="7621550" cy="4919519"/>
            <a:chOff x="624399" y="986069"/>
            <a:chExt cx="7621550" cy="3689732"/>
          </a:xfrm>
        </p:grpSpPr>
        <p:grpSp>
          <p:nvGrpSpPr>
            <p:cNvPr id="151" name="Google Shape;151;p14"/>
            <p:cNvGrpSpPr/>
            <p:nvPr/>
          </p:nvGrpSpPr>
          <p:grpSpPr>
            <a:xfrm>
              <a:off x="624400" y="986069"/>
              <a:ext cx="7621549" cy="3689732"/>
              <a:chOff x="624400" y="845694"/>
              <a:chExt cx="7621549" cy="3689732"/>
            </a:xfrm>
          </p:grpSpPr>
          <p:pic>
            <p:nvPicPr>
              <p:cNvPr id="152" name="Google Shape;152;p14"/>
              <p:cNvPicPr preferRelativeResize="0"/>
              <p:nvPr/>
            </p:nvPicPr>
            <p:blipFill>
              <a:blip r:embed="rId3">
                <a:alphaModFix/>
              </a:blip>
              <a:stretch>
                <a:fillRect/>
              </a:stretch>
            </p:blipFill>
            <p:spPr>
              <a:xfrm>
                <a:off x="624400" y="845700"/>
                <a:ext cx="7621549" cy="3689726"/>
              </a:xfrm>
              <a:prstGeom prst="rect">
                <a:avLst/>
              </a:prstGeom>
              <a:noFill/>
              <a:ln>
                <a:noFill/>
              </a:ln>
            </p:spPr>
          </p:pic>
          <p:grpSp>
            <p:nvGrpSpPr>
              <p:cNvPr id="153" name="Google Shape;153;p14"/>
              <p:cNvGrpSpPr/>
              <p:nvPr/>
            </p:nvGrpSpPr>
            <p:grpSpPr>
              <a:xfrm>
                <a:off x="624400" y="845694"/>
                <a:ext cx="7511913" cy="3689719"/>
                <a:chOff x="624400" y="845694"/>
                <a:chExt cx="7511913" cy="3689719"/>
              </a:xfrm>
            </p:grpSpPr>
            <p:pic>
              <p:nvPicPr>
                <p:cNvPr id="154" name="Google Shape;154;p14"/>
                <p:cNvPicPr preferRelativeResize="0"/>
                <p:nvPr/>
              </p:nvPicPr>
              <p:blipFill>
                <a:blip r:embed="rId4">
                  <a:alphaModFix/>
                </a:blip>
                <a:stretch>
                  <a:fillRect/>
                </a:stretch>
              </p:blipFill>
              <p:spPr>
                <a:xfrm>
                  <a:off x="3100838" y="1149369"/>
                  <a:ext cx="5010274" cy="3386044"/>
                </a:xfrm>
                <a:prstGeom prst="rect">
                  <a:avLst/>
                </a:prstGeom>
                <a:noFill/>
                <a:ln>
                  <a:noFill/>
                </a:ln>
              </p:spPr>
            </p:pic>
            <p:pic>
              <p:nvPicPr>
                <p:cNvPr id="155" name="Google Shape;155;p14"/>
                <p:cNvPicPr preferRelativeResize="0"/>
                <p:nvPr/>
              </p:nvPicPr>
              <p:blipFill>
                <a:blip r:embed="rId5">
                  <a:alphaModFix/>
                </a:blip>
                <a:stretch>
                  <a:fillRect/>
                </a:stretch>
              </p:blipFill>
              <p:spPr>
                <a:xfrm>
                  <a:off x="4059287" y="1123925"/>
                  <a:ext cx="4077025" cy="337050"/>
                </a:xfrm>
                <a:prstGeom prst="rect">
                  <a:avLst/>
                </a:prstGeom>
                <a:noFill/>
                <a:ln>
                  <a:noFill/>
                </a:ln>
              </p:spPr>
            </p:pic>
            <p:sp>
              <p:nvSpPr>
                <p:cNvPr id="156" name="Google Shape;156;p14"/>
                <p:cNvSpPr/>
                <p:nvPr/>
              </p:nvSpPr>
              <p:spPr>
                <a:xfrm>
                  <a:off x="673563" y="885425"/>
                  <a:ext cx="2334600" cy="21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14"/>
                <p:cNvPicPr preferRelativeResize="0"/>
                <p:nvPr/>
              </p:nvPicPr>
              <p:blipFill rotWithShape="1">
                <a:blip r:embed="rId6">
                  <a:alphaModFix/>
                </a:blip>
                <a:srcRect b="0" l="0" r="82364" t="0"/>
                <a:stretch/>
              </p:blipFill>
              <p:spPr>
                <a:xfrm>
                  <a:off x="694263" y="845694"/>
                  <a:ext cx="524945" cy="213300"/>
                </a:xfrm>
                <a:prstGeom prst="rect">
                  <a:avLst/>
                </a:prstGeom>
                <a:noFill/>
                <a:ln>
                  <a:noFill/>
                </a:ln>
              </p:spPr>
            </p:pic>
            <p:sp>
              <p:nvSpPr>
                <p:cNvPr id="158" name="Google Shape;158;p14"/>
                <p:cNvSpPr/>
                <p:nvPr/>
              </p:nvSpPr>
              <p:spPr>
                <a:xfrm>
                  <a:off x="2861288" y="885425"/>
                  <a:ext cx="835200" cy="99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14"/>
                <p:cNvPicPr preferRelativeResize="0"/>
                <p:nvPr/>
              </p:nvPicPr>
              <p:blipFill>
                <a:blip r:embed="rId7">
                  <a:alphaModFix/>
                </a:blip>
                <a:stretch>
                  <a:fillRect/>
                </a:stretch>
              </p:blipFill>
              <p:spPr>
                <a:xfrm>
                  <a:off x="2994076" y="1025925"/>
                  <a:ext cx="2691600" cy="171450"/>
                </a:xfrm>
                <a:prstGeom prst="rect">
                  <a:avLst/>
                </a:prstGeom>
                <a:noFill/>
                <a:ln>
                  <a:noFill/>
                </a:ln>
              </p:spPr>
            </p:pic>
            <p:pic>
              <p:nvPicPr>
                <p:cNvPr id="160" name="Google Shape;160;p14"/>
                <p:cNvPicPr preferRelativeResize="0"/>
                <p:nvPr/>
              </p:nvPicPr>
              <p:blipFill>
                <a:blip r:embed="rId8">
                  <a:alphaModFix/>
                </a:blip>
                <a:stretch>
                  <a:fillRect/>
                </a:stretch>
              </p:blipFill>
              <p:spPr>
                <a:xfrm>
                  <a:off x="624400" y="1167750"/>
                  <a:ext cx="2476450" cy="3253175"/>
                </a:xfrm>
                <a:prstGeom prst="rect">
                  <a:avLst/>
                </a:prstGeom>
                <a:noFill/>
                <a:ln>
                  <a:noFill/>
                </a:ln>
              </p:spPr>
            </p:pic>
          </p:grpSp>
        </p:grpSp>
        <p:grpSp>
          <p:nvGrpSpPr>
            <p:cNvPr id="161" name="Google Shape;161;p14"/>
            <p:cNvGrpSpPr/>
            <p:nvPr/>
          </p:nvGrpSpPr>
          <p:grpSpPr>
            <a:xfrm>
              <a:off x="624399" y="1310746"/>
              <a:ext cx="2353283" cy="3234105"/>
              <a:chOff x="642950" y="1621000"/>
              <a:chExt cx="2334606" cy="4238114"/>
            </a:xfrm>
          </p:grpSpPr>
          <p:pic>
            <p:nvPicPr>
              <p:cNvPr id="162" name="Google Shape;162;p14"/>
              <p:cNvPicPr preferRelativeResize="0"/>
              <p:nvPr/>
            </p:nvPicPr>
            <p:blipFill>
              <a:blip r:embed="rId9">
                <a:alphaModFix/>
              </a:blip>
              <a:stretch>
                <a:fillRect/>
              </a:stretch>
            </p:blipFill>
            <p:spPr>
              <a:xfrm>
                <a:off x="642950" y="1621000"/>
                <a:ext cx="2334600" cy="4238114"/>
              </a:xfrm>
              <a:prstGeom prst="rect">
                <a:avLst/>
              </a:prstGeom>
              <a:noFill/>
              <a:ln>
                <a:noFill/>
              </a:ln>
            </p:spPr>
          </p:pic>
          <p:pic>
            <p:nvPicPr>
              <p:cNvPr id="163" name="Google Shape;163;p14"/>
              <p:cNvPicPr preferRelativeResize="0"/>
              <p:nvPr/>
            </p:nvPicPr>
            <p:blipFill>
              <a:blip r:embed="rId10">
                <a:alphaModFix/>
              </a:blip>
              <a:stretch>
                <a:fillRect/>
              </a:stretch>
            </p:blipFill>
            <p:spPr>
              <a:xfrm>
                <a:off x="2697175" y="1654803"/>
                <a:ext cx="280381" cy="242997"/>
              </a:xfrm>
              <a:prstGeom prst="rect">
                <a:avLst/>
              </a:prstGeom>
              <a:noFill/>
              <a:ln>
                <a:noFill/>
              </a:ln>
            </p:spPr>
          </p:pic>
        </p:grpSp>
      </p:grpSp>
      <p:sp>
        <p:nvSpPr>
          <p:cNvPr id="164" name="Google Shape;164;p14"/>
          <p:cNvSpPr/>
          <p:nvPr/>
        </p:nvSpPr>
        <p:spPr>
          <a:xfrm>
            <a:off x="1371600" y="1301055"/>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sp>
        <p:nvSpPr>
          <p:cNvPr id="165" name="Google Shape;165;p14"/>
          <p:cNvSpPr txBox="1"/>
          <p:nvPr>
            <p:ph type="title"/>
          </p:nvPr>
        </p:nvSpPr>
        <p:spPr>
          <a:xfrm>
            <a:off x="15240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Enterprise Viewer Mock-Up</a:t>
            </a:r>
            <a:endParaRPr/>
          </a:p>
        </p:txBody>
      </p:sp>
      <p:sp>
        <p:nvSpPr>
          <p:cNvPr id="166" name="Google Shape;166;p14"/>
          <p:cNvSpPr/>
          <p:nvPr/>
        </p:nvSpPr>
        <p:spPr>
          <a:xfrm rot="-1948727">
            <a:off x="350001" y="31434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167" name="Google Shape;167;p14"/>
          <p:cNvSpPr txBox="1"/>
          <p:nvPr/>
        </p:nvSpPr>
        <p:spPr>
          <a:xfrm>
            <a:off x="6812275" y="4779825"/>
            <a:ext cx="1920300" cy="1644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User Requested </a:t>
            </a:r>
            <a:r>
              <a:rPr lang="en-US">
                <a:solidFill>
                  <a:srgbClr val="0000FF"/>
                </a:solidFill>
              </a:rPr>
              <a:t>Functionality</a:t>
            </a:r>
            <a:r>
              <a:rPr lang="en-US">
                <a:solidFill>
                  <a:srgbClr val="0000FF"/>
                </a:solidFill>
              </a:rPr>
              <a:t>:</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Print to image or pdf for use in briefings and papers</a:t>
            </a:r>
            <a:endParaRPr>
              <a:solidFill>
                <a:srgbClr val="0000FF"/>
              </a:solidFill>
            </a:endParaRPr>
          </a:p>
          <a:p>
            <a:pPr indent="0" lvl="0" marL="0" rtl="0" algn="l">
              <a:spcBef>
                <a:spcPts val="0"/>
              </a:spcBef>
              <a:spcAft>
                <a:spcPts val="0"/>
              </a:spcAft>
              <a:buNone/>
            </a:pPr>
            <a:r>
              <a:t/>
            </a:r>
            <a:endParaRPr>
              <a:solidFill>
                <a:srgbClr val="0000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15"/>
          <p:cNvPicPr preferRelativeResize="0"/>
          <p:nvPr/>
        </p:nvPicPr>
        <p:blipFill>
          <a:blip r:embed="rId3">
            <a:alphaModFix/>
          </a:blip>
          <a:stretch>
            <a:fillRect/>
          </a:stretch>
        </p:blipFill>
        <p:spPr>
          <a:xfrm>
            <a:off x="3100838" y="1719658"/>
            <a:ext cx="5010274" cy="4514725"/>
          </a:xfrm>
          <a:prstGeom prst="rect">
            <a:avLst/>
          </a:prstGeom>
          <a:noFill/>
          <a:ln>
            <a:noFill/>
          </a:ln>
        </p:spPr>
      </p:pic>
      <p:pic>
        <p:nvPicPr>
          <p:cNvPr id="173" name="Google Shape;173;p15"/>
          <p:cNvPicPr preferRelativeResize="0"/>
          <p:nvPr/>
        </p:nvPicPr>
        <p:blipFill>
          <a:blip r:embed="rId4">
            <a:alphaModFix/>
          </a:blip>
          <a:stretch>
            <a:fillRect/>
          </a:stretch>
        </p:blipFill>
        <p:spPr>
          <a:xfrm>
            <a:off x="2994076" y="1555067"/>
            <a:ext cx="2691600" cy="228600"/>
          </a:xfrm>
          <a:prstGeom prst="rect">
            <a:avLst/>
          </a:prstGeom>
          <a:noFill/>
          <a:ln>
            <a:noFill/>
          </a:ln>
        </p:spPr>
      </p:pic>
      <p:pic>
        <p:nvPicPr>
          <p:cNvPr id="174" name="Google Shape;174;p15"/>
          <p:cNvPicPr preferRelativeResize="0"/>
          <p:nvPr/>
        </p:nvPicPr>
        <p:blipFill>
          <a:blip r:embed="rId5">
            <a:alphaModFix/>
          </a:blip>
          <a:stretch>
            <a:fillRect/>
          </a:stretch>
        </p:blipFill>
        <p:spPr>
          <a:xfrm>
            <a:off x="624400" y="1744167"/>
            <a:ext cx="2476450" cy="4337567"/>
          </a:xfrm>
          <a:prstGeom prst="rect">
            <a:avLst/>
          </a:prstGeom>
          <a:noFill/>
          <a:ln>
            <a:noFill/>
          </a:ln>
        </p:spPr>
      </p:pic>
      <p:sp>
        <p:nvSpPr>
          <p:cNvPr id="175" name="Google Shape;175;p15"/>
          <p:cNvSpPr/>
          <p:nvPr/>
        </p:nvSpPr>
        <p:spPr>
          <a:xfrm>
            <a:off x="673563" y="1367733"/>
            <a:ext cx="2334600" cy="28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15"/>
          <p:cNvPicPr preferRelativeResize="0"/>
          <p:nvPr/>
        </p:nvPicPr>
        <p:blipFill rotWithShape="1">
          <a:blip r:embed="rId6">
            <a:alphaModFix/>
          </a:blip>
          <a:srcRect b="0" l="0" r="82364" t="0"/>
          <a:stretch/>
        </p:blipFill>
        <p:spPr>
          <a:xfrm>
            <a:off x="694263" y="1314758"/>
            <a:ext cx="524945" cy="284400"/>
          </a:xfrm>
          <a:prstGeom prst="rect">
            <a:avLst/>
          </a:prstGeom>
          <a:noFill/>
          <a:ln>
            <a:noFill/>
          </a:ln>
        </p:spPr>
      </p:pic>
      <p:sp>
        <p:nvSpPr>
          <p:cNvPr id="177" name="Google Shape;177;p15"/>
          <p:cNvSpPr/>
          <p:nvPr/>
        </p:nvSpPr>
        <p:spPr>
          <a:xfrm>
            <a:off x="2861288" y="1367733"/>
            <a:ext cx="835200" cy="13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15"/>
          <p:cNvPicPr preferRelativeResize="0"/>
          <p:nvPr/>
        </p:nvPicPr>
        <p:blipFill>
          <a:blip r:embed="rId7">
            <a:alphaModFix/>
          </a:blip>
          <a:stretch>
            <a:fillRect/>
          </a:stretch>
        </p:blipFill>
        <p:spPr>
          <a:xfrm>
            <a:off x="624400" y="1793100"/>
            <a:ext cx="2473800" cy="4249466"/>
          </a:xfrm>
          <a:prstGeom prst="rect">
            <a:avLst/>
          </a:prstGeom>
          <a:noFill/>
          <a:ln>
            <a:noFill/>
          </a:ln>
        </p:spPr>
      </p:pic>
      <p:pic>
        <p:nvPicPr>
          <p:cNvPr id="179" name="Google Shape;179;p15"/>
          <p:cNvPicPr preferRelativeResize="0"/>
          <p:nvPr/>
        </p:nvPicPr>
        <p:blipFill>
          <a:blip r:embed="rId8">
            <a:alphaModFix/>
          </a:blip>
          <a:stretch>
            <a:fillRect/>
          </a:stretch>
        </p:blipFill>
        <p:spPr>
          <a:xfrm>
            <a:off x="2808620" y="1880594"/>
            <a:ext cx="2014075" cy="391125"/>
          </a:xfrm>
          <a:prstGeom prst="rect">
            <a:avLst/>
          </a:prstGeom>
          <a:noFill/>
          <a:ln>
            <a:noFill/>
          </a:ln>
        </p:spPr>
      </p:pic>
      <p:pic>
        <p:nvPicPr>
          <p:cNvPr id="180" name="Google Shape;180;p15"/>
          <p:cNvPicPr preferRelativeResize="0"/>
          <p:nvPr/>
        </p:nvPicPr>
        <p:blipFill>
          <a:blip r:embed="rId9">
            <a:alphaModFix/>
          </a:blip>
          <a:stretch>
            <a:fillRect/>
          </a:stretch>
        </p:blipFill>
        <p:spPr>
          <a:xfrm>
            <a:off x="4059287" y="1685733"/>
            <a:ext cx="4077025" cy="449400"/>
          </a:xfrm>
          <a:prstGeom prst="rect">
            <a:avLst/>
          </a:prstGeom>
          <a:noFill/>
          <a:ln>
            <a:noFill/>
          </a:ln>
        </p:spPr>
      </p:pic>
      <p:sp>
        <p:nvSpPr>
          <p:cNvPr id="181" name="Google Shape;181;p15"/>
          <p:cNvSpPr/>
          <p:nvPr/>
        </p:nvSpPr>
        <p:spPr>
          <a:xfrm>
            <a:off x="1371600" y="1301055"/>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sp>
        <p:nvSpPr>
          <p:cNvPr id="182" name="Google Shape;182;p15"/>
          <p:cNvSpPr txBox="1"/>
          <p:nvPr>
            <p:ph type="title"/>
          </p:nvPr>
        </p:nvSpPr>
        <p:spPr>
          <a:xfrm>
            <a:off x="15240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Enterprise Viewer Mock-Up</a:t>
            </a:r>
            <a:endParaRPr/>
          </a:p>
        </p:txBody>
      </p:sp>
      <p:sp>
        <p:nvSpPr>
          <p:cNvPr id="183" name="Google Shape;183;p15"/>
          <p:cNvSpPr/>
          <p:nvPr/>
        </p:nvSpPr>
        <p:spPr>
          <a:xfrm rot="-1948727">
            <a:off x="350001" y="30672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184" name="Google Shape;184;p15"/>
          <p:cNvSpPr txBox="1"/>
          <p:nvPr/>
        </p:nvSpPr>
        <p:spPr>
          <a:xfrm>
            <a:off x="6812275" y="4752050"/>
            <a:ext cx="1920300" cy="1644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User Requested Functionality:</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“bookmarks” for sets of layers in 1 click</a:t>
            </a:r>
            <a:endParaRPr>
              <a:solidFill>
                <a:srgbClr val="0000FF"/>
              </a:solidFill>
            </a:endParaRPr>
          </a:p>
          <a:p>
            <a:pPr indent="0" lvl="0" marL="0" rtl="0" algn="l">
              <a:spcBef>
                <a:spcPts val="0"/>
              </a:spcBef>
              <a:spcAft>
                <a:spcPts val="0"/>
              </a:spcAft>
              <a:buNone/>
            </a:pPr>
            <a:r>
              <a:t/>
            </a:r>
            <a:endParaRPr>
              <a:solidFill>
                <a:srgbClr val="0000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grpSp>
        <p:nvGrpSpPr>
          <p:cNvPr id="189" name="Google Shape;189;p16"/>
          <p:cNvGrpSpPr/>
          <p:nvPr/>
        </p:nvGrpSpPr>
        <p:grpSpPr>
          <a:xfrm>
            <a:off x="811363" y="982567"/>
            <a:ext cx="7621575" cy="5090826"/>
            <a:chOff x="811363" y="736944"/>
            <a:chExt cx="7621575" cy="3818215"/>
          </a:xfrm>
        </p:grpSpPr>
        <p:grpSp>
          <p:nvGrpSpPr>
            <p:cNvPr id="190" name="Google Shape;190;p16"/>
            <p:cNvGrpSpPr/>
            <p:nvPr/>
          </p:nvGrpSpPr>
          <p:grpSpPr>
            <a:xfrm>
              <a:off x="811363" y="736944"/>
              <a:ext cx="7621575" cy="3818215"/>
              <a:chOff x="811363" y="736944"/>
              <a:chExt cx="7621575" cy="3818215"/>
            </a:xfrm>
          </p:grpSpPr>
          <p:grpSp>
            <p:nvGrpSpPr>
              <p:cNvPr id="191" name="Google Shape;191;p16"/>
              <p:cNvGrpSpPr/>
              <p:nvPr/>
            </p:nvGrpSpPr>
            <p:grpSpPr>
              <a:xfrm>
                <a:off x="811363" y="736944"/>
                <a:ext cx="7621575" cy="3818215"/>
                <a:chOff x="624375" y="887194"/>
                <a:chExt cx="7621575" cy="3818215"/>
              </a:xfrm>
            </p:grpSpPr>
            <p:grpSp>
              <p:nvGrpSpPr>
                <p:cNvPr id="192" name="Google Shape;192;p16"/>
                <p:cNvGrpSpPr/>
                <p:nvPr/>
              </p:nvGrpSpPr>
              <p:grpSpPr>
                <a:xfrm>
                  <a:off x="624375" y="887194"/>
                  <a:ext cx="7621575" cy="3818215"/>
                  <a:chOff x="624375" y="1182925"/>
                  <a:chExt cx="7621575" cy="5090953"/>
                </a:xfrm>
              </p:grpSpPr>
              <p:grpSp>
                <p:nvGrpSpPr>
                  <p:cNvPr id="193" name="Google Shape;193;p16"/>
                  <p:cNvGrpSpPr/>
                  <p:nvPr/>
                </p:nvGrpSpPr>
                <p:grpSpPr>
                  <a:xfrm>
                    <a:off x="624375" y="1182925"/>
                    <a:ext cx="7621575" cy="5090953"/>
                    <a:chOff x="624375" y="1182925"/>
                    <a:chExt cx="7621575" cy="5090953"/>
                  </a:xfrm>
                </p:grpSpPr>
                <p:grpSp>
                  <p:nvGrpSpPr>
                    <p:cNvPr id="194" name="Google Shape;194;p16"/>
                    <p:cNvGrpSpPr/>
                    <p:nvPr/>
                  </p:nvGrpSpPr>
                  <p:grpSpPr>
                    <a:xfrm>
                      <a:off x="624375" y="1182927"/>
                      <a:ext cx="7621575" cy="5090951"/>
                      <a:chOff x="624375" y="1182927"/>
                      <a:chExt cx="7621575" cy="5090951"/>
                    </a:xfrm>
                  </p:grpSpPr>
                  <p:grpSp>
                    <p:nvGrpSpPr>
                      <p:cNvPr id="195" name="Google Shape;195;p16"/>
                      <p:cNvGrpSpPr/>
                      <p:nvPr/>
                    </p:nvGrpSpPr>
                    <p:grpSpPr>
                      <a:xfrm>
                        <a:off x="624375" y="1182927"/>
                        <a:ext cx="7621575" cy="5090951"/>
                        <a:chOff x="642950" y="1219252"/>
                        <a:chExt cx="7621575" cy="5090951"/>
                      </a:xfrm>
                    </p:grpSpPr>
                    <p:grpSp>
                      <p:nvGrpSpPr>
                        <p:cNvPr id="196" name="Google Shape;196;p16"/>
                        <p:cNvGrpSpPr/>
                        <p:nvPr/>
                      </p:nvGrpSpPr>
                      <p:grpSpPr>
                        <a:xfrm>
                          <a:off x="642950" y="1219252"/>
                          <a:ext cx="7621575" cy="5090951"/>
                          <a:chOff x="642950" y="1219252"/>
                          <a:chExt cx="7621575" cy="5090951"/>
                        </a:xfrm>
                      </p:grpSpPr>
                      <p:pic>
                        <p:nvPicPr>
                          <p:cNvPr id="197" name="Google Shape;197;p16"/>
                          <p:cNvPicPr preferRelativeResize="0"/>
                          <p:nvPr/>
                        </p:nvPicPr>
                        <p:blipFill>
                          <a:blip r:embed="rId3">
                            <a:alphaModFix/>
                          </a:blip>
                          <a:stretch>
                            <a:fillRect/>
                          </a:stretch>
                        </p:blipFill>
                        <p:spPr>
                          <a:xfrm>
                            <a:off x="642950" y="1219252"/>
                            <a:ext cx="7621575" cy="5090951"/>
                          </a:xfrm>
                          <a:prstGeom prst="rect">
                            <a:avLst/>
                          </a:prstGeom>
                          <a:noFill/>
                          <a:ln>
                            <a:noFill/>
                          </a:ln>
                        </p:spPr>
                      </p:pic>
                      <p:pic>
                        <p:nvPicPr>
                          <p:cNvPr id="198" name="Google Shape;198;p16"/>
                          <p:cNvPicPr preferRelativeResize="0"/>
                          <p:nvPr/>
                        </p:nvPicPr>
                        <p:blipFill>
                          <a:blip r:embed="rId4">
                            <a:alphaModFix/>
                          </a:blip>
                          <a:stretch>
                            <a:fillRect/>
                          </a:stretch>
                        </p:blipFill>
                        <p:spPr>
                          <a:xfrm>
                            <a:off x="642950" y="1624150"/>
                            <a:ext cx="2448050" cy="4531501"/>
                          </a:xfrm>
                          <a:prstGeom prst="rect">
                            <a:avLst/>
                          </a:prstGeom>
                          <a:noFill/>
                          <a:ln>
                            <a:noFill/>
                          </a:ln>
                        </p:spPr>
                      </p:pic>
                      <p:pic>
                        <p:nvPicPr>
                          <p:cNvPr id="199" name="Google Shape;199;p16"/>
                          <p:cNvPicPr preferRelativeResize="0"/>
                          <p:nvPr/>
                        </p:nvPicPr>
                        <p:blipFill>
                          <a:blip r:embed="rId5">
                            <a:alphaModFix/>
                          </a:blip>
                          <a:stretch>
                            <a:fillRect/>
                          </a:stretch>
                        </p:blipFill>
                        <p:spPr>
                          <a:xfrm>
                            <a:off x="3119400" y="1624150"/>
                            <a:ext cx="5010274" cy="4514725"/>
                          </a:xfrm>
                          <a:prstGeom prst="rect">
                            <a:avLst/>
                          </a:prstGeom>
                          <a:noFill/>
                          <a:ln>
                            <a:noFill/>
                          </a:ln>
                        </p:spPr>
                      </p:pic>
                    </p:grpSp>
                    <p:pic>
                      <p:nvPicPr>
                        <p:cNvPr id="200" name="Google Shape;200;p16"/>
                        <p:cNvPicPr preferRelativeResize="0"/>
                        <p:nvPr/>
                      </p:nvPicPr>
                      <p:blipFill>
                        <a:blip r:embed="rId6">
                          <a:alphaModFix/>
                        </a:blip>
                        <a:stretch>
                          <a:fillRect/>
                        </a:stretch>
                      </p:blipFill>
                      <p:spPr>
                        <a:xfrm>
                          <a:off x="4077850" y="1590225"/>
                          <a:ext cx="4077025" cy="449400"/>
                        </a:xfrm>
                        <a:prstGeom prst="rect">
                          <a:avLst/>
                        </a:prstGeom>
                        <a:noFill/>
                        <a:ln>
                          <a:noFill/>
                        </a:ln>
                      </p:spPr>
                    </p:pic>
                  </p:grpSp>
                  <p:sp>
                    <p:nvSpPr>
                      <p:cNvPr id="201" name="Google Shape;201;p16"/>
                      <p:cNvSpPr/>
                      <p:nvPr/>
                    </p:nvSpPr>
                    <p:spPr>
                      <a:xfrm>
                        <a:off x="673550" y="1235900"/>
                        <a:ext cx="2334600" cy="28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2" name="Google Shape;202;p16"/>
                    <p:cNvPicPr preferRelativeResize="0"/>
                    <p:nvPr/>
                  </p:nvPicPr>
                  <p:blipFill rotWithShape="1">
                    <a:blip r:embed="rId7">
                      <a:alphaModFix/>
                    </a:blip>
                    <a:srcRect b="0" l="0" r="82364" t="0"/>
                    <a:stretch/>
                  </p:blipFill>
                  <p:spPr>
                    <a:xfrm>
                      <a:off x="694250" y="1182925"/>
                      <a:ext cx="524945" cy="284400"/>
                    </a:xfrm>
                    <a:prstGeom prst="rect">
                      <a:avLst/>
                    </a:prstGeom>
                    <a:noFill/>
                    <a:ln>
                      <a:noFill/>
                    </a:ln>
                  </p:spPr>
                </p:pic>
              </p:grpSp>
              <p:sp>
                <p:nvSpPr>
                  <p:cNvPr id="203" name="Google Shape;203;p16"/>
                  <p:cNvSpPr/>
                  <p:nvPr/>
                </p:nvSpPr>
                <p:spPr>
                  <a:xfrm>
                    <a:off x="2861275" y="1235900"/>
                    <a:ext cx="835200" cy="13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4" name="Google Shape;204;p16"/>
                <p:cNvPicPr preferRelativeResize="0"/>
                <p:nvPr/>
              </p:nvPicPr>
              <p:blipFill>
                <a:blip r:embed="rId8">
                  <a:alphaModFix/>
                </a:blip>
                <a:stretch>
                  <a:fillRect/>
                </a:stretch>
              </p:blipFill>
              <p:spPr>
                <a:xfrm>
                  <a:off x="3092550" y="1207000"/>
                  <a:ext cx="5006676" cy="3343125"/>
                </a:xfrm>
                <a:prstGeom prst="rect">
                  <a:avLst/>
                </a:prstGeom>
                <a:noFill/>
                <a:ln>
                  <a:noFill/>
                </a:ln>
              </p:spPr>
            </p:pic>
            <p:pic>
              <p:nvPicPr>
                <p:cNvPr id="205" name="Google Shape;205;p16"/>
                <p:cNvPicPr preferRelativeResize="0"/>
                <p:nvPr/>
              </p:nvPicPr>
              <p:blipFill>
                <a:blip r:embed="rId6">
                  <a:alphaModFix/>
                </a:blip>
                <a:stretch>
                  <a:fillRect/>
                </a:stretch>
              </p:blipFill>
              <p:spPr>
                <a:xfrm>
                  <a:off x="4059275" y="1165425"/>
                  <a:ext cx="4077025" cy="337050"/>
                </a:xfrm>
                <a:prstGeom prst="rect">
                  <a:avLst/>
                </a:prstGeom>
                <a:noFill/>
                <a:ln>
                  <a:noFill/>
                </a:ln>
              </p:spPr>
            </p:pic>
          </p:grpSp>
          <p:pic>
            <p:nvPicPr>
              <p:cNvPr id="206" name="Google Shape;206;p16"/>
              <p:cNvPicPr preferRelativeResize="0"/>
              <p:nvPr/>
            </p:nvPicPr>
            <p:blipFill>
              <a:blip r:embed="rId9">
                <a:alphaModFix/>
              </a:blip>
              <a:stretch>
                <a:fillRect/>
              </a:stretch>
            </p:blipFill>
            <p:spPr>
              <a:xfrm>
                <a:off x="852300" y="1090175"/>
                <a:ext cx="7459574" cy="3347275"/>
              </a:xfrm>
              <a:prstGeom prst="rect">
                <a:avLst/>
              </a:prstGeom>
              <a:noFill/>
              <a:ln>
                <a:noFill/>
              </a:ln>
            </p:spPr>
          </p:pic>
        </p:grpSp>
        <p:pic>
          <p:nvPicPr>
            <p:cNvPr id="207" name="Google Shape;207;p16"/>
            <p:cNvPicPr preferRelativeResize="0"/>
            <p:nvPr/>
          </p:nvPicPr>
          <p:blipFill>
            <a:blip r:embed="rId10">
              <a:alphaModFix/>
            </a:blip>
            <a:stretch>
              <a:fillRect/>
            </a:stretch>
          </p:blipFill>
          <p:spPr>
            <a:xfrm>
              <a:off x="874300" y="1064025"/>
              <a:ext cx="118110" cy="95250"/>
            </a:xfrm>
            <a:prstGeom prst="rect">
              <a:avLst/>
            </a:prstGeom>
            <a:noFill/>
            <a:ln>
              <a:noFill/>
            </a:ln>
          </p:spPr>
        </p:pic>
      </p:grpSp>
      <p:pic>
        <p:nvPicPr>
          <p:cNvPr id="208" name="Google Shape;208;p16"/>
          <p:cNvPicPr preferRelativeResize="0"/>
          <p:nvPr/>
        </p:nvPicPr>
        <p:blipFill>
          <a:blip r:embed="rId11">
            <a:alphaModFix/>
          </a:blip>
          <a:stretch>
            <a:fillRect/>
          </a:stretch>
        </p:blipFill>
        <p:spPr>
          <a:xfrm>
            <a:off x="2994076" y="1367900"/>
            <a:ext cx="2691600" cy="228600"/>
          </a:xfrm>
          <a:prstGeom prst="rect">
            <a:avLst/>
          </a:prstGeom>
          <a:noFill/>
          <a:ln>
            <a:noFill/>
          </a:ln>
        </p:spPr>
      </p:pic>
      <p:pic>
        <p:nvPicPr>
          <p:cNvPr id="209" name="Google Shape;209;p16"/>
          <p:cNvPicPr preferRelativeResize="0"/>
          <p:nvPr/>
        </p:nvPicPr>
        <p:blipFill>
          <a:blip r:embed="rId12">
            <a:alphaModFix/>
          </a:blip>
          <a:stretch>
            <a:fillRect/>
          </a:stretch>
        </p:blipFill>
        <p:spPr>
          <a:xfrm>
            <a:off x="811370" y="1448160"/>
            <a:ext cx="1905825" cy="495400"/>
          </a:xfrm>
          <a:prstGeom prst="rect">
            <a:avLst/>
          </a:prstGeom>
          <a:noFill/>
          <a:ln>
            <a:noFill/>
          </a:ln>
        </p:spPr>
      </p:pic>
      <p:sp>
        <p:nvSpPr>
          <p:cNvPr id="210" name="Google Shape;210;p16"/>
          <p:cNvSpPr/>
          <p:nvPr/>
        </p:nvSpPr>
        <p:spPr>
          <a:xfrm>
            <a:off x="1413150" y="982580"/>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sp>
        <p:nvSpPr>
          <p:cNvPr id="211" name="Google Shape;211;p16"/>
          <p:cNvSpPr txBox="1"/>
          <p:nvPr>
            <p:ph type="title"/>
          </p:nvPr>
        </p:nvSpPr>
        <p:spPr>
          <a:xfrm>
            <a:off x="15240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Enterprise Viewer Mock-Up</a:t>
            </a:r>
            <a:endParaRPr/>
          </a:p>
        </p:txBody>
      </p:sp>
      <p:sp>
        <p:nvSpPr>
          <p:cNvPr id="212" name="Google Shape;212;p16"/>
          <p:cNvSpPr/>
          <p:nvPr/>
        </p:nvSpPr>
        <p:spPr>
          <a:xfrm rot="-1948727">
            <a:off x="350001" y="31434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213" name="Google Shape;213;p16"/>
          <p:cNvSpPr txBox="1"/>
          <p:nvPr/>
        </p:nvSpPr>
        <p:spPr>
          <a:xfrm>
            <a:off x="6812275" y="4779825"/>
            <a:ext cx="1920300" cy="1644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User Requested Functionality:</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hide the “navigation panel”</a:t>
            </a:r>
            <a:endParaRPr>
              <a:solidFill>
                <a:srgbClr val="0000FF"/>
              </a:solidFill>
            </a:endParaRPr>
          </a:p>
          <a:p>
            <a:pPr indent="0" lvl="0" marL="0" rtl="0" algn="l">
              <a:spcBef>
                <a:spcPts val="0"/>
              </a:spcBef>
              <a:spcAft>
                <a:spcPts val="0"/>
              </a:spcAft>
              <a:buNone/>
            </a:pPr>
            <a:r>
              <a:t/>
            </a:r>
            <a:endParaRPr>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grpSp>
        <p:nvGrpSpPr>
          <p:cNvPr id="218" name="Google Shape;218;p17"/>
          <p:cNvGrpSpPr/>
          <p:nvPr/>
        </p:nvGrpSpPr>
        <p:grpSpPr>
          <a:xfrm>
            <a:off x="624375" y="1182925"/>
            <a:ext cx="7621575" cy="5090953"/>
            <a:chOff x="624375" y="1182925"/>
            <a:chExt cx="7621575" cy="5090953"/>
          </a:xfrm>
        </p:grpSpPr>
        <p:grpSp>
          <p:nvGrpSpPr>
            <p:cNvPr id="219" name="Google Shape;219;p17"/>
            <p:cNvGrpSpPr/>
            <p:nvPr/>
          </p:nvGrpSpPr>
          <p:grpSpPr>
            <a:xfrm>
              <a:off x="624375" y="1182925"/>
              <a:ext cx="7621575" cy="5090953"/>
              <a:chOff x="624375" y="1182925"/>
              <a:chExt cx="7621575" cy="5090953"/>
            </a:xfrm>
          </p:grpSpPr>
          <p:grpSp>
            <p:nvGrpSpPr>
              <p:cNvPr id="220" name="Google Shape;220;p17"/>
              <p:cNvGrpSpPr/>
              <p:nvPr/>
            </p:nvGrpSpPr>
            <p:grpSpPr>
              <a:xfrm>
                <a:off x="624375" y="1182927"/>
                <a:ext cx="7621575" cy="5090951"/>
                <a:chOff x="624375" y="1182927"/>
                <a:chExt cx="7621575" cy="5090951"/>
              </a:xfrm>
            </p:grpSpPr>
            <p:grpSp>
              <p:nvGrpSpPr>
                <p:cNvPr id="221" name="Google Shape;221;p17"/>
                <p:cNvGrpSpPr/>
                <p:nvPr/>
              </p:nvGrpSpPr>
              <p:grpSpPr>
                <a:xfrm>
                  <a:off x="624375" y="1182927"/>
                  <a:ext cx="7621575" cy="5090951"/>
                  <a:chOff x="642950" y="1219252"/>
                  <a:chExt cx="7621575" cy="5090951"/>
                </a:xfrm>
              </p:grpSpPr>
              <p:grpSp>
                <p:nvGrpSpPr>
                  <p:cNvPr id="222" name="Google Shape;222;p17"/>
                  <p:cNvGrpSpPr/>
                  <p:nvPr/>
                </p:nvGrpSpPr>
                <p:grpSpPr>
                  <a:xfrm>
                    <a:off x="642950" y="1219252"/>
                    <a:ext cx="7621575" cy="5090951"/>
                    <a:chOff x="642950" y="1219252"/>
                    <a:chExt cx="7621575" cy="5090951"/>
                  </a:xfrm>
                </p:grpSpPr>
                <p:pic>
                  <p:nvPicPr>
                    <p:cNvPr id="223" name="Google Shape;223;p17"/>
                    <p:cNvPicPr preferRelativeResize="0"/>
                    <p:nvPr/>
                  </p:nvPicPr>
                  <p:blipFill>
                    <a:blip r:embed="rId3">
                      <a:alphaModFix/>
                    </a:blip>
                    <a:stretch>
                      <a:fillRect/>
                    </a:stretch>
                  </p:blipFill>
                  <p:spPr>
                    <a:xfrm>
                      <a:off x="642950" y="1219252"/>
                      <a:ext cx="7621575" cy="5090951"/>
                    </a:xfrm>
                    <a:prstGeom prst="rect">
                      <a:avLst/>
                    </a:prstGeom>
                    <a:noFill/>
                    <a:ln>
                      <a:noFill/>
                    </a:ln>
                  </p:spPr>
                </p:pic>
                <p:pic>
                  <p:nvPicPr>
                    <p:cNvPr id="224" name="Google Shape;224;p17"/>
                    <p:cNvPicPr preferRelativeResize="0"/>
                    <p:nvPr/>
                  </p:nvPicPr>
                  <p:blipFill>
                    <a:blip r:embed="rId4">
                      <a:alphaModFix/>
                    </a:blip>
                    <a:stretch>
                      <a:fillRect/>
                    </a:stretch>
                  </p:blipFill>
                  <p:spPr>
                    <a:xfrm>
                      <a:off x="642950" y="1624150"/>
                      <a:ext cx="2448050" cy="4531501"/>
                    </a:xfrm>
                    <a:prstGeom prst="rect">
                      <a:avLst/>
                    </a:prstGeom>
                    <a:noFill/>
                    <a:ln>
                      <a:noFill/>
                    </a:ln>
                  </p:spPr>
                </p:pic>
                <p:pic>
                  <p:nvPicPr>
                    <p:cNvPr id="225" name="Google Shape;225;p17"/>
                    <p:cNvPicPr preferRelativeResize="0"/>
                    <p:nvPr/>
                  </p:nvPicPr>
                  <p:blipFill>
                    <a:blip r:embed="rId5">
                      <a:alphaModFix/>
                    </a:blip>
                    <a:stretch>
                      <a:fillRect/>
                    </a:stretch>
                  </p:blipFill>
                  <p:spPr>
                    <a:xfrm>
                      <a:off x="3119400" y="1624150"/>
                      <a:ext cx="5010274" cy="4514725"/>
                    </a:xfrm>
                    <a:prstGeom prst="rect">
                      <a:avLst/>
                    </a:prstGeom>
                    <a:noFill/>
                    <a:ln>
                      <a:noFill/>
                    </a:ln>
                  </p:spPr>
                </p:pic>
              </p:grpSp>
              <p:pic>
                <p:nvPicPr>
                  <p:cNvPr id="226" name="Google Shape;226;p17"/>
                  <p:cNvPicPr preferRelativeResize="0"/>
                  <p:nvPr/>
                </p:nvPicPr>
                <p:blipFill>
                  <a:blip r:embed="rId6">
                    <a:alphaModFix/>
                  </a:blip>
                  <a:stretch>
                    <a:fillRect/>
                  </a:stretch>
                </p:blipFill>
                <p:spPr>
                  <a:xfrm>
                    <a:off x="4077850" y="1590225"/>
                    <a:ext cx="4077025" cy="449400"/>
                  </a:xfrm>
                  <a:prstGeom prst="rect">
                    <a:avLst/>
                  </a:prstGeom>
                  <a:noFill/>
                  <a:ln>
                    <a:noFill/>
                  </a:ln>
                </p:spPr>
              </p:pic>
            </p:grpSp>
            <p:sp>
              <p:nvSpPr>
                <p:cNvPr id="227" name="Google Shape;227;p17"/>
                <p:cNvSpPr/>
                <p:nvPr/>
              </p:nvSpPr>
              <p:spPr>
                <a:xfrm>
                  <a:off x="673550" y="1235900"/>
                  <a:ext cx="2334600" cy="28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8" name="Google Shape;228;p17"/>
              <p:cNvPicPr preferRelativeResize="0"/>
              <p:nvPr/>
            </p:nvPicPr>
            <p:blipFill rotWithShape="1">
              <a:blip r:embed="rId7">
                <a:alphaModFix/>
              </a:blip>
              <a:srcRect b="0" l="0" r="82364" t="0"/>
              <a:stretch/>
            </p:blipFill>
            <p:spPr>
              <a:xfrm>
                <a:off x="694250" y="1182925"/>
                <a:ext cx="524945" cy="284400"/>
              </a:xfrm>
              <a:prstGeom prst="rect">
                <a:avLst/>
              </a:prstGeom>
              <a:noFill/>
              <a:ln>
                <a:noFill/>
              </a:ln>
            </p:spPr>
          </p:pic>
        </p:grpSp>
        <p:sp>
          <p:nvSpPr>
            <p:cNvPr id="229" name="Google Shape;229;p17"/>
            <p:cNvSpPr/>
            <p:nvPr/>
          </p:nvSpPr>
          <p:spPr>
            <a:xfrm>
              <a:off x="2861275" y="1235900"/>
              <a:ext cx="835200" cy="13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0" name="Google Shape;230;p17"/>
          <p:cNvPicPr preferRelativeResize="0"/>
          <p:nvPr/>
        </p:nvPicPr>
        <p:blipFill>
          <a:blip r:embed="rId8">
            <a:alphaModFix/>
          </a:blip>
          <a:stretch>
            <a:fillRect/>
          </a:stretch>
        </p:blipFill>
        <p:spPr>
          <a:xfrm>
            <a:off x="624376" y="1620987"/>
            <a:ext cx="1836750" cy="3407382"/>
          </a:xfrm>
          <a:prstGeom prst="rect">
            <a:avLst/>
          </a:prstGeom>
          <a:noFill/>
          <a:ln>
            <a:noFill/>
          </a:ln>
        </p:spPr>
      </p:pic>
      <p:pic>
        <p:nvPicPr>
          <p:cNvPr id="231" name="Google Shape;231;p17"/>
          <p:cNvPicPr preferRelativeResize="0"/>
          <p:nvPr/>
        </p:nvPicPr>
        <p:blipFill>
          <a:blip r:embed="rId9">
            <a:alphaModFix/>
          </a:blip>
          <a:stretch>
            <a:fillRect/>
          </a:stretch>
        </p:blipFill>
        <p:spPr>
          <a:xfrm>
            <a:off x="624375" y="1620987"/>
            <a:ext cx="1836751" cy="3343135"/>
          </a:xfrm>
          <a:prstGeom prst="rect">
            <a:avLst/>
          </a:prstGeom>
          <a:noFill/>
          <a:ln>
            <a:noFill/>
          </a:ln>
        </p:spPr>
      </p:pic>
      <p:grpSp>
        <p:nvGrpSpPr>
          <p:cNvPr id="232" name="Google Shape;232;p17"/>
          <p:cNvGrpSpPr/>
          <p:nvPr/>
        </p:nvGrpSpPr>
        <p:grpSpPr>
          <a:xfrm>
            <a:off x="682270" y="1609333"/>
            <a:ext cx="1764962" cy="3178585"/>
            <a:chOff x="642950" y="1621000"/>
            <a:chExt cx="2334606" cy="4238114"/>
          </a:xfrm>
        </p:grpSpPr>
        <p:pic>
          <p:nvPicPr>
            <p:cNvPr id="233" name="Google Shape;233;p17"/>
            <p:cNvPicPr preferRelativeResize="0"/>
            <p:nvPr/>
          </p:nvPicPr>
          <p:blipFill>
            <a:blip r:embed="rId10">
              <a:alphaModFix/>
            </a:blip>
            <a:stretch>
              <a:fillRect/>
            </a:stretch>
          </p:blipFill>
          <p:spPr>
            <a:xfrm>
              <a:off x="642950" y="1621000"/>
              <a:ext cx="2334600" cy="4238114"/>
            </a:xfrm>
            <a:prstGeom prst="rect">
              <a:avLst/>
            </a:prstGeom>
            <a:noFill/>
            <a:ln>
              <a:noFill/>
            </a:ln>
          </p:spPr>
        </p:pic>
        <p:pic>
          <p:nvPicPr>
            <p:cNvPr id="234" name="Google Shape;234;p17"/>
            <p:cNvPicPr preferRelativeResize="0"/>
            <p:nvPr/>
          </p:nvPicPr>
          <p:blipFill>
            <a:blip r:embed="rId11">
              <a:alphaModFix/>
            </a:blip>
            <a:stretch>
              <a:fillRect/>
            </a:stretch>
          </p:blipFill>
          <p:spPr>
            <a:xfrm>
              <a:off x="2697175" y="1654803"/>
              <a:ext cx="280381" cy="242997"/>
            </a:xfrm>
            <a:prstGeom prst="rect">
              <a:avLst/>
            </a:prstGeom>
            <a:noFill/>
            <a:ln>
              <a:noFill/>
            </a:ln>
          </p:spPr>
        </p:pic>
      </p:grpSp>
      <p:pic>
        <p:nvPicPr>
          <p:cNvPr id="235" name="Google Shape;235;p17"/>
          <p:cNvPicPr preferRelativeResize="0"/>
          <p:nvPr/>
        </p:nvPicPr>
        <p:blipFill>
          <a:blip r:embed="rId12">
            <a:alphaModFix/>
          </a:blip>
          <a:stretch>
            <a:fillRect/>
          </a:stretch>
        </p:blipFill>
        <p:spPr>
          <a:xfrm>
            <a:off x="616263" y="1711987"/>
            <a:ext cx="7447225" cy="4457525"/>
          </a:xfrm>
          <a:prstGeom prst="rect">
            <a:avLst/>
          </a:prstGeom>
          <a:noFill/>
          <a:ln>
            <a:noFill/>
          </a:ln>
        </p:spPr>
      </p:pic>
      <p:grpSp>
        <p:nvGrpSpPr>
          <p:cNvPr id="236" name="Google Shape;236;p17"/>
          <p:cNvGrpSpPr/>
          <p:nvPr/>
        </p:nvGrpSpPr>
        <p:grpSpPr>
          <a:xfrm>
            <a:off x="597699" y="1615572"/>
            <a:ext cx="7484363" cy="4553978"/>
            <a:chOff x="663975" y="1586940"/>
            <a:chExt cx="7484363" cy="4543075"/>
          </a:xfrm>
        </p:grpSpPr>
        <p:grpSp>
          <p:nvGrpSpPr>
            <p:cNvPr id="237" name="Google Shape;237;p17"/>
            <p:cNvGrpSpPr/>
            <p:nvPr/>
          </p:nvGrpSpPr>
          <p:grpSpPr>
            <a:xfrm>
              <a:off x="663975" y="1586940"/>
              <a:ext cx="7484363" cy="4543075"/>
              <a:chOff x="663975" y="1586940"/>
              <a:chExt cx="7484363" cy="4543075"/>
            </a:xfrm>
          </p:grpSpPr>
          <p:grpSp>
            <p:nvGrpSpPr>
              <p:cNvPr id="238" name="Google Shape;238;p17"/>
              <p:cNvGrpSpPr/>
              <p:nvPr/>
            </p:nvGrpSpPr>
            <p:grpSpPr>
              <a:xfrm>
                <a:off x="663979" y="1586940"/>
                <a:ext cx="7484359" cy="4543075"/>
                <a:chOff x="673550" y="1677450"/>
                <a:chExt cx="7405124" cy="4477700"/>
              </a:xfrm>
            </p:grpSpPr>
            <p:pic>
              <p:nvPicPr>
                <p:cNvPr id="239" name="Google Shape;239;p17"/>
                <p:cNvPicPr preferRelativeResize="0"/>
                <p:nvPr/>
              </p:nvPicPr>
              <p:blipFill>
                <a:blip r:embed="rId13">
                  <a:alphaModFix/>
                </a:blip>
                <a:stretch>
                  <a:fillRect/>
                </a:stretch>
              </p:blipFill>
              <p:spPr>
                <a:xfrm>
                  <a:off x="673550" y="1697625"/>
                  <a:ext cx="7391499" cy="4457525"/>
                </a:xfrm>
                <a:prstGeom prst="rect">
                  <a:avLst/>
                </a:prstGeom>
                <a:noFill/>
                <a:ln>
                  <a:noFill/>
                </a:ln>
              </p:spPr>
            </p:pic>
            <p:pic>
              <p:nvPicPr>
                <p:cNvPr id="240" name="Google Shape;240;p17"/>
                <p:cNvPicPr preferRelativeResize="0"/>
                <p:nvPr/>
              </p:nvPicPr>
              <p:blipFill>
                <a:blip r:embed="rId6">
                  <a:alphaModFix/>
                </a:blip>
                <a:stretch>
                  <a:fillRect/>
                </a:stretch>
              </p:blipFill>
              <p:spPr>
                <a:xfrm>
                  <a:off x="3091952" y="1677450"/>
                  <a:ext cx="4986722" cy="449400"/>
                </a:xfrm>
                <a:prstGeom prst="rect">
                  <a:avLst/>
                </a:prstGeom>
                <a:noFill/>
                <a:ln>
                  <a:noFill/>
                </a:ln>
              </p:spPr>
            </p:pic>
          </p:grpSp>
          <p:pic>
            <p:nvPicPr>
              <p:cNvPr id="241" name="Google Shape;241;p17"/>
              <p:cNvPicPr preferRelativeResize="0"/>
              <p:nvPr/>
            </p:nvPicPr>
            <p:blipFill>
              <a:blip r:embed="rId14">
                <a:alphaModFix/>
              </a:blip>
              <a:stretch>
                <a:fillRect/>
              </a:stretch>
            </p:blipFill>
            <p:spPr>
              <a:xfrm>
                <a:off x="663975" y="1621000"/>
                <a:ext cx="1644125" cy="2274300"/>
              </a:xfrm>
              <a:prstGeom prst="rect">
                <a:avLst/>
              </a:prstGeom>
              <a:noFill/>
              <a:ln>
                <a:noFill/>
              </a:ln>
            </p:spPr>
          </p:pic>
        </p:grpSp>
        <p:pic>
          <p:nvPicPr>
            <p:cNvPr id="242" name="Google Shape;242;p17"/>
            <p:cNvPicPr preferRelativeResize="0"/>
            <p:nvPr/>
          </p:nvPicPr>
          <p:blipFill>
            <a:blip r:embed="rId15">
              <a:alphaModFix/>
            </a:blip>
            <a:stretch>
              <a:fillRect/>
            </a:stretch>
          </p:blipFill>
          <p:spPr>
            <a:xfrm>
              <a:off x="673550" y="4225750"/>
              <a:ext cx="1605925" cy="1777200"/>
            </a:xfrm>
            <a:prstGeom prst="rect">
              <a:avLst/>
            </a:prstGeom>
            <a:noFill/>
            <a:ln>
              <a:noFill/>
            </a:ln>
          </p:spPr>
        </p:pic>
      </p:grpSp>
      <p:sp>
        <p:nvSpPr>
          <p:cNvPr id="243" name="Google Shape;243;p17"/>
          <p:cNvSpPr/>
          <p:nvPr/>
        </p:nvSpPr>
        <p:spPr>
          <a:xfrm>
            <a:off x="1219200" y="1224855"/>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sp>
        <p:nvSpPr>
          <p:cNvPr id="244" name="Google Shape;244;p17"/>
          <p:cNvSpPr txBox="1"/>
          <p:nvPr>
            <p:ph type="title"/>
          </p:nvPr>
        </p:nvSpPr>
        <p:spPr>
          <a:xfrm>
            <a:off x="15240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Enterprise Viewer Mock-Up</a:t>
            </a:r>
            <a:endParaRPr/>
          </a:p>
        </p:txBody>
      </p:sp>
      <p:sp>
        <p:nvSpPr>
          <p:cNvPr id="245" name="Google Shape;245;p17"/>
          <p:cNvSpPr/>
          <p:nvPr/>
        </p:nvSpPr>
        <p:spPr>
          <a:xfrm rot="-1948727">
            <a:off x="350001" y="31434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246" name="Google Shape;246;p17"/>
          <p:cNvSpPr txBox="1"/>
          <p:nvPr/>
        </p:nvSpPr>
        <p:spPr>
          <a:xfrm>
            <a:off x="6812275" y="4462200"/>
            <a:ext cx="1920300" cy="1961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User Requested Functionality:</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search for data layers not default in the “presentation layer”</a:t>
            </a:r>
            <a:endParaRPr>
              <a:solidFill>
                <a:srgbClr val="0000FF"/>
              </a:solidFill>
            </a:endParaRPr>
          </a:p>
          <a:p>
            <a:pPr indent="0" lvl="0" marL="0" rtl="0" algn="l">
              <a:spcBef>
                <a:spcPts val="0"/>
              </a:spcBef>
              <a:spcAft>
                <a:spcPts val="0"/>
              </a:spcAft>
              <a:buNone/>
            </a:pPr>
            <a:r>
              <a:t/>
            </a:r>
            <a:endParaRPr>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00"/>
                                        <p:tgtEl>
                                          <p:spTgt spid="23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grpSp>
        <p:nvGrpSpPr>
          <p:cNvPr id="251" name="Google Shape;251;p18"/>
          <p:cNvGrpSpPr/>
          <p:nvPr/>
        </p:nvGrpSpPr>
        <p:grpSpPr>
          <a:xfrm>
            <a:off x="624375" y="1182925"/>
            <a:ext cx="7621575" cy="5090953"/>
            <a:chOff x="624375" y="1182925"/>
            <a:chExt cx="7621575" cy="5090953"/>
          </a:xfrm>
        </p:grpSpPr>
        <p:grpSp>
          <p:nvGrpSpPr>
            <p:cNvPr id="252" name="Google Shape;252;p18"/>
            <p:cNvGrpSpPr/>
            <p:nvPr/>
          </p:nvGrpSpPr>
          <p:grpSpPr>
            <a:xfrm>
              <a:off x="624375" y="1182925"/>
              <a:ext cx="7621575" cy="5090953"/>
              <a:chOff x="624375" y="1182925"/>
              <a:chExt cx="7621575" cy="5090953"/>
            </a:xfrm>
          </p:grpSpPr>
          <p:grpSp>
            <p:nvGrpSpPr>
              <p:cNvPr id="253" name="Google Shape;253;p18"/>
              <p:cNvGrpSpPr/>
              <p:nvPr/>
            </p:nvGrpSpPr>
            <p:grpSpPr>
              <a:xfrm>
                <a:off x="624375" y="1182927"/>
                <a:ext cx="7621575" cy="5090951"/>
                <a:chOff x="624375" y="1182927"/>
                <a:chExt cx="7621575" cy="5090951"/>
              </a:xfrm>
            </p:grpSpPr>
            <p:grpSp>
              <p:nvGrpSpPr>
                <p:cNvPr id="254" name="Google Shape;254;p18"/>
                <p:cNvGrpSpPr/>
                <p:nvPr/>
              </p:nvGrpSpPr>
              <p:grpSpPr>
                <a:xfrm>
                  <a:off x="624375" y="1182927"/>
                  <a:ext cx="7621575" cy="5090951"/>
                  <a:chOff x="642950" y="1219252"/>
                  <a:chExt cx="7621575" cy="5090951"/>
                </a:xfrm>
              </p:grpSpPr>
              <p:grpSp>
                <p:nvGrpSpPr>
                  <p:cNvPr id="255" name="Google Shape;255;p18"/>
                  <p:cNvGrpSpPr/>
                  <p:nvPr/>
                </p:nvGrpSpPr>
                <p:grpSpPr>
                  <a:xfrm>
                    <a:off x="642950" y="1219252"/>
                    <a:ext cx="7621575" cy="5090951"/>
                    <a:chOff x="642950" y="1219252"/>
                    <a:chExt cx="7621575" cy="5090951"/>
                  </a:xfrm>
                </p:grpSpPr>
                <p:pic>
                  <p:nvPicPr>
                    <p:cNvPr id="256" name="Google Shape;256;p18"/>
                    <p:cNvPicPr preferRelativeResize="0"/>
                    <p:nvPr/>
                  </p:nvPicPr>
                  <p:blipFill>
                    <a:blip r:embed="rId3">
                      <a:alphaModFix/>
                    </a:blip>
                    <a:stretch>
                      <a:fillRect/>
                    </a:stretch>
                  </p:blipFill>
                  <p:spPr>
                    <a:xfrm>
                      <a:off x="642950" y="1219252"/>
                      <a:ext cx="7621575" cy="5090951"/>
                    </a:xfrm>
                    <a:prstGeom prst="rect">
                      <a:avLst/>
                    </a:prstGeom>
                    <a:noFill/>
                    <a:ln>
                      <a:noFill/>
                    </a:ln>
                  </p:spPr>
                </p:pic>
                <p:pic>
                  <p:nvPicPr>
                    <p:cNvPr id="257" name="Google Shape;257;p18"/>
                    <p:cNvPicPr preferRelativeResize="0"/>
                    <p:nvPr/>
                  </p:nvPicPr>
                  <p:blipFill>
                    <a:blip r:embed="rId4">
                      <a:alphaModFix/>
                    </a:blip>
                    <a:stretch>
                      <a:fillRect/>
                    </a:stretch>
                  </p:blipFill>
                  <p:spPr>
                    <a:xfrm>
                      <a:off x="642950" y="1624150"/>
                      <a:ext cx="2448050" cy="4531501"/>
                    </a:xfrm>
                    <a:prstGeom prst="rect">
                      <a:avLst/>
                    </a:prstGeom>
                    <a:noFill/>
                    <a:ln>
                      <a:noFill/>
                    </a:ln>
                  </p:spPr>
                </p:pic>
                <p:pic>
                  <p:nvPicPr>
                    <p:cNvPr id="258" name="Google Shape;258;p18"/>
                    <p:cNvPicPr preferRelativeResize="0"/>
                    <p:nvPr/>
                  </p:nvPicPr>
                  <p:blipFill>
                    <a:blip r:embed="rId5">
                      <a:alphaModFix/>
                    </a:blip>
                    <a:stretch>
                      <a:fillRect/>
                    </a:stretch>
                  </p:blipFill>
                  <p:spPr>
                    <a:xfrm>
                      <a:off x="3119400" y="1624150"/>
                      <a:ext cx="5010274" cy="4514725"/>
                    </a:xfrm>
                    <a:prstGeom prst="rect">
                      <a:avLst/>
                    </a:prstGeom>
                    <a:noFill/>
                    <a:ln>
                      <a:noFill/>
                    </a:ln>
                  </p:spPr>
                </p:pic>
              </p:grpSp>
              <p:pic>
                <p:nvPicPr>
                  <p:cNvPr id="259" name="Google Shape;259;p18"/>
                  <p:cNvPicPr preferRelativeResize="0"/>
                  <p:nvPr/>
                </p:nvPicPr>
                <p:blipFill>
                  <a:blip r:embed="rId6">
                    <a:alphaModFix/>
                  </a:blip>
                  <a:stretch>
                    <a:fillRect/>
                  </a:stretch>
                </p:blipFill>
                <p:spPr>
                  <a:xfrm>
                    <a:off x="4077850" y="1590225"/>
                    <a:ext cx="4077025" cy="449400"/>
                  </a:xfrm>
                  <a:prstGeom prst="rect">
                    <a:avLst/>
                  </a:prstGeom>
                  <a:noFill/>
                  <a:ln>
                    <a:noFill/>
                  </a:ln>
                </p:spPr>
              </p:pic>
            </p:grpSp>
            <p:sp>
              <p:nvSpPr>
                <p:cNvPr id="260" name="Google Shape;260;p18"/>
                <p:cNvSpPr/>
                <p:nvPr/>
              </p:nvSpPr>
              <p:spPr>
                <a:xfrm>
                  <a:off x="673550" y="1235900"/>
                  <a:ext cx="2334600" cy="28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1" name="Google Shape;261;p18"/>
              <p:cNvPicPr preferRelativeResize="0"/>
              <p:nvPr/>
            </p:nvPicPr>
            <p:blipFill rotWithShape="1">
              <a:blip r:embed="rId7">
                <a:alphaModFix/>
              </a:blip>
              <a:srcRect b="0" l="0" r="82364" t="0"/>
              <a:stretch/>
            </p:blipFill>
            <p:spPr>
              <a:xfrm>
                <a:off x="694250" y="1182925"/>
                <a:ext cx="524945" cy="284400"/>
              </a:xfrm>
              <a:prstGeom prst="rect">
                <a:avLst/>
              </a:prstGeom>
              <a:noFill/>
              <a:ln>
                <a:noFill/>
              </a:ln>
            </p:spPr>
          </p:pic>
        </p:grpSp>
        <p:sp>
          <p:nvSpPr>
            <p:cNvPr id="262" name="Google Shape;262;p18"/>
            <p:cNvSpPr/>
            <p:nvPr/>
          </p:nvSpPr>
          <p:spPr>
            <a:xfrm>
              <a:off x="2861275" y="1235900"/>
              <a:ext cx="835200" cy="13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3" name="Google Shape;263;p18"/>
          <p:cNvPicPr preferRelativeResize="0"/>
          <p:nvPr/>
        </p:nvPicPr>
        <p:blipFill>
          <a:blip r:embed="rId8">
            <a:alphaModFix/>
          </a:blip>
          <a:stretch>
            <a:fillRect/>
          </a:stretch>
        </p:blipFill>
        <p:spPr>
          <a:xfrm>
            <a:off x="624376" y="1620987"/>
            <a:ext cx="1836750" cy="3407382"/>
          </a:xfrm>
          <a:prstGeom prst="rect">
            <a:avLst/>
          </a:prstGeom>
          <a:noFill/>
          <a:ln>
            <a:noFill/>
          </a:ln>
        </p:spPr>
      </p:pic>
      <p:pic>
        <p:nvPicPr>
          <p:cNvPr id="264" name="Google Shape;264;p18"/>
          <p:cNvPicPr preferRelativeResize="0"/>
          <p:nvPr/>
        </p:nvPicPr>
        <p:blipFill>
          <a:blip r:embed="rId9">
            <a:alphaModFix/>
          </a:blip>
          <a:stretch>
            <a:fillRect/>
          </a:stretch>
        </p:blipFill>
        <p:spPr>
          <a:xfrm>
            <a:off x="624375" y="1620987"/>
            <a:ext cx="1836751" cy="3343135"/>
          </a:xfrm>
          <a:prstGeom prst="rect">
            <a:avLst/>
          </a:prstGeom>
          <a:noFill/>
          <a:ln>
            <a:noFill/>
          </a:ln>
        </p:spPr>
      </p:pic>
      <p:grpSp>
        <p:nvGrpSpPr>
          <p:cNvPr id="265" name="Google Shape;265;p18"/>
          <p:cNvGrpSpPr/>
          <p:nvPr/>
        </p:nvGrpSpPr>
        <p:grpSpPr>
          <a:xfrm>
            <a:off x="682270" y="1609333"/>
            <a:ext cx="1764962" cy="3178585"/>
            <a:chOff x="642950" y="1621000"/>
            <a:chExt cx="2334606" cy="4238114"/>
          </a:xfrm>
        </p:grpSpPr>
        <p:pic>
          <p:nvPicPr>
            <p:cNvPr id="266" name="Google Shape;266;p18"/>
            <p:cNvPicPr preferRelativeResize="0"/>
            <p:nvPr/>
          </p:nvPicPr>
          <p:blipFill>
            <a:blip r:embed="rId10">
              <a:alphaModFix/>
            </a:blip>
            <a:stretch>
              <a:fillRect/>
            </a:stretch>
          </p:blipFill>
          <p:spPr>
            <a:xfrm>
              <a:off x="642950" y="1621000"/>
              <a:ext cx="2334600" cy="4238114"/>
            </a:xfrm>
            <a:prstGeom prst="rect">
              <a:avLst/>
            </a:prstGeom>
            <a:noFill/>
            <a:ln>
              <a:noFill/>
            </a:ln>
          </p:spPr>
        </p:pic>
        <p:pic>
          <p:nvPicPr>
            <p:cNvPr id="267" name="Google Shape;267;p18"/>
            <p:cNvPicPr preferRelativeResize="0"/>
            <p:nvPr/>
          </p:nvPicPr>
          <p:blipFill>
            <a:blip r:embed="rId11">
              <a:alphaModFix/>
            </a:blip>
            <a:stretch>
              <a:fillRect/>
            </a:stretch>
          </p:blipFill>
          <p:spPr>
            <a:xfrm>
              <a:off x="2697175" y="1654803"/>
              <a:ext cx="280381" cy="242997"/>
            </a:xfrm>
            <a:prstGeom prst="rect">
              <a:avLst/>
            </a:prstGeom>
            <a:noFill/>
            <a:ln>
              <a:noFill/>
            </a:ln>
          </p:spPr>
        </p:pic>
      </p:grpSp>
      <p:pic>
        <p:nvPicPr>
          <p:cNvPr id="268" name="Google Shape;268;p18"/>
          <p:cNvPicPr preferRelativeResize="0"/>
          <p:nvPr/>
        </p:nvPicPr>
        <p:blipFill>
          <a:blip r:embed="rId12">
            <a:alphaModFix/>
          </a:blip>
          <a:stretch>
            <a:fillRect/>
          </a:stretch>
        </p:blipFill>
        <p:spPr>
          <a:xfrm>
            <a:off x="616263" y="1711987"/>
            <a:ext cx="7447225" cy="4457525"/>
          </a:xfrm>
          <a:prstGeom prst="rect">
            <a:avLst/>
          </a:prstGeom>
          <a:noFill/>
          <a:ln>
            <a:noFill/>
          </a:ln>
        </p:spPr>
      </p:pic>
      <p:grpSp>
        <p:nvGrpSpPr>
          <p:cNvPr id="269" name="Google Shape;269;p18"/>
          <p:cNvGrpSpPr/>
          <p:nvPr/>
        </p:nvGrpSpPr>
        <p:grpSpPr>
          <a:xfrm>
            <a:off x="597699" y="1615572"/>
            <a:ext cx="7484363" cy="4553978"/>
            <a:chOff x="663975" y="1586940"/>
            <a:chExt cx="7484363" cy="4543075"/>
          </a:xfrm>
        </p:grpSpPr>
        <p:grpSp>
          <p:nvGrpSpPr>
            <p:cNvPr id="270" name="Google Shape;270;p18"/>
            <p:cNvGrpSpPr/>
            <p:nvPr/>
          </p:nvGrpSpPr>
          <p:grpSpPr>
            <a:xfrm>
              <a:off x="663975" y="1586940"/>
              <a:ext cx="7484363" cy="4543075"/>
              <a:chOff x="663975" y="1586940"/>
              <a:chExt cx="7484363" cy="4543075"/>
            </a:xfrm>
          </p:grpSpPr>
          <p:grpSp>
            <p:nvGrpSpPr>
              <p:cNvPr id="271" name="Google Shape;271;p18"/>
              <p:cNvGrpSpPr/>
              <p:nvPr/>
            </p:nvGrpSpPr>
            <p:grpSpPr>
              <a:xfrm>
                <a:off x="663979" y="1586940"/>
                <a:ext cx="7484359" cy="4543075"/>
                <a:chOff x="673550" y="1677450"/>
                <a:chExt cx="7405124" cy="4477700"/>
              </a:xfrm>
            </p:grpSpPr>
            <p:pic>
              <p:nvPicPr>
                <p:cNvPr id="272" name="Google Shape;272;p18"/>
                <p:cNvPicPr preferRelativeResize="0"/>
                <p:nvPr/>
              </p:nvPicPr>
              <p:blipFill>
                <a:blip r:embed="rId13">
                  <a:alphaModFix/>
                </a:blip>
                <a:stretch>
                  <a:fillRect/>
                </a:stretch>
              </p:blipFill>
              <p:spPr>
                <a:xfrm>
                  <a:off x="673550" y="1697625"/>
                  <a:ext cx="7391499" cy="4457525"/>
                </a:xfrm>
                <a:prstGeom prst="rect">
                  <a:avLst/>
                </a:prstGeom>
                <a:noFill/>
                <a:ln>
                  <a:noFill/>
                </a:ln>
              </p:spPr>
            </p:pic>
            <p:pic>
              <p:nvPicPr>
                <p:cNvPr id="273" name="Google Shape;273;p18"/>
                <p:cNvPicPr preferRelativeResize="0"/>
                <p:nvPr/>
              </p:nvPicPr>
              <p:blipFill>
                <a:blip r:embed="rId6">
                  <a:alphaModFix/>
                </a:blip>
                <a:stretch>
                  <a:fillRect/>
                </a:stretch>
              </p:blipFill>
              <p:spPr>
                <a:xfrm>
                  <a:off x="3091952" y="1677450"/>
                  <a:ext cx="4986722" cy="449400"/>
                </a:xfrm>
                <a:prstGeom prst="rect">
                  <a:avLst/>
                </a:prstGeom>
                <a:noFill/>
                <a:ln>
                  <a:noFill/>
                </a:ln>
              </p:spPr>
            </p:pic>
          </p:grpSp>
          <p:pic>
            <p:nvPicPr>
              <p:cNvPr id="274" name="Google Shape;274;p18"/>
              <p:cNvPicPr preferRelativeResize="0"/>
              <p:nvPr/>
            </p:nvPicPr>
            <p:blipFill>
              <a:blip r:embed="rId14">
                <a:alphaModFix/>
              </a:blip>
              <a:stretch>
                <a:fillRect/>
              </a:stretch>
            </p:blipFill>
            <p:spPr>
              <a:xfrm>
                <a:off x="663975" y="1621000"/>
                <a:ext cx="1644125" cy="2274300"/>
              </a:xfrm>
              <a:prstGeom prst="rect">
                <a:avLst/>
              </a:prstGeom>
              <a:noFill/>
              <a:ln>
                <a:noFill/>
              </a:ln>
            </p:spPr>
          </p:pic>
        </p:grpSp>
        <p:pic>
          <p:nvPicPr>
            <p:cNvPr id="275" name="Google Shape;275;p18"/>
            <p:cNvPicPr preferRelativeResize="0"/>
            <p:nvPr/>
          </p:nvPicPr>
          <p:blipFill>
            <a:blip r:embed="rId15">
              <a:alphaModFix/>
            </a:blip>
            <a:stretch>
              <a:fillRect/>
            </a:stretch>
          </p:blipFill>
          <p:spPr>
            <a:xfrm>
              <a:off x="673550" y="4225750"/>
              <a:ext cx="1605925" cy="1777200"/>
            </a:xfrm>
            <a:prstGeom prst="rect">
              <a:avLst/>
            </a:prstGeom>
            <a:noFill/>
            <a:ln>
              <a:noFill/>
            </a:ln>
          </p:spPr>
        </p:pic>
      </p:grpSp>
      <p:grpSp>
        <p:nvGrpSpPr>
          <p:cNvPr id="276" name="Google Shape;276;p18"/>
          <p:cNvGrpSpPr/>
          <p:nvPr/>
        </p:nvGrpSpPr>
        <p:grpSpPr>
          <a:xfrm>
            <a:off x="588334" y="1605640"/>
            <a:ext cx="7541256" cy="4670233"/>
            <a:chOff x="624350" y="1626415"/>
            <a:chExt cx="7484375" cy="4653017"/>
          </a:xfrm>
        </p:grpSpPr>
        <p:grpSp>
          <p:nvGrpSpPr>
            <p:cNvPr id="277" name="Google Shape;277;p18"/>
            <p:cNvGrpSpPr/>
            <p:nvPr/>
          </p:nvGrpSpPr>
          <p:grpSpPr>
            <a:xfrm>
              <a:off x="624361" y="1626415"/>
              <a:ext cx="7484363" cy="4653017"/>
              <a:chOff x="663975" y="1621002"/>
              <a:chExt cx="7484363" cy="4543075"/>
            </a:xfrm>
          </p:grpSpPr>
          <p:grpSp>
            <p:nvGrpSpPr>
              <p:cNvPr id="278" name="Google Shape;278;p18"/>
              <p:cNvGrpSpPr/>
              <p:nvPr/>
            </p:nvGrpSpPr>
            <p:grpSpPr>
              <a:xfrm>
                <a:off x="663975" y="1621002"/>
                <a:ext cx="7484363" cy="4543075"/>
                <a:chOff x="663975" y="1586940"/>
                <a:chExt cx="7484363" cy="4543075"/>
              </a:xfrm>
            </p:grpSpPr>
            <p:grpSp>
              <p:nvGrpSpPr>
                <p:cNvPr id="279" name="Google Shape;279;p18"/>
                <p:cNvGrpSpPr/>
                <p:nvPr/>
              </p:nvGrpSpPr>
              <p:grpSpPr>
                <a:xfrm>
                  <a:off x="663979" y="1586940"/>
                  <a:ext cx="7484359" cy="4543075"/>
                  <a:chOff x="673550" y="1677450"/>
                  <a:chExt cx="7405124" cy="4477700"/>
                </a:xfrm>
              </p:grpSpPr>
              <p:pic>
                <p:nvPicPr>
                  <p:cNvPr id="280" name="Google Shape;280;p18"/>
                  <p:cNvPicPr preferRelativeResize="0"/>
                  <p:nvPr/>
                </p:nvPicPr>
                <p:blipFill>
                  <a:blip r:embed="rId13">
                    <a:alphaModFix/>
                  </a:blip>
                  <a:stretch>
                    <a:fillRect/>
                  </a:stretch>
                </p:blipFill>
                <p:spPr>
                  <a:xfrm>
                    <a:off x="673550" y="1697625"/>
                    <a:ext cx="7391499" cy="4457525"/>
                  </a:xfrm>
                  <a:prstGeom prst="rect">
                    <a:avLst/>
                  </a:prstGeom>
                  <a:noFill/>
                  <a:ln>
                    <a:noFill/>
                  </a:ln>
                </p:spPr>
              </p:pic>
              <p:pic>
                <p:nvPicPr>
                  <p:cNvPr id="281" name="Google Shape;281;p18"/>
                  <p:cNvPicPr preferRelativeResize="0"/>
                  <p:nvPr/>
                </p:nvPicPr>
                <p:blipFill>
                  <a:blip r:embed="rId6">
                    <a:alphaModFix/>
                  </a:blip>
                  <a:stretch>
                    <a:fillRect/>
                  </a:stretch>
                </p:blipFill>
                <p:spPr>
                  <a:xfrm>
                    <a:off x="3091952" y="1677450"/>
                    <a:ext cx="4986722" cy="449400"/>
                  </a:xfrm>
                  <a:prstGeom prst="rect">
                    <a:avLst/>
                  </a:prstGeom>
                  <a:noFill/>
                  <a:ln>
                    <a:noFill/>
                  </a:ln>
                </p:spPr>
              </p:pic>
            </p:grpSp>
            <p:pic>
              <p:nvPicPr>
                <p:cNvPr id="282" name="Google Shape;282;p18"/>
                <p:cNvPicPr preferRelativeResize="0"/>
                <p:nvPr/>
              </p:nvPicPr>
              <p:blipFill>
                <a:blip r:embed="rId14">
                  <a:alphaModFix/>
                </a:blip>
                <a:stretch>
                  <a:fillRect/>
                </a:stretch>
              </p:blipFill>
              <p:spPr>
                <a:xfrm>
                  <a:off x="663975" y="1621000"/>
                  <a:ext cx="1644125" cy="2274300"/>
                </a:xfrm>
                <a:prstGeom prst="rect">
                  <a:avLst/>
                </a:prstGeom>
                <a:noFill/>
                <a:ln>
                  <a:noFill/>
                </a:ln>
              </p:spPr>
            </p:pic>
          </p:grpSp>
          <p:pic>
            <p:nvPicPr>
              <p:cNvPr id="283" name="Google Shape;283;p18"/>
              <p:cNvPicPr preferRelativeResize="0"/>
              <p:nvPr/>
            </p:nvPicPr>
            <p:blipFill>
              <a:blip r:embed="rId16">
                <a:alphaModFix/>
              </a:blip>
              <a:stretch>
                <a:fillRect/>
              </a:stretch>
            </p:blipFill>
            <p:spPr>
              <a:xfrm>
                <a:off x="673550" y="4164625"/>
                <a:ext cx="1623450" cy="398550"/>
              </a:xfrm>
              <a:prstGeom prst="rect">
                <a:avLst/>
              </a:prstGeom>
              <a:noFill/>
              <a:ln>
                <a:noFill/>
              </a:ln>
            </p:spPr>
          </p:pic>
        </p:grpSp>
        <p:pic>
          <p:nvPicPr>
            <p:cNvPr id="284" name="Google Shape;284;p18"/>
            <p:cNvPicPr preferRelativeResize="0"/>
            <p:nvPr/>
          </p:nvPicPr>
          <p:blipFill>
            <a:blip r:embed="rId17">
              <a:alphaModFix/>
            </a:blip>
            <a:stretch>
              <a:fillRect/>
            </a:stretch>
          </p:blipFill>
          <p:spPr>
            <a:xfrm>
              <a:off x="624350" y="4294200"/>
              <a:ext cx="1630600" cy="228600"/>
            </a:xfrm>
            <a:prstGeom prst="rect">
              <a:avLst/>
            </a:prstGeom>
            <a:noFill/>
            <a:ln>
              <a:noFill/>
            </a:ln>
          </p:spPr>
        </p:pic>
      </p:grpSp>
      <p:pic>
        <p:nvPicPr>
          <p:cNvPr id="285" name="Google Shape;285;p18"/>
          <p:cNvPicPr preferRelativeResize="0"/>
          <p:nvPr/>
        </p:nvPicPr>
        <p:blipFill>
          <a:blip r:embed="rId18">
            <a:alphaModFix/>
          </a:blip>
          <a:stretch>
            <a:fillRect/>
          </a:stretch>
        </p:blipFill>
        <p:spPr>
          <a:xfrm>
            <a:off x="1143000" y="4247800"/>
            <a:ext cx="1125775" cy="1686650"/>
          </a:xfrm>
          <a:prstGeom prst="rect">
            <a:avLst/>
          </a:prstGeom>
          <a:noFill/>
          <a:ln>
            <a:noFill/>
          </a:ln>
        </p:spPr>
      </p:pic>
      <p:sp>
        <p:nvSpPr>
          <p:cNvPr id="286" name="Google Shape;286;p18"/>
          <p:cNvSpPr/>
          <p:nvPr/>
        </p:nvSpPr>
        <p:spPr>
          <a:xfrm>
            <a:off x="1371600" y="1301055"/>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sp>
        <p:nvSpPr>
          <p:cNvPr id="287" name="Google Shape;287;p18"/>
          <p:cNvSpPr txBox="1"/>
          <p:nvPr>
            <p:ph type="title"/>
          </p:nvPr>
        </p:nvSpPr>
        <p:spPr>
          <a:xfrm>
            <a:off x="15240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Enterprise Viewer Mock-Up</a:t>
            </a:r>
            <a:endParaRPr/>
          </a:p>
        </p:txBody>
      </p:sp>
      <p:sp>
        <p:nvSpPr>
          <p:cNvPr id="288" name="Google Shape;288;p18"/>
          <p:cNvSpPr/>
          <p:nvPr/>
        </p:nvSpPr>
        <p:spPr>
          <a:xfrm rot="-1948727">
            <a:off x="350001" y="31434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289" name="Google Shape;289;p18"/>
          <p:cNvSpPr txBox="1"/>
          <p:nvPr/>
        </p:nvSpPr>
        <p:spPr>
          <a:xfrm>
            <a:off x="6812275" y="4779825"/>
            <a:ext cx="1920300" cy="1644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User Requested Functionality:</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jump from one “presentation layer” to another</a:t>
            </a:r>
            <a:endParaRPr>
              <a:solidFill>
                <a:srgbClr val="0000FF"/>
              </a:solidFill>
            </a:endParaRPr>
          </a:p>
          <a:p>
            <a:pPr indent="0" lvl="0" marL="0" rtl="0" algn="l">
              <a:spcBef>
                <a:spcPts val="0"/>
              </a:spcBef>
              <a:spcAft>
                <a:spcPts val="0"/>
              </a:spcAft>
              <a:buNone/>
            </a:pPr>
            <a:r>
              <a:t/>
            </a:r>
            <a:endParaRPr>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19"/>
          <p:cNvSpPr txBox="1"/>
          <p:nvPr/>
        </p:nvSpPr>
        <p:spPr>
          <a:xfrm>
            <a:off x="1219200" y="533400"/>
            <a:ext cx="6705600" cy="44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Mock-Up of Viewer</a:t>
            </a:r>
            <a:endParaRPr b="1" i="0" sz="2000" u="none" cap="none" strike="noStrike">
              <a:solidFill>
                <a:schemeClr val="lt1"/>
              </a:solidFill>
              <a:latin typeface="Calibri"/>
              <a:ea typeface="Calibri"/>
              <a:cs typeface="Calibri"/>
              <a:sym typeface="Calibri"/>
            </a:endParaRPr>
          </a:p>
        </p:txBody>
      </p:sp>
      <p:pic>
        <p:nvPicPr>
          <p:cNvPr id="295" name="Google Shape;295;p19"/>
          <p:cNvPicPr preferRelativeResize="0"/>
          <p:nvPr/>
        </p:nvPicPr>
        <p:blipFill>
          <a:blip r:embed="rId3">
            <a:alphaModFix/>
          </a:blip>
          <a:stretch>
            <a:fillRect/>
          </a:stretch>
        </p:blipFill>
        <p:spPr>
          <a:xfrm>
            <a:off x="624376" y="1620987"/>
            <a:ext cx="1836750" cy="3407382"/>
          </a:xfrm>
          <a:prstGeom prst="rect">
            <a:avLst/>
          </a:prstGeom>
          <a:noFill/>
          <a:ln>
            <a:noFill/>
          </a:ln>
        </p:spPr>
      </p:pic>
      <p:pic>
        <p:nvPicPr>
          <p:cNvPr id="296" name="Google Shape;296;p19"/>
          <p:cNvPicPr preferRelativeResize="0"/>
          <p:nvPr/>
        </p:nvPicPr>
        <p:blipFill>
          <a:blip r:embed="rId4">
            <a:alphaModFix/>
          </a:blip>
          <a:stretch>
            <a:fillRect/>
          </a:stretch>
        </p:blipFill>
        <p:spPr>
          <a:xfrm>
            <a:off x="624375" y="1620987"/>
            <a:ext cx="1836751" cy="3343135"/>
          </a:xfrm>
          <a:prstGeom prst="rect">
            <a:avLst/>
          </a:prstGeom>
          <a:noFill/>
          <a:ln>
            <a:noFill/>
          </a:ln>
        </p:spPr>
      </p:pic>
      <p:grpSp>
        <p:nvGrpSpPr>
          <p:cNvPr id="297" name="Google Shape;297;p19"/>
          <p:cNvGrpSpPr/>
          <p:nvPr/>
        </p:nvGrpSpPr>
        <p:grpSpPr>
          <a:xfrm>
            <a:off x="682270" y="1609333"/>
            <a:ext cx="1764962" cy="3178585"/>
            <a:chOff x="642950" y="1621000"/>
            <a:chExt cx="2334606" cy="4238114"/>
          </a:xfrm>
        </p:grpSpPr>
        <p:pic>
          <p:nvPicPr>
            <p:cNvPr id="298" name="Google Shape;298;p19"/>
            <p:cNvPicPr preferRelativeResize="0"/>
            <p:nvPr/>
          </p:nvPicPr>
          <p:blipFill>
            <a:blip r:embed="rId5">
              <a:alphaModFix/>
            </a:blip>
            <a:stretch>
              <a:fillRect/>
            </a:stretch>
          </p:blipFill>
          <p:spPr>
            <a:xfrm>
              <a:off x="642950" y="1621000"/>
              <a:ext cx="2334600" cy="4238114"/>
            </a:xfrm>
            <a:prstGeom prst="rect">
              <a:avLst/>
            </a:prstGeom>
            <a:noFill/>
            <a:ln>
              <a:noFill/>
            </a:ln>
          </p:spPr>
        </p:pic>
        <p:pic>
          <p:nvPicPr>
            <p:cNvPr id="299" name="Google Shape;299;p19"/>
            <p:cNvPicPr preferRelativeResize="0"/>
            <p:nvPr/>
          </p:nvPicPr>
          <p:blipFill>
            <a:blip r:embed="rId6">
              <a:alphaModFix/>
            </a:blip>
            <a:stretch>
              <a:fillRect/>
            </a:stretch>
          </p:blipFill>
          <p:spPr>
            <a:xfrm>
              <a:off x="2697175" y="1654803"/>
              <a:ext cx="280381" cy="242997"/>
            </a:xfrm>
            <a:prstGeom prst="rect">
              <a:avLst/>
            </a:prstGeom>
            <a:noFill/>
            <a:ln>
              <a:noFill/>
            </a:ln>
          </p:spPr>
        </p:pic>
      </p:grpSp>
      <p:pic>
        <p:nvPicPr>
          <p:cNvPr id="300" name="Google Shape;300;p19"/>
          <p:cNvPicPr preferRelativeResize="0"/>
          <p:nvPr/>
        </p:nvPicPr>
        <p:blipFill>
          <a:blip r:embed="rId7">
            <a:alphaModFix/>
          </a:blip>
          <a:stretch>
            <a:fillRect/>
          </a:stretch>
        </p:blipFill>
        <p:spPr>
          <a:xfrm>
            <a:off x="616263" y="1711987"/>
            <a:ext cx="7447225" cy="4457525"/>
          </a:xfrm>
          <a:prstGeom prst="rect">
            <a:avLst/>
          </a:prstGeom>
          <a:noFill/>
          <a:ln>
            <a:noFill/>
          </a:ln>
        </p:spPr>
      </p:pic>
      <p:grpSp>
        <p:nvGrpSpPr>
          <p:cNvPr id="301" name="Google Shape;301;p19"/>
          <p:cNvGrpSpPr/>
          <p:nvPr/>
        </p:nvGrpSpPr>
        <p:grpSpPr>
          <a:xfrm>
            <a:off x="597699" y="1615572"/>
            <a:ext cx="7484363" cy="4553978"/>
            <a:chOff x="663975" y="1586940"/>
            <a:chExt cx="7484363" cy="4543075"/>
          </a:xfrm>
        </p:grpSpPr>
        <p:grpSp>
          <p:nvGrpSpPr>
            <p:cNvPr id="302" name="Google Shape;302;p19"/>
            <p:cNvGrpSpPr/>
            <p:nvPr/>
          </p:nvGrpSpPr>
          <p:grpSpPr>
            <a:xfrm>
              <a:off x="663975" y="1586940"/>
              <a:ext cx="7484363" cy="4543075"/>
              <a:chOff x="663975" y="1586940"/>
              <a:chExt cx="7484363" cy="4543075"/>
            </a:xfrm>
          </p:grpSpPr>
          <p:grpSp>
            <p:nvGrpSpPr>
              <p:cNvPr id="303" name="Google Shape;303;p19"/>
              <p:cNvGrpSpPr/>
              <p:nvPr/>
            </p:nvGrpSpPr>
            <p:grpSpPr>
              <a:xfrm>
                <a:off x="663979" y="1586940"/>
                <a:ext cx="7484359" cy="4543075"/>
                <a:chOff x="673550" y="1677450"/>
                <a:chExt cx="7405124" cy="4477700"/>
              </a:xfrm>
            </p:grpSpPr>
            <p:pic>
              <p:nvPicPr>
                <p:cNvPr id="304" name="Google Shape;304;p19"/>
                <p:cNvPicPr preferRelativeResize="0"/>
                <p:nvPr/>
              </p:nvPicPr>
              <p:blipFill>
                <a:blip r:embed="rId8">
                  <a:alphaModFix/>
                </a:blip>
                <a:stretch>
                  <a:fillRect/>
                </a:stretch>
              </p:blipFill>
              <p:spPr>
                <a:xfrm>
                  <a:off x="673550" y="1697625"/>
                  <a:ext cx="7391499" cy="4457525"/>
                </a:xfrm>
                <a:prstGeom prst="rect">
                  <a:avLst/>
                </a:prstGeom>
                <a:noFill/>
                <a:ln>
                  <a:noFill/>
                </a:ln>
              </p:spPr>
            </p:pic>
            <p:pic>
              <p:nvPicPr>
                <p:cNvPr id="305" name="Google Shape;305;p19"/>
                <p:cNvPicPr preferRelativeResize="0"/>
                <p:nvPr/>
              </p:nvPicPr>
              <p:blipFill>
                <a:blip r:embed="rId9">
                  <a:alphaModFix/>
                </a:blip>
                <a:stretch>
                  <a:fillRect/>
                </a:stretch>
              </p:blipFill>
              <p:spPr>
                <a:xfrm>
                  <a:off x="3091952" y="1677450"/>
                  <a:ext cx="4986722" cy="449400"/>
                </a:xfrm>
                <a:prstGeom prst="rect">
                  <a:avLst/>
                </a:prstGeom>
                <a:noFill/>
                <a:ln>
                  <a:noFill/>
                </a:ln>
              </p:spPr>
            </p:pic>
          </p:grpSp>
          <p:pic>
            <p:nvPicPr>
              <p:cNvPr id="306" name="Google Shape;306;p19"/>
              <p:cNvPicPr preferRelativeResize="0"/>
              <p:nvPr/>
            </p:nvPicPr>
            <p:blipFill>
              <a:blip r:embed="rId10">
                <a:alphaModFix/>
              </a:blip>
              <a:stretch>
                <a:fillRect/>
              </a:stretch>
            </p:blipFill>
            <p:spPr>
              <a:xfrm>
                <a:off x="663975" y="1621000"/>
                <a:ext cx="1644125" cy="2274300"/>
              </a:xfrm>
              <a:prstGeom prst="rect">
                <a:avLst/>
              </a:prstGeom>
              <a:noFill/>
              <a:ln>
                <a:noFill/>
              </a:ln>
            </p:spPr>
          </p:pic>
        </p:grpSp>
        <p:pic>
          <p:nvPicPr>
            <p:cNvPr id="307" name="Google Shape;307;p19"/>
            <p:cNvPicPr preferRelativeResize="0"/>
            <p:nvPr/>
          </p:nvPicPr>
          <p:blipFill>
            <a:blip r:embed="rId11">
              <a:alphaModFix/>
            </a:blip>
            <a:stretch>
              <a:fillRect/>
            </a:stretch>
          </p:blipFill>
          <p:spPr>
            <a:xfrm>
              <a:off x="673550" y="4225750"/>
              <a:ext cx="1605925" cy="1777200"/>
            </a:xfrm>
            <a:prstGeom prst="rect">
              <a:avLst/>
            </a:prstGeom>
            <a:noFill/>
            <a:ln>
              <a:noFill/>
            </a:ln>
          </p:spPr>
        </p:pic>
      </p:grpSp>
      <p:pic>
        <p:nvPicPr>
          <p:cNvPr id="308" name="Google Shape;308;p19"/>
          <p:cNvPicPr preferRelativeResize="0"/>
          <p:nvPr/>
        </p:nvPicPr>
        <p:blipFill>
          <a:blip r:embed="rId12">
            <a:alphaModFix/>
          </a:blip>
          <a:stretch>
            <a:fillRect/>
          </a:stretch>
        </p:blipFill>
        <p:spPr>
          <a:xfrm>
            <a:off x="2994076" y="1367900"/>
            <a:ext cx="2691600" cy="228600"/>
          </a:xfrm>
          <a:prstGeom prst="rect">
            <a:avLst/>
          </a:prstGeom>
          <a:noFill/>
          <a:ln>
            <a:noFill/>
          </a:ln>
        </p:spPr>
      </p:pic>
      <p:grpSp>
        <p:nvGrpSpPr>
          <p:cNvPr id="309" name="Google Shape;309;p19"/>
          <p:cNvGrpSpPr/>
          <p:nvPr/>
        </p:nvGrpSpPr>
        <p:grpSpPr>
          <a:xfrm>
            <a:off x="588334" y="1605640"/>
            <a:ext cx="7541256" cy="4670233"/>
            <a:chOff x="624350" y="1626415"/>
            <a:chExt cx="7484375" cy="4653017"/>
          </a:xfrm>
        </p:grpSpPr>
        <p:grpSp>
          <p:nvGrpSpPr>
            <p:cNvPr id="310" name="Google Shape;310;p19"/>
            <p:cNvGrpSpPr/>
            <p:nvPr/>
          </p:nvGrpSpPr>
          <p:grpSpPr>
            <a:xfrm>
              <a:off x="624361" y="1626415"/>
              <a:ext cx="7484363" cy="4653017"/>
              <a:chOff x="663975" y="1621002"/>
              <a:chExt cx="7484363" cy="4543075"/>
            </a:xfrm>
          </p:grpSpPr>
          <p:grpSp>
            <p:nvGrpSpPr>
              <p:cNvPr id="311" name="Google Shape;311;p19"/>
              <p:cNvGrpSpPr/>
              <p:nvPr/>
            </p:nvGrpSpPr>
            <p:grpSpPr>
              <a:xfrm>
                <a:off x="663975" y="1621002"/>
                <a:ext cx="7484363" cy="4543075"/>
                <a:chOff x="663975" y="1586940"/>
                <a:chExt cx="7484363" cy="4543075"/>
              </a:xfrm>
            </p:grpSpPr>
            <p:grpSp>
              <p:nvGrpSpPr>
                <p:cNvPr id="312" name="Google Shape;312;p19"/>
                <p:cNvGrpSpPr/>
                <p:nvPr/>
              </p:nvGrpSpPr>
              <p:grpSpPr>
                <a:xfrm>
                  <a:off x="663979" y="1586940"/>
                  <a:ext cx="7484359" cy="4543075"/>
                  <a:chOff x="673550" y="1677450"/>
                  <a:chExt cx="7405124" cy="4477700"/>
                </a:xfrm>
              </p:grpSpPr>
              <p:pic>
                <p:nvPicPr>
                  <p:cNvPr id="313" name="Google Shape;313;p19"/>
                  <p:cNvPicPr preferRelativeResize="0"/>
                  <p:nvPr/>
                </p:nvPicPr>
                <p:blipFill>
                  <a:blip r:embed="rId8">
                    <a:alphaModFix/>
                  </a:blip>
                  <a:stretch>
                    <a:fillRect/>
                  </a:stretch>
                </p:blipFill>
                <p:spPr>
                  <a:xfrm>
                    <a:off x="673550" y="1697625"/>
                    <a:ext cx="7391499" cy="4457525"/>
                  </a:xfrm>
                  <a:prstGeom prst="rect">
                    <a:avLst/>
                  </a:prstGeom>
                  <a:noFill/>
                  <a:ln>
                    <a:noFill/>
                  </a:ln>
                </p:spPr>
              </p:pic>
              <p:pic>
                <p:nvPicPr>
                  <p:cNvPr id="314" name="Google Shape;314;p19"/>
                  <p:cNvPicPr preferRelativeResize="0"/>
                  <p:nvPr/>
                </p:nvPicPr>
                <p:blipFill>
                  <a:blip r:embed="rId9">
                    <a:alphaModFix/>
                  </a:blip>
                  <a:stretch>
                    <a:fillRect/>
                  </a:stretch>
                </p:blipFill>
                <p:spPr>
                  <a:xfrm>
                    <a:off x="3091952" y="1677450"/>
                    <a:ext cx="4986722" cy="449400"/>
                  </a:xfrm>
                  <a:prstGeom prst="rect">
                    <a:avLst/>
                  </a:prstGeom>
                  <a:noFill/>
                  <a:ln>
                    <a:noFill/>
                  </a:ln>
                </p:spPr>
              </p:pic>
            </p:grpSp>
            <p:pic>
              <p:nvPicPr>
                <p:cNvPr id="315" name="Google Shape;315;p19"/>
                <p:cNvPicPr preferRelativeResize="0"/>
                <p:nvPr/>
              </p:nvPicPr>
              <p:blipFill>
                <a:blip r:embed="rId10">
                  <a:alphaModFix/>
                </a:blip>
                <a:stretch>
                  <a:fillRect/>
                </a:stretch>
              </p:blipFill>
              <p:spPr>
                <a:xfrm>
                  <a:off x="663975" y="1621000"/>
                  <a:ext cx="1644125" cy="2274300"/>
                </a:xfrm>
                <a:prstGeom prst="rect">
                  <a:avLst/>
                </a:prstGeom>
                <a:noFill/>
                <a:ln>
                  <a:noFill/>
                </a:ln>
              </p:spPr>
            </p:pic>
          </p:grpSp>
          <p:pic>
            <p:nvPicPr>
              <p:cNvPr id="316" name="Google Shape;316;p19"/>
              <p:cNvPicPr preferRelativeResize="0"/>
              <p:nvPr/>
            </p:nvPicPr>
            <p:blipFill>
              <a:blip r:embed="rId13">
                <a:alphaModFix/>
              </a:blip>
              <a:stretch>
                <a:fillRect/>
              </a:stretch>
            </p:blipFill>
            <p:spPr>
              <a:xfrm>
                <a:off x="673550" y="4164625"/>
                <a:ext cx="1623450" cy="398550"/>
              </a:xfrm>
              <a:prstGeom prst="rect">
                <a:avLst/>
              </a:prstGeom>
              <a:noFill/>
              <a:ln>
                <a:noFill/>
              </a:ln>
            </p:spPr>
          </p:pic>
        </p:grpSp>
        <p:pic>
          <p:nvPicPr>
            <p:cNvPr id="317" name="Google Shape;317;p19"/>
            <p:cNvPicPr preferRelativeResize="0"/>
            <p:nvPr/>
          </p:nvPicPr>
          <p:blipFill>
            <a:blip r:embed="rId14">
              <a:alphaModFix/>
            </a:blip>
            <a:stretch>
              <a:fillRect/>
            </a:stretch>
          </p:blipFill>
          <p:spPr>
            <a:xfrm>
              <a:off x="624350" y="4294200"/>
              <a:ext cx="1630600" cy="228600"/>
            </a:xfrm>
            <a:prstGeom prst="rect">
              <a:avLst/>
            </a:prstGeom>
            <a:noFill/>
            <a:ln>
              <a:noFill/>
            </a:ln>
          </p:spPr>
        </p:pic>
      </p:grpSp>
      <p:sp>
        <p:nvSpPr>
          <p:cNvPr id="318" name="Google Shape;318;p19"/>
          <p:cNvSpPr/>
          <p:nvPr/>
        </p:nvSpPr>
        <p:spPr>
          <a:xfrm>
            <a:off x="1371600" y="1301055"/>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pic>
        <p:nvPicPr>
          <p:cNvPr id="319" name="Google Shape;319;p19"/>
          <p:cNvPicPr preferRelativeResize="0"/>
          <p:nvPr/>
        </p:nvPicPr>
        <p:blipFill rotWithShape="1">
          <a:blip r:embed="rId15">
            <a:alphaModFix/>
          </a:blip>
          <a:srcRect b="0" l="0" r="82364" t="0"/>
          <a:stretch/>
        </p:blipFill>
        <p:spPr>
          <a:xfrm>
            <a:off x="694250" y="1182925"/>
            <a:ext cx="524945" cy="284400"/>
          </a:xfrm>
          <a:prstGeom prst="rect">
            <a:avLst/>
          </a:prstGeom>
          <a:noFill/>
          <a:ln>
            <a:noFill/>
          </a:ln>
        </p:spPr>
      </p:pic>
      <p:sp>
        <p:nvSpPr>
          <p:cNvPr id="320" name="Google Shape;320;p19"/>
          <p:cNvSpPr txBox="1"/>
          <p:nvPr>
            <p:ph type="title"/>
          </p:nvPr>
        </p:nvSpPr>
        <p:spPr>
          <a:xfrm>
            <a:off x="15240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Enterprise Viewer Mock-Up</a:t>
            </a:r>
            <a:endParaRPr/>
          </a:p>
        </p:txBody>
      </p:sp>
      <p:sp>
        <p:nvSpPr>
          <p:cNvPr id="321" name="Google Shape;321;p19"/>
          <p:cNvSpPr/>
          <p:nvPr/>
        </p:nvSpPr>
        <p:spPr>
          <a:xfrm rot="-1948727">
            <a:off x="350001" y="31434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322" name="Google Shape;322;p19"/>
          <p:cNvSpPr txBox="1"/>
          <p:nvPr/>
        </p:nvSpPr>
        <p:spPr>
          <a:xfrm>
            <a:off x="6812275" y="4573275"/>
            <a:ext cx="1920300" cy="1850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Basic Web Based Map</a:t>
            </a:r>
            <a:r>
              <a:rPr lang="en-US">
                <a:solidFill>
                  <a:srgbClr val="0000FF"/>
                </a:solidFill>
              </a:rPr>
              <a:t> Functionality:</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search for presentation layer data or search for location</a:t>
            </a:r>
            <a:endParaRPr>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20"/>
          <p:cNvSpPr txBox="1"/>
          <p:nvPr/>
        </p:nvSpPr>
        <p:spPr>
          <a:xfrm>
            <a:off x="1219200" y="533400"/>
            <a:ext cx="67056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Similarities with existing tools</a:t>
            </a:r>
            <a:endParaRPr b="1" i="0" sz="2000" u="none" cap="none" strike="noStrike">
              <a:solidFill>
                <a:schemeClr val="lt1"/>
              </a:solidFill>
              <a:latin typeface="Calibri"/>
              <a:ea typeface="Calibri"/>
              <a:cs typeface="Calibri"/>
              <a:sym typeface="Calibri"/>
            </a:endParaRPr>
          </a:p>
        </p:txBody>
      </p:sp>
      <p:sp>
        <p:nvSpPr>
          <p:cNvPr id="328" name="Google Shape;328;p20"/>
          <p:cNvSpPr txBox="1"/>
          <p:nvPr/>
        </p:nvSpPr>
        <p:spPr>
          <a:xfrm>
            <a:off x="342900" y="982808"/>
            <a:ext cx="8458200" cy="411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800"/>
              <a:buFont typeface="Noto Sans Symbols"/>
              <a:buChar char="∙"/>
            </a:pPr>
            <a:r>
              <a:rPr lang="en-US" sz="1800">
                <a:latin typeface="Calibri"/>
                <a:ea typeface="Calibri"/>
                <a:cs typeface="Calibri"/>
                <a:sym typeface="Calibri"/>
              </a:rPr>
              <a:t>Common Look &amp; Feel w/customized skins</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rPr lang="en-US" sz="1800">
                <a:latin typeface="Calibri"/>
                <a:ea typeface="Calibri"/>
                <a:cs typeface="Calibri"/>
                <a:sym typeface="Calibri"/>
              </a:rPr>
              <a:t>potentially with tabbed navigation similar to </a:t>
            </a:r>
            <a:r>
              <a:rPr lang="en-US" sz="1800" u="sng">
                <a:solidFill>
                  <a:schemeClr val="hlink"/>
                </a:solidFill>
                <a:latin typeface="Calibri"/>
                <a:ea typeface="Calibri"/>
                <a:cs typeface="Calibri"/>
                <a:sym typeface="Calibri"/>
                <a:hlinkClick r:id="rId3"/>
              </a:rPr>
              <a:t>interim NWS GIS page</a:t>
            </a:r>
            <a:r>
              <a:rPr lang="en-US" sz="1800">
                <a:latin typeface="Calibri"/>
                <a:ea typeface="Calibri"/>
                <a:cs typeface="Calibri"/>
                <a:sym typeface="Calibri"/>
              </a:rPr>
              <a:t> </a:t>
            </a:r>
            <a:endParaRPr sz="1800">
              <a:latin typeface="Calibri"/>
              <a:ea typeface="Calibri"/>
              <a:cs typeface="Calibri"/>
              <a:sym typeface="Calibri"/>
            </a:endParaRPr>
          </a:p>
        </p:txBody>
      </p:sp>
      <p:pic>
        <p:nvPicPr>
          <p:cNvPr id="329" name="Google Shape;329;p20"/>
          <p:cNvPicPr preferRelativeResize="0"/>
          <p:nvPr/>
        </p:nvPicPr>
        <p:blipFill>
          <a:blip r:embed="rId4">
            <a:alphaModFix/>
          </a:blip>
          <a:stretch>
            <a:fillRect/>
          </a:stretch>
        </p:blipFill>
        <p:spPr>
          <a:xfrm>
            <a:off x="1219200" y="1907650"/>
            <a:ext cx="4776850" cy="4458074"/>
          </a:xfrm>
          <a:prstGeom prst="rect">
            <a:avLst/>
          </a:prstGeom>
          <a:noFill/>
          <a:ln>
            <a:noFill/>
          </a:ln>
        </p:spPr>
      </p:pic>
      <p:sp>
        <p:nvSpPr>
          <p:cNvPr id="330" name="Google Shape;330;p20"/>
          <p:cNvSpPr/>
          <p:nvPr/>
        </p:nvSpPr>
        <p:spPr>
          <a:xfrm rot="6582631">
            <a:off x="5216937" y="3384061"/>
            <a:ext cx="285530" cy="124028"/>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rot="6582631">
            <a:off x="4777537" y="3384061"/>
            <a:ext cx="285530" cy="124028"/>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0"/>
          <p:cNvSpPr/>
          <p:nvPr/>
        </p:nvSpPr>
        <p:spPr>
          <a:xfrm rot="4482475">
            <a:off x="1959653" y="3384061"/>
            <a:ext cx="285509" cy="124007"/>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0"/>
          <p:cNvSpPr/>
          <p:nvPr/>
        </p:nvSpPr>
        <p:spPr>
          <a:xfrm rot="4482475">
            <a:off x="1241753" y="3384061"/>
            <a:ext cx="285509" cy="124007"/>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0"/>
          <p:cNvSpPr/>
          <p:nvPr/>
        </p:nvSpPr>
        <p:spPr>
          <a:xfrm rot="5392778">
            <a:off x="3300997" y="3367086"/>
            <a:ext cx="285601" cy="123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21"/>
          <p:cNvSpPr txBox="1"/>
          <p:nvPr/>
        </p:nvSpPr>
        <p:spPr>
          <a:xfrm>
            <a:off x="228600" y="1181790"/>
            <a:ext cx="8458200" cy="411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800"/>
              <a:buFont typeface="Noto Sans Symbols"/>
              <a:buChar char="∙"/>
            </a:pPr>
            <a:r>
              <a:rPr lang="en-US" sz="1800">
                <a:latin typeface="Calibri"/>
                <a:ea typeface="Calibri"/>
                <a:cs typeface="Calibri"/>
                <a:sym typeface="Calibri"/>
              </a:rPr>
              <a:t>Common Look &amp; Feel w/customized presentation layers</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rPr lang="en-US" sz="1800">
                <a:latin typeface="Calibri"/>
                <a:ea typeface="Calibri"/>
                <a:cs typeface="Calibri"/>
                <a:sym typeface="Calibri"/>
              </a:rPr>
              <a:t>similar to</a:t>
            </a:r>
            <a:r>
              <a:rPr lang="en-US" sz="1800" u="sng">
                <a:solidFill>
                  <a:schemeClr val="hlink"/>
                </a:solidFill>
                <a:latin typeface="Calibri"/>
                <a:ea typeface="Calibri"/>
                <a:cs typeface="Calibri"/>
                <a:sym typeface="Calibri"/>
                <a:hlinkClick r:id="rId3"/>
              </a:rPr>
              <a:t> NOS ERMA application</a:t>
            </a:r>
            <a:endParaRPr sz="1800">
              <a:latin typeface="Calibri"/>
              <a:ea typeface="Calibri"/>
              <a:cs typeface="Calibri"/>
              <a:sym typeface="Calibri"/>
            </a:endParaRPr>
          </a:p>
        </p:txBody>
      </p:sp>
      <p:pic>
        <p:nvPicPr>
          <p:cNvPr id="340" name="Google Shape;340;p21"/>
          <p:cNvPicPr preferRelativeResize="0"/>
          <p:nvPr/>
        </p:nvPicPr>
        <p:blipFill>
          <a:blip r:embed="rId4">
            <a:alphaModFix/>
          </a:blip>
          <a:stretch>
            <a:fillRect/>
          </a:stretch>
        </p:blipFill>
        <p:spPr>
          <a:xfrm>
            <a:off x="228600" y="1942474"/>
            <a:ext cx="4779350" cy="4464225"/>
          </a:xfrm>
          <a:prstGeom prst="rect">
            <a:avLst/>
          </a:prstGeom>
          <a:noFill/>
          <a:ln>
            <a:noFill/>
          </a:ln>
        </p:spPr>
      </p:pic>
      <p:pic>
        <p:nvPicPr>
          <p:cNvPr id="341" name="Google Shape;341;p21">
            <a:hlinkClick r:id="rId5"/>
          </p:cNvPr>
          <p:cNvPicPr preferRelativeResize="0"/>
          <p:nvPr/>
        </p:nvPicPr>
        <p:blipFill>
          <a:blip r:embed="rId6">
            <a:alphaModFix/>
          </a:blip>
          <a:stretch>
            <a:fillRect/>
          </a:stretch>
        </p:blipFill>
        <p:spPr>
          <a:xfrm>
            <a:off x="5007950" y="1791797"/>
            <a:ext cx="2778399" cy="1919501"/>
          </a:xfrm>
          <a:prstGeom prst="rect">
            <a:avLst/>
          </a:prstGeom>
          <a:noFill/>
          <a:ln>
            <a:noFill/>
          </a:ln>
        </p:spPr>
      </p:pic>
      <p:pic>
        <p:nvPicPr>
          <p:cNvPr id="342" name="Google Shape;342;p21"/>
          <p:cNvPicPr preferRelativeResize="0"/>
          <p:nvPr/>
        </p:nvPicPr>
        <p:blipFill>
          <a:blip r:embed="rId7">
            <a:alphaModFix/>
          </a:blip>
          <a:stretch>
            <a:fillRect/>
          </a:stretch>
        </p:blipFill>
        <p:spPr>
          <a:xfrm>
            <a:off x="6181500" y="1874949"/>
            <a:ext cx="2778400" cy="1974637"/>
          </a:xfrm>
          <a:prstGeom prst="rect">
            <a:avLst/>
          </a:prstGeom>
          <a:noFill/>
          <a:ln>
            <a:noFill/>
          </a:ln>
        </p:spPr>
      </p:pic>
      <p:pic>
        <p:nvPicPr>
          <p:cNvPr id="343" name="Google Shape;343;p21">
            <a:hlinkClick r:id="rId8"/>
          </p:cNvPr>
          <p:cNvPicPr preferRelativeResize="0"/>
          <p:nvPr/>
        </p:nvPicPr>
        <p:blipFill>
          <a:blip r:embed="rId9">
            <a:alphaModFix/>
          </a:blip>
          <a:stretch>
            <a:fillRect/>
          </a:stretch>
        </p:blipFill>
        <p:spPr>
          <a:xfrm>
            <a:off x="5007950" y="3849575"/>
            <a:ext cx="3014574" cy="2184925"/>
          </a:xfrm>
          <a:prstGeom prst="rect">
            <a:avLst/>
          </a:prstGeom>
          <a:noFill/>
          <a:ln>
            <a:noFill/>
          </a:ln>
        </p:spPr>
      </p:pic>
      <p:pic>
        <p:nvPicPr>
          <p:cNvPr id="344" name="Google Shape;344;p21">
            <a:hlinkClick r:id="rId10"/>
          </p:cNvPr>
          <p:cNvPicPr preferRelativeResize="0"/>
          <p:nvPr/>
        </p:nvPicPr>
        <p:blipFill>
          <a:blip r:embed="rId11">
            <a:alphaModFix/>
          </a:blip>
          <a:stretch>
            <a:fillRect/>
          </a:stretch>
        </p:blipFill>
        <p:spPr>
          <a:xfrm>
            <a:off x="6181500" y="4346774"/>
            <a:ext cx="2838750" cy="2059926"/>
          </a:xfrm>
          <a:prstGeom prst="rect">
            <a:avLst/>
          </a:prstGeom>
          <a:noFill/>
          <a:ln>
            <a:noFill/>
          </a:ln>
        </p:spPr>
      </p:pic>
      <p:sp>
        <p:nvSpPr>
          <p:cNvPr id="345" name="Google Shape;345;p21"/>
          <p:cNvSpPr txBox="1"/>
          <p:nvPr/>
        </p:nvSpPr>
        <p:spPr>
          <a:xfrm>
            <a:off x="1219200" y="533400"/>
            <a:ext cx="67056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Similarities with existing tools</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 name="Shape 38"/>
        <p:cNvGrpSpPr/>
        <p:nvPr/>
      </p:nvGrpSpPr>
      <p:grpSpPr>
        <a:xfrm>
          <a:off x="0" y="0"/>
          <a:ext cx="0" cy="0"/>
          <a:chOff x="0" y="0"/>
          <a:chExt cx="0" cy="0"/>
        </a:xfrm>
      </p:grpSpPr>
      <p:sp>
        <p:nvSpPr>
          <p:cNvPr id="39" name="Google Shape;39;p4"/>
          <p:cNvSpPr txBox="1"/>
          <p:nvPr/>
        </p:nvSpPr>
        <p:spPr>
          <a:xfrm>
            <a:off x="1371600" y="549275"/>
            <a:ext cx="6418262" cy="449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i="0" lang="en-US" sz="2000" u="none" cap="none" strike="noStrike">
                <a:solidFill>
                  <a:schemeClr val="lt1"/>
                </a:solidFill>
                <a:latin typeface="Calibri"/>
                <a:ea typeface="Calibri"/>
                <a:cs typeface="Calibri"/>
                <a:sym typeface="Calibri"/>
              </a:rPr>
              <a:t>Briefing Purpose – </a:t>
            </a:r>
            <a:r>
              <a:rPr b="1" i="1" lang="en-US" sz="2000">
                <a:solidFill>
                  <a:schemeClr val="lt1"/>
                </a:solidFill>
                <a:latin typeface="Calibri"/>
                <a:ea typeface="Calibri"/>
                <a:cs typeface="Calibri"/>
                <a:sym typeface="Calibri"/>
              </a:rPr>
              <a:t>Informational</a:t>
            </a:r>
            <a:endParaRPr b="1" i="0" sz="2000" u="none" cap="none" strike="noStrike">
              <a:solidFill>
                <a:schemeClr val="lt1"/>
              </a:solidFill>
              <a:latin typeface="Calibri"/>
              <a:ea typeface="Calibri"/>
              <a:cs typeface="Calibri"/>
              <a:sym typeface="Calibri"/>
            </a:endParaRPr>
          </a:p>
        </p:txBody>
      </p:sp>
      <p:sp>
        <p:nvSpPr>
          <p:cNvPr id="40" name="Google Shape;40;p4"/>
          <p:cNvSpPr txBox="1"/>
          <p:nvPr/>
        </p:nvSpPr>
        <p:spPr>
          <a:xfrm>
            <a:off x="381000" y="1295400"/>
            <a:ext cx="8458200" cy="3693319"/>
          </a:xfrm>
          <a:prstGeom prst="rect">
            <a:avLst/>
          </a:prstGeom>
          <a:noFill/>
          <a:ln>
            <a:noFill/>
          </a:ln>
        </p:spPr>
        <p:txBody>
          <a:bodyPr anchorCtr="0" anchor="t" bIns="45700" lIns="91425" spcFirstLastPara="1" rIns="91425" wrap="square" tIns="45700">
            <a:noAutofit/>
          </a:bodyPr>
          <a:lstStyle/>
          <a:p>
            <a:pPr indent="-342900" lvl="1" marL="342900" marR="0" rtl="0" algn="l">
              <a:lnSpc>
                <a:spcPct val="100000"/>
              </a:lnSpc>
              <a:spcBef>
                <a:spcPts val="0"/>
              </a:spcBef>
              <a:spcAft>
                <a:spcPts val="0"/>
              </a:spcAft>
              <a:buClr>
                <a:srgbClr val="0070C0"/>
              </a:buClr>
              <a:buSzPts val="1800"/>
              <a:buFont typeface="Noto Sans Symbols"/>
              <a:buChar char="▪"/>
            </a:pPr>
            <a:r>
              <a:rPr b="0" i="0" lang="en-US" sz="1800" u="none" cap="none" strike="noStrike">
                <a:solidFill>
                  <a:schemeClr val="dk1"/>
                </a:solidFill>
                <a:latin typeface="Calibri"/>
                <a:ea typeface="Calibri"/>
                <a:cs typeface="Calibri"/>
                <a:sym typeface="Calibri"/>
              </a:rPr>
              <a:t>Briefing </a:t>
            </a:r>
            <a:r>
              <a:rPr b="0" i="0" lang="en-US" sz="1800" u="none" cap="none" strike="noStrike">
                <a:solidFill>
                  <a:srgbClr val="000000"/>
                </a:solidFill>
                <a:latin typeface="Calibri"/>
                <a:ea typeface="Calibri"/>
                <a:cs typeface="Calibri"/>
                <a:sym typeface="Calibri"/>
              </a:rPr>
              <a:t>purpose is to:</a:t>
            </a:r>
            <a:endParaRPr/>
          </a:p>
          <a:p>
            <a:pPr indent="-317500" lvl="2" marL="800100" marR="0" rtl="0" algn="l">
              <a:lnSpc>
                <a:spcPct val="150000"/>
              </a:lnSpc>
              <a:spcBef>
                <a:spcPts val="0"/>
              </a:spcBef>
              <a:spcAft>
                <a:spcPts val="0"/>
              </a:spcAft>
              <a:buClr>
                <a:srgbClr val="0070C0"/>
              </a:buClr>
              <a:buSzPts val="1400"/>
              <a:buFont typeface="Noto Sans Symbols"/>
              <a:buChar char="▪"/>
            </a:pPr>
            <a:r>
              <a:rPr lang="en-US">
                <a:solidFill>
                  <a:srgbClr val="3C4043"/>
                </a:solidFill>
                <a:highlight>
                  <a:srgbClr val="FFFFFF"/>
                </a:highlight>
                <a:latin typeface="Roboto"/>
                <a:ea typeface="Roboto"/>
                <a:cs typeface="Roboto"/>
                <a:sym typeface="Roboto"/>
              </a:rPr>
              <a:t>To provide a high level overview of the plans for the NWS Enterprise Viewer for which the need was validated as CaRDS 16-037</a:t>
            </a:r>
            <a:endParaRPr b="0" i="1"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22"/>
          <p:cNvSpPr txBox="1"/>
          <p:nvPr/>
        </p:nvSpPr>
        <p:spPr>
          <a:xfrm>
            <a:off x="228600" y="1181790"/>
            <a:ext cx="8458200" cy="411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800"/>
              <a:buFont typeface="Noto Sans Symbols"/>
              <a:buChar char="∙"/>
            </a:pPr>
            <a:r>
              <a:rPr lang="en-US" sz="1800">
                <a:latin typeface="Calibri"/>
                <a:ea typeface="Calibri"/>
                <a:cs typeface="Calibri"/>
                <a:sym typeface="Calibri"/>
              </a:rPr>
              <a:t>Common Look &amp; Feel w/customized presentation layers</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rPr lang="en-US" sz="1800">
                <a:latin typeface="Calibri"/>
                <a:ea typeface="Calibri"/>
                <a:cs typeface="Calibri"/>
                <a:sym typeface="Calibri"/>
              </a:rPr>
              <a:t>similar to</a:t>
            </a:r>
            <a:r>
              <a:rPr lang="en-US" sz="1800" u="sng">
                <a:solidFill>
                  <a:schemeClr val="hlink"/>
                </a:solidFill>
                <a:latin typeface="Calibri"/>
                <a:ea typeface="Calibri"/>
                <a:cs typeface="Calibri"/>
                <a:sym typeface="Calibri"/>
                <a:hlinkClick r:id="rId3"/>
              </a:rPr>
              <a:t> NOS nowCOAST</a:t>
            </a:r>
            <a:endParaRPr sz="1800">
              <a:latin typeface="Calibri"/>
              <a:ea typeface="Calibri"/>
              <a:cs typeface="Calibri"/>
              <a:sym typeface="Calibri"/>
            </a:endParaRPr>
          </a:p>
        </p:txBody>
      </p:sp>
      <p:pic>
        <p:nvPicPr>
          <p:cNvPr id="351" name="Google Shape;351;p22"/>
          <p:cNvPicPr preferRelativeResize="0"/>
          <p:nvPr/>
        </p:nvPicPr>
        <p:blipFill>
          <a:blip r:embed="rId4">
            <a:alphaModFix/>
          </a:blip>
          <a:stretch>
            <a:fillRect/>
          </a:stretch>
        </p:blipFill>
        <p:spPr>
          <a:xfrm>
            <a:off x="182175" y="1896047"/>
            <a:ext cx="4746901" cy="3460099"/>
          </a:xfrm>
          <a:prstGeom prst="rect">
            <a:avLst/>
          </a:prstGeom>
          <a:noFill/>
          <a:ln>
            <a:noFill/>
          </a:ln>
        </p:spPr>
      </p:pic>
      <p:pic>
        <p:nvPicPr>
          <p:cNvPr id="352" name="Google Shape;352;p22"/>
          <p:cNvPicPr preferRelativeResize="0"/>
          <p:nvPr/>
        </p:nvPicPr>
        <p:blipFill>
          <a:blip r:embed="rId5">
            <a:alphaModFix/>
          </a:blip>
          <a:stretch>
            <a:fillRect/>
          </a:stretch>
        </p:blipFill>
        <p:spPr>
          <a:xfrm>
            <a:off x="4630050" y="3197925"/>
            <a:ext cx="4280324" cy="3194224"/>
          </a:xfrm>
          <a:prstGeom prst="rect">
            <a:avLst/>
          </a:prstGeom>
          <a:noFill/>
          <a:ln>
            <a:noFill/>
          </a:ln>
        </p:spPr>
      </p:pic>
      <p:sp>
        <p:nvSpPr>
          <p:cNvPr id="353" name="Google Shape;353;p22"/>
          <p:cNvSpPr/>
          <p:nvPr/>
        </p:nvSpPr>
        <p:spPr>
          <a:xfrm>
            <a:off x="3562475" y="1791800"/>
            <a:ext cx="661500" cy="2571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2"/>
          <p:cNvSpPr/>
          <p:nvPr/>
        </p:nvSpPr>
        <p:spPr>
          <a:xfrm>
            <a:off x="7602225" y="3139400"/>
            <a:ext cx="661500" cy="2571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2"/>
          <p:cNvSpPr/>
          <p:nvPr/>
        </p:nvSpPr>
        <p:spPr>
          <a:xfrm>
            <a:off x="545875" y="4341793"/>
            <a:ext cx="2691699" cy="4494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General Use</a:t>
            </a:r>
          </a:p>
        </p:txBody>
      </p:sp>
      <p:sp>
        <p:nvSpPr>
          <p:cNvPr id="356" name="Google Shape;356;p22"/>
          <p:cNvSpPr/>
          <p:nvPr/>
        </p:nvSpPr>
        <p:spPr>
          <a:xfrm>
            <a:off x="4720200" y="5410925"/>
            <a:ext cx="2961729" cy="4421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Mariner Version</a:t>
            </a:r>
          </a:p>
        </p:txBody>
      </p:sp>
      <p:sp>
        <p:nvSpPr>
          <p:cNvPr id="357" name="Google Shape;357;p22"/>
          <p:cNvSpPr txBox="1"/>
          <p:nvPr/>
        </p:nvSpPr>
        <p:spPr>
          <a:xfrm>
            <a:off x="1219200" y="533400"/>
            <a:ext cx="67056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Similarities with existing tools</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23"/>
          <p:cNvSpPr txBox="1"/>
          <p:nvPr/>
        </p:nvSpPr>
        <p:spPr>
          <a:xfrm>
            <a:off x="228600" y="1181790"/>
            <a:ext cx="8458200" cy="411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800"/>
              <a:buFont typeface="Noto Sans Symbols"/>
              <a:buChar char="∙"/>
            </a:pPr>
            <a:r>
              <a:rPr lang="en-US" sz="1800">
                <a:latin typeface="Calibri"/>
                <a:ea typeface="Calibri"/>
                <a:cs typeface="Calibri"/>
                <a:sym typeface="Calibri"/>
              </a:rPr>
              <a:t>Key Functionality from current applications</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rPr lang="en-US" sz="1800">
                <a:latin typeface="Calibri"/>
                <a:ea typeface="Calibri"/>
                <a:cs typeface="Calibri"/>
                <a:sym typeface="Calibri"/>
              </a:rPr>
              <a:t>time slider NOS nowCOAST</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t/>
            </a:r>
            <a:endParaRPr sz="1800">
              <a:latin typeface="Calibri"/>
              <a:ea typeface="Calibri"/>
              <a:cs typeface="Calibri"/>
              <a:sym typeface="Calibri"/>
            </a:endParaRPr>
          </a:p>
        </p:txBody>
      </p:sp>
      <p:pic>
        <p:nvPicPr>
          <p:cNvPr id="363" name="Google Shape;363;p23"/>
          <p:cNvPicPr preferRelativeResize="0"/>
          <p:nvPr/>
        </p:nvPicPr>
        <p:blipFill>
          <a:blip r:embed="rId3">
            <a:alphaModFix/>
          </a:blip>
          <a:stretch>
            <a:fillRect/>
          </a:stretch>
        </p:blipFill>
        <p:spPr>
          <a:xfrm>
            <a:off x="1161950" y="1863350"/>
            <a:ext cx="5678875" cy="4528950"/>
          </a:xfrm>
          <a:prstGeom prst="rect">
            <a:avLst/>
          </a:prstGeom>
          <a:noFill/>
          <a:ln>
            <a:noFill/>
          </a:ln>
        </p:spPr>
      </p:pic>
      <p:sp>
        <p:nvSpPr>
          <p:cNvPr id="364" name="Google Shape;364;p23"/>
          <p:cNvSpPr/>
          <p:nvPr/>
        </p:nvSpPr>
        <p:spPr>
          <a:xfrm>
            <a:off x="765900" y="5785525"/>
            <a:ext cx="4780800" cy="8586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3"/>
          <p:cNvSpPr/>
          <p:nvPr/>
        </p:nvSpPr>
        <p:spPr>
          <a:xfrm rot="3638228">
            <a:off x="729650" y="4769477"/>
            <a:ext cx="1646412" cy="400691"/>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3"/>
          <p:cNvSpPr txBox="1"/>
          <p:nvPr/>
        </p:nvSpPr>
        <p:spPr>
          <a:xfrm>
            <a:off x="1219200" y="533400"/>
            <a:ext cx="67056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Similarities with existing tools</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pic>
        <p:nvPicPr>
          <p:cNvPr id="371" name="Google Shape;371;p24"/>
          <p:cNvPicPr preferRelativeResize="0"/>
          <p:nvPr/>
        </p:nvPicPr>
        <p:blipFill>
          <a:blip r:embed="rId3">
            <a:alphaModFix/>
          </a:blip>
          <a:stretch>
            <a:fillRect/>
          </a:stretch>
        </p:blipFill>
        <p:spPr>
          <a:xfrm>
            <a:off x="3225275" y="1862950"/>
            <a:ext cx="2693450" cy="2304426"/>
          </a:xfrm>
          <a:prstGeom prst="rect">
            <a:avLst/>
          </a:prstGeom>
          <a:noFill/>
          <a:ln>
            <a:noFill/>
          </a:ln>
        </p:spPr>
      </p:pic>
      <p:sp>
        <p:nvSpPr>
          <p:cNvPr id="372" name="Google Shape;372;p24"/>
          <p:cNvSpPr txBox="1"/>
          <p:nvPr/>
        </p:nvSpPr>
        <p:spPr>
          <a:xfrm>
            <a:off x="228600" y="1181790"/>
            <a:ext cx="8458200" cy="411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800"/>
              <a:buFont typeface="Noto Sans Symbols"/>
              <a:buChar char="∙"/>
            </a:pPr>
            <a:r>
              <a:rPr lang="en-US" sz="1800">
                <a:latin typeface="Calibri"/>
                <a:ea typeface="Calibri"/>
                <a:cs typeface="Calibri"/>
                <a:sym typeface="Calibri"/>
              </a:rPr>
              <a:t>Key Functionality from current applications - Display Data by Valid Time</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rPr lang="en-US" sz="1800" u="sng">
                <a:solidFill>
                  <a:schemeClr val="hlink"/>
                </a:solidFill>
                <a:latin typeface="Calibri"/>
                <a:ea typeface="Calibri"/>
                <a:cs typeface="Calibri"/>
                <a:sym typeface="Calibri"/>
                <a:hlinkClick r:id="rId4"/>
              </a:rPr>
              <a:t>EDD</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5"/>
              </a:rPr>
              <a:t>NDFD</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6"/>
              </a:rPr>
              <a:t>WAVE</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7"/>
              </a:rPr>
              <a:t>SPC Viewer</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8"/>
              </a:rPr>
              <a:t>Snowfall Reports</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t/>
            </a:r>
            <a:endParaRPr sz="1800">
              <a:latin typeface="Calibri"/>
              <a:ea typeface="Calibri"/>
              <a:cs typeface="Calibri"/>
              <a:sym typeface="Calibri"/>
            </a:endParaRPr>
          </a:p>
        </p:txBody>
      </p:sp>
      <p:pic>
        <p:nvPicPr>
          <p:cNvPr id="373" name="Google Shape;373;p24"/>
          <p:cNvPicPr preferRelativeResize="0"/>
          <p:nvPr/>
        </p:nvPicPr>
        <p:blipFill>
          <a:blip r:embed="rId9">
            <a:alphaModFix/>
          </a:blip>
          <a:stretch>
            <a:fillRect/>
          </a:stretch>
        </p:blipFill>
        <p:spPr>
          <a:xfrm>
            <a:off x="228600" y="2174540"/>
            <a:ext cx="2887875" cy="2082798"/>
          </a:xfrm>
          <a:prstGeom prst="rect">
            <a:avLst/>
          </a:prstGeom>
          <a:noFill/>
          <a:ln>
            <a:noFill/>
          </a:ln>
        </p:spPr>
      </p:pic>
      <p:pic>
        <p:nvPicPr>
          <p:cNvPr id="374" name="Google Shape;374;p24"/>
          <p:cNvPicPr preferRelativeResize="0"/>
          <p:nvPr/>
        </p:nvPicPr>
        <p:blipFill>
          <a:blip r:embed="rId10">
            <a:alphaModFix/>
          </a:blip>
          <a:stretch>
            <a:fillRect/>
          </a:stretch>
        </p:blipFill>
        <p:spPr>
          <a:xfrm>
            <a:off x="1499863" y="3457797"/>
            <a:ext cx="3175525" cy="2868301"/>
          </a:xfrm>
          <a:prstGeom prst="rect">
            <a:avLst/>
          </a:prstGeom>
          <a:noFill/>
          <a:ln>
            <a:noFill/>
          </a:ln>
        </p:spPr>
      </p:pic>
      <p:pic>
        <p:nvPicPr>
          <p:cNvPr id="375" name="Google Shape;375;p24"/>
          <p:cNvPicPr preferRelativeResize="0"/>
          <p:nvPr/>
        </p:nvPicPr>
        <p:blipFill>
          <a:blip r:embed="rId11">
            <a:alphaModFix/>
          </a:blip>
          <a:stretch>
            <a:fillRect/>
          </a:stretch>
        </p:blipFill>
        <p:spPr>
          <a:xfrm>
            <a:off x="4766406" y="3789152"/>
            <a:ext cx="3513800" cy="2567264"/>
          </a:xfrm>
          <a:prstGeom prst="rect">
            <a:avLst/>
          </a:prstGeom>
          <a:noFill/>
          <a:ln>
            <a:noFill/>
          </a:ln>
        </p:spPr>
      </p:pic>
      <p:pic>
        <p:nvPicPr>
          <p:cNvPr id="376" name="Google Shape;376;p24"/>
          <p:cNvPicPr preferRelativeResize="0"/>
          <p:nvPr/>
        </p:nvPicPr>
        <p:blipFill>
          <a:blip r:embed="rId12">
            <a:alphaModFix/>
          </a:blip>
          <a:stretch>
            <a:fillRect/>
          </a:stretch>
        </p:blipFill>
        <p:spPr>
          <a:xfrm>
            <a:off x="6027525" y="1791790"/>
            <a:ext cx="2655615" cy="1891562"/>
          </a:xfrm>
          <a:prstGeom prst="rect">
            <a:avLst/>
          </a:prstGeom>
          <a:noFill/>
          <a:ln>
            <a:noFill/>
          </a:ln>
        </p:spPr>
      </p:pic>
      <p:sp>
        <p:nvSpPr>
          <p:cNvPr id="377" name="Google Shape;377;p24"/>
          <p:cNvSpPr/>
          <p:nvPr/>
        </p:nvSpPr>
        <p:spPr>
          <a:xfrm rot="10799305">
            <a:off x="1603237" y="3458097"/>
            <a:ext cx="2968800" cy="8424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p:nvPr/>
        </p:nvSpPr>
        <p:spPr>
          <a:xfrm>
            <a:off x="639000" y="2409050"/>
            <a:ext cx="580200" cy="232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4"/>
          <p:cNvSpPr/>
          <p:nvPr/>
        </p:nvSpPr>
        <p:spPr>
          <a:xfrm rot="5400000">
            <a:off x="1085150" y="1973550"/>
            <a:ext cx="1032600" cy="14388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4"/>
          <p:cNvSpPr/>
          <p:nvPr/>
        </p:nvSpPr>
        <p:spPr>
          <a:xfrm rot="3410769">
            <a:off x="3084571" y="2130893"/>
            <a:ext cx="471211" cy="178815"/>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4"/>
          <p:cNvSpPr/>
          <p:nvPr/>
        </p:nvSpPr>
        <p:spPr>
          <a:xfrm rot="10799180">
            <a:off x="4637050" y="3789600"/>
            <a:ext cx="3772500" cy="5337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
          <p:cNvSpPr/>
          <p:nvPr/>
        </p:nvSpPr>
        <p:spPr>
          <a:xfrm rot="5400000">
            <a:off x="3533225" y="2049200"/>
            <a:ext cx="336300" cy="9522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4"/>
          <p:cNvSpPr/>
          <p:nvPr/>
        </p:nvSpPr>
        <p:spPr>
          <a:xfrm rot="5400000">
            <a:off x="6452475" y="1487600"/>
            <a:ext cx="444600" cy="12945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
          <p:cNvSpPr/>
          <p:nvPr/>
        </p:nvSpPr>
        <p:spPr>
          <a:xfrm rot="3410769">
            <a:off x="6287696" y="1703093"/>
            <a:ext cx="471211" cy="178815"/>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4"/>
          <p:cNvSpPr/>
          <p:nvPr/>
        </p:nvSpPr>
        <p:spPr>
          <a:xfrm rot="3410769">
            <a:off x="3084571" y="3339593"/>
            <a:ext cx="471211" cy="178815"/>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4"/>
          <p:cNvSpPr/>
          <p:nvPr/>
        </p:nvSpPr>
        <p:spPr>
          <a:xfrm rot="5400000">
            <a:off x="6174752" y="3587701"/>
            <a:ext cx="539400" cy="2934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4"/>
          <p:cNvSpPr txBox="1"/>
          <p:nvPr/>
        </p:nvSpPr>
        <p:spPr>
          <a:xfrm>
            <a:off x="1219200" y="533400"/>
            <a:ext cx="67056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Similarities with existing tools</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pic>
        <p:nvPicPr>
          <p:cNvPr id="392" name="Google Shape;392;p25"/>
          <p:cNvPicPr preferRelativeResize="0"/>
          <p:nvPr/>
        </p:nvPicPr>
        <p:blipFill>
          <a:blip r:embed="rId3">
            <a:alphaModFix/>
          </a:blip>
          <a:stretch>
            <a:fillRect/>
          </a:stretch>
        </p:blipFill>
        <p:spPr>
          <a:xfrm>
            <a:off x="1286450" y="1841953"/>
            <a:ext cx="3703326" cy="2699600"/>
          </a:xfrm>
          <a:prstGeom prst="rect">
            <a:avLst/>
          </a:prstGeom>
          <a:noFill/>
          <a:ln>
            <a:noFill/>
          </a:ln>
        </p:spPr>
      </p:pic>
      <p:pic>
        <p:nvPicPr>
          <p:cNvPr id="393" name="Google Shape;393;p25"/>
          <p:cNvPicPr preferRelativeResize="0"/>
          <p:nvPr/>
        </p:nvPicPr>
        <p:blipFill>
          <a:blip r:embed="rId4">
            <a:alphaModFix/>
          </a:blip>
          <a:stretch>
            <a:fillRect/>
          </a:stretch>
        </p:blipFill>
        <p:spPr>
          <a:xfrm>
            <a:off x="5073200" y="1840551"/>
            <a:ext cx="3537050" cy="2359300"/>
          </a:xfrm>
          <a:prstGeom prst="rect">
            <a:avLst/>
          </a:prstGeom>
          <a:noFill/>
          <a:ln>
            <a:noFill/>
          </a:ln>
        </p:spPr>
      </p:pic>
      <p:sp>
        <p:nvSpPr>
          <p:cNvPr id="394" name="Google Shape;394;p25"/>
          <p:cNvSpPr txBox="1"/>
          <p:nvPr/>
        </p:nvSpPr>
        <p:spPr>
          <a:xfrm>
            <a:off x="228600" y="1181800"/>
            <a:ext cx="8845800" cy="411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800"/>
              <a:buFont typeface="Noto Sans Symbols"/>
              <a:buChar char="∙"/>
            </a:pPr>
            <a:r>
              <a:rPr lang="en-US" sz="1800">
                <a:latin typeface="Calibri"/>
                <a:ea typeface="Calibri"/>
                <a:cs typeface="Calibri"/>
                <a:sym typeface="Calibri"/>
              </a:rPr>
              <a:t>Key Functionality from current applications - Selectable, Concurrent Layers</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rPr lang="en-US" sz="1800" u="sng">
                <a:solidFill>
                  <a:schemeClr val="hlink"/>
                </a:solidFill>
                <a:latin typeface="Calibri"/>
                <a:ea typeface="Calibri"/>
                <a:cs typeface="Calibri"/>
                <a:sym typeface="Calibri"/>
                <a:hlinkClick r:id="rId5"/>
              </a:rPr>
              <a:t>EDD</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6"/>
              </a:rPr>
              <a:t>Severe Weather Event Maps</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7"/>
              </a:rPr>
              <a:t>SPC Viewer</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8"/>
              </a:rPr>
              <a:t>Aviation Weather Overview</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9"/>
              </a:rPr>
              <a:t>AHPS</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t/>
            </a:r>
            <a:endParaRPr sz="1800">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t/>
            </a:r>
            <a:endParaRPr sz="1800">
              <a:latin typeface="Calibri"/>
              <a:ea typeface="Calibri"/>
              <a:cs typeface="Calibri"/>
              <a:sym typeface="Calibri"/>
            </a:endParaRPr>
          </a:p>
        </p:txBody>
      </p:sp>
      <p:sp>
        <p:nvSpPr>
          <p:cNvPr id="395" name="Google Shape;395;p25"/>
          <p:cNvSpPr/>
          <p:nvPr/>
        </p:nvSpPr>
        <p:spPr>
          <a:xfrm>
            <a:off x="6858075" y="2593925"/>
            <a:ext cx="580200" cy="232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p:nvPr/>
        </p:nvSpPr>
        <p:spPr>
          <a:xfrm rot="5400000">
            <a:off x="6788725" y="2209850"/>
            <a:ext cx="1740600" cy="9045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7" name="Google Shape;397;p25"/>
          <p:cNvPicPr preferRelativeResize="0"/>
          <p:nvPr/>
        </p:nvPicPr>
        <p:blipFill>
          <a:blip r:embed="rId10">
            <a:alphaModFix/>
          </a:blip>
          <a:stretch>
            <a:fillRect/>
          </a:stretch>
        </p:blipFill>
        <p:spPr>
          <a:xfrm>
            <a:off x="6467838" y="3671470"/>
            <a:ext cx="2382368" cy="1740600"/>
          </a:xfrm>
          <a:prstGeom prst="rect">
            <a:avLst/>
          </a:prstGeom>
          <a:noFill/>
          <a:ln>
            <a:noFill/>
          </a:ln>
        </p:spPr>
      </p:pic>
      <p:sp>
        <p:nvSpPr>
          <p:cNvPr id="398" name="Google Shape;398;p25"/>
          <p:cNvSpPr/>
          <p:nvPr/>
        </p:nvSpPr>
        <p:spPr>
          <a:xfrm>
            <a:off x="7649050" y="4447600"/>
            <a:ext cx="580200" cy="232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5"/>
          <p:cNvSpPr/>
          <p:nvPr/>
        </p:nvSpPr>
        <p:spPr>
          <a:xfrm rot="5400000">
            <a:off x="7955275" y="4305250"/>
            <a:ext cx="1357800" cy="5919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25"/>
          <p:cNvPicPr preferRelativeResize="0"/>
          <p:nvPr/>
        </p:nvPicPr>
        <p:blipFill>
          <a:blip r:embed="rId11">
            <a:alphaModFix/>
          </a:blip>
          <a:stretch>
            <a:fillRect/>
          </a:stretch>
        </p:blipFill>
        <p:spPr>
          <a:xfrm>
            <a:off x="3215875" y="3300147"/>
            <a:ext cx="3204924" cy="2934900"/>
          </a:xfrm>
          <a:prstGeom prst="rect">
            <a:avLst/>
          </a:prstGeom>
          <a:noFill/>
          <a:ln>
            <a:noFill/>
          </a:ln>
        </p:spPr>
      </p:pic>
      <p:sp>
        <p:nvSpPr>
          <p:cNvPr id="401" name="Google Shape;401;p25"/>
          <p:cNvSpPr/>
          <p:nvPr/>
        </p:nvSpPr>
        <p:spPr>
          <a:xfrm rot="5261284">
            <a:off x="3627297" y="5110914"/>
            <a:ext cx="580072" cy="232386"/>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5"/>
          <p:cNvSpPr/>
          <p:nvPr/>
        </p:nvSpPr>
        <p:spPr>
          <a:xfrm rot="5400000">
            <a:off x="723425" y="2494000"/>
            <a:ext cx="1996500" cy="11055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
          <p:cNvSpPr/>
          <p:nvPr/>
        </p:nvSpPr>
        <p:spPr>
          <a:xfrm>
            <a:off x="953175" y="3075500"/>
            <a:ext cx="580200" cy="232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4" name="Google Shape;404;p25"/>
          <p:cNvPicPr preferRelativeResize="0"/>
          <p:nvPr/>
        </p:nvPicPr>
        <p:blipFill>
          <a:blip r:embed="rId12">
            <a:alphaModFix/>
          </a:blip>
          <a:stretch>
            <a:fillRect/>
          </a:stretch>
        </p:blipFill>
        <p:spPr>
          <a:xfrm>
            <a:off x="126901" y="4104025"/>
            <a:ext cx="3041925" cy="2246149"/>
          </a:xfrm>
          <a:prstGeom prst="rect">
            <a:avLst/>
          </a:prstGeom>
          <a:noFill/>
          <a:ln>
            <a:noFill/>
          </a:ln>
        </p:spPr>
      </p:pic>
      <p:sp>
        <p:nvSpPr>
          <p:cNvPr id="405" name="Google Shape;405;p25"/>
          <p:cNvSpPr/>
          <p:nvPr/>
        </p:nvSpPr>
        <p:spPr>
          <a:xfrm rot="5400000">
            <a:off x="-347975" y="4564875"/>
            <a:ext cx="1996500" cy="11055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5"/>
          <p:cNvSpPr/>
          <p:nvPr/>
        </p:nvSpPr>
        <p:spPr>
          <a:xfrm rot="-10798222">
            <a:off x="786596" y="5110859"/>
            <a:ext cx="580200" cy="232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 name="Google Shape;407;p25"/>
          <p:cNvPicPr preferRelativeResize="0"/>
          <p:nvPr/>
        </p:nvPicPr>
        <p:blipFill>
          <a:blip r:embed="rId13">
            <a:alphaModFix/>
          </a:blip>
          <a:stretch>
            <a:fillRect/>
          </a:stretch>
        </p:blipFill>
        <p:spPr>
          <a:xfrm>
            <a:off x="6679325" y="4927857"/>
            <a:ext cx="1549926" cy="1644943"/>
          </a:xfrm>
          <a:prstGeom prst="rect">
            <a:avLst/>
          </a:prstGeom>
          <a:noFill/>
          <a:ln>
            <a:noFill/>
          </a:ln>
        </p:spPr>
      </p:pic>
      <p:sp>
        <p:nvSpPr>
          <p:cNvPr id="408" name="Google Shape;408;p25"/>
          <p:cNvSpPr/>
          <p:nvPr/>
        </p:nvSpPr>
        <p:spPr>
          <a:xfrm rot="519">
            <a:off x="3293787" y="5343650"/>
            <a:ext cx="1986000" cy="5367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5"/>
          <p:cNvSpPr/>
          <p:nvPr/>
        </p:nvSpPr>
        <p:spPr>
          <a:xfrm rot="5261284">
            <a:off x="7044547" y="5939539"/>
            <a:ext cx="580072" cy="232386"/>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5"/>
          <p:cNvSpPr/>
          <p:nvPr/>
        </p:nvSpPr>
        <p:spPr>
          <a:xfrm rot="519">
            <a:off x="6467850" y="6035950"/>
            <a:ext cx="1986000" cy="5367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5"/>
          <p:cNvSpPr txBox="1"/>
          <p:nvPr/>
        </p:nvSpPr>
        <p:spPr>
          <a:xfrm>
            <a:off x="1219200" y="533400"/>
            <a:ext cx="67056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Similarities with existing tools</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26"/>
          <p:cNvSpPr txBox="1"/>
          <p:nvPr/>
        </p:nvSpPr>
        <p:spPr>
          <a:xfrm>
            <a:off x="3889676" y="3048000"/>
            <a:ext cx="138211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BACKUP</a:t>
            </a:r>
            <a:endParaRPr/>
          </a:p>
        </p:txBody>
      </p:sp>
      <p:sp>
        <p:nvSpPr>
          <p:cNvPr id="417" name="Google Shape;417;p26"/>
          <p:cNvSpPr txBox="1"/>
          <p:nvPr>
            <p:ph type="title"/>
          </p:nvPr>
        </p:nvSpPr>
        <p:spPr>
          <a:xfrm>
            <a:off x="13716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8" name="Google Shape;418;p26"/>
          <p:cNvSpPr txBox="1"/>
          <p:nvPr>
            <p:ph idx="1" type="body"/>
          </p:nvPr>
        </p:nvSpPr>
        <p:spPr>
          <a:xfrm>
            <a:off x="533400" y="1447800"/>
            <a:ext cx="8001000" cy="487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27"/>
          <p:cNvSpPr txBox="1"/>
          <p:nvPr/>
        </p:nvSpPr>
        <p:spPr>
          <a:xfrm>
            <a:off x="124700" y="1690275"/>
            <a:ext cx="8673000" cy="225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Calibri"/>
              <a:buNone/>
            </a:pPr>
            <a:r>
              <a:rPr lang="en-US" sz="2800">
                <a:latin typeface="Calibri"/>
                <a:ea typeface="Calibri"/>
                <a:cs typeface="Calibri"/>
                <a:sym typeface="Calibri"/>
              </a:rPr>
              <a:t>Interested in participating in devleoping the NWS Enterprise GIS Viewer with 30% of your time over the next 18 months as part of the Development to Operations (D2O) Team?</a:t>
            </a:r>
            <a:endParaRPr sz="2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lang="en-US" sz="2800">
                <a:latin typeface="Calibri"/>
                <a:ea typeface="Calibri"/>
                <a:cs typeface="Calibri"/>
                <a:sym typeface="Calibri"/>
              </a:rPr>
              <a:t>Email </a:t>
            </a:r>
            <a:r>
              <a:rPr lang="en-US" sz="2800" u="sng">
                <a:solidFill>
                  <a:schemeClr val="hlink"/>
                </a:solidFill>
                <a:latin typeface="Calibri"/>
                <a:ea typeface="Calibri"/>
                <a:cs typeface="Calibri"/>
                <a:sym typeface="Calibri"/>
                <a:hlinkClick r:id="rId3"/>
              </a:rPr>
              <a:t>Kari.sheets@noaa.gov</a:t>
            </a:r>
            <a:r>
              <a:rPr lang="en-US" sz="2800">
                <a:latin typeface="Calibri"/>
                <a:ea typeface="Calibri"/>
                <a:cs typeface="Calibri"/>
                <a:sym typeface="Calibri"/>
              </a:rPr>
              <a:t> and </a:t>
            </a:r>
            <a:r>
              <a:rPr lang="en-US" sz="2800" u="sng">
                <a:solidFill>
                  <a:schemeClr val="hlink"/>
                </a:solidFill>
                <a:latin typeface="Calibri"/>
                <a:ea typeface="Calibri"/>
                <a:cs typeface="Calibri"/>
                <a:sym typeface="Calibri"/>
                <a:hlinkClick r:id="rId4"/>
              </a:rPr>
              <a:t>andrea.hardy@noaa.gov</a:t>
            </a:r>
            <a:r>
              <a:rPr lang="en-US" sz="2800">
                <a:latin typeface="Calibri"/>
                <a:ea typeface="Calibri"/>
                <a:cs typeface="Calibri"/>
                <a:sym typeface="Calibri"/>
              </a:rPr>
              <a:t> for more information.</a:t>
            </a:r>
            <a:endParaRPr sz="2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t/>
            </a:r>
            <a:endParaRPr sz="2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Calibri"/>
              <a:buNone/>
            </a:pPr>
            <a:r>
              <a:rPr lang="en-US" sz="2800">
                <a:latin typeface="Calibri"/>
                <a:ea typeface="Calibri"/>
                <a:cs typeface="Calibri"/>
                <a:sym typeface="Calibri"/>
              </a:rPr>
              <a:t>Questions?</a:t>
            </a:r>
            <a:endParaRPr/>
          </a:p>
        </p:txBody>
      </p:sp>
      <p:sp>
        <p:nvSpPr>
          <p:cNvPr id="424" name="Google Shape;424;p27"/>
          <p:cNvSpPr txBox="1"/>
          <p:nvPr>
            <p:ph type="title"/>
          </p:nvPr>
        </p:nvSpPr>
        <p:spPr>
          <a:xfrm>
            <a:off x="1371600" y="304800"/>
            <a:ext cx="6418200" cy="89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28"/>
          <p:cNvSpPr txBox="1"/>
          <p:nvPr/>
        </p:nvSpPr>
        <p:spPr>
          <a:xfrm>
            <a:off x="1371600" y="533400"/>
            <a:ext cx="6418262" cy="449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i="0" lang="en-US" sz="2000" u="none" cap="none" strike="noStrike">
                <a:solidFill>
                  <a:schemeClr val="lt1"/>
                </a:solidFill>
                <a:latin typeface="Calibri"/>
                <a:ea typeface="Calibri"/>
                <a:cs typeface="Calibri"/>
                <a:sym typeface="Calibri"/>
              </a:rPr>
              <a:t>Benefits</a:t>
            </a:r>
            <a:endParaRPr b="1" i="0" sz="2000" u="none" cap="none" strike="noStrike">
              <a:solidFill>
                <a:schemeClr val="lt1"/>
              </a:solidFill>
              <a:latin typeface="Calibri"/>
              <a:ea typeface="Calibri"/>
              <a:cs typeface="Calibri"/>
              <a:sym typeface="Calibri"/>
            </a:endParaRPr>
          </a:p>
        </p:txBody>
      </p:sp>
      <p:sp>
        <p:nvSpPr>
          <p:cNvPr id="430" name="Google Shape;430;p28"/>
          <p:cNvSpPr txBox="1"/>
          <p:nvPr/>
        </p:nvSpPr>
        <p:spPr>
          <a:xfrm>
            <a:off x="304800" y="1097346"/>
            <a:ext cx="8458200" cy="5413800"/>
          </a:xfrm>
          <a:prstGeom prst="rect">
            <a:avLst/>
          </a:prstGeom>
          <a:noFill/>
          <a:ln>
            <a:noFill/>
          </a:ln>
        </p:spPr>
        <p:txBody>
          <a:bodyPr anchorCtr="0" anchor="t" bIns="45700" lIns="91425" spcFirstLastPara="1" rIns="91425" wrap="square" tIns="45700">
            <a:noAutofit/>
          </a:bodyPr>
          <a:lstStyle/>
          <a:p>
            <a:pPr indent="-285750" lvl="1" marL="341312" marR="0" rtl="0" algn="l">
              <a:lnSpc>
                <a:spcPct val="100000"/>
              </a:lnSpc>
              <a:spcBef>
                <a:spcPts val="0"/>
              </a:spcBef>
              <a:spcAft>
                <a:spcPts val="0"/>
              </a:spcAft>
              <a:buClr>
                <a:srgbClr val="0070C0"/>
              </a:buClr>
              <a:buSzPts val="1800"/>
              <a:buFont typeface="Noto Sans Symbols"/>
              <a:buChar char="▪"/>
            </a:pPr>
            <a:r>
              <a:rPr lang="en-US" sz="1800"/>
              <a:t>The NWS benefits from a</a:t>
            </a:r>
            <a:r>
              <a:rPr b="0" i="0" lang="en-US" sz="1800" u="none" cap="none" strike="noStrike">
                <a:solidFill>
                  <a:srgbClr val="000000"/>
                </a:solidFill>
                <a:latin typeface="Arial"/>
                <a:ea typeface="Arial"/>
                <a:cs typeface="Arial"/>
                <a:sym typeface="Arial"/>
              </a:rPr>
              <a:t>n interactive web-based common map interface, such as the one being described in the following ways:</a:t>
            </a:r>
            <a:endParaRPr b="0" i="0" sz="1800" u="none" cap="none" strike="noStrike">
              <a:solidFill>
                <a:srgbClr val="000000"/>
              </a:solidFill>
              <a:latin typeface="Arial"/>
              <a:ea typeface="Arial"/>
              <a:cs typeface="Arial"/>
              <a:sym typeface="Arial"/>
            </a:endParaRPr>
          </a:p>
          <a:p>
            <a:pPr indent="-342900" lvl="2" marL="1371600" marR="0" rtl="0" algn="l">
              <a:lnSpc>
                <a:spcPct val="100000"/>
              </a:lnSpc>
              <a:spcBef>
                <a:spcPts val="0"/>
              </a:spcBef>
              <a:spcAft>
                <a:spcPts val="0"/>
              </a:spcAft>
              <a:buClr>
                <a:srgbClr val="0070C0"/>
              </a:buClr>
              <a:buSzPts val="1800"/>
              <a:buFont typeface="Noto Sans Symbols"/>
              <a:buChar char="■"/>
            </a:pPr>
            <a:r>
              <a:rPr lang="en-US" sz="1800"/>
              <a:t>Consistency for IDSS mission and partners</a:t>
            </a:r>
            <a:endParaRPr sz="1800"/>
          </a:p>
          <a:p>
            <a:pPr indent="-330200" lvl="3" marL="1828800" marR="0" rtl="0" algn="l">
              <a:lnSpc>
                <a:spcPct val="100000"/>
              </a:lnSpc>
              <a:spcBef>
                <a:spcPts val="0"/>
              </a:spcBef>
              <a:spcAft>
                <a:spcPts val="0"/>
              </a:spcAft>
              <a:buSzPts val="1600"/>
              <a:buChar char="●"/>
            </a:pPr>
            <a:r>
              <a:rPr lang="en-US" sz="1600"/>
              <a:t>Availability &amp; Reliability</a:t>
            </a:r>
            <a:endParaRPr sz="1600"/>
          </a:p>
          <a:p>
            <a:pPr indent="-330200" lvl="4" marL="2286000" marR="0" rtl="0" algn="l">
              <a:lnSpc>
                <a:spcPct val="100000"/>
              </a:lnSpc>
              <a:spcBef>
                <a:spcPts val="0"/>
              </a:spcBef>
              <a:spcAft>
                <a:spcPts val="0"/>
              </a:spcAft>
              <a:buSzPts val="1600"/>
              <a:buChar char="○"/>
            </a:pPr>
            <a:r>
              <a:rPr lang="en-US" sz="1600"/>
              <a:t>supported by NWS 24/7/365 operational teams</a:t>
            </a:r>
            <a:endParaRPr sz="1600"/>
          </a:p>
          <a:p>
            <a:pPr indent="-330200" lvl="4" marL="2286000" marR="0" rtl="0" algn="l">
              <a:lnSpc>
                <a:spcPct val="100000"/>
              </a:lnSpc>
              <a:spcBef>
                <a:spcPts val="0"/>
              </a:spcBef>
              <a:spcAft>
                <a:spcPts val="0"/>
              </a:spcAft>
              <a:buSzPts val="1600"/>
              <a:buChar char="○"/>
            </a:pPr>
            <a:r>
              <a:rPr lang="en-US" sz="1600"/>
              <a:t>real-time data ingest ensures data updates as NWS releases new products</a:t>
            </a:r>
            <a:endParaRPr sz="1600"/>
          </a:p>
          <a:p>
            <a:pPr indent="-330200" lvl="3" marL="1828800" marR="0" rtl="0" algn="l">
              <a:lnSpc>
                <a:spcPct val="100000"/>
              </a:lnSpc>
              <a:spcBef>
                <a:spcPts val="0"/>
              </a:spcBef>
              <a:spcAft>
                <a:spcPts val="0"/>
              </a:spcAft>
              <a:buSzPts val="1600"/>
              <a:buChar char="●"/>
            </a:pPr>
            <a:r>
              <a:rPr lang="en-US" sz="1600"/>
              <a:t>Experience</a:t>
            </a:r>
            <a:endParaRPr sz="1600"/>
          </a:p>
          <a:p>
            <a:pPr indent="-330200" lvl="4" marL="2286000" marR="0" rtl="0" algn="l">
              <a:lnSpc>
                <a:spcPct val="100000"/>
              </a:lnSpc>
              <a:spcBef>
                <a:spcPts val="0"/>
              </a:spcBef>
              <a:spcAft>
                <a:spcPts val="0"/>
              </a:spcAft>
              <a:buSzPts val="1600"/>
              <a:buChar char="○"/>
            </a:pPr>
            <a:r>
              <a:rPr lang="en-US" sz="1600"/>
              <a:t>“Look &amp; Feel” is similar between service areas and geographic regions of the NWS</a:t>
            </a:r>
            <a:endParaRPr sz="1600"/>
          </a:p>
          <a:p>
            <a:pPr indent="-330200" lvl="4" marL="2286000" marR="0" rtl="0" algn="l">
              <a:lnSpc>
                <a:spcPct val="100000"/>
              </a:lnSpc>
              <a:spcBef>
                <a:spcPts val="0"/>
              </a:spcBef>
              <a:spcAft>
                <a:spcPts val="0"/>
              </a:spcAft>
              <a:buSzPts val="1600"/>
              <a:buChar char="○"/>
            </a:pPr>
            <a:r>
              <a:rPr lang="en-US" sz="1600"/>
              <a:t>Leverages, &amp; when possible provides access to, NWS data in international geospatial data standards (Open Geospatial Consortium - OGC)</a:t>
            </a:r>
            <a:endParaRPr sz="1600"/>
          </a:p>
          <a:p>
            <a:pPr indent="-330200" lvl="3" marL="1828800" marR="0" rtl="0" algn="l">
              <a:lnSpc>
                <a:spcPct val="100000"/>
              </a:lnSpc>
              <a:spcBef>
                <a:spcPts val="0"/>
              </a:spcBef>
              <a:spcAft>
                <a:spcPts val="0"/>
              </a:spcAft>
              <a:buSzPts val="1600"/>
              <a:buChar char="●"/>
            </a:pPr>
            <a:r>
              <a:rPr lang="en-US" sz="1600"/>
              <a:t>Flexible</a:t>
            </a:r>
            <a:endParaRPr sz="1600"/>
          </a:p>
          <a:p>
            <a:pPr indent="-330200" lvl="4" marL="2286000" marR="0" rtl="0" algn="l">
              <a:lnSpc>
                <a:spcPct val="100000"/>
              </a:lnSpc>
              <a:spcBef>
                <a:spcPts val="0"/>
              </a:spcBef>
              <a:spcAft>
                <a:spcPts val="0"/>
              </a:spcAft>
              <a:buSzPts val="1600"/>
              <a:buChar char="○"/>
            </a:pPr>
            <a:r>
              <a:rPr lang="en-US" sz="1600"/>
              <a:t>Allows for tailoring of content to service areas and regions</a:t>
            </a:r>
            <a:endParaRPr sz="1600"/>
          </a:p>
          <a:p>
            <a:pPr indent="-330200" lvl="4" marL="2286000" marR="0" rtl="0" algn="l">
              <a:lnSpc>
                <a:spcPct val="100000"/>
              </a:lnSpc>
              <a:spcBef>
                <a:spcPts val="0"/>
              </a:spcBef>
              <a:spcAft>
                <a:spcPts val="0"/>
              </a:spcAft>
              <a:buSzPts val="1600"/>
              <a:buChar char="○"/>
            </a:pPr>
            <a:r>
              <a:rPr lang="en-US" sz="1600"/>
              <a:t>Allows data being displayed (layers) to be selected “on-the-fly”</a:t>
            </a:r>
            <a:endParaRPr sz="1600"/>
          </a:p>
          <a:p>
            <a:pPr indent="-342900" lvl="2" marL="1371600" marR="0" rtl="0" algn="l">
              <a:lnSpc>
                <a:spcPct val="100000"/>
              </a:lnSpc>
              <a:spcBef>
                <a:spcPts val="0"/>
              </a:spcBef>
              <a:spcAft>
                <a:spcPts val="0"/>
              </a:spcAft>
              <a:buClr>
                <a:srgbClr val="0070C0"/>
              </a:buClr>
              <a:buSzPts val="1800"/>
              <a:buFont typeface="Noto Sans Symbols"/>
              <a:buChar char="■"/>
            </a:pPr>
            <a:r>
              <a:rPr lang="en-US" sz="1800"/>
              <a:t>Consistency for NWS O&amp;M staff</a:t>
            </a:r>
            <a:endParaRPr sz="1800"/>
          </a:p>
          <a:p>
            <a:pPr indent="-330200" lvl="3" marL="1828800" marR="0" rtl="0" algn="l">
              <a:lnSpc>
                <a:spcPct val="100000"/>
              </a:lnSpc>
              <a:spcBef>
                <a:spcPts val="0"/>
              </a:spcBef>
              <a:spcAft>
                <a:spcPts val="0"/>
              </a:spcAft>
              <a:buSzPts val="1600"/>
              <a:buChar char="●"/>
            </a:pPr>
            <a:r>
              <a:rPr lang="en-US" sz="1600"/>
              <a:t>Common code and content form the “back-end” for “skins” customized for service areas = only 1 thing to maintain and monitor</a:t>
            </a:r>
            <a:endParaRPr sz="1600"/>
          </a:p>
          <a:p>
            <a:pPr indent="-330200" lvl="3" marL="1828800" marR="0" rtl="0" algn="l">
              <a:lnSpc>
                <a:spcPct val="100000"/>
              </a:lnSpc>
              <a:spcBef>
                <a:spcPts val="0"/>
              </a:spcBef>
              <a:spcAft>
                <a:spcPts val="0"/>
              </a:spcAft>
              <a:buSzPts val="1600"/>
              <a:buChar char="●"/>
            </a:pPr>
            <a:r>
              <a:rPr lang="en-US" sz="1600"/>
              <a:t>Streamlines training (internal &amp; external) since both the the front and back-end will be consistent web map experiences across the NWS</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29"/>
          <p:cNvSpPr txBox="1"/>
          <p:nvPr>
            <p:ph type="title"/>
          </p:nvPr>
        </p:nvSpPr>
        <p:spPr>
          <a:xfrm>
            <a:off x="1371600" y="304800"/>
            <a:ext cx="6418200" cy="898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000"/>
              <a:buFont typeface="Calibri"/>
              <a:buNone/>
            </a:pPr>
            <a:r>
              <a:rPr b="1" i="0" lang="en-US" sz="2000" u="none" cap="none" strike="noStrike">
                <a:solidFill>
                  <a:schemeClr val="lt1"/>
                </a:solidFill>
                <a:latin typeface="Calibri"/>
                <a:ea typeface="Calibri"/>
                <a:cs typeface="Calibri"/>
                <a:sym typeface="Calibri"/>
              </a:rPr>
              <a:t>Success Criteria</a:t>
            </a:r>
            <a:endParaRPr/>
          </a:p>
        </p:txBody>
      </p:sp>
      <p:sp>
        <p:nvSpPr>
          <p:cNvPr id="436" name="Google Shape;436;p29"/>
          <p:cNvSpPr txBox="1"/>
          <p:nvPr/>
        </p:nvSpPr>
        <p:spPr>
          <a:xfrm>
            <a:off x="228600" y="1143000"/>
            <a:ext cx="8458200" cy="923400"/>
          </a:xfrm>
          <a:prstGeom prst="rect">
            <a:avLst/>
          </a:prstGeom>
          <a:noFill/>
          <a:ln>
            <a:noFill/>
          </a:ln>
        </p:spPr>
        <p:txBody>
          <a:bodyPr anchorCtr="0" anchor="t" bIns="45700" lIns="91425" spcFirstLastPara="1" rIns="91425" wrap="square" tIns="45700">
            <a:noAutofit/>
          </a:bodyPr>
          <a:lstStyle/>
          <a:p>
            <a:pPr indent="-285750" lvl="1" marL="341312" marR="0" rtl="0" algn="l">
              <a:lnSpc>
                <a:spcPct val="100000"/>
              </a:lnSpc>
              <a:spcBef>
                <a:spcPts val="0"/>
              </a:spcBef>
              <a:spcAft>
                <a:spcPts val="0"/>
              </a:spcAft>
              <a:buClr>
                <a:srgbClr val="0070C0"/>
              </a:buClr>
              <a:buSzPts val="1800"/>
              <a:buFont typeface="Arial"/>
              <a:buChar char="▪"/>
            </a:pPr>
            <a:r>
              <a:rPr lang="en-US" sz="1800"/>
              <a:t>Collaborative development for updates</a:t>
            </a:r>
            <a:endParaRPr sz="1800"/>
          </a:p>
          <a:p>
            <a:pPr indent="-342900" lvl="2" marL="1371600" marR="0" rtl="0" algn="l">
              <a:lnSpc>
                <a:spcPct val="100000"/>
              </a:lnSpc>
              <a:spcBef>
                <a:spcPts val="0"/>
              </a:spcBef>
              <a:spcAft>
                <a:spcPts val="0"/>
              </a:spcAft>
              <a:buSzPts val="1800"/>
              <a:buChar char="■"/>
            </a:pPr>
            <a:r>
              <a:rPr lang="en-US" sz="1800"/>
              <a:t>NWS staff request &amp; contribute functional updates rather than building something else to achieve their goals (less silos/”one-offs”)</a:t>
            </a:r>
            <a:endParaRPr sz="1800"/>
          </a:p>
          <a:p>
            <a:pPr indent="-285750" lvl="1" marL="341312" marR="0" rtl="0" algn="l">
              <a:lnSpc>
                <a:spcPct val="100000"/>
              </a:lnSpc>
              <a:spcBef>
                <a:spcPts val="0"/>
              </a:spcBef>
              <a:spcAft>
                <a:spcPts val="0"/>
              </a:spcAft>
              <a:buClr>
                <a:srgbClr val="0070C0"/>
              </a:buClr>
              <a:buSzPts val="1800"/>
              <a:buFont typeface="Arial"/>
              <a:buChar char="▪"/>
            </a:pPr>
            <a:r>
              <a:rPr lang="en-US" sz="1800"/>
              <a:t>Usage Statistics</a:t>
            </a:r>
            <a:endParaRPr sz="1800"/>
          </a:p>
          <a:p>
            <a:pPr indent="-342900" lvl="2" marL="1371600" marR="0" rtl="0" algn="l">
              <a:lnSpc>
                <a:spcPct val="100000"/>
              </a:lnSpc>
              <a:spcBef>
                <a:spcPts val="0"/>
              </a:spcBef>
              <a:spcAft>
                <a:spcPts val="0"/>
              </a:spcAft>
              <a:buSzPts val="1800"/>
              <a:buChar char="■"/>
            </a:pPr>
            <a:r>
              <a:rPr lang="en-US" sz="1800"/>
              <a:t>Meet or exceed current usage of “silo” applications via Google web stats or other NWS web monitoring tools</a:t>
            </a:r>
            <a:endParaRPr sz="1800"/>
          </a:p>
          <a:p>
            <a:pPr indent="-285750" lvl="1" marL="341312" marR="0" rtl="0" algn="l">
              <a:lnSpc>
                <a:spcPct val="100000"/>
              </a:lnSpc>
              <a:spcBef>
                <a:spcPts val="0"/>
              </a:spcBef>
              <a:spcAft>
                <a:spcPts val="0"/>
              </a:spcAft>
              <a:buClr>
                <a:srgbClr val="0070C0"/>
              </a:buClr>
              <a:buSzPts val="1800"/>
              <a:buFont typeface="Noto Sans Symbols"/>
              <a:buChar char="▪"/>
            </a:pPr>
            <a:r>
              <a:rPr lang="en-US" sz="1800"/>
              <a:t>User Feedback</a:t>
            </a:r>
            <a:endParaRPr sz="1800"/>
          </a:p>
          <a:p>
            <a:pPr indent="-342900" lvl="2" marL="1371600" marR="0" rtl="0" algn="l">
              <a:lnSpc>
                <a:spcPct val="100000"/>
              </a:lnSpc>
              <a:spcBef>
                <a:spcPts val="0"/>
              </a:spcBef>
              <a:spcAft>
                <a:spcPts val="0"/>
              </a:spcAft>
              <a:buSzPts val="1800"/>
              <a:buChar char="■"/>
            </a:pPr>
            <a:r>
              <a:rPr lang="en-US" sz="1800"/>
              <a:t>Positive Feedback (including requests for additional functionality) will show that mission need is being met</a:t>
            </a:r>
            <a:endParaRPr sz="1800"/>
          </a:p>
          <a:p>
            <a:pPr indent="-342900" lvl="3" marL="1828800" marR="0" rtl="0" algn="l">
              <a:lnSpc>
                <a:spcPct val="100000"/>
              </a:lnSpc>
              <a:spcBef>
                <a:spcPts val="0"/>
              </a:spcBef>
              <a:spcAft>
                <a:spcPts val="0"/>
              </a:spcAft>
              <a:buSzPts val="1800"/>
              <a:buChar char="●"/>
            </a:pPr>
            <a:r>
              <a:rPr lang="en-US" sz="1800"/>
              <a:t>Feedback from Weather Enterprise, other customers, and NWS staff</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 name="Shape 44"/>
        <p:cNvGrpSpPr/>
        <p:nvPr/>
      </p:nvGrpSpPr>
      <p:grpSpPr>
        <a:xfrm>
          <a:off x="0" y="0"/>
          <a:ext cx="0" cy="0"/>
          <a:chOff x="0" y="0"/>
          <a:chExt cx="0" cy="0"/>
        </a:xfrm>
      </p:grpSpPr>
      <p:sp>
        <p:nvSpPr>
          <p:cNvPr id="45" name="Google Shape;45;p5"/>
          <p:cNvSpPr txBox="1"/>
          <p:nvPr/>
        </p:nvSpPr>
        <p:spPr>
          <a:xfrm>
            <a:off x="342900" y="1349129"/>
            <a:ext cx="8458200" cy="3739500"/>
          </a:xfrm>
          <a:prstGeom prst="rect">
            <a:avLst/>
          </a:prstGeom>
          <a:noFill/>
          <a:ln>
            <a:noFill/>
          </a:ln>
        </p:spPr>
        <p:txBody>
          <a:bodyPr anchorCtr="0" anchor="t" bIns="45700" lIns="91425" spcFirstLastPara="1" rIns="91425" wrap="square" tIns="45700">
            <a:noAutofit/>
          </a:bodyPr>
          <a:lstStyle/>
          <a:p>
            <a:pPr indent="-285750" lvl="4" marL="341312" marR="0" rtl="0" algn="l">
              <a:lnSpc>
                <a:spcPct val="100000"/>
              </a:lnSpc>
              <a:spcBef>
                <a:spcPts val="600"/>
              </a:spcBef>
              <a:spcAft>
                <a:spcPts val="0"/>
              </a:spcAft>
              <a:buClr>
                <a:srgbClr val="0070C0"/>
              </a:buClr>
              <a:buSzPts val="1800"/>
              <a:buFont typeface="Noto Sans Symbols"/>
              <a:buChar char="▪"/>
            </a:pPr>
            <a:r>
              <a:rPr b="0" i="1" lang="en-US" sz="1800" u="sng" cap="none" strike="noStrike">
                <a:solidFill>
                  <a:schemeClr val="hlink"/>
                </a:solidFill>
                <a:latin typeface="Calibri"/>
                <a:ea typeface="Calibri"/>
                <a:cs typeface="Calibri"/>
                <a:sym typeface="Calibri"/>
                <a:hlinkClick r:id="rId3"/>
              </a:rPr>
              <a:t>CaRDS 16-037</a:t>
            </a:r>
            <a:endParaRPr i="1" sz="1800">
              <a:latin typeface="Calibri"/>
              <a:ea typeface="Calibri"/>
              <a:cs typeface="Calibri"/>
              <a:sym typeface="Calibri"/>
            </a:endParaRPr>
          </a:p>
          <a:p>
            <a:pPr indent="-285750" lvl="4" marL="341312" marR="0" rtl="0" algn="l">
              <a:lnSpc>
                <a:spcPct val="100000"/>
              </a:lnSpc>
              <a:spcBef>
                <a:spcPts val="600"/>
              </a:spcBef>
              <a:spcAft>
                <a:spcPts val="0"/>
              </a:spcAft>
              <a:buClr>
                <a:srgbClr val="0070C0"/>
              </a:buClr>
              <a:buSzPts val="1800"/>
              <a:buFont typeface="Calibri"/>
              <a:buChar char="▪"/>
            </a:pPr>
            <a:r>
              <a:rPr lang="en-US" sz="1800">
                <a:latin typeface="Calibri"/>
                <a:ea typeface="Calibri"/>
                <a:cs typeface="Calibri"/>
                <a:sym typeface="Calibri"/>
              </a:rPr>
              <a:t>MDC validated CaRDS request in November 2017</a:t>
            </a:r>
            <a:endParaRPr sz="1800">
              <a:latin typeface="Calibri"/>
              <a:ea typeface="Calibri"/>
              <a:cs typeface="Calibri"/>
              <a:sym typeface="Calibri"/>
            </a:endParaRPr>
          </a:p>
          <a:p>
            <a:pPr indent="-285750" lvl="4" marL="341312" marR="0" rtl="0" algn="l">
              <a:lnSpc>
                <a:spcPct val="100000"/>
              </a:lnSpc>
              <a:spcBef>
                <a:spcPts val="600"/>
              </a:spcBef>
              <a:spcAft>
                <a:spcPts val="0"/>
              </a:spcAft>
              <a:buClr>
                <a:srgbClr val="0070C0"/>
              </a:buClr>
              <a:buSzPts val="1800"/>
              <a:buFont typeface="Calibri"/>
              <a:buChar char="▪"/>
            </a:pPr>
            <a:r>
              <a:rPr b="0" i="0" lang="en-US" sz="1400" u="none" cap="none" strike="noStrike">
                <a:solidFill>
                  <a:srgbClr val="000000"/>
                </a:solidFill>
                <a:latin typeface="Arial"/>
                <a:ea typeface="Arial"/>
                <a:cs typeface="Arial"/>
                <a:sym typeface="Arial"/>
              </a:rPr>
              <a:t>A</a:t>
            </a:r>
            <a:r>
              <a:rPr i="0" lang="en-US" sz="1800" u="none" cap="none" strike="noStrike">
                <a:solidFill>
                  <a:srgbClr val="000000"/>
                </a:solidFill>
                <a:latin typeface="Calibri"/>
                <a:ea typeface="Calibri"/>
                <a:cs typeface="Calibri"/>
                <a:sym typeface="Calibri"/>
              </a:rPr>
              <a:t> common web design to display and disseminate map-based graphics and text information would allow NWS partners and the public to more seamlessly access information across multiple CWAs. This will improve DSS in states and localities that span multiple CWAs.  In addition, users would not have to learn how to navigate several different web designs to find the products they need to make decisions.</a:t>
            </a:r>
            <a:endParaRPr sz="1800">
              <a:latin typeface="Calibri"/>
              <a:ea typeface="Calibri"/>
              <a:cs typeface="Calibri"/>
              <a:sym typeface="Calibri"/>
            </a:endParaRPr>
          </a:p>
          <a:p>
            <a:pPr indent="-311150" lvl="8" marL="341312" marR="0" rtl="0" algn="l">
              <a:lnSpc>
                <a:spcPct val="100000"/>
              </a:lnSpc>
              <a:spcBef>
                <a:spcPts val="600"/>
              </a:spcBef>
              <a:spcAft>
                <a:spcPts val="0"/>
              </a:spcAft>
              <a:buClr>
                <a:srgbClr val="0070C0"/>
              </a:buClr>
              <a:buSzPts val="1800"/>
              <a:buFont typeface="Calibri"/>
              <a:buChar char="▪"/>
            </a:pPr>
            <a:r>
              <a:rPr i="0" lang="en-US" sz="1800" u="none" cap="none" strike="noStrike">
                <a:solidFill>
                  <a:srgbClr val="000000"/>
                </a:solidFill>
                <a:latin typeface="Calibri"/>
                <a:ea typeface="Calibri"/>
                <a:cs typeface="Calibri"/>
                <a:sym typeface="Calibri"/>
              </a:rPr>
              <a:t>While the initial effort may be substantial, establishing a common design and code base for the display of map-based graphics and related text information will ultimately reduce the work required to design and maintain sites to support different NWS products and services.  Display of future products and services could be planned to fit the common web design when possible.</a:t>
            </a:r>
            <a:endParaRPr i="0" sz="18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None/>
            </a:pPr>
            <a:r>
              <a:t/>
            </a:r>
            <a:endParaRPr sz="1800">
              <a:latin typeface="Calibri"/>
              <a:ea typeface="Calibri"/>
              <a:cs typeface="Calibri"/>
              <a:sym typeface="Calibri"/>
            </a:endParaRPr>
          </a:p>
        </p:txBody>
      </p:sp>
      <p:sp>
        <p:nvSpPr>
          <p:cNvPr id="46" name="Google Shape;46;p5"/>
          <p:cNvSpPr txBox="1"/>
          <p:nvPr/>
        </p:nvSpPr>
        <p:spPr>
          <a:xfrm>
            <a:off x="1362900" y="533250"/>
            <a:ext cx="64182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i="0" lang="en-US" sz="2000" u="none" cap="none" strike="noStrike">
                <a:solidFill>
                  <a:schemeClr val="lt1"/>
                </a:solidFill>
                <a:latin typeface="Calibri"/>
                <a:ea typeface="Calibri"/>
                <a:cs typeface="Calibri"/>
                <a:sym typeface="Calibri"/>
              </a:rPr>
              <a:t>Background of Mission Need or Requirement</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 name="Shape 51"/>
        <p:cNvGrpSpPr/>
        <p:nvPr/>
      </p:nvGrpSpPr>
      <p:grpSpPr>
        <a:xfrm>
          <a:off x="0" y="0"/>
          <a:ext cx="0" cy="0"/>
          <a:chOff x="0" y="0"/>
          <a:chExt cx="0" cy="0"/>
        </a:xfrm>
      </p:grpSpPr>
      <p:sp>
        <p:nvSpPr>
          <p:cNvPr id="52" name="Google Shape;52;p6"/>
          <p:cNvSpPr txBox="1"/>
          <p:nvPr>
            <p:ph type="title"/>
          </p:nvPr>
        </p:nvSpPr>
        <p:spPr>
          <a:xfrm>
            <a:off x="6900" y="1108825"/>
            <a:ext cx="8520600" cy="763500"/>
          </a:xfrm>
          <a:prstGeom prst="rect">
            <a:avLst/>
          </a:prstGeom>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0000FF"/>
                </a:solidFill>
              </a:rPr>
              <a:t>Hurricane Supplemental: </a:t>
            </a:r>
            <a:endParaRPr b="1">
              <a:solidFill>
                <a:srgbClr val="0000FF"/>
              </a:solidFill>
            </a:endParaRPr>
          </a:p>
          <a:p>
            <a:pPr indent="0" lvl="0" marL="0" rtl="0" algn="ctr">
              <a:lnSpc>
                <a:spcPct val="115000"/>
              </a:lnSpc>
              <a:spcBef>
                <a:spcPts val="0"/>
              </a:spcBef>
              <a:spcAft>
                <a:spcPts val="0"/>
              </a:spcAft>
              <a:buClr>
                <a:schemeClr val="dk1"/>
              </a:buClr>
              <a:buSzPts val="1100"/>
              <a:buFont typeface="Arial"/>
              <a:buNone/>
            </a:pPr>
            <a:r>
              <a:rPr b="1" lang="en-US" sz="1800">
                <a:solidFill>
                  <a:srgbClr val="0000FF"/>
                </a:solidFill>
              </a:rPr>
              <a:t>Scalable National Web-Based GIS Viewe</a:t>
            </a:r>
            <a:r>
              <a:rPr lang="en-US" sz="1800">
                <a:solidFill>
                  <a:srgbClr val="0000FF"/>
                </a:solidFill>
              </a:rPr>
              <a:t>r / </a:t>
            </a:r>
            <a:r>
              <a:rPr b="1" lang="en-US" sz="1800">
                <a:solidFill>
                  <a:srgbClr val="0000FF"/>
                </a:solidFill>
              </a:rPr>
              <a:t>CaRDS 16-037</a:t>
            </a:r>
            <a:endParaRPr sz="2400">
              <a:solidFill>
                <a:srgbClr val="0000FF"/>
              </a:solidFill>
            </a:endParaRPr>
          </a:p>
        </p:txBody>
      </p:sp>
      <p:sp>
        <p:nvSpPr>
          <p:cNvPr id="53" name="Google Shape;53;p6"/>
          <p:cNvSpPr txBox="1"/>
          <p:nvPr>
            <p:ph idx="1" type="body"/>
          </p:nvPr>
        </p:nvSpPr>
        <p:spPr>
          <a:xfrm>
            <a:off x="6900" y="2214258"/>
            <a:ext cx="4721400" cy="45552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Clr>
                <a:srgbClr val="000000"/>
              </a:buClr>
              <a:buSzPts val="1800"/>
              <a:buNone/>
            </a:pPr>
            <a:r>
              <a:rPr lang="en-US">
                <a:solidFill>
                  <a:schemeClr val="dk1"/>
                </a:solidFill>
                <a:latin typeface="Calibri"/>
                <a:ea typeface="Calibri"/>
                <a:cs typeface="Calibri"/>
                <a:sym typeface="Calibri"/>
              </a:rPr>
              <a:t>Improve public access, end user experience and Decision Support Services (DSS) in states and localities that span multiple County Watch Areas (CWAs) </a:t>
            </a:r>
            <a:endParaRPr>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800"/>
              <a:buFont typeface="Calibri"/>
              <a:buNone/>
            </a:pPr>
            <a:r>
              <a:rPr lang="en-US">
                <a:solidFill>
                  <a:schemeClr val="dk1"/>
                </a:solidFill>
                <a:latin typeface="Calibri"/>
                <a:ea typeface="Calibri"/>
                <a:cs typeface="Calibri"/>
                <a:sym typeface="Calibri"/>
              </a:rPr>
              <a:t>Provide a reliably consistent and common design and software code base to display GIS map-based graphics and related text information </a:t>
            </a:r>
            <a:endParaRPr>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800"/>
              <a:buFont typeface="Calibri"/>
              <a:buNone/>
            </a:pPr>
            <a:r>
              <a:rPr lang="en-US">
                <a:solidFill>
                  <a:schemeClr val="dk1"/>
                </a:solidFill>
                <a:highlight>
                  <a:srgbClr val="FFFFFF"/>
                </a:highlight>
                <a:latin typeface="Calibri"/>
                <a:ea typeface="Calibri"/>
                <a:cs typeface="Calibri"/>
                <a:sym typeface="Calibri"/>
              </a:rPr>
              <a:t>Provide consistent and reliable display and data access for flood inundation mapping, excessive rainfall products, and quantitative precipitation forecasts</a:t>
            </a:r>
            <a:endParaRPr>
              <a:solidFill>
                <a:schemeClr val="dk1"/>
              </a:solidFill>
              <a:latin typeface="Calibri"/>
              <a:ea typeface="Calibri"/>
              <a:cs typeface="Calibri"/>
              <a:sym typeface="Calibri"/>
            </a:endParaRPr>
          </a:p>
        </p:txBody>
      </p:sp>
      <p:pic>
        <p:nvPicPr>
          <p:cNvPr id="54" name="Google Shape;54;p6"/>
          <p:cNvPicPr preferRelativeResize="0"/>
          <p:nvPr/>
        </p:nvPicPr>
        <p:blipFill>
          <a:blip r:embed="rId3">
            <a:alphaModFix/>
          </a:blip>
          <a:stretch>
            <a:fillRect/>
          </a:stretch>
        </p:blipFill>
        <p:spPr>
          <a:xfrm>
            <a:off x="4825425" y="2650792"/>
            <a:ext cx="3890924" cy="3009099"/>
          </a:xfrm>
          <a:prstGeom prst="rect">
            <a:avLst/>
          </a:prstGeom>
          <a:noFill/>
          <a:ln>
            <a:noFill/>
          </a:ln>
        </p:spPr>
      </p:pic>
      <p:sp>
        <p:nvSpPr>
          <p:cNvPr id="55" name="Google Shape;55;p6"/>
          <p:cNvSpPr txBox="1"/>
          <p:nvPr/>
        </p:nvSpPr>
        <p:spPr>
          <a:xfrm>
            <a:off x="1362900" y="533250"/>
            <a:ext cx="64182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i="0" lang="en-US" sz="2000" u="none" cap="none" strike="noStrike">
                <a:solidFill>
                  <a:schemeClr val="lt1"/>
                </a:solidFill>
                <a:latin typeface="Calibri"/>
                <a:ea typeface="Calibri"/>
                <a:cs typeface="Calibri"/>
                <a:sym typeface="Calibri"/>
              </a:rPr>
              <a:t>Background of Mission Need or Requirement</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7"/>
          <p:cNvSpPr txBox="1"/>
          <p:nvPr/>
        </p:nvSpPr>
        <p:spPr>
          <a:xfrm>
            <a:off x="342900" y="1502804"/>
            <a:ext cx="8458200" cy="3739500"/>
          </a:xfrm>
          <a:prstGeom prst="rect">
            <a:avLst/>
          </a:prstGeom>
          <a:noFill/>
          <a:ln>
            <a:noFill/>
          </a:ln>
        </p:spPr>
        <p:txBody>
          <a:bodyPr anchorCtr="0" anchor="t" bIns="45700" lIns="91425" spcFirstLastPara="1" rIns="91425" wrap="square" tIns="45700">
            <a:noAutofit/>
          </a:bodyPr>
          <a:lstStyle/>
          <a:p>
            <a:pPr indent="-285750" lvl="4" marL="341312" marR="0" rtl="0" algn="l">
              <a:lnSpc>
                <a:spcPct val="100000"/>
              </a:lnSpc>
              <a:spcBef>
                <a:spcPts val="600"/>
              </a:spcBef>
              <a:spcAft>
                <a:spcPts val="0"/>
              </a:spcAft>
              <a:buClr>
                <a:srgbClr val="0070C0"/>
              </a:buClr>
              <a:buSzPts val="1800"/>
              <a:buFont typeface="Noto Sans Symbols"/>
              <a:buChar char="▪"/>
            </a:pPr>
            <a:r>
              <a:rPr lang="en-US" sz="1800">
                <a:solidFill>
                  <a:schemeClr val="dk1"/>
                </a:solidFill>
                <a:latin typeface="Calibri"/>
                <a:ea typeface="Calibri"/>
                <a:cs typeface="Calibri"/>
                <a:sym typeface="Calibri"/>
              </a:rPr>
              <a:t>The GIS D2O team (June 2017-Nov 2018) identified at least 30 NWS websites which provide geospatial data and information.  Each site has been developed independently.  </a:t>
            </a:r>
            <a:endParaRPr sz="1800">
              <a:solidFill>
                <a:schemeClr val="dk1"/>
              </a:solidFill>
              <a:latin typeface="Calibri"/>
              <a:ea typeface="Calibri"/>
              <a:cs typeface="Calibri"/>
              <a:sym typeface="Calibri"/>
            </a:endParaRPr>
          </a:p>
          <a:p>
            <a:pPr indent="-285750" lvl="4" marL="341312" marR="0" rtl="0" algn="l">
              <a:lnSpc>
                <a:spcPct val="100000"/>
              </a:lnSpc>
              <a:spcBef>
                <a:spcPts val="600"/>
              </a:spcBef>
              <a:spcAft>
                <a:spcPts val="0"/>
              </a:spcAft>
              <a:buClr>
                <a:srgbClr val="0070C0"/>
              </a:buClr>
              <a:buSzPts val="1800"/>
              <a:buFont typeface="Noto Sans Symbols"/>
              <a:buChar char="▪"/>
            </a:pPr>
            <a:r>
              <a:rPr lang="en-US" sz="1800">
                <a:solidFill>
                  <a:schemeClr val="dk1"/>
                </a:solidFill>
                <a:latin typeface="Calibri"/>
                <a:ea typeface="Calibri"/>
                <a:cs typeface="Calibri"/>
                <a:sym typeface="Calibri"/>
              </a:rPr>
              <a:t>Additionally through the NOAA esri ELA independent arcgis online (AGOL) sites are being developed by individuals, offices and regions for IDSS purposes with little to no consistency in design or approach.</a:t>
            </a:r>
            <a:endParaRPr sz="1800">
              <a:solidFill>
                <a:schemeClr val="dk1"/>
              </a:solidFill>
              <a:latin typeface="Calibri"/>
              <a:ea typeface="Calibri"/>
              <a:cs typeface="Calibri"/>
              <a:sym typeface="Calibri"/>
            </a:endParaRPr>
          </a:p>
          <a:p>
            <a:pPr indent="-311150" lvl="8" marL="341312" marR="0" rtl="0" algn="l">
              <a:lnSpc>
                <a:spcPct val="100000"/>
              </a:lnSpc>
              <a:spcBef>
                <a:spcPts val="600"/>
              </a:spcBef>
              <a:spcAft>
                <a:spcPts val="0"/>
              </a:spcAft>
              <a:buClr>
                <a:srgbClr val="0070C0"/>
              </a:buClr>
              <a:buSzPts val="1800"/>
              <a:buFont typeface="Calibri"/>
              <a:buChar char="▪"/>
            </a:pPr>
            <a:r>
              <a:rPr lang="en-US" sz="1800" u="none" cap="none" strike="noStrike">
                <a:solidFill>
                  <a:srgbClr val="000000"/>
                </a:solidFill>
                <a:latin typeface="Calibri"/>
                <a:ea typeface="Calibri"/>
                <a:cs typeface="Calibri"/>
                <a:sym typeface="Calibri"/>
              </a:rPr>
              <a:t>The DIS GIS tea</a:t>
            </a:r>
            <a:r>
              <a:rPr lang="en-US" sz="1800">
                <a:latin typeface="Calibri"/>
                <a:ea typeface="Calibri"/>
                <a:cs typeface="Calibri"/>
                <a:sym typeface="Calibri"/>
              </a:rPr>
              <a:t>m and NWS GIS </a:t>
            </a:r>
            <a:r>
              <a:rPr lang="en-US" sz="1800" u="none" cap="none" strike="noStrike">
                <a:solidFill>
                  <a:srgbClr val="000000"/>
                </a:solidFill>
                <a:latin typeface="Calibri"/>
                <a:ea typeface="Calibri"/>
                <a:cs typeface="Calibri"/>
                <a:sym typeface="Calibri"/>
              </a:rPr>
              <a:t>D2O team </a:t>
            </a:r>
            <a:r>
              <a:rPr lang="en-US" sz="1800" u="sng" cap="none" strike="noStrike">
                <a:solidFill>
                  <a:schemeClr val="hlink"/>
                </a:solidFill>
                <a:latin typeface="Calibri"/>
                <a:ea typeface="Calibri"/>
                <a:cs typeface="Calibri"/>
                <a:sym typeface="Calibri"/>
                <a:hlinkClick r:id="rId3"/>
              </a:rPr>
              <a:t>documented and validated</a:t>
            </a:r>
            <a:r>
              <a:rPr lang="en-US" sz="1800" u="none" cap="none" strike="noStrike">
                <a:solidFill>
                  <a:srgbClr val="000000"/>
                </a:solidFill>
                <a:latin typeface="Calibri"/>
                <a:ea typeface="Calibri"/>
                <a:cs typeface="Calibri"/>
                <a:sym typeface="Calibri"/>
              </a:rPr>
              <a:t> the technical and functional requirements based on the functionality of the existing websites and shared these requirements </a:t>
            </a:r>
            <a:r>
              <a:rPr lang="en-US" sz="1800">
                <a:latin typeface="Calibri"/>
                <a:ea typeface="Calibri"/>
                <a:cs typeface="Calibri"/>
                <a:sym typeface="Calibri"/>
              </a:rPr>
              <a:t>in the CaRDS system as well as with AFS policy teams.</a:t>
            </a:r>
            <a:endParaRPr sz="1800" u="none" cap="none" strike="noStrike">
              <a:solidFill>
                <a:srgbClr val="000000"/>
              </a:solidFill>
              <a:latin typeface="Calibri"/>
              <a:ea typeface="Calibri"/>
              <a:cs typeface="Calibri"/>
              <a:sym typeface="Calibri"/>
            </a:endParaRPr>
          </a:p>
          <a:p>
            <a:pPr indent="-311150" lvl="8" marL="341312" marR="0" rtl="0" algn="l">
              <a:lnSpc>
                <a:spcPct val="100000"/>
              </a:lnSpc>
              <a:spcBef>
                <a:spcPts val="600"/>
              </a:spcBef>
              <a:spcAft>
                <a:spcPts val="0"/>
              </a:spcAft>
              <a:buClr>
                <a:srgbClr val="0070C0"/>
              </a:buClr>
              <a:buSzPts val="1800"/>
              <a:buFont typeface="Calibri"/>
              <a:buChar char="▪"/>
            </a:pPr>
            <a:r>
              <a:rPr lang="en-US" sz="1800">
                <a:latin typeface="Calibri"/>
                <a:ea typeface="Calibri"/>
                <a:cs typeface="Calibri"/>
                <a:sym typeface="Calibri"/>
              </a:rPr>
              <a:t>The provision of data in GIS formats is separate from this CaRDS request, but also managed by the Dissemination Office and was worked on by the D2O team</a:t>
            </a:r>
            <a:endParaRPr sz="1800">
              <a:latin typeface="Calibri"/>
              <a:ea typeface="Calibri"/>
              <a:cs typeface="Calibri"/>
              <a:sym typeface="Calibri"/>
            </a:endParaRPr>
          </a:p>
          <a:p>
            <a:pPr indent="-311150" lvl="8" marL="341312" marR="0" rtl="0" algn="l">
              <a:lnSpc>
                <a:spcPct val="100000"/>
              </a:lnSpc>
              <a:spcBef>
                <a:spcPts val="600"/>
              </a:spcBef>
              <a:spcAft>
                <a:spcPts val="0"/>
              </a:spcAft>
              <a:buClr>
                <a:srgbClr val="0070C0"/>
              </a:buClr>
              <a:buSzPts val="1800"/>
              <a:buFont typeface="Calibri"/>
              <a:buChar char="▪"/>
            </a:pPr>
            <a:r>
              <a:rPr lang="en-US" sz="1800">
                <a:latin typeface="Calibri"/>
                <a:ea typeface="Calibri"/>
                <a:cs typeface="Calibri"/>
                <a:sym typeface="Calibri"/>
              </a:rPr>
              <a:t>The NWS GIS D2O has been reinstitued and real time virtual training will be held July 30-Aug 1.  The plan is to record these trainings for those not able to participate.  If you are interested in joining the D2O team email </a:t>
            </a:r>
            <a:r>
              <a:rPr lang="en-US" sz="1800" u="sng">
                <a:solidFill>
                  <a:schemeClr val="hlink"/>
                </a:solidFill>
                <a:latin typeface="Calibri"/>
                <a:ea typeface="Calibri"/>
                <a:cs typeface="Calibri"/>
                <a:sym typeface="Calibri"/>
                <a:hlinkClick r:id="rId4"/>
              </a:rPr>
              <a:t>Kari.sheets@noaa.gov</a:t>
            </a:r>
            <a:r>
              <a:rPr lang="en-US" sz="1800">
                <a:latin typeface="Calibri"/>
                <a:ea typeface="Calibri"/>
                <a:cs typeface="Calibri"/>
                <a:sym typeface="Calibri"/>
              </a:rPr>
              <a:t> for more information.</a:t>
            </a:r>
            <a:endParaRPr sz="1800">
              <a:latin typeface="Calibri"/>
              <a:ea typeface="Calibri"/>
              <a:cs typeface="Calibri"/>
              <a:sym typeface="Calibri"/>
            </a:endParaRPr>
          </a:p>
        </p:txBody>
      </p:sp>
      <p:sp>
        <p:nvSpPr>
          <p:cNvPr id="61" name="Google Shape;61;p7"/>
          <p:cNvSpPr txBox="1"/>
          <p:nvPr/>
        </p:nvSpPr>
        <p:spPr>
          <a:xfrm>
            <a:off x="1362900" y="533250"/>
            <a:ext cx="64182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i="0" lang="en-US" sz="2000" u="none" cap="none" strike="noStrike">
                <a:solidFill>
                  <a:schemeClr val="lt1"/>
                </a:solidFill>
                <a:latin typeface="Calibri"/>
                <a:ea typeface="Calibri"/>
                <a:cs typeface="Calibri"/>
                <a:sym typeface="Calibri"/>
              </a:rPr>
              <a:t>Background of Mission Need or Requirement</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8"/>
          <p:cNvSpPr txBox="1"/>
          <p:nvPr/>
        </p:nvSpPr>
        <p:spPr>
          <a:xfrm>
            <a:off x="304800" y="1325954"/>
            <a:ext cx="8458200" cy="23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 single code base for NWS web based GIS contributes to 2 of the “5 Key Ways Forward” for evolving NWS: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a:t>
            </a:r>
            <a:r>
              <a:rPr b="0" i="0" lang="en-US" sz="800" u="none" cap="none" strike="noStrike">
                <a:solidFill>
                  <a:srgbClr val="000000"/>
                </a:solidFill>
                <a:latin typeface="Arial"/>
                <a:ea typeface="Arial"/>
                <a:cs typeface="Arial"/>
                <a:sym typeface="Arial"/>
              </a:rPr>
              <a:t>      </a:t>
            </a:r>
            <a:r>
              <a:rPr b="1" i="0" lang="en-US" sz="1400" u="none" cap="none" strike="noStrike">
                <a:solidFill>
                  <a:srgbClr val="000000"/>
                </a:solidFill>
                <a:latin typeface="Arial"/>
                <a:ea typeface="Arial"/>
                <a:cs typeface="Arial"/>
                <a:sym typeface="Arial"/>
              </a:rPr>
              <a:t>Better Serving Partners</a:t>
            </a:r>
            <a:r>
              <a:rPr b="0" i="0" lang="en-US" sz="1400" u="none" cap="none" strike="noStrike">
                <a:solidFill>
                  <a:srgbClr val="000000"/>
                </a:solidFill>
                <a:latin typeface="Arial"/>
                <a:ea typeface="Arial"/>
                <a:cs typeface="Arial"/>
                <a:sym typeface="Arial"/>
              </a:rPr>
              <a:t> by providing key IDSS information as GIS web services so NWS IDSS staff can brief using NWS tools while also providing the data so it can be efficiently integrated into the GIS or common operati</a:t>
            </a:r>
            <a:r>
              <a:rPr lang="en-US"/>
              <a:t>ng</a:t>
            </a:r>
            <a:r>
              <a:rPr b="0" i="0" lang="en-US" sz="1400" u="none" cap="none" strike="noStrike">
                <a:solidFill>
                  <a:srgbClr val="000000"/>
                </a:solidFill>
                <a:latin typeface="Arial"/>
                <a:ea typeface="Arial"/>
                <a:cs typeface="Arial"/>
                <a:sym typeface="Arial"/>
              </a:rPr>
              <a:t> pictures of our partners.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a:t>
            </a:r>
            <a:r>
              <a:rPr b="0" i="0" lang="en-US" sz="8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Improve </a:t>
            </a:r>
            <a:r>
              <a:rPr b="1" i="0" lang="en-US" sz="1400" u="none" cap="none" strike="noStrike">
                <a:solidFill>
                  <a:srgbClr val="000000"/>
                </a:solidFill>
                <a:latin typeface="Arial"/>
                <a:ea typeface="Arial"/>
                <a:cs typeface="Arial"/>
                <a:sym typeface="Arial"/>
              </a:rPr>
              <a:t>consistency of NWS forecast &amp; product display and dissemination in support of IDSS</a:t>
            </a:r>
            <a:r>
              <a:rPr b="0" i="0" lang="en-US" sz="1400" u="none" cap="none" strike="noStrike">
                <a:solidFill>
                  <a:srgbClr val="000000"/>
                </a:solidFill>
                <a:latin typeface="Arial"/>
                <a:ea typeface="Arial"/>
                <a:cs typeface="Arial"/>
                <a:sym typeface="Arial"/>
              </a:rPr>
              <a:t> through a collaborative R2O process that makes best use of technology, reduces duplication, and ensures consistency of IDSS experience across the NWS’ 11 service areas.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1" sz="1800" u="none" cap="none" strike="noStrike">
              <a:solidFill>
                <a:srgbClr val="000000"/>
              </a:solidFill>
              <a:latin typeface="Calibri"/>
              <a:ea typeface="Calibri"/>
              <a:cs typeface="Calibri"/>
              <a:sym typeface="Calibri"/>
            </a:endParaRPr>
          </a:p>
        </p:txBody>
      </p:sp>
      <p:sp>
        <p:nvSpPr>
          <p:cNvPr id="67" name="Google Shape;67;p8"/>
          <p:cNvSpPr txBox="1"/>
          <p:nvPr/>
        </p:nvSpPr>
        <p:spPr>
          <a:xfrm>
            <a:off x="1371600" y="533400"/>
            <a:ext cx="6418262" cy="449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i="0" lang="en-US" sz="2000" u="none" cap="none" strike="noStrike">
                <a:solidFill>
                  <a:schemeClr val="lt1"/>
                </a:solidFill>
                <a:latin typeface="Calibri"/>
                <a:ea typeface="Calibri"/>
                <a:cs typeface="Calibri"/>
                <a:sym typeface="Calibri"/>
              </a:rPr>
              <a:t>Strategic Alignment</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9"/>
          <p:cNvSpPr txBox="1"/>
          <p:nvPr/>
        </p:nvSpPr>
        <p:spPr>
          <a:xfrm>
            <a:off x="1371600" y="533400"/>
            <a:ext cx="64182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i="0" lang="en-US" sz="2000" u="none" cap="none" strike="noStrike">
                <a:solidFill>
                  <a:schemeClr val="lt1"/>
                </a:solidFill>
                <a:latin typeface="Calibri"/>
                <a:ea typeface="Calibri"/>
                <a:cs typeface="Calibri"/>
                <a:sym typeface="Calibri"/>
              </a:rPr>
              <a:t>Timeline	</a:t>
            </a:r>
            <a:endParaRPr b="1" i="0" sz="2000" u="none" cap="none" strike="noStrike">
              <a:solidFill>
                <a:schemeClr val="lt1"/>
              </a:solidFill>
              <a:latin typeface="Calibri"/>
              <a:ea typeface="Calibri"/>
              <a:cs typeface="Calibri"/>
              <a:sym typeface="Calibri"/>
            </a:endParaRPr>
          </a:p>
        </p:txBody>
      </p:sp>
      <p:sp>
        <p:nvSpPr>
          <p:cNvPr id="73" name="Google Shape;73;p9"/>
          <p:cNvSpPr txBox="1"/>
          <p:nvPr/>
        </p:nvSpPr>
        <p:spPr>
          <a:xfrm>
            <a:off x="311700" y="1152475"/>
            <a:ext cx="8520600" cy="1531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Char char="●"/>
            </a:pPr>
            <a:r>
              <a:rPr b="1" lang="en-US" sz="1800"/>
              <a:t>What it does:</a:t>
            </a:r>
            <a:r>
              <a:rPr lang="en-US" sz="1800"/>
              <a:t>  Displays NWS IDSS data across multiple County Warning Areas and other geographies</a:t>
            </a:r>
            <a:endParaRPr sz="1800"/>
          </a:p>
          <a:p>
            <a:pPr indent="-342900" lvl="0" marL="457200" rtl="0" algn="l">
              <a:lnSpc>
                <a:spcPct val="115000"/>
              </a:lnSpc>
              <a:spcBef>
                <a:spcPts val="0"/>
              </a:spcBef>
              <a:spcAft>
                <a:spcPts val="0"/>
              </a:spcAft>
              <a:buClr>
                <a:srgbClr val="000000"/>
              </a:buClr>
              <a:buSzPts val="1800"/>
              <a:buChar char="●"/>
            </a:pPr>
            <a:r>
              <a:rPr b="1" lang="en-US" sz="1800"/>
              <a:t>What we need to do: </a:t>
            </a:r>
            <a:r>
              <a:rPr lang="en-US" sz="1800"/>
              <a:t> </a:t>
            </a:r>
            <a:r>
              <a:rPr lang="en-US" sz="1800">
                <a:solidFill>
                  <a:srgbClr val="000000"/>
                </a:solidFill>
              </a:rPr>
              <a:t>Develop a common code base focusing on large precipitation events (inundation, QPE, etc) of national interest</a:t>
            </a:r>
            <a:endParaRPr>
              <a:solidFill>
                <a:srgbClr val="000000"/>
              </a:solidFill>
            </a:endParaRPr>
          </a:p>
        </p:txBody>
      </p:sp>
      <p:graphicFrame>
        <p:nvGraphicFramePr>
          <p:cNvPr id="74" name="Google Shape;74;p9"/>
          <p:cNvGraphicFramePr/>
          <p:nvPr/>
        </p:nvGraphicFramePr>
        <p:xfrm>
          <a:off x="418675" y="2857125"/>
          <a:ext cx="3000000" cy="3000000"/>
        </p:xfrm>
        <a:graphic>
          <a:graphicData uri="http://schemas.openxmlformats.org/drawingml/2006/table">
            <a:tbl>
              <a:tblPr>
                <a:noFill/>
                <a:tableStyleId>{525E7826-736D-4EF3-9FA6-B65F856B49E2}</a:tableStyleId>
              </a:tblPr>
              <a:tblGrid>
                <a:gridCol w="1850825"/>
                <a:gridCol w="820825"/>
                <a:gridCol w="805000"/>
                <a:gridCol w="805000"/>
                <a:gridCol w="805000"/>
                <a:gridCol w="805000"/>
                <a:gridCol w="805000"/>
                <a:gridCol w="805000"/>
                <a:gridCol w="805000"/>
              </a:tblGrid>
              <a:tr h="276900">
                <a:tc rowSpan="2">
                  <a:txBody>
                    <a:bodyPr/>
                    <a:lstStyle/>
                    <a:p>
                      <a:pPr indent="0" lvl="0" marL="0" rtl="0" algn="l">
                        <a:lnSpc>
                          <a:spcPct val="115000"/>
                        </a:lnSpc>
                        <a:spcBef>
                          <a:spcPts val="0"/>
                        </a:spcBef>
                        <a:spcAft>
                          <a:spcPts val="0"/>
                        </a:spcAft>
                        <a:buNone/>
                      </a:pPr>
                      <a:r>
                        <a:rPr b="1" lang="en-US"/>
                        <a:t>GIS Viewer</a:t>
                      </a:r>
                      <a:endParaRPr b="1"/>
                    </a:p>
                  </a:txBody>
                  <a:tcPr marT="19050" marB="19050" marR="28575" marL="28575" anchor="ctr">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gridSpan="4">
                  <a:txBody>
                    <a:bodyPr/>
                    <a:lstStyle/>
                    <a:p>
                      <a:pPr indent="0" lvl="0" marL="0" rtl="0" algn="ctr">
                        <a:lnSpc>
                          <a:spcPct val="115000"/>
                        </a:lnSpc>
                        <a:spcBef>
                          <a:spcPts val="0"/>
                        </a:spcBef>
                        <a:spcAft>
                          <a:spcPts val="0"/>
                        </a:spcAft>
                        <a:buNone/>
                      </a:pPr>
                      <a:r>
                        <a:rPr b="1" lang="en-US"/>
                        <a:t>FY 2019</a:t>
                      </a:r>
                      <a:endParaRPr b="1"/>
                    </a:p>
                  </a:txBody>
                  <a:tcPr marT="19050" marB="19050" marR="28575" marL="28575"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gridSpan="4">
                  <a:txBody>
                    <a:bodyPr/>
                    <a:lstStyle/>
                    <a:p>
                      <a:pPr indent="0" lvl="0" marL="0" rtl="0" algn="ctr">
                        <a:lnSpc>
                          <a:spcPct val="115000"/>
                        </a:lnSpc>
                        <a:spcBef>
                          <a:spcPts val="0"/>
                        </a:spcBef>
                        <a:spcAft>
                          <a:spcPts val="0"/>
                        </a:spcAft>
                        <a:buNone/>
                      </a:pPr>
                      <a:r>
                        <a:rPr b="1" lang="en-US"/>
                        <a:t>FY 2020</a:t>
                      </a:r>
                      <a:endParaRPr b="1"/>
                    </a:p>
                  </a:txBody>
                  <a:tcPr marT="19050" marB="19050" marR="28575" marL="28575"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r>
              <a:tr h="276900">
                <a:tc vMerge="1"/>
                <a:tc>
                  <a:txBody>
                    <a:bodyPr/>
                    <a:lstStyle/>
                    <a:p>
                      <a:pPr indent="0" lvl="0" marL="0" rtl="0" algn="l">
                        <a:lnSpc>
                          <a:spcPct val="115000"/>
                        </a:lnSpc>
                        <a:spcBef>
                          <a:spcPts val="0"/>
                        </a:spcBef>
                        <a:spcAft>
                          <a:spcPts val="0"/>
                        </a:spcAft>
                        <a:buNone/>
                      </a:pPr>
                      <a:r>
                        <a:rPr b="1" lang="en-US"/>
                        <a:t>Q1</a:t>
                      </a:r>
                      <a:endParaRPr b="1"/>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a:t>Q2</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a:t>Q3</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a:t>Q4</a:t>
                      </a:r>
                      <a:endParaRPr b="1"/>
                    </a:p>
                  </a:txBody>
                  <a:tcPr marT="19050" marB="19050" marR="28575" marL="28575" anchor="b">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a:t>Q1</a:t>
                      </a:r>
                      <a:endParaRPr b="1"/>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a:t>Q2</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a:t>Q3</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a:t>Q4</a:t>
                      </a:r>
                      <a:endParaRPr b="1"/>
                    </a:p>
                  </a:txBody>
                  <a:tcPr marT="19050" marB="19050" marR="28575" marL="28575" anchor="b">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32275">
                <a:tc>
                  <a:txBody>
                    <a:bodyPr/>
                    <a:lstStyle/>
                    <a:p>
                      <a:pPr indent="0" lvl="0" marL="0" rtl="0" algn="l">
                        <a:lnSpc>
                          <a:spcPct val="115000"/>
                        </a:lnSpc>
                        <a:spcBef>
                          <a:spcPts val="0"/>
                        </a:spcBef>
                        <a:spcAft>
                          <a:spcPts val="0"/>
                        </a:spcAft>
                        <a:buNone/>
                      </a:pPr>
                      <a:r>
                        <a:rPr b="1" lang="en-US"/>
                        <a:t>Planning</a:t>
                      </a:r>
                      <a:endParaRPr b="1"/>
                    </a:p>
                  </a:txBody>
                  <a:tcPr marT="19050" marB="19050" marR="28575" marL="28575"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2275">
                <a:tc>
                  <a:txBody>
                    <a:bodyPr/>
                    <a:lstStyle/>
                    <a:p>
                      <a:pPr indent="0" lvl="0" marL="0" rtl="0" algn="l">
                        <a:lnSpc>
                          <a:spcPct val="115000"/>
                        </a:lnSpc>
                        <a:spcBef>
                          <a:spcPts val="0"/>
                        </a:spcBef>
                        <a:spcAft>
                          <a:spcPts val="0"/>
                        </a:spcAft>
                        <a:buNone/>
                      </a:pPr>
                      <a:r>
                        <a:rPr b="1" lang="en-US"/>
                        <a:t>Development</a:t>
                      </a:r>
                      <a:endParaRPr b="1"/>
                    </a:p>
                  </a:txBody>
                  <a:tcPr marT="19050" marB="19050" marR="28575" marL="28575"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3C78D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4C2F4"/>
                    </a:solidFill>
                  </a:tcPr>
                </a:tc>
              </a:tr>
              <a:tr h="332275">
                <a:tc>
                  <a:txBody>
                    <a:bodyPr/>
                    <a:lstStyle/>
                    <a:p>
                      <a:pPr indent="0" lvl="0" marL="0" rtl="0" algn="l">
                        <a:lnSpc>
                          <a:spcPct val="115000"/>
                        </a:lnSpc>
                        <a:spcBef>
                          <a:spcPts val="0"/>
                        </a:spcBef>
                        <a:spcAft>
                          <a:spcPts val="0"/>
                        </a:spcAft>
                        <a:buNone/>
                      </a:pPr>
                      <a:r>
                        <a:rPr b="1" lang="en-US"/>
                        <a:t>Quality Assurance</a:t>
                      </a:r>
                      <a:endParaRPr b="1"/>
                    </a:p>
                  </a:txBody>
                  <a:tcPr marT="19050" marB="19050" marR="28575" marL="28575"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C78D8"/>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2275">
                <a:tc>
                  <a:txBody>
                    <a:bodyPr/>
                    <a:lstStyle/>
                    <a:p>
                      <a:pPr indent="0" lvl="0" marL="0" rtl="0" algn="l">
                        <a:lnSpc>
                          <a:spcPct val="115000"/>
                        </a:lnSpc>
                        <a:spcBef>
                          <a:spcPts val="0"/>
                        </a:spcBef>
                        <a:spcAft>
                          <a:spcPts val="0"/>
                        </a:spcAft>
                        <a:buNone/>
                      </a:pPr>
                      <a:r>
                        <a:rPr b="1" lang="en-US"/>
                        <a:t>Implementation</a:t>
                      </a:r>
                      <a:endParaRPr b="1"/>
                    </a:p>
                  </a:txBody>
                  <a:tcPr marT="19050" marB="19050" marR="28575" marL="28575"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1905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3C78D8"/>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0"/>
          <p:cNvSpPr txBox="1"/>
          <p:nvPr/>
        </p:nvSpPr>
        <p:spPr>
          <a:xfrm>
            <a:off x="1371600" y="533400"/>
            <a:ext cx="64182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Requirements Documentation</a:t>
            </a:r>
            <a:endParaRPr b="1" i="0" sz="2000" u="none" cap="none" strike="noStrike">
              <a:solidFill>
                <a:schemeClr val="lt1"/>
              </a:solidFill>
              <a:latin typeface="Calibri"/>
              <a:ea typeface="Calibri"/>
              <a:cs typeface="Calibri"/>
              <a:sym typeface="Calibri"/>
            </a:endParaRPr>
          </a:p>
        </p:txBody>
      </p:sp>
      <p:sp>
        <p:nvSpPr>
          <p:cNvPr id="80" name="Google Shape;80;p10"/>
          <p:cNvSpPr txBox="1"/>
          <p:nvPr/>
        </p:nvSpPr>
        <p:spPr>
          <a:xfrm>
            <a:off x="311700" y="1152475"/>
            <a:ext cx="8520600" cy="1531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Char char="●"/>
            </a:pPr>
            <a:r>
              <a:rPr b="1" lang="en-US" sz="1800" u="sng">
                <a:solidFill>
                  <a:schemeClr val="hlink"/>
                </a:solidFill>
                <a:hlinkClick r:id="rId3"/>
              </a:rPr>
              <a:t>https://docs.google.com/spreadsheets/d/14fatfg6C28MGQKAv06u2UqIc3nVPvUZYrvZrVhGkFqs/edit?usp=sharing</a:t>
            </a:r>
            <a:endParaRPr b="1" sz="1800"/>
          </a:p>
          <a:p>
            <a:pPr indent="-342900" lvl="0" marL="457200" rtl="0" algn="l">
              <a:lnSpc>
                <a:spcPct val="115000"/>
              </a:lnSpc>
              <a:spcBef>
                <a:spcPts val="0"/>
              </a:spcBef>
              <a:spcAft>
                <a:spcPts val="0"/>
              </a:spcAft>
              <a:buClr>
                <a:srgbClr val="595959"/>
              </a:buClr>
              <a:buSzPts val="1800"/>
              <a:buChar char="●"/>
            </a:pPr>
            <a:r>
              <a:rPr b="1" lang="en-US" sz="1800"/>
              <a:t>268 requirements</a:t>
            </a:r>
            <a:endParaRPr b="1" sz="1800"/>
          </a:p>
        </p:txBody>
      </p:sp>
      <p:pic>
        <p:nvPicPr>
          <p:cNvPr id="81" name="Google Shape;81;p10"/>
          <p:cNvPicPr preferRelativeResize="0"/>
          <p:nvPr/>
        </p:nvPicPr>
        <p:blipFill>
          <a:blip r:embed="rId4">
            <a:alphaModFix/>
          </a:blip>
          <a:stretch>
            <a:fillRect/>
          </a:stretch>
        </p:blipFill>
        <p:spPr>
          <a:xfrm>
            <a:off x="1108850" y="2145000"/>
            <a:ext cx="6534575" cy="4236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1"/>
          <p:cNvSpPr txBox="1"/>
          <p:nvPr>
            <p:ph idx="1" type="body"/>
          </p:nvPr>
        </p:nvSpPr>
        <p:spPr>
          <a:xfrm>
            <a:off x="533400" y="1447800"/>
            <a:ext cx="8001000" cy="487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1"/>
          <p:cNvGrpSpPr/>
          <p:nvPr/>
        </p:nvGrpSpPr>
        <p:grpSpPr>
          <a:xfrm>
            <a:off x="624400" y="1314730"/>
            <a:ext cx="7621549" cy="4919519"/>
            <a:chOff x="624400" y="845694"/>
            <a:chExt cx="7621549" cy="3689732"/>
          </a:xfrm>
        </p:grpSpPr>
        <p:pic>
          <p:nvPicPr>
            <p:cNvPr id="88" name="Google Shape;88;p11"/>
            <p:cNvPicPr preferRelativeResize="0"/>
            <p:nvPr/>
          </p:nvPicPr>
          <p:blipFill>
            <a:blip r:embed="rId3">
              <a:alphaModFix/>
            </a:blip>
            <a:stretch>
              <a:fillRect/>
            </a:stretch>
          </p:blipFill>
          <p:spPr>
            <a:xfrm>
              <a:off x="624400" y="845700"/>
              <a:ext cx="7621549" cy="3689726"/>
            </a:xfrm>
            <a:prstGeom prst="rect">
              <a:avLst/>
            </a:prstGeom>
            <a:noFill/>
            <a:ln>
              <a:noFill/>
            </a:ln>
          </p:spPr>
        </p:pic>
        <p:grpSp>
          <p:nvGrpSpPr>
            <p:cNvPr id="89" name="Google Shape;89;p11"/>
            <p:cNvGrpSpPr/>
            <p:nvPr/>
          </p:nvGrpSpPr>
          <p:grpSpPr>
            <a:xfrm>
              <a:off x="624400" y="845694"/>
              <a:ext cx="7511913" cy="3689719"/>
              <a:chOff x="624400" y="845694"/>
              <a:chExt cx="7511913" cy="3689719"/>
            </a:xfrm>
          </p:grpSpPr>
          <p:pic>
            <p:nvPicPr>
              <p:cNvPr id="90" name="Google Shape;90;p11"/>
              <p:cNvPicPr preferRelativeResize="0"/>
              <p:nvPr/>
            </p:nvPicPr>
            <p:blipFill>
              <a:blip r:embed="rId4">
                <a:alphaModFix/>
              </a:blip>
              <a:stretch>
                <a:fillRect/>
              </a:stretch>
            </p:blipFill>
            <p:spPr>
              <a:xfrm>
                <a:off x="3100838" y="1149369"/>
                <a:ext cx="5010274" cy="3386044"/>
              </a:xfrm>
              <a:prstGeom prst="rect">
                <a:avLst/>
              </a:prstGeom>
              <a:noFill/>
              <a:ln>
                <a:noFill/>
              </a:ln>
            </p:spPr>
          </p:pic>
          <p:pic>
            <p:nvPicPr>
              <p:cNvPr id="91" name="Google Shape;91;p11"/>
              <p:cNvPicPr preferRelativeResize="0"/>
              <p:nvPr/>
            </p:nvPicPr>
            <p:blipFill>
              <a:blip r:embed="rId5">
                <a:alphaModFix/>
              </a:blip>
              <a:stretch>
                <a:fillRect/>
              </a:stretch>
            </p:blipFill>
            <p:spPr>
              <a:xfrm>
                <a:off x="4059287" y="1123925"/>
                <a:ext cx="4077025" cy="337050"/>
              </a:xfrm>
              <a:prstGeom prst="rect">
                <a:avLst/>
              </a:prstGeom>
              <a:noFill/>
              <a:ln>
                <a:noFill/>
              </a:ln>
            </p:spPr>
          </p:pic>
          <p:sp>
            <p:nvSpPr>
              <p:cNvPr id="92" name="Google Shape;92;p11"/>
              <p:cNvSpPr/>
              <p:nvPr/>
            </p:nvSpPr>
            <p:spPr>
              <a:xfrm>
                <a:off x="673563" y="885425"/>
                <a:ext cx="2334600" cy="21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1"/>
              <p:cNvPicPr preferRelativeResize="0"/>
              <p:nvPr/>
            </p:nvPicPr>
            <p:blipFill rotWithShape="1">
              <a:blip r:embed="rId6">
                <a:alphaModFix/>
              </a:blip>
              <a:srcRect b="0" l="0" r="82364" t="0"/>
              <a:stretch/>
            </p:blipFill>
            <p:spPr>
              <a:xfrm>
                <a:off x="694263" y="845694"/>
                <a:ext cx="524945" cy="213300"/>
              </a:xfrm>
              <a:prstGeom prst="rect">
                <a:avLst/>
              </a:prstGeom>
              <a:noFill/>
              <a:ln>
                <a:noFill/>
              </a:ln>
            </p:spPr>
          </p:pic>
          <p:sp>
            <p:nvSpPr>
              <p:cNvPr id="94" name="Google Shape;94;p11"/>
              <p:cNvSpPr/>
              <p:nvPr/>
            </p:nvSpPr>
            <p:spPr>
              <a:xfrm>
                <a:off x="2861288" y="885425"/>
                <a:ext cx="835200" cy="99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1"/>
              <p:cNvPicPr preferRelativeResize="0"/>
              <p:nvPr/>
            </p:nvPicPr>
            <p:blipFill>
              <a:blip r:embed="rId7">
                <a:alphaModFix/>
              </a:blip>
              <a:stretch>
                <a:fillRect/>
              </a:stretch>
            </p:blipFill>
            <p:spPr>
              <a:xfrm>
                <a:off x="2994076" y="1025925"/>
                <a:ext cx="2691600" cy="171450"/>
              </a:xfrm>
              <a:prstGeom prst="rect">
                <a:avLst/>
              </a:prstGeom>
              <a:noFill/>
              <a:ln>
                <a:noFill/>
              </a:ln>
            </p:spPr>
          </p:pic>
          <p:pic>
            <p:nvPicPr>
              <p:cNvPr id="96" name="Google Shape;96;p11"/>
              <p:cNvPicPr preferRelativeResize="0"/>
              <p:nvPr/>
            </p:nvPicPr>
            <p:blipFill>
              <a:blip r:embed="rId8">
                <a:alphaModFix/>
              </a:blip>
              <a:stretch>
                <a:fillRect/>
              </a:stretch>
            </p:blipFill>
            <p:spPr>
              <a:xfrm>
                <a:off x="624400" y="1167750"/>
                <a:ext cx="2476450" cy="3253175"/>
              </a:xfrm>
              <a:prstGeom prst="rect">
                <a:avLst/>
              </a:prstGeom>
              <a:noFill/>
              <a:ln>
                <a:noFill/>
              </a:ln>
            </p:spPr>
          </p:pic>
        </p:grpSp>
      </p:grpSp>
      <p:sp>
        <p:nvSpPr>
          <p:cNvPr id="97" name="Google Shape;97;p11"/>
          <p:cNvSpPr txBox="1"/>
          <p:nvPr/>
        </p:nvSpPr>
        <p:spPr>
          <a:xfrm>
            <a:off x="1371600" y="533400"/>
            <a:ext cx="6418200" cy="44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Calibri"/>
              <a:buNone/>
            </a:pPr>
            <a:r>
              <a:rPr b="1" lang="en-US" sz="2000">
                <a:solidFill>
                  <a:schemeClr val="lt1"/>
                </a:solidFill>
                <a:latin typeface="Calibri"/>
                <a:ea typeface="Calibri"/>
                <a:cs typeface="Calibri"/>
                <a:sym typeface="Calibri"/>
              </a:rPr>
              <a:t>NWS Enterprise Viewer MOCK-UP</a:t>
            </a:r>
            <a:endParaRPr b="1" i="0" sz="2000" u="none" cap="none" strike="noStrike">
              <a:solidFill>
                <a:schemeClr val="lt1"/>
              </a:solidFill>
              <a:latin typeface="Calibri"/>
              <a:ea typeface="Calibri"/>
              <a:cs typeface="Calibri"/>
              <a:sym typeface="Calibri"/>
            </a:endParaRPr>
          </a:p>
        </p:txBody>
      </p:sp>
      <p:sp>
        <p:nvSpPr>
          <p:cNvPr id="98" name="Google Shape;98;p11"/>
          <p:cNvSpPr/>
          <p:nvPr/>
        </p:nvSpPr>
        <p:spPr>
          <a:xfrm>
            <a:off x="1371600" y="1301055"/>
            <a:ext cx="1683361" cy="228598"/>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rgbClr val="0000FF"/>
                </a:solidFill>
                <a:latin typeface="Arial"/>
              </a:rPr>
              <a:t>NWS Enterprise Viewer</a:t>
            </a:r>
          </a:p>
        </p:txBody>
      </p:sp>
      <p:sp>
        <p:nvSpPr>
          <p:cNvPr id="99" name="Google Shape;99;p11"/>
          <p:cNvSpPr/>
          <p:nvPr/>
        </p:nvSpPr>
        <p:spPr>
          <a:xfrm rot="-1948727">
            <a:off x="350001" y="3143439"/>
            <a:ext cx="7841625" cy="1262086"/>
          </a:xfrm>
          <a:prstGeom prst="rect">
            <a:avLst/>
          </a:prstGeom>
        </p:spPr>
        <p:txBody>
          <a:bodyPr>
            <a:prstTxWarp prst="textPlain"/>
          </a:bodyPr>
          <a:lstStyle/>
          <a:p>
            <a:pPr lvl="0" algn="ctr"/>
            <a:r>
              <a:rPr b="0" i="0">
                <a:ln cap="flat" cmpd="sng" w="38100">
                  <a:solidFill>
                    <a:srgbClr val="FF0000"/>
                  </a:solidFill>
                  <a:prstDash val="solid"/>
                  <a:round/>
                  <a:headEnd len="sm" w="sm" type="none"/>
                  <a:tailEnd len="sm" w="sm" type="none"/>
                </a:ln>
                <a:noFill/>
                <a:latin typeface="Arial"/>
              </a:rPr>
              <a:t>MOCK-UP</a:t>
            </a:r>
          </a:p>
        </p:txBody>
      </p:sp>
      <p:sp>
        <p:nvSpPr>
          <p:cNvPr id="100" name="Google Shape;100;p11"/>
          <p:cNvSpPr txBox="1"/>
          <p:nvPr/>
        </p:nvSpPr>
        <p:spPr>
          <a:xfrm>
            <a:off x="6812275" y="4779825"/>
            <a:ext cx="1920300" cy="1644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Basic Web Based Map Functions:</a:t>
            </a:r>
            <a:endParaRPr>
              <a:solidFill>
                <a:srgbClr val="0000FF"/>
              </a:solidFill>
            </a:endParaRPr>
          </a:p>
          <a:p>
            <a:pPr indent="0" lvl="0" marL="0" rtl="0" algn="l">
              <a:spcBef>
                <a:spcPts val="0"/>
              </a:spcBef>
              <a:spcAft>
                <a:spcPts val="0"/>
              </a:spcAft>
              <a:buNone/>
            </a:pPr>
            <a:r>
              <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Pan, Zoom</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GetInfo</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Selectable Data Layers</a:t>
            </a:r>
            <a:endParaRPr>
              <a:solidFill>
                <a:srgbClr val="0000FF"/>
              </a:solidFill>
            </a:endParaRPr>
          </a:p>
          <a:p>
            <a:pPr indent="0" lvl="0" marL="0" rtl="0" algn="l">
              <a:spcBef>
                <a:spcPts val="0"/>
              </a:spcBef>
              <a:spcAft>
                <a:spcPts val="0"/>
              </a:spcAft>
              <a:buNone/>
            </a:pPr>
            <a:r>
              <a:t/>
            </a:r>
            <a:endParaRPr>
              <a:solidFill>
                <a:srgbClr val="0000FF"/>
              </a:solidFill>
            </a:endParaRPr>
          </a:p>
        </p:txBody>
      </p:sp>
      <p:sp>
        <p:nvSpPr>
          <p:cNvPr id="101" name="Google Shape;101;p11"/>
          <p:cNvSpPr txBox="1"/>
          <p:nvPr/>
        </p:nvSpPr>
        <p:spPr>
          <a:xfrm>
            <a:off x="3766950" y="1190650"/>
            <a:ext cx="4479000" cy="4494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rPr>
              <a:t>Critical NWS Function - Time Slider</a:t>
            </a:r>
            <a:endParaRPr>
              <a:solidFill>
                <a:srgbClr val="0000FF"/>
              </a:solidFill>
            </a:endParaRPr>
          </a:p>
        </p:txBody>
      </p:sp>
      <p:cxnSp>
        <p:nvCxnSpPr>
          <p:cNvPr id="102" name="Google Shape;102;p11"/>
          <p:cNvCxnSpPr>
            <a:stCxn id="101" idx="1"/>
            <a:endCxn id="95" idx="2"/>
          </p:cNvCxnSpPr>
          <p:nvPr/>
        </p:nvCxnSpPr>
        <p:spPr>
          <a:xfrm>
            <a:off x="3766950" y="1415350"/>
            <a:ext cx="573000" cy="3684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Default Design">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