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gif" ContentType="video/unknown"/>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9.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0.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1.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2.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3.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4.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5.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29.gif" ContentType="image/gif"/>
  <Override PartName="/ppt/media/image31.gif" ContentType="image/gif"/>
  <Override PartName="/ppt/media/image32.gif" ContentType="image/gif"/>
  <Override PartName="/ppt/notesSlides/notesSlide4.xml" ContentType="application/vnd.openxmlformats-officedocument.presentationml.notesSlide+xml"/>
  <Override PartName="/ppt/media/image36.gif" ContentType="image/gif"/>
  <Override PartName="/ppt/media/image37.gif" ContentType="image/gif"/>
  <Override PartName="/ppt/media/image38.gif" ContentType="image/gif"/>
  <Override PartName="/ppt/media/image39.gif" ContentType="image/gif"/>
  <Override PartName="/ppt/media/image40.gif" ContentType="image/gif"/>
  <Override PartName="/ppt/media/image44.gif" ContentType="image/gif"/>
  <Override PartName="/ppt/media/image45.gif" ContentType="image/gif"/>
  <Override PartName="/ppt/media/image46.gif" ContentType="image/gif"/>
  <Override PartName="/ppt/media/image47.gif" ContentType="image/gif"/>
  <Override PartName="/ppt/media/image48.gif" ContentType="image/gif"/>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4504" r:id="rId2"/>
    <p:sldMasterId id="2147484625" r:id="rId3"/>
    <p:sldMasterId id="2147484637" r:id="rId4"/>
    <p:sldMasterId id="2147484677" r:id="rId5"/>
    <p:sldMasterId id="2147484720" r:id="rId6"/>
    <p:sldMasterId id="2147484733" r:id="rId7"/>
    <p:sldMasterId id="2147484782" r:id="rId8"/>
    <p:sldMasterId id="2147484809" r:id="rId9"/>
    <p:sldMasterId id="2147484823" r:id="rId10"/>
    <p:sldMasterId id="2147484835" r:id="rId11"/>
    <p:sldMasterId id="2147484862" r:id="rId12"/>
    <p:sldMasterId id="2147484887" r:id="rId13"/>
    <p:sldMasterId id="2147484911" r:id="rId14"/>
    <p:sldMasterId id="2147484923" r:id="rId15"/>
    <p:sldMasterId id="2147484935" r:id="rId16"/>
  </p:sldMasterIdLst>
  <p:notesMasterIdLst>
    <p:notesMasterId r:id="rId83"/>
  </p:notesMasterIdLst>
  <p:handoutMasterIdLst>
    <p:handoutMasterId r:id="rId84"/>
  </p:handoutMasterIdLst>
  <p:sldIdLst>
    <p:sldId id="994" r:id="rId17"/>
    <p:sldId id="932" r:id="rId18"/>
    <p:sldId id="886" r:id="rId19"/>
    <p:sldId id="887" r:id="rId20"/>
    <p:sldId id="941" r:id="rId21"/>
    <p:sldId id="917" r:id="rId22"/>
    <p:sldId id="930" r:id="rId23"/>
    <p:sldId id="931" r:id="rId24"/>
    <p:sldId id="898" r:id="rId25"/>
    <p:sldId id="897" r:id="rId26"/>
    <p:sldId id="935" r:id="rId27"/>
    <p:sldId id="924" r:id="rId28"/>
    <p:sldId id="892" r:id="rId29"/>
    <p:sldId id="891" r:id="rId30"/>
    <p:sldId id="918" r:id="rId31"/>
    <p:sldId id="919" r:id="rId32"/>
    <p:sldId id="928" r:id="rId33"/>
    <p:sldId id="942" r:id="rId34"/>
    <p:sldId id="944" r:id="rId35"/>
    <p:sldId id="936" r:id="rId36"/>
    <p:sldId id="947" r:id="rId37"/>
    <p:sldId id="904" r:id="rId38"/>
    <p:sldId id="951" r:id="rId39"/>
    <p:sldId id="984" r:id="rId40"/>
    <p:sldId id="954" r:id="rId41"/>
    <p:sldId id="983" r:id="rId42"/>
    <p:sldId id="949" r:id="rId43"/>
    <p:sldId id="899" r:id="rId44"/>
    <p:sldId id="958" r:id="rId45"/>
    <p:sldId id="959" r:id="rId46"/>
    <p:sldId id="990" r:id="rId47"/>
    <p:sldId id="960" r:id="rId48"/>
    <p:sldId id="986" r:id="rId49"/>
    <p:sldId id="945" r:id="rId50"/>
    <p:sldId id="948" r:id="rId51"/>
    <p:sldId id="911" r:id="rId52"/>
    <p:sldId id="989" r:id="rId53"/>
    <p:sldId id="996" r:id="rId54"/>
    <p:sldId id="937" r:id="rId55"/>
    <p:sldId id="938" r:id="rId56"/>
    <p:sldId id="992" r:id="rId57"/>
    <p:sldId id="895" r:id="rId58"/>
    <p:sldId id="966" r:id="rId59"/>
    <p:sldId id="971" r:id="rId60"/>
    <p:sldId id="782" r:id="rId61"/>
    <p:sldId id="823" r:id="rId62"/>
    <p:sldId id="830" r:id="rId63"/>
    <p:sldId id="828" r:id="rId64"/>
    <p:sldId id="968" r:id="rId65"/>
    <p:sldId id="969" r:id="rId66"/>
    <p:sldId id="970" r:id="rId67"/>
    <p:sldId id="975" r:id="rId68"/>
    <p:sldId id="977" r:id="rId69"/>
    <p:sldId id="978" r:id="rId70"/>
    <p:sldId id="993" r:id="rId71"/>
    <p:sldId id="838" r:id="rId72"/>
    <p:sldId id="845" r:id="rId73"/>
    <p:sldId id="854" r:id="rId74"/>
    <p:sldId id="972" r:id="rId75"/>
    <p:sldId id="811" r:id="rId76"/>
    <p:sldId id="812" r:id="rId77"/>
    <p:sldId id="839" r:id="rId78"/>
    <p:sldId id="846" r:id="rId79"/>
    <p:sldId id="985" r:id="rId80"/>
    <p:sldId id="991" r:id="rId81"/>
    <p:sldId id="995" r:id="rId82"/>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81C6E615-7AA6-CC48-B4D7-AC1D16A59045}">
          <p14:sldIdLst>
            <p14:sldId id="994"/>
            <p14:sldId id="932"/>
            <p14:sldId id="886"/>
            <p14:sldId id="887"/>
            <p14:sldId id="941"/>
            <p14:sldId id="917"/>
            <p14:sldId id="930"/>
            <p14:sldId id="931"/>
            <p14:sldId id="898"/>
            <p14:sldId id="897"/>
            <p14:sldId id="935"/>
            <p14:sldId id="924"/>
            <p14:sldId id="892"/>
            <p14:sldId id="891"/>
            <p14:sldId id="918"/>
            <p14:sldId id="919"/>
            <p14:sldId id="928"/>
            <p14:sldId id="942"/>
            <p14:sldId id="944"/>
            <p14:sldId id="936"/>
            <p14:sldId id="947"/>
            <p14:sldId id="904"/>
            <p14:sldId id="951"/>
            <p14:sldId id="984"/>
            <p14:sldId id="954"/>
            <p14:sldId id="983"/>
            <p14:sldId id="949"/>
            <p14:sldId id="899"/>
            <p14:sldId id="958"/>
            <p14:sldId id="959"/>
            <p14:sldId id="990"/>
            <p14:sldId id="960"/>
            <p14:sldId id="986"/>
            <p14:sldId id="945"/>
            <p14:sldId id="948"/>
            <p14:sldId id="911"/>
            <p14:sldId id="989"/>
            <p14:sldId id="996"/>
            <p14:sldId id="937"/>
            <p14:sldId id="938"/>
            <p14:sldId id="992"/>
            <p14:sldId id="895"/>
            <p14:sldId id="966"/>
            <p14:sldId id="971"/>
            <p14:sldId id="782"/>
            <p14:sldId id="823"/>
            <p14:sldId id="830"/>
            <p14:sldId id="828"/>
            <p14:sldId id="968"/>
            <p14:sldId id="969"/>
            <p14:sldId id="970"/>
            <p14:sldId id="975"/>
            <p14:sldId id="977"/>
            <p14:sldId id="978"/>
            <p14:sldId id="993"/>
            <p14:sldId id="838"/>
            <p14:sldId id="845"/>
            <p14:sldId id="854"/>
            <p14:sldId id="972"/>
            <p14:sldId id="811"/>
            <p14:sldId id="812"/>
            <p14:sldId id="839"/>
            <p14:sldId id="846"/>
            <p14:sldId id="985"/>
            <p14:sldId id="991"/>
            <p14:sldId id="995"/>
          </p14:sldIdLst>
        </p14:section>
        <p14:section name="Untitled Section" id="{94F4E4F5-4617-714D-A017-E2395276FE1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B9D6FF"/>
    <a:srgbClr val="2A64E7"/>
    <a:srgbClr val="A6A6A6"/>
    <a:srgbClr val="4DFFFB"/>
    <a:srgbClr val="D612F0"/>
    <a:srgbClr val="4489D2"/>
    <a:srgbClr val="4285CB"/>
    <a:srgbClr val="3F7FC2"/>
    <a:srgbClr val="3F7CBD"/>
    <a:srgbClr val="3E79B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71" autoAdjust="0"/>
    <p:restoredTop sz="97681" autoAdjust="0"/>
  </p:normalViewPr>
  <p:slideViewPr>
    <p:cSldViewPr>
      <p:cViewPr varScale="1">
        <p:scale>
          <a:sx n="199" d="100"/>
          <a:sy n="199" d="100"/>
        </p:scale>
        <p:origin x="-1352" y="-112"/>
      </p:cViewPr>
      <p:guideLst>
        <p:guide orient="horz" pos="2160"/>
        <p:guide pos="2880"/>
      </p:guideLst>
    </p:cSldViewPr>
  </p:slideViewPr>
  <p:notesTextViewPr>
    <p:cViewPr>
      <p:scale>
        <a:sx n="100" d="100"/>
        <a:sy n="100" d="100"/>
      </p:scale>
      <p:origin x="0" y="0"/>
    </p:cViewPr>
  </p:notesTextViewPr>
  <p:sorterViewPr>
    <p:cViewPr>
      <p:scale>
        <a:sx n="145" d="100"/>
        <a:sy n="145"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 Target="slides/slide1.xml"/><Relationship Id="rId18" Type="http://schemas.openxmlformats.org/officeDocument/2006/relationships/slide" Target="slides/slide2.xml"/><Relationship Id="rId19" Type="http://schemas.openxmlformats.org/officeDocument/2006/relationships/slide" Target="slides/slide3.xml"/><Relationship Id="rId30" Type="http://schemas.openxmlformats.org/officeDocument/2006/relationships/slide" Target="slides/slide14.xml"/><Relationship Id="rId31" Type="http://schemas.openxmlformats.org/officeDocument/2006/relationships/slide" Target="slides/slide15.xml"/><Relationship Id="rId32" Type="http://schemas.openxmlformats.org/officeDocument/2006/relationships/slide" Target="slides/slide16.xml"/><Relationship Id="rId33" Type="http://schemas.openxmlformats.org/officeDocument/2006/relationships/slide" Target="slides/slide17.xml"/><Relationship Id="rId34" Type="http://schemas.openxmlformats.org/officeDocument/2006/relationships/slide" Target="slides/slide18.xml"/><Relationship Id="rId35" Type="http://schemas.openxmlformats.org/officeDocument/2006/relationships/slide" Target="slides/slide19.xml"/><Relationship Id="rId36" Type="http://schemas.openxmlformats.org/officeDocument/2006/relationships/slide" Target="slides/slide20.xml"/><Relationship Id="rId37" Type="http://schemas.openxmlformats.org/officeDocument/2006/relationships/slide" Target="slides/slide21.xml"/><Relationship Id="rId38" Type="http://schemas.openxmlformats.org/officeDocument/2006/relationships/slide" Target="slides/slide22.xml"/><Relationship Id="rId39" Type="http://schemas.openxmlformats.org/officeDocument/2006/relationships/slide" Target="slides/slide23.xml"/><Relationship Id="rId50" Type="http://schemas.openxmlformats.org/officeDocument/2006/relationships/slide" Target="slides/slide34.xml"/><Relationship Id="rId51" Type="http://schemas.openxmlformats.org/officeDocument/2006/relationships/slide" Target="slides/slide35.xml"/><Relationship Id="rId52" Type="http://schemas.openxmlformats.org/officeDocument/2006/relationships/slide" Target="slides/slide36.xml"/><Relationship Id="rId53" Type="http://schemas.openxmlformats.org/officeDocument/2006/relationships/slide" Target="slides/slide37.xml"/><Relationship Id="rId54" Type="http://schemas.openxmlformats.org/officeDocument/2006/relationships/slide" Target="slides/slide38.xml"/><Relationship Id="rId55" Type="http://schemas.openxmlformats.org/officeDocument/2006/relationships/slide" Target="slides/slide39.xml"/><Relationship Id="rId56" Type="http://schemas.openxmlformats.org/officeDocument/2006/relationships/slide" Target="slides/slide40.xml"/><Relationship Id="rId57" Type="http://schemas.openxmlformats.org/officeDocument/2006/relationships/slide" Target="slides/slide41.xml"/><Relationship Id="rId58" Type="http://schemas.openxmlformats.org/officeDocument/2006/relationships/slide" Target="slides/slide42.xml"/><Relationship Id="rId59" Type="http://schemas.openxmlformats.org/officeDocument/2006/relationships/slide" Target="slides/slide43.xml"/><Relationship Id="rId70" Type="http://schemas.openxmlformats.org/officeDocument/2006/relationships/slide" Target="slides/slide54.xml"/><Relationship Id="rId71" Type="http://schemas.openxmlformats.org/officeDocument/2006/relationships/slide" Target="slides/slide55.xml"/><Relationship Id="rId72" Type="http://schemas.openxmlformats.org/officeDocument/2006/relationships/slide" Target="slides/slide56.xml"/><Relationship Id="rId73" Type="http://schemas.openxmlformats.org/officeDocument/2006/relationships/slide" Target="slides/slide57.xml"/><Relationship Id="rId74" Type="http://schemas.openxmlformats.org/officeDocument/2006/relationships/slide" Target="slides/slide58.xml"/><Relationship Id="rId75" Type="http://schemas.openxmlformats.org/officeDocument/2006/relationships/slide" Target="slides/slide59.xml"/><Relationship Id="rId76" Type="http://schemas.openxmlformats.org/officeDocument/2006/relationships/slide" Target="slides/slide60.xml"/><Relationship Id="rId77" Type="http://schemas.openxmlformats.org/officeDocument/2006/relationships/slide" Target="slides/slide61.xml"/><Relationship Id="rId78" Type="http://schemas.openxmlformats.org/officeDocument/2006/relationships/slide" Target="slides/slide62.xml"/><Relationship Id="rId79" Type="http://schemas.openxmlformats.org/officeDocument/2006/relationships/slide" Target="slides/slide63.xml"/><Relationship Id="rId20" Type="http://schemas.openxmlformats.org/officeDocument/2006/relationships/slide" Target="slides/slide4.xml"/><Relationship Id="rId21" Type="http://schemas.openxmlformats.org/officeDocument/2006/relationships/slide" Target="slides/slide5.xml"/><Relationship Id="rId22" Type="http://schemas.openxmlformats.org/officeDocument/2006/relationships/slide" Target="slides/slide6.xml"/><Relationship Id="rId23" Type="http://schemas.openxmlformats.org/officeDocument/2006/relationships/slide" Target="slides/slide7.xml"/><Relationship Id="rId24" Type="http://schemas.openxmlformats.org/officeDocument/2006/relationships/slide" Target="slides/slide8.xml"/><Relationship Id="rId25" Type="http://schemas.openxmlformats.org/officeDocument/2006/relationships/slide" Target="slides/slide9.xml"/><Relationship Id="rId26" Type="http://schemas.openxmlformats.org/officeDocument/2006/relationships/slide" Target="slides/slide10.xml"/><Relationship Id="rId27" Type="http://schemas.openxmlformats.org/officeDocument/2006/relationships/slide" Target="slides/slide11.xml"/><Relationship Id="rId28" Type="http://schemas.openxmlformats.org/officeDocument/2006/relationships/slide" Target="slides/slide12.xml"/><Relationship Id="rId29" Type="http://schemas.openxmlformats.org/officeDocument/2006/relationships/slide" Target="slides/slide13.xml"/><Relationship Id="rId40" Type="http://schemas.openxmlformats.org/officeDocument/2006/relationships/slide" Target="slides/slide24.xml"/><Relationship Id="rId41" Type="http://schemas.openxmlformats.org/officeDocument/2006/relationships/slide" Target="slides/slide25.xml"/><Relationship Id="rId42" Type="http://schemas.openxmlformats.org/officeDocument/2006/relationships/slide" Target="slides/slide26.xml"/><Relationship Id="rId43" Type="http://schemas.openxmlformats.org/officeDocument/2006/relationships/slide" Target="slides/slide27.xml"/><Relationship Id="rId44" Type="http://schemas.openxmlformats.org/officeDocument/2006/relationships/slide" Target="slides/slide28.xml"/><Relationship Id="rId45" Type="http://schemas.openxmlformats.org/officeDocument/2006/relationships/slide" Target="slides/slide29.xml"/><Relationship Id="rId46" Type="http://schemas.openxmlformats.org/officeDocument/2006/relationships/slide" Target="slides/slide30.xml"/><Relationship Id="rId47" Type="http://schemas.openxmlformats.org/officeDocument/2006/relationships/slide" Target="slides/slide31.xml"/><Relationship Id="rId48" Type="http://schemas.openxmlformats.org/officeDocument/2006/relationships/slide" Target="slides/slide32.xml"/><Relationship Id="rId49" Type="http://schemas.openxmlformats.org/officeDocument/2006/relationships/slide" Target="slides/slide33.xml"/><Relationship Id="rId60" Type="http://schemas.openxmlformats.org/officeDocument/2006/relationships/slide" Target="slides/slide44.xml"/><Relationship Id="rId61" Type="http://schemas.openxmlformats.org/officeDocument/2006/relationships/slide" Target="slides/slide45.xml"/><Relationship Id="rId62" Type="http://schemas.openxmlformats.org/officeDocument/2006/relationships/slide" Target="slides/slide46.xml"/><Relationship Id="rId63" Type="http://schemas.openxmlformats.org/officeDocument/2006/relationships/slide" Target="slides/slide47.xml"/><Relationship Id="rId64" Type="http://schemas.openxmlformats.org/officeDocument/2006/relationships/slide" Target="slides/slide48.xml"/><Relationship Id="rId65" Type="http://schemas.openxmlformats.org/officeDocument/2006/relationships/slide" Target="slides/slide49.xml"/><Relationship Id="rId66" Type="http://schemas.openxmlformats.org/officeDocument/2006/relationships/slide" Target="slides/slide50.xml"/><Relationship Id="rId67" Type="http://schemas.openxmlformats.org/officeDocument/2006/relationships/slide" Target="slides/slide51.xml"/><Relationship Id="rId68" Type="http://schemas.openxmlformats.org/officeDocument/2006/relationships/slide" Target="slides/slide52.xml"/><Relationship Id="rId69" Type="http://schemas.openxmlformats.org/officeDocument/2006/relationships/slide" Target="slides/slide53.xml"/><Relationship Id="rId80" Type="http://schemas.openxmlformats.org/officeDocument/2006/relationships/slide" Target="slides/slide64.xml"/><Relationship Id="rId81" Type="http://schemas.openxmlformats.org/officeDocument/2006/relationships/slide" Target="slides/slide65.xml"/><Relationship Id="rId82" Type="http://schemas.openxmlformats.org/officeDocument/2006/relationships/slide" Target="slides/slide66.xml"/><Relationship Id="rId83" Type="http://schemas.openxmlformats.org/officeDocument/2006/relationships/notesMaster" Target="notesMasters/notesMaster1.xml"/><Relationship Id="rId84" Type="http://schemas.openxmlformats.org/officeDocument/2006/relationships/handoutMaster" Target="handoutMasters/handoutMaster1.xml"/><Relationship Id="rId85" Type="http://schemas.openxmlformats.org/officeDocument/2006/relationships/printerSettings" Target="printerSettings/printerSettings1.bin"/><Relationship Id="rId86" Type="http://schemas.openxmlformats.org/officeDocument/2006/relationships/presProps" Target="presProps.xml"/><Relationship Id="rId87" Type="http://schemas.openxmlformats.org/officeDocument/2006/relationships/viewProps" Target="viewProps.xml"/><Relationship Id="rId88" Type="http://schemas.openxmlformats.org/officeDocument/2006/relationships/theme" Target="theme/theme1.xml"/><Relationship Id="rId89"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A800E9-1D89-4CF6-95A1-A9D1AB4A328C}" type="doc">
      <dgm:prSet loTypeId="urn:microsoft.com/office/officeart/2005/8/layout/funnel1" loCatId="process" qsTypeId="urn:microsoft.com/office/officeart/2005/8/quickstyle/simple4" qsCatId="simple" csTypeId="urn:microsoft.com/office/officeart/2005/8/colors/colorful1" csCatId="colorful" phldr="1"/>
      <dgm:spPr/>
      <dgm:t>
        <a:bodyPr/>
        <a:lstStyle/>
        <a:p>
          <a:endParaRPr lang="en-US"/>
        </a:p>
      </dgm:t>
    </dgm:pt>
    <dgm:pt modelId="{B17CA4E4-5F3A-4CF9-988A-655530336E7C}">
      <dgm:prSet phldrT="[Text]"/>
      <dgm:spPr/>
      <dgm:t>
        <a:bodyPr/>
        <a:lstStyle/>
        <a:p>
          <a:r>
            <a:rPr lang="en-US" dirty="0" smtClean="0"/>
            <a:t>NOAA and</a:t>
          </a:r>
        </a:p>
        <a:p>
          <a:r>
            <a:rPr lang="en-US" dirty="0" smtClean="0"/>
            <a:t>Other Federal</a:t>
          </a:r>
        </a:p>
        <a:p>
          <a:r>
            <a:rPr lang="en-US" dirty="0" smtClean="0"/>
            <a:t>R&amp;D</a:t>
          </a:r>
          <a:endParaRPr lang="en-US" dirty="0"/>
        </a:p>
      </dgm:t>
    </dgm:pt>
    <dgm:pt modelId="{43D3FD70-51E7-4575-993C-AE956BD57016}" type="parTrans" cxnId="{AB4EF5EE-E844-404C-BE10-135B0F3DE9CC}">
      <dgm:prSet/>
      <dgm:spPr/>
      <dgm:t>
        <a:bodyPr/>
        <a:lstStyle/>
        <a:p>
          <a:endParaRPr lang="en-US"/>
        </a:p>
      </dgm:t>
    </dgm:pt>
    <dgm:pt modelId="{8670EDBC-7166-48B3-AB0D-59C97B5624C7}" type="sibTrans" cxnId="{AB4EF5EE-E844-404C-BE10-135B0F3DE9CC}">
      <dgm:prSet/>
      <dgm:spPr/>
      <dgm:t>
        <a:bodyPr/>
        <a:lstStyle/>
        <a:p>
          <a:endParaRPr lang="en-US"/>
        </a:p>
      </dgm:t>
    </dgm:pt>
    <dgm:pt modelId="{D1B8D066-03AE-4F76-90D2-9E8660129DD3}">
      <dgm:prSet phldrT="[Text]"/>
      <dgm:spPr/>
      <dgm:t>
        <a:bodyPr/>
        <a:lstStyle/>
        <a:p>
          <a:r>
            <a:rPr lang="en-US" dirty="0" smtClean="0"/>
            <a:t>NWS</a:t>
          </a:r>
        </a:p>
        <a:p>
          <a:r>
            <a:rPr lang="en-US" dirty="0" smtClean="0"/>
            <a:t>Field </a:t>
          </a:r>
        </a:p>
        <a:p>
          <a:r>
            <a:rPr lang="en-US" dirty="0" smtClean="0"/>
            <a:t>Innovation</a:t>
          </a:r>
          <a:endParaRPr lang="en-US" dirty="0"/>
        </a:p>
      </dgm:t>
    </dgm:pt>
    <dgm:pt modelId="{D4F586D7-3457-45CE-AE52-97938E070979}" type="parTrans" cxnId="{DE992563-E54B-4AA7-8393-EDDC3783E01E}">
      <dgm:prSet/>
      <dgm:spPr/>
      <dgm:t>
        <a:bodyPr/>
        <a:lstStyle/>
        <a:p>
          <a:endParaRPr lang="en-US"/>
        </a:p>
      </dgm:t>
    </dgm:pt>
    <dgm:pt modelId="{3E3EFD23-6F62-4F42-A7B9-B826B6080FEE}" type="sibTrans" cxnId="{DE992563-E54B-4AA7-8393-EDDC3783E01E}">
      <dgm:prSet/>
      <dgm:spPr/>
      <dgm:t>
        <a:bodyPr/>
        <a:lstStyle/>
        <a:p>
          <a:endParaRPr lang="en-US"/>
        </a:p>
      </dgm:t>
    </dgm:pt>
    <dgm:pt modelId="{DB5C192E-64A4-4658-922D-D1307AF10319}">
      <dgm:prSet phldrT="[Text]"/>
      <dgm:spPr/>
      <dgm:t>
        <a:bodyPr/>
        <a:lstStyle/>
        <a:p>
          <a:r>
            <a:rPr lang="en-US" dirty="0" smtClean="0"/>
            <a:t>Private Sector and Universities</a:t>
          </a:r>
          <a:endParaRPr lang="en-US" dirty="0"/>
        </a:p>
      </dgm:t>
    </dgm:pt>
    <dgm:pt modelId="{5B5997F0-50DE-487B-BF61-3546E7C3FE42}" type="parTrans" cxnId="{DF051C7E-A98C-4864-95AD-41FC9BBB3482}">
      <dgm:prSet/>
      <dgm:spPr/>
      <dgm:t>
        <a:bodyPr/>
        <a:lstStyle/>
        <a:p>
          <a:endParaRPr lang="en-US"/>
        </a:p>
      </dgm:t>
    </dgm:pt>
    <dgm:pt modelId="{59F2A71E-CADF-452E-910A-5794DD2587F8}" type="sibTrans" cxnId="{DF051C7E-A98C-4864-95AD-41FC9BBB3482}">
      <dgm:prSet/>
      <dgm:spPr/>
      <dgm:t>
        <a:bodyPr/>
        <a:lstStyle/>
        <a:p>
          <a:endParaRPr lang="en-US"/>
        </a:p>
      </dgm:t>
    </dgm:pt>
    <dgm:pt modelId="{1963747A-3317-4AA7-B999-8A2DABC6E55E}">
      <dgm:prSet phldrT="[Text]"/>
      <dgm:spPr/>
      <dgm:t>
        <a:bodyPr/>
        <a:lstStyle/>
        <a:p>
          <a:r>
            <a:rPr lang="en-US" dirty="0" smtClean="0">
              <a:solidFill>
                <a:schemeClr val="bg1"/>
              </a:solidFill>
            </a:rPr>
            <a:t>NWS Operations</a:t>
          </a:r>
          <a:endParaRPr lang="en-US" dirty="0">
            <a:solidFill>
              <a:schemeClr val="bg1"/>
            </a:solidFill>
          </a:endParaRPr>
        </a:p>
      </dgm:t>
    </dgm:pt>
    <dgm:pt modelId="{4FB1D18E-6C48-4BA4-9670-1C983FC9DE04}" type="parTrans" cxnId="{5E86E363-3D43-49A5-B23A-8F5B96BC6183}">
      <dgm:prSet/>
      <dgm:spPr/>
      <dgm:t>
        <a:bodyPr/>
        <a:lstStyle/>
        <a:p>
          <a:endParaRPr lang="en-US"/>
        </a:p>
      </dgm:t>
    </dgm:pt>
    <dgm:pt modelId="{3EE116C1-91DA-484D-8641-1345F0DCCB1E}" type="sibTrans" cxnId="{5E86E363-3D43-49A5-B23A-8F5B96BC6183}">
      <dgm:prSet/>
      <dgm:spPr/>
      <dgm:t>
        <a:bodyPr/>
        <a:lstStyle/>
        <a:p>
          <a:endParaRPr lang="en-US"/>
        </a:p>
      </dgm:t>
    </dgm:pt>
    <dgm:pt modelId="{7E3681C7-9B2E-4985-8F47-5C7C18724E9A}" type="pres">
      <dgm:prSet presAssocID="{95A800E9-1D89-4CF6-95A1-A9D1AB4A328C}" presName="Name0" presStyleCnt="0">
        <dgm:presLayoutVars>
          <dgm:chMax val="4"/>
          <dgm:resizeHandles val="exact"/>
        </dgm:presLayoutVars>
      </dgm:prSet>
      <dgm:spPr/>
      <dgm:t>
        <a:bodyPr/>
        <a:lstStyle/>
        <a:p>
          <a:endParaRPr lang="en-US"/>
        </a:p>
      </dgm:t>
    </dgm:pt>
    <dgm:pt modelId="{F5480389-662F-4F26-A4B7-85CBCD0CFADD}" type="pres">
      <dgm:prSet presAssocID="{95A800E9-1D89-4CF6-95A1-A9D1AB4A328C}" presName="ellipse" presStyleLbl="trBgShp" presStyleIdx="0" presStyleCnt="1" custLinFactNeighborX="277" custLinFactNeighborY="168"/>
      <dgm:spPr/>
    </dgm:pt>
    <dgm:pt modelId="{A955635E-30AF-4CC8-8415-8E77129BDE7C}" type="pres">
      <dgm:prSet presAssocID="{95A800E9-1D89-4CF6-95A1-A9D1AB4A328C}" presName="arrow1" presStyleLbl="fgShp" presStyleIdx="0" presStyleCnt="1"/>
      <dgm:spPr/>
    </dgm:pt>
    <dgm:pt modelId="{7E823599-DFEA-466D-95CF-EC4E7137CA7B}" type="pres">
      <dgm:prSet presAssocID="{95A800E9-1D89-4CF6-95A1-A9D1AB4A328C}" presName="rectangle" presStyleLbl="revTx" presStyleIdx="0" presStyleCnt="1" custLinFactNeighborY="3333">
        <dgm:presLayoutVars>
          <dgm:bulletEnabled val="1"/>
        </dgm:presLayoutVars>
      </dgm:prSet>
      <dgm:spPr/>
      <dgm:t>
        <a:bodyPr/>
        <a:lstStyle/>
        <a:p>
          <a:endParaRPr lang="en-US"/>
        </a:p>
      </dgm:t>
    </dgm:pt>
    <dgm:pt modelId="{44386A63-D187-4B95-AA86-07BCD6E63687}" type="pres">
      <dgm:prSet presAssocID="{D1B8D066-03AE-4F76-90D2-9E8660129DD3}" presName="item1" presStyleLbl="node1" presStyleIdx="0" presStyleCnt="3">
        <dgm:presLayoutVars>
          <dgm:bulletEnabled val="1"/>
        </dgm:presLayoutVars>
      </dgm:prSet>
      <dgm:spPr/>
      <dgm:t>
        <a:bodyPr/>
        <a:lstStyle/>
        <a:p>
          <a:endParaRPr lang="en-US"/>
        </a:p>
      </dgm:t>
    </dgm:pt>
    <dgm:pt modelId="{9EC9A2F9-7EB2-46E8-81DA-883FF3CF3EB3}" type="pres">
      <dgm:prSet presAssocID="{DB5C192E-64A4-4658-922D-D1307AF10319}" presName="item2" presStyleLbl="node1" presStyleIdx="1" presStyleCnt="3">
        <dgm:presLayoutVars>
          <dgm:bulletEnabled val="1"/>
        </dgm:presLayoutVars>
      </dgm:prSet>
      <dgm:spPr/>
      <dgm:t>
        <a:bodyPr/>
        <a:lstStyle/>
        <a:p>
          <a:endParaRPr lang="en-US"/>
        </a:p>
      </dgm:t>
    </dgm:pt>
    <dgm:pt modelId="{704F5ACE-A774-4B20-BF39-0EC818E3E381}" type="pres">
      <dgm:prSet presAssocID="{1963747A-3317-4AA7-B999-8A2DABC6E55E}" presName="item3" presStyleLbl="node1" presStyleIdx="2" presStyleCnt="3">
        <dgm:presLayoutVars>
          <dgm:bulletEnabled val="1"/>
        </dgm:presLayoutVars>
      </dgm:prSet>
      <dgm:spPr/>
      <dgm:t>
        <a:bodyPr/>
        <a:lstStyle/>
        <a:p>
          <a:endParaRPr lang="en-US"/>
        </a:p>
      </dgm:t>
    </dgm:pt>
    <dgm:pt modelId="{2B796CC8-223B-49F5-B1CB-17EE16CB1C23}" type="pres">
      <dgm:prSet presAssocID="{95A800E9-1D89-4CF6-95A1-A9D1AB4A328C}" presName="funnel" presStyleLbl="trAlignAcc1" presStyleIdx="0" presStyleCnt="1"/>
      <dgm:spPr/>
    </dgm:pt>
  </dgm:ptLst>
  <dgm:cxnLst>
    <dgm:cxn modelId="{39F5F70D-7EAA-6A42-8360-B0E89FDB1E24}" type="presOf" srcId="{D1B8D066-03AE-4F76-90D2-9E8660129DD3}" destId="{9EC9A2F9-7EB2-46E8-81DA-883FF3CF3EB3}" srcOrd="0" destOrd="0" presId="urn:microsoft.com/office/officeart/2005/8/layout/funnel1"/>
    <dgm:cxn modelId="{43264259-606C-6741-81E1-0F2DC872FA93}" type="presOf" srcId="{1963747A-3317-4AA7-B999-8A2DABC6E55E}" destId="{7E823599-DFEA-466D-95CF-EC4E7137CA7B}" srcOrd="0" destOrd="0" presId="urn:microsoft.com/office/officeart/2005/8/layout/funnel1"/>
    <dgm:cxn modelId="{1270E67B-E919-A142-AF0A-F320F70DEA86}" type="presOf" srcId="{B17CA4E4-5F3A-4CF9-988A-655530336E7C}" destId="{704F5ACE-A774-4B20-BF39-0EC818E3E381}" srcOrd="0" destOrd="0" presId="urn:microsoft.com/office/officeart/2005/8/layout/funnel1"/>
    <dgm:cxn modelId="{EF73DEED-2CEA-344A-924F-88385AB83D6D}" type="presOf" srcId="{DB5C192E-64A4-4658-922D-D1307AF10319}" destId="{44386A63-D187-4B95-AA86-07BCD6E63687}" srcOrd="0" destOrd="0" presId="urn:microsoft.com/office/officeart/2005/8/layout/funnel1"/>
    <dgm:cxn modelId="{DE992563-E54B-4AA7-8393-EDDC3783E01E}" srcId="{95A800E9-1D89-4CF6-95A1-A9D1AB4A328C}" destId="{D1B8D066-03AE-4F76-90D2-9E8660129DD3}" srcOrd="1" destOrd="0" parTransId="{D4F586D7-3457-45CE-AE52-97938E070979}" sibTransId="{3E3EFD23-6F62-4F42-A7B9-B826B6080FEE}"/>
    <dgm:cxn modelId="{AB4EF5EE-E844-404C-BE10-135B0F3DE9CC}" srcId="{95A800E9-1D89-4CF6-95A1-A9D1AB4A328C}" destId="{B17CA4E4-5F3A-4CF9-988A-655530336E7C}" srcOrd="0" destOrd="0" parTransId="{43D3FD70-51E7-4575-993C-AE956BD57016}" sibTransId="{8670EDBC-7166-48B3-AB0D-59C97B5624C7}"/>
    <dgm:cxn modelId="{DF051C7E-A98C-4864-95AD-41FC9BBB3482}" srcId="{95A800E9-1D89-4CF6-95A1-A9D1AB4A328C}" destId="{DB5C192E-64A4-4658-922D-D1307AF10319}" srcOrd="2" destOrd="0" parTransId="{5B5997F0-50DE-487B-BF61-3546E7C3FE42}" sibTransId="{59F2A71E-CADF-452E-910A-5794DD2587F8}"/>
    <dgm:cxn modelId="{5E86E363-3D43-49A5-B23A-8F5B96BC6183}" srcId="{95A800E9-1D89-4CF6-95A1-A9D1AB4A328C}" destId="{1963747A-3317-4AA7-B999-8A2DABC6E55E}" srcOrd="3" destOrd="0" parTransId="{4FB1D18E-6C48-4BA4-9670-1C983FC9DE04}" sibTransId="{3EE116C1-91DA-484D-8641-1345F0DCCB1E}"/>
    <dgm:cxn modelId="{1A8F6351-0E65-974F-BBBF-90DDFEF2EA47}" type="presOf" srcId="{95A800E9-1D89-4CF6-95A1-A9D1AB4A328C}" destId="{7E3681C7-9B2E-4985-8F47-5C7C18724E9A}" srcOrd="0" destOrd="0" presId="urn:microsoft.com/office/officeart/2005/8/layout/funnel1"/>
    <dgm:cxn modelId="{E35D58F5-1EDB-DA4E-8E23-F5CEA2ADC8A2}" type="presParOf" srcId="{7E3681C7-9B2E-4985-8F47-5C7C18724E9A}" destId="{F5480389-662F-4F26-A4B7-85CBCD0CFADD}" srcOrd="0" destOrd="0" presId="urn:microsoft.com/office/officeart/2005/8/layout/funnel1"/>
    <dgm:cxn modelId="{64FEA8F0-C9A4-5143-A8B0-06A29C3AAAD5}" type="presParOf" srcId="{7E3681C7-9B2E-4985-8F47-5C7C18724E9A}" destId="{A955635E-30AF-4CC8-8415-8E77129BDE7C}" srcOrd="1" destOrd="0" presId="urn:microsoft.com/office/officeart/2005/8/layout/funnel1"/>
    <dgm:cxn modelId="{1CB8FD8C-E290-9E42-A981-3CFADE0AE366}" type="presParOf" srcId="{7E3681C7-9B2E-4985-8F47-5C7C18724E9A}" destId="{7E823599-DFEA-466D-95CF-EC4E7137CA7B}" srcOrd="2" destOrd="0" presId="urn:microsoft.com/office/officeart/2005/8/layout/funnel1"/>
    <dgm:cxn modelId="{4966A492-FBAD-F948-9FCD-A2363A7AC46E}" type="presParOf" srcId="{7E3681C7-9B2E-4985-8F47-5C7C18724E9A}" destId="{44386A63-D187-4B95-AA86-07BCD6E63687}" srcOrd="3" destOrd="0" presId="urn:microsoft.com/office/officeart/2005/8/layout/funnel1"/>
    <dgm:cxn modelId="{6EA3A548-E36C-3841-B77F-711CA0F40900}" type="presParOf" srcId="{7E3681C7-9B2E-4985-8F47-5C7C18724E9A}" destId="{9EC9A2F9-7EB2-46E8-81DA-883FF3CF3EB3}" srcOrd="4" destOrd="0" presId="urn:microsoft.com/office/officeart/2005/8/layout/funnel1"/>
    <dgm:cxn modelId="{E6D68B25-A607-CD47-BBCF-DB0988C5834B}" type="presParOf" srcId="{7E3681C7-9B2E-4985-8F47-5C7C18724E9A}" destId="{704F5ACE-A774-4B20-BF39-0EC818E3E381}" srcOrd="5" destOrd="0" presId="urn:microsoft.com/office/officeart/2005/8/layout/funnel1"/>
    <dgm:cxn modelId="{7062D79B-82F1-6B42-B721-9268EFBD4A92}" type="presParOf" srcId="{7E3681C7-9B2E-4985-8F47-5C7C18724E9A}" destId="{2B796CC8-223B-49F5-B1CB-17EE16CB1C23}"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480389-662F-4F26-A4B7-85CBCD0CFADD}">
      <dsp:nvSpPr>
        <dsp:cNvPr id="0" name=""/>
        <dsp:cNvSpPr/>
      </dsp:nvSpPr>
      <dsp:spPr>
        <a:xfrm>
          <a:off x="1534946" y="228597"/>
          <a:ext cx="4484846" cy="1557528"/>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55635E-30AF-4CC8-8415-8E77129BDE7C}">
      <dsp:nvSpPr>
        <dsp:cNvPr id="0" name=""/>
        <dsp:cNvSpPr/>
      </dsp:nvSpPr>
      <dsp:spPr>
        <a:xfrm>
          <a:off x="3337321" y="4039838"/>
          <a:ext cx="869156" cy="556260"/>
        </a:xfrm>
        <a:prstGeom prst="downArrow">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sp>
    <dsp:sp modelId="{7E823599-DFEA-466D-95CF-EC4E7137CA7B}">
      <dsp:nvSpPr>
        <dsp:cNvPr id="0" name=""/>
        <dsp:cNvSpPr/>
      </dsp:nvSpPr>
      <dsp:spPr>
        <a:xfrm>
          <a:off x="1685925" y="4519609"/>
          <a:ext cx="4171950" cy="1042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n-US" sz="3600" kern="1200" dirty="0" smtClean="0">
              <a:solidFill>
                <a:schemeClr val="bg1"/>
              </a:solidFill>
            </a:rPr>
            <a:t>NWS Operations</a:t>
          </a:r>
          <a:endParaRPr lang="en-US" sz="3600" kern="1200" dirty="0">
            <a:solidFill>
              <a:schemeClr val="bg1"/>
            </a:solidFill>
          </a:endParaRPr>
        </a:p>
      </dsp:txBody>
      <dsp:txXfrm>
        <a:off x="1685925" y="4519609"/>
        <a:ext cx="4171950" cy="1042987"/>
      </dsp:txXfrm>
    </dsp:sp>
    <dsp:sp modelId="{44386A63-D187-4B95-AA86-07BCD6E63687}">
      <dsp:nvSpPr>
        <dsp:cNvPr id="0" name=""/>
        <dsp:cNvSpPr/>
      </dsp:nvSpPr>
      <dsp:spPr>
        <a:xfrm>
          <a:off x="3153060" y="1903799"/>
          <a:ext cx="1564481" cy="1564481"/>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Private Sector and Universities</a:t>
          </a:r>
          <a:endParaRPr lang="en-US" sz="1600" kern="1200" dirty="0"/>
        </a:p>
      </dsp:txBody>
      <dsp:txXfrm>
        <a:off x="3382173" y="2132912"/>
        <a:ext cx="1106255" cy="1106255"/>
      </dsp:txXfrm>
    </dsp:sp>
    <dsp:sp modelId="{9EC9A2F9-7EB2-46E8-81DA-883FF3CF3EB3}">
      <dsp:nvSpPr>
        <dsp:cNvPr id="0" name=""/>
        <dsp:cNvSpPr/>
      </dsp:nvSpPr>
      <dsp:spPr>
        <a:xfrm>
          <a:off x="2033587" y="730091"/>
          <a:ext cx="1564481" cy="1564481"/>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NWS</a:t>
          </a:r>
        </a:p>
        <a:p>
          <a:pPr lvl="0" algn="ctr" defTabSz="711200">
            <a:lnSpc>
              <a:spcPct val="90000"/>
            </a:lnSpc>
            <a:spcBef>
              <a:spcPct val="0"/>
            </a:spcBef>
            <a:spcAft>
              <a:spcPct val="35000"/>
            </a:spcAft>
          </a:pPr>
          <a:r>
            <a:rPr lang="en-US" sz="1600" kern="1200" dirty="0" smtClean="0"/>
            <a:t>Field </a:t>
          </a:r>
        </a:p>
        <a:p>
          <a:pPr lvl="0" algn="ctr" defTabSz="711200">
            <a:lnSpc>
              <a:spcPct val="90000"/>
            </a:lnSpc>
            <a:spcBef>
              <a:spcPct val="0"/>
            </a:spcBef>
            <a:spcAft>
              <a:spcPct val="35000"/>
            </a:spcAft>
          </a:pPr>
          <a:r>
            <a:rPr lang="en-US" sz="1600" kern="1200" dirty="0" smtClean="0"/>
            <a:t>Innovation</a:t>
          </a:r>
          <a:endParaRPr lang="en-US" sz="1600" kern="1200" dirty="0"/>
        </a:p>
      </dsp:txBody>
      <dsp:txXfrm>
        <a:off x="2262700" y="959204"/>
        <a:ext cx="1106255" cy="1106255"/>
      </dsp:txXfrm>
    </dsp:sp>
    <dsp:sp modelId="{704F5ACE-A774-4B20-BF39-0EC818E3E381}">
      <dsp:nvSpPr>
        <dsp:cNvPr id="0" name=""/>
        <dsp:cNvSpPr/>
      </dsp:nvSpPr>
      <dsp:spPr>
        <a:xfrm>
          <a:off x="3632835" y="351834"/>
          <a:ext cx="1564481" cy="1564481"/>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NOAA and</a:t>
          </a:r>
        </a:p>
        <a:p>
          <a:pPr lvl="0" algn="ctr" defTabSz="711200">
            <a:lnSpc>
              <a:spcPct val="90000"/>
            </a:lnSpc>
            <a:spcBef>
              <a:spcPct val="0"/>
            </a:spcBef>
            <a:spcAft>
              <a:spcPct val="35000"/>
            </a:spcAft>
          </a:pPr>
          <a:r>
            <a:rPr lang="en-US" sz="1600" kern="1200" dirty="0" smtClean="0"/>
            <a:t>Other Federal</a:t>
          </a:r>
        </a:p>
        <a:p>
          <a:pPr lvl="0" algn="ctr" defTabSz="711200">
            <a:lnSpc>
              <a:spcPct val="90000"/>
            </a:lnSpc>
            <a:spcBef>
              <a:spcPct val="0"/>
            </a:spcBef>
            <a:spcAft>
              <a:spcPct val="35000"/>
            </a:spcAft>
          </a:pPr>
          <a:r>
            <a:rPr lang="en-US" sz="1600" kern="1200" dirty="0" smtClean="0"/>
            <a:t>R&amp;D</a:t>
          </a:r>
          <a:endParaRPr lang="en-US" sz="1600" kern="1200" dirty="0"/>
        </a:p>
      </dsp:txBody>
      <dsp:txXfrm>
        <a:off x="3861948" y="580947"/>
        <a:ext cx="1106255" cy="1106255"/>
      </dsp:txXfrm>
    </dsp:sp>
    <dsp:sp modelId="{2B796CC8-223B-49F5-B1CB-17EE16CB1C23}">
      <dsp:nvSpPr>
        <dsp:cNvPr id="0" name=""/>
        <dsp:cNvSpPr/>
      </dsp:nvSpPr>
      <dsp:spPr>
        <a:xfrm>
          <a:off x="1338262" y="34766"/>
          <a:ext cx="4867275" cy="3893820"/>
        </a:xfrm>
        <a:prstGeom prst="funnel">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38475" cy="463550"/>
          </a:xfrm>
          <a:prstGeom prst="rect">
            <a:avLst/>
          </a:prstGeom>
          <a:noFill/>
          <a:ln w="9525">
            <a:noFill/>
            <a:miter lim="800000"/>
            <a:headEnd/>
            <a:tailEnd/>
          </a:ln>
          <a:effectLst/>
        </p:spPr>
        <p:txBody>
          <a:bodyPr vert="horz" wrap="square" lIns="88100" tIns="44051" rIns="88100" bIns="44051" numCol="1" anchor="t" anchorCtr="0" compatLnSpc="1">
            <a:prstTxWarp prst="textNoShape">
              <a:avLst/>
            </a:prstTxWarp>
          </a:bodyPr>
          <a:lstStyle>
            <a:lvl1pPr defTabSz="881063">
              <a:defRPr sz="1200">
                <a:ea typeface="+mn-ea"/>
                <a:cs typeface="+mn-cs"/>
              </a:defRPr>
            </a:lvl1pPr>
          </a:lstStyle>
          <a:p>
            <a:pPr>
              <a:defRPr/>
            </a:pPr>
            <a:endParaRPr lang="en-US"/>
          </a:p>
        </p:txBody>
      </p:sp>
      <p:sp>
        <p:nvSpPr>
          <p:cNvPr id="27651" name="Rectangle 3"/>
          <p:cNvSpPr>
            <a:spLocks noGrp="1" noChangeArrowheads="1"/>
          </p:cNvSpPr>
          <p:nvPr>
            <p:ph type="dt" sz="quarter" idx="1"/>
          </p:nvPr>
        </p:nvSpPr>
        <p:spPr bwMode="auto">
          <a:xfrm>
            <a:off x="3970338" y="0"/>
            <a:ext cx="3038475" cy="463550"/>
          </a:xfrm>
          <a:prstGeom prst="rect">
            <a:avLst/>
          </a:prstGeom>
          <a:noFill/>
          <a:ln w="9525">
            <a:noFill/>
            <a:miter lim="800000"/>
            <a:headEnd/>
            <a:tailEnd/>
          </a:ln>
          <a:effectLst/>
        </p:spPr>
        <p:txBody>
          <a:bodyPr vert="horz" wrap="square" lIns="88100" tIns="44051" rIns="88100" bIns="44051" numCol="1" anchor="t" anchorCtr="0" compatLnSpc="1">
            <a:prstTxWarp prst="textNoShape">
              <a:avLst/>
            </a:prstTxWarp>
          </a:bodyPr>
          <a:lstStyle>
            <a:lvl1pPr algn="r" defTabSz="881063">
              <a:defRPr sz="1200">
                <a:ea typeface="+mn-ea"/>
                <a:cs typeface="+mn-cs"/>
              </a:defRPr>
            </a:lvl1pPr>
          </a:lstStyle>
          <a:p>
            <a:pPr>
              <a:defRPr/>
            </a:pPr>
            <a:endParaRPr lang="en-US"/>
          </a:p>
        </p:txBody>
      </p:sp>
      <p:sp>
        <p:nvSpPr>
          <p:cNvPr id="27652" name="Rectangle 4"/>
          <p:cNvSpPr>
            <a:spLocks noGrp="1" noChangeArrowheads="1"/>
          </p:cNvSpPr>
          <p:nvPr>
            <p:ph type="ftr" sz="quarter" idx="2"/>
          </p:nvPr>
        </p:nvSpPr>
        <p:spPr bwMode="auto">
          <a:xfrm>
            <a:off x="0" y="8831263"/>
            <a:ext cx="3038475" cy="463550"/>
          </a:xfrm>
          <a:prstGeom prst="rect">
            <a:avLst/>
          </a:prstGeom>
          <a:noFill/>
          <a:ln w="9525">
            <a:noFill/>
            <a:miter lim="800000"/>
            <a:headEnd/>
            <a:tailEnd/>
          </a:ln>
          <a:effectLst/>
        </p:spPr>
        <p:txBody>
          <a:bodyPr vert="horz" wrap="square" lIns="88100" tIns="44051" rIns="88100" bIns="44051" numCol="1" anchor="b" anchorCtr="0" compatLnSpc="1">
            <a:prstTxWarp prst="textNoShape">
              <a:avLst/>
            </a:prstTxWarp>
          </a:bodyPr>
          <a:lstStyle>
            <a:lvl1pPr defTabSz="881063">
              <a:defRPr sz="1200">
                <a:ea typeface="+mn-ea"/>
                <a:cs typeface="+mn-cs"/>
              </a:defRPr>
            </a:lvl1pPr>
          </a:lstStyle>
          <a:p>
            <a:pPr>
              <a:defRPr/>
            </a:pPr>
            <a:endParaRPr lang="en-US"/>
          </a:p>
        </p:txBody>
      </p:sp>
      <p:sp>
        <p:nvSpPr>
          <p:cNvPr id="27653" name="Rectangle 5"/>
          <p:cNvSpPr>
            <a:spLocks noGrp="1" noChangeArrowheads="1"/>
          </p:cNvSpPr>
          <p:nvPr>
            <p:ph type="sldNum" sz="quarter" idx="3"/>
          </p:nvPr>
        </p:nvSpPr>
        <p:spPr bwMode="auto">
          <a:xfrm>
            <a:off x="3970338" y="8831263"/>
            <a:ext cx="3038475" cy="463550"/>
          </a:xfrm>
          <a:prstGeom prst="rect">
            <a:avLst/>
          </a:prstGeom>
          <a:noFill/>
          <a:ln w="9525">
            <a:noFill/>
            <a:miter lim="800000"/>
            <a:headEnd/>
            <a:tailEnd/>
          </a:ln>
          <a:effectLst/>
        </p:spPr>
        <p:txBody>
          <a:bodyPr vert="horz" wrap="square" lIns="88100" tIns="44051" rIns="88100" bIns="44051" numCol="1" anchor="b" anchorCtr="0" compatLnSpc="1">
            <a:prstTxWarp prst="textNoShape">
              <a:avLst/>
            </a:prstTxWarp>
          </a:bodyPr>
          <a:lstStyle>
            <a:lvl1pPr algn="r" defTabSz="881063">
              <a:defRPr sz="1200"/>
            </a:lvl1pPr>
          </a:lstStyle>
          <a:p>
            <a:pPr>
              <a:defRPr/>
            </a:pPr>
            <a:fld id="{3CA10258-9E60-6A48-BBCA-6B9570B9CE5C}" type="slidenum">
              <a:rPr lang="en-US"/>
              <a:pPr>
                <a:defRPr/>
              </a:pPr>
              <a:t>‹#›</a:t>
            </a:fld>
            <a:endParaRPr lang="en-US"/>
          </a:p>
        </p:txBody>
      </p:sp>
    </p:spTree>
    <p:extLst>
      <p:ext uri="{BB962C8B-B14F-4D97-AF65-F5344CB8AC3E}">
        <p14:creationId xmlns:p14="http://schemas.microsoft.com/office/powerpoint/2010/main" val="31027852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22" tIns="46562" rIns="93122" bIns="46562" numCol="1" anchor="t" anchorCtr="0" compatLnSpc="1">
            <a:prstTxWarp prst="textNoShape">
              <a:avLst/>
            </a:prstTxWarp>
          </a:bodyPr>
          <a:lstStyle>
            <a:lvl1pPr defTabSz="931863">
              <a:defRPr sz="1200">
                <a:ea typeface="+mn-ea"/>
                <a:cs typeface="+mn-cs"/>
              </a:defRPr>
            </a:lvl1pPr>
          </a:lstStyle>
          <a:p>
            <a:pPr>
              <a:defRPr/>
            </a:pPr>
            <a:endParaRPr lang="en-US"/>
          </a:p>
        </p:txBody>
      </p:sp>
      <p:sp>
        <p:nvSpPr>
          <p:cNvPr id="11267"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22" tIns="46562" rIns="93122" bIns="46562" numCol="1" anchor="t" anchorCtr="0" compatLnSpc="1">
            <a:prstTxWarp prst="textNoShape">
              <a:avLst/>
            </a:prstTxWarp>
          </a:bodyPr>
          <a:lstStyle>
            <a:lvl1pPr algn="r" defTabSz="931863">
              <a:defRPr sz="1200">
                <a:ea typeface="+mn-ea"/>
                <a:cs typeface="+mn-cs"/>
              </a:defRPr>
            </a:lvl1pPr>
          </a:lstStyle>
          <a:p>
            <a:pPr>
              <a:defRPr/>
            </a:pPr>
            <a:endParaRPr lang="en-US"/>
          </a:p>
        </p:txBody>
      </p:sp>
      <p:sp>
        <p:nvSpPr>
          <p:cNvPr id="4403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9"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22" tIns="46562" rIns="93122" bIns="4656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22" tIns="46562" rIns="93122" bIns="46562" numCol="1" anchor="b" anchorCtr="0" compatLnSpc="1">
            <a:prstTxWarp prst="textNoShape">
              <a:avLst/>
            </a:prstTxWarp>
          </a:bodyPr>
          <a:lstStyle>
            <a:lvl1pPr defTabSz="931863">
              <a:defRPr sz="1200">
                <a:ea typeface="+mn-ea"/>
                <a:cs typeface="+mn-cs"/>
              </a:defRPr>
            </a:lvl1pPr>
          </a:lstStyle>
          <a:p>
            <a:pPr>
              <a:defRPr/>
            </a:pPr>
            <a:endParaRPr lang="en-US"/>
          </a:p>
        </p:txBody>
      </p:sp>
      <p:sp>
        <p:nvSpPr>
          <p:cNvPr id="11271"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22" tIns="46562" rIns="93122" bIns="46562" numCol="1" anchor="b" anchorCtr="0" compatLnSpc="1">
            <a:prstTxWarp prst="textNoShape">
              <a:avLst/>
            </a:prstTxWarp>
          </a:bodyPr>
          <a:lstStyle>
            <a:lvl1pPr algn="r" defTabSz="931863">
              <a:defRPr sz="1200"/>
            </a:lvl1pPr>
          </a:lstStyle>
          <a:p>
            <a:pPr>
              <a:defRPr/>
            </a:pPr>
            <a:fld id="{EF48620C-C99E-164D-8E67-615BBACC5C9C}" type="slidenum">
              <a:rPr lang="en-US"/>
              <a:pPr>
                <a:defRPr/>
              </a:pPr>
              <a:t>‹#›</a:t>
            </a:fld>
            <a:endParaRPr lang="en-US"/>
          </a:p>
        </p:txBody>
      </p:sp>
    </p:spTree>
    <p:extLst>
      <p:ext uri="{BB962C8B-B14F-4D97-AF65-F5344CB8AC3E}">
        <p14:creationId xmlns:p14="http://schemas.microsoft.com/office/powerpoint/2010/main" val="10224135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7" rIns="91435" bIns="45717"/>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18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6251A64-256E-D345-AC0F-DD5C147E9716}" type="slidenum">
              <a:rPr lang="en-US" sz="1200">
                <a:solidFill>
                  <a:prstClr val="black"/>
                </a:solidFill>
              </a:rPr>
              <a:pPr eaLnBrk="1" hangingPunct="1"/>
              <a:t>1</a:t>
            </a:fld>
            <a:endParaRPr lang="en-US" sz="1200">
              <a:solidFill>
                <a:prstClr val="black"/>
              </a:solidFill>
            </a:endParaRPr>
          </a:p>
        </p:txBody>
      </p:sp>
      <p:sp>
        <p:nvSpPr>
          <p:cNvPr id="46083" name="Text Box 2"/>
          <p:cNvSpPr>
            <a:spLocks noGrp="1" noRot="1" noChangeAspect="1" noChangeArrowheads="1" noTextEdit="1"/>
          </p:cNvSpPr>
          <p:nvPr>
            <p:ph type="sldImg"/>
          </p:nvPr>
        </p:nvSpPr>
        <p:spPr>
          <a:ln/>
        </p:spPr>
      </p:sp>
      <p:sp>
        <p:nvSpPr>
          <p:cNvPr id="371715" name="Text Box 3"/>
          <p:cNvSpPr txBox="1">
            <a:spLocks noGrp="1" noChangeArrowheads="1"/>
          </p:cNvSpPr>
          <p:nvPr>
            <p:ph type="body" idx="1"/>
          </p:nvPr>
        </p:nvSpPr>
        <p:spPr>
          <a:xfrm>
            <a:off x="933450" y="4416425"/>
            <a:ext cx="5141913" cy="4183063"/>
          </a:xfrm>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1" hangingPunct="1">
              <a:defRPr/>
            </a:pPr>
            <a:r>
              <a:rPr lang="en-US" dirty="0" smtClean="0">
                <a:cs typeface="+mn-cs"/>
              </a:rPr>
              <a:t>Updated Jan 27 2056 UTC</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a:ln/>
        </p:spPr>
      </p:sp>
      <p:sp>
        <p:nvSpPr>
          <p:cNvPr id="778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778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18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3BFF804-98F8-B54A-B710-9794ACC9AA81}" type="slidenum">
              <a:rPr lang="en-US" sz="1200">
                <a:solidFill>
                  <a:prstClr val="black"/>
                </a:solidFill>
              </a:rPr>
              <a:pPr eaLnBrk="1" hangingPunct="1"/>
              <a:t>19</a:t>
            </a:fld>
            <a:endParaRPr lang="en-US" sz="120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C65E3C1-5CBB-45C3-AAE9-41ACF9DDE4BB}" type="slidenum">
              <a:rPr lang="en-US" smtClean="0">
                <a:solidFill>
                  <a:prstClr val="black"/>
                </a:solidFill>
                <a:latin typeface="Calibri"/>
              </a:rPr>
              <a:pPr/>
              <a:t>26</a:t>
            </a:fld>
            <a:endParaRPr lang="en-US" dirty="0">
              <a:solidFill>
                <a:prstClr val="black"/>
              </a:solidFill>
              <a:latin typeface="Calibri"/>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678741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a:ln/>
        </p:spPr>
      </p:sp>
      <p:sp>
        <p:nvSpPr>
          <p:cNvPr id="501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501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18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401C254-A76A-1746-AD19-63572635F9FD}" type="slidenum">
              <a:rPr lang="en-US" sz="1200"/>
              <a:pPr eaLnBrk="1" hangingPunct="1"/>
              <a:t>45</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4145" name="Shape 348"/>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3162" tIns="93162" rIns="93162" bIns="93162" anchor="ctr"/>
          <a:lstStyle/>
          <a:p>
            <a:endParaRPr lang="en-US">
              <a:ea typeface="ＭＳ Ｐゴシック" charset="0"/>
              <a:cs typeface="ＭＳ Ｐゴシック" charset="0"/>
            </a:endParaRPr>
          </a:p>
        </p:txBody>
      </p:sp>
      <p:sp>
        <p:nvSpPr>
          <p:cNvPr id="134146" name="Shape 349"/>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5169" name="Shape 364"/>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3162" tIns="93162" rIns="93162" bIns="93162" anchor="ctr"/>
          <a:lstStyle/>
          <a:p>
            <a:endParaRPr lang="en-US">
              <a:ea typeface="ＭＳ Ｐゴシック" charset="0"/>
              <a:cs typeface="ＭＳ Ｐゴシック" charset="0"/>
            </a:endParaRPr>
          </a:p>
        </p:txBody>
      </p:sp>
      <p:sp>
        <p:nvSpPr>
          <p:cNvPr id="135170" name="Shape 365"/>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a:ln/>
        </p:spPr>
      </p:sp>
      <p:sp>
        <p:nvSpPr>
          <p:cNvPr id="645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645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18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5BFA2E-D4CC-9143-8E65-C41402B1E733}" type="slidenum">
              <a:rPr lang="en-US" sz="1200"/>
              <a:pPr eaLnBrk="1" hangingPunct="1"/>
              <a:t>62</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7" rIns="91435" bIns="45717"/>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18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6251A64-256E-D345-AC0F-DD5C147E9716}" type="slidenum">
              <a:rPr lang="en-US" sz="1200">
                <a:solidFill>
                  <a:prstClr val="black"/>
                </a:solidFill>
              </a:rPr>
              <a:pPr eaLnBrk="1" hangingPunct="1"/>
              <a:t>66</a:t>
            </a:fld>
            <a:endParaRPr lang="en-US" sz="1200">
              <a:solidFill>
                <a:prstClr val="black"/>
              </a:solidFill>
            </a:endParaRPr>
          </a:p>
        </p:txBody>
      </p:sp>
      <p:sp>
        <p:nvSpPr>
          <p:cNvPr id="46083" name="Text Box 2"/>
          <p:cNvSpPr>
            <a:spLocks noGrp="1" noRot="1" noChangeAspect="1" noChangeArrowheads="1" noTextEdit="1"/>
          </p:cNvSpPr>
          <p:nvPr>
            <p:ph type="sldImg"/>
          </p:nvPr>
        </p:nvSpPr>
        <p:spPr>
          <a:ln/>
        </p:spPr>
      </p:sp>
      <p:sp>
        <p:nvSpPr>
          <p:cNvPr id="371715" name="Text Box 3"/>
          <p:cNvSpPr txBox="1">
            <a:spLocks noGrp="1" noChangeArrowheads="1"/>
          </p:cNvSpPr>
          <p:nvPr>
            <p:ph type="body" idx="1"/>
          </p:nvPr>
        </p:nvSpPr>
        <p:spPr>
          <a:xfrm>
            <a:off x="933450" y="4416425"/>
            <a:ext cx="5141913" cy="4183063"/>
          </a:xfrm>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1" hangingPunct="1">
              <a:defRPr/>
            </a:pPr>
            <a:r>
              <a:rPr lang="en-US" dirty="0" smtClean="0">
                <a:cs typeface="+mn-cs"/>
              </a:rPr>
              <a:t>Updated Jan 27 2056 UTC</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1.xml"/><Relationship Id="rId2" Type="http://schemas.openxmlformats.org/officeDocument/2006/relationships/image" Target="../media/image1.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8.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071B78-8EE6-BA40-8B58-86C1EEE256E3}" type="slidenum">
              <a:rPr lang="en-US"/>
              <a:pPr>
                <a:defRPr/>
              </a:pPr>
              <a:t>‹#›</a:t>
            </a:fld>
            <a:endParaRPr lang="en-US"/>
          </a:p>
        </p:txBody>
      </p:sp>
    </p:spTree>
    <p:extLst>
      <p:ext uri="{BB962C8B-B14F-4D97-AF65-F5344CB8AC3E}">
        <p14:creationId xmlns:p14="http://schemas.microsoft.com/office/powerpoint/2010/main" val="252168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EFCDDA-5ED8-B84B-8482-78509B061DB4}" type="slidenum">
              <a:rPr lang="en-US"/>
              <a:pPr>
                <a:defRPr/>
              </a:pPr>
              <a:t>‹#›</a:t>
            </a:fld>
            <a:endParaRPr lang="en-US"/>
          </a:p>
        </p:txBody>
      </p:sp>
    </p:spTree>
    <p:extLst>
      <p:ext uri="{BB962C8B-B14F-4D97-AF65-F5344CB8AC3E}">
        <p14:creationId xmlns:p14="http://schemas.microsoft.com/office/powerpoint/2010/main" val="8347959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0AC5E26-28F3-B04F-9C67-4DA5510F7D95}" type="slidenum">
              <a:rPr lang="en-US"/>
              <a:pPr>
                <a:defRPr/>
              </a:pPr>
              <a:t>‹#›</a:t>
            </a:fld>
            <a:endParaRPr lang="en-US"/>
          </a:p>
        </p:txBody>
      </p:sp>
    </p:spTree>
    <p:extLst>
      <p:ext uri="{BB962C8B-B14F-4D97-AF65-F5344CB8AC3E}">
        <p14:creationId xmlns:p14="http://schemas.microsoft.com/office/powerpoint/2010/main" val="8576273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77A48D7-5BFD-3043-BB4F-F8F28AF32EE5}" type="slidenum">
              <a:rPr lang="en-US"/>
              <a:pPr>
                <a:defRPr/>
              </a:pPr>
              <a:t>‹#›</a:t>
            </a:fld>
            <a:endParaRPr lang="en-US"/>
          </a:p>
        </p:txBody>
      </p:sp>
    </p:spTree>
    <p:extLst>
      <p:ext uri="{BB962C8B-B14F-4D97-AF65-F5344CB8AC3E}">
        <p14:creationId xmlns:p14="http://schemas.microsoft.com/office/powerpoint/2010/main" val="26433647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0225C7A-2C72-E645-A441-C837F442E3FE}" type="slidenum">
              <a:rPr lang="en-US"/>
              <a:pPr>
                <a:defRPr/>
              </a:pPr>
              <a:t>‹#›</a:t>
            </a:fld>
            <a:endParaRPr lang="en-US"/>
          </a:p>
        </p:txBody>
      </p:sp>
    </p:spTree>
    <p:extLst>
      <p:ext uri="{BB962C8B-B14F-4D97-AF65-F5344CB8AC3E}">
        <p14:creationId xmlns:p14="http://schemas.microsoft.com/office/powerpoint/2010/main" val="18667589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A0579D2-A523-8443-A241-B61280563E69}" type="slidenum">
              <a:rPr lang="en-US"/>
              <a:pPr>
                <a:defRPr/>
              </a:pPr>
              <a:t>‹#›</a:t>
            </a:fld>
            <a:endParaRPr lang="en-US"/>
          </a:p>
        </p:txBody>
      </p:sp>
    </p:spTree>
    <p:extLst>
      <p:ext uri="{BB962C8B-B14F-4D97-AF65-F5344CB8AC3E}">
        <p14:creationId xmlns:p14="http://schemas.microsoft.com/office/powerpoint/2010/main" val="10361847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54C4CBC-F836-604C-9185-7EFAFBE2324E}" type="slidenum">
              <a:rPr lang="en-US"/>
              <a:pPr>
                <a:defRPr/>
              </a:pPr>
              <a:t>‹#›</a:t>
            </a:fld>
            <a:endParaRPr lang="en-US"/>
          </a:p>
        </p:txBody>
      </p:sp>
    </p:spTree>
    <p:extLst>
      <p:ext uri="{BB962C8B-B14F-4D97-AF65-F5344CB8AC3E}">
        <p14:creationId xmlns:p14="http://schemas.microsoft.com/office/powerpoint/2010/main" val="41909188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DDCE099-088A-C140-B2CD-B09CD18A7A83}" type="slidenum">
              <a:rPr lang="en-US"/>
              <a:pPr>
                <a:defRPr/>
              </a:pPr>
              <a:t>‹#›</a:t>
            </a:fld>
            <a:endParaRPr lang="en-US"/>
          </a:p>
        </p:txBody>
      </p:sp>
    </p:spTree>
    <p:extLst>
      <p:ext uri="{BB962C8B-B14F-4D97-AF65-F5344CB8AC3E}">
        <p14:creationId xmlns:p14="http://schemas.microsoft.com/office/powerpoint/2010/main" val="24930305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43FCB69-9179-B541-ACEB-C89097116206}" type="slidenum">
              <a:rPr lang="en-US"/>
              <a:pPr>
                <a:defRPr/>
              </a:pPr>
              <a:t>‹#›</a:t>
            </a:fld>
            <a:endParaRPr lang="en-US"/>
          </a:p>
        </p:txBody>
      </p:sp>
    </p:spTree>
    <p:extLst>
      <p:ext uri="{BB962C8B-B14F-4D97-AF65-F5344CB8AC3E}">
        <p14:creationId xmlns:p14="http://schemas.microsoft.com/office/powerpoint/2010/main" val="175839683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4386197-8901-9B47-88CF-D796E93A8A99}" type="slidenum">
              <a:rPr lang="en-US"/>
              <a:pPr>
                <a:defRPr/>
              </a:pPr>
              <a:t>‹#›</a:t>
            </a:fld>
            <a:endParaRPr lang="en-US"/>
          </a:p>
        </p:txBody>
      </p:sp>
    </p:spTree>
    <p:extLst>
      <p:ext uri="{BB962C8B-B14F-4D97-AF65-F5344CB8AC3E}">
        <p14:creationId xmlns:p14="http://schemas.microsoft.com/office/powerpoint/2010/main" val="23259565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6F789E5-B159-034A-84CD-0F902946723E}" type="slidenum">
              <a:rPr lang="en-US"/>
              <a:pPr>
                <a:defRPr/>
              </a:pPr>
              <a:t>‹#›</a:t>
            </a:fld>
            <a:endParaRPr lang="en-US"/>
          </a:p>
        </p:txBody>
      </p:sp>
    </p:spTree>
    <p:extLst>
      <p:ext uri="{BB962C8B-B14F-4D97-AF65-F5344CB8AC3E}">
        <p14:creationId xmlns:p14="http://schemas.microsoft.com/office/powerpoint/2010/main" val="193503690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6DC123D-A470-4F43-B3FE-543D400C905E}" type="slidenum">
              <a:rPr lang="en-US"/>
              <a:pPr>
                <a:defRPr/>
              </a:pPr>
              <a:t>‹#›</a:t>
            </a:fld>
            <a:endParaRPr lang="en-US"/>
          </a:p>
        </p:txBody>
      </p:sp>
    </p:spTree>
    <p:extLst>
      <p:ext uri="{BB962C8B-B14F-4D97-AF65-F5344CB8AC3E}">
        <p14:creationId xmlns:p14="http://schemas.microsoft.com/office/powerpoint/2010/main" val="1892443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BA0086-1A89-3E4C-8C36-D25017601C4A}" type="slidenum">
              <a:rPr lang="en-US"/>
              <a:pPr>
                <a:defRPr/>
              </a:pPr>
              <a:t>‹#›</a:t>
            </a:fld>
            <a:endParaRPr lang="en-US"/>
          </a:p>
        </p:txBody>
      </p:sp>
    </p:spTree>
    <p:extLst>
      <p:ext uri="{BB962C8B-B14F-4D97-AF65-F5344CB8AC3E}">
        <p14:creationId xmlns:p14="http://schemas.microsoft.com/office/powerpoint/2010/main" val="25319840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CE03175-1E28-BF43-8502-066EA082E75D}" type="slidenum">
              <a:rPr lang="en-US"/>
              <a:pPr>
                <a:defRPr/>
              </a:pPr>
              <a:t>‹#›</a:t>
            </a:fld>
            <a:endParaRPr lang="en-US"/>
          </a:p>
        </p:txBody>
      </p:sp>
    </p:spTree>
    <p:extLst>
      <p:ext uri="{BB962C8B-B14F-4D97-AF65-F5344CB8AC3E}">
        <p14:creationId xmlns:p14="http://schemas.microsoft.com/office/powerpoint/2010/main" val="267365469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rtlCol="0"/>
          <a:lstStyle>
            <a:lvl1pPr>
              <a:defRPr>
                <a:solidFill>
                  <a:schemeClr val="tx1">
                    <a:tint val="75000"/>
                  </a:schemeClr>
                </a:solidFill>
                <a:ea typeface="ＭＳ Ｐゴシック" charset="-128"/>
                <a:cs typeface="ＭＳ Ｐゴシック" charset="-128"/>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pPr>
              <a:defRPr/>
            </a:pPr>
            <a:fld id="{142FD5E8-5EFF-1E47-8292-B1B0F45769E9}" type="slidenum">
              <a:rPr lang="en-US"/>
              <a:pPr>
                <a:defRPr/>
              </a:pPr>
              <a:t>‹#›</a:t>
            </a:fld>
            <a:endParaRPr lang="en-US"/>
          </a:p>
        </p:txBody>
      </p:sp>
    </p:spTree>
    <p:extLst>
      <p:ext uri="{BB962C8B-B14F-4D97-AF65-F5344CB8AC3E}">
        <p14:creationId xmlns:p14="http://schemas.microsoft.com/office/powerpoint/2010/main" val="357632728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x" type="tx">
  <p:cSld name="tx">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457200" y="274637"/>
            <a:ext cx="8229600" cy="1143000"/>
          </a:xfrm>
          <a:prstGeom prst="rect">
            <a:avLst/>
          </a:prstGeom>
          <a:noFill/>
          <a:ln>
            <a:noFill/>
          </a:ln>
        </p:spPr>
        <p:txBody>
          <a:bodyPr lIns="91425" tIns="91425" rIns="91425" bIns="91425" anchor="b"/>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54" name="Shape 54"/>
          <p:cNvSpPr txBox="1">
            <a:spLocks noGrp="1"/>
          </p:cNvSpPr>
          <p:nvPr>
            <p:ph type="body" idx="1"/>
          </p:nvPr>
        </p:nvSpPr>
        <p:spPr>
          <a:xfrm>
            <a:off x="457200" y="1600200"/>
            <a:ext cx="8229600" cy="4967700"/>
          </a:xfrm>
          <a:prstGeom prst="rect">
            <a:avLst/>
          </a:prstGeom>
          <a:noFill/>
          <a:ln>
            <a:noFill/>
          </a:ln>
        </p:spPr>
        <p:txBody>
          <a:bodyPr lIns="91425" tIns="91425" rIns="91425" bIns="91425"/>
          <a:lstStyle>
            <a:lvl1pPr rtl="0">
              <a:defRPr/>
            </a:lvl1pPr>
            <a:lvl2pPr rtl="0">
              <a:defRPr/>
            </a:lvl2pPr>
            <a:lvl3pPr rtl="0">
              <a:defRPr/>
            </a:lvl3pPr>
            <a:lvl4pPr rtl="0">
              <a:defRPr/>
            </a:lvl4pPr>
            <a:lvl5pPr rtl="0">
              <a:defRPr sz="1800"/>
            </a:lvl5pPr>
            <a:lvl6pPr rtl="0">
              <a:defRPr sz="1800"/>
            </a:lvl6pPr>
            <a:lvl7pPr rtl="0">
              <a:defRPr sz="1800"/>
            </a:lvl7pPr>
            <a:lvl8pPr rtl="0">
              <a:defRPr sz="1800"/>
            </a:lvl8pPr>
            <a:lvl9pPr rtl="0">
              <a:defRPr sz="1800"/>
            </a:lvl9pPr>
          </a:lstStyle>
          <a:p>
            <a:endParaRPr/>
          </a:p>
        </p:txBody>
      </p:sp>
    </p:spTree>
    <p:extLst>
      <p:ext uri="{BB962C8B-B14F-4D97-AF65-F5344CB8AC3E}">
        <p14:creationId xmlns:p14="http://schemas.microsoft.com/office/powerpoint/2010/main" val="284988725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78596B-89A2-4F29-B8CD-1BD2A3B17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29642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2E3AEE-4753-4218-95C4-62AF12895D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799725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052DE-8B94-4214-96B8-F20E1C4BB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797771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5D96EE-D872-4073-B39E-0271AE6449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089832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3AF3743-268E-461C-8BA7-45616F73A6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9954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7664F2-94DA-4634-A5EE-4F609A0797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383284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5BF3F5A-2212-4858-8A88-4B3D2DAF86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68765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96F7200-4D05-4A4E-B112-FCACB5B1AAC6}" type="slidenum">
              <a:rPr lang="en-US"/>
              <a:pPr>
                <a:defRPr/>
              </a:pPr>
              <a:t>‹#›</a:t>
            </a:fld>
            <a:endParaRPr lang="en-US"/>
          </a:p>
        </p:txBody>
      </p:sp>
    </p:spTree>
    <p:extLst>
      <p:ext uri="{BB962C8B-B14F-4D97-AF65-F5344CB8AC3E}">
        <p14:creationId xmlns:p14="http://schemas.microsoft.com/office/powerpoint/2010/main" val="290504095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613384-7CB0-4EE5-BCDF-737B5AD108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92807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0DD714-4A99-4051-9FBE-2FBE25FC3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241425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CC3814-BFEF-4459-9079-F3B57CA5F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227005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F24CDB-D170-4125-8C76-4DA8EFDE1D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075761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071B78-8EE6-BA40-8B58-86C1EEE256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317890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961DFF-A451-FA41-BF45-8DA77A6D8C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410413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5136D7-5525-0F41-A21A-EA8D1D8B3A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045394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C2C1BD0-3B51-8749-B7AE-4A5143F86E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29677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E1BF796-1162-6A41-A0BD-48A71754F4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78122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C93156-0DA8-C04D-AF5B-BD6F1459AD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0422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lvl1pPr>
          </a:lstStyle>
          <a:p>
            <a:pPr>
              <a:defRPr/>
            </a:pPr>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vl1pPr>
          </a:lstStyle>
          <a:p>
            <a:pPr>
              <a:defRPr/>
            </a:pPr>
            <a:fld id="{E3618B0F-526C-A742-8B38-27B2FE6663D4}" type="slidenum">
              <a:rPr lang="en-US"/>
              <a:pPr>
                <a:defRPr/>
              </a:pPr>
              <a:t>‹#›</a:t>
            </a:fld>
            <a:endParaRPr lang="en-US"/>
          </a:p>
        </p:txBody>
      </p:sp>
    </p:spTree>
    <p:extLst>
      <p:ext uri="{BB962C8B-B14F-4D97-AF65-F5344CB8AC3E}">
        <p14:creationId xmlns:p14="http://schemas.microsoft.com/office/powerpoint/2010/main" val="276444585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419F3EE-0C91-214B-8F38-5D0472FB8E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333035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75E646-A6DA-B045-A302-2FC45CA7A0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716886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9938221-39E6-A343-9A99-54E4C3E4FA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971377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EFCDDA-5ED8-B84B-8482-78509B061D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492223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BA0086-1A89-3E4C-8C36-D25017601C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977332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96F7200-4D05-4A4E-B112-FCACB5B1AA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409418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사용자 지정 레이아웃">
    <p:spTree>
      <p:nvGrpSpPr>
        <p:cNvPr id="1" name=""/>
        <p:cNvGrpSpPr/>
        <p:nvPr/>
      </p:nvGrpSpPr>
      <p:grpSpPr>
        <a:xfrm>
          <a:off x="0" y="0"/>
          <a:ext cx="0" cy="0"/>
          <a:chOff x="0" y="0"/>
          <a:chExt cx="0" cy="0"/>
        </a:xfrm>
      </p:grpSpPr>
      <p:grpSp>
        <p:nvGrpSpPr>
          <p:cNvPr id="3" name="그룹 5"/>
          <p:cNvGrpSpPr>
            <a:grpSpLocks/>
          </p:cNvGrpSpPr>
          <p:nvPr userDrawn="1"/>
        </p:nvGrpSpPr>
        <p:grpSpPr bwMode="auto">
          <a:xfrm>
            <a:off x="-4763" y="207963"/>
            <a:ext cx="9156701" cy="798512"/>
            <a:chOff x="-12700" y="1578520"/>
            <a:chExt cx="9156700" cy="798513"/>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1578520"/>
              <a:ext cx="9156700"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직사각형 4"/>
            <p:cNvSpPr/>
            <p:nvPr userDrawn="1"/>
          </p:nvSpPr>
          <p:spPr>
            <a:xfrm>
              <a:off x="1" y="1643607"/>
              <a:ext cx="8000999" cy="701676"/>
            </a:xfrm>
            <a:prstGeom prst="rect">
              <a:avLst/>
            </a:prstGeom>
            <a:gradFill flip="none" rotWithShape="1">
              <a:gsLst>
                <a:gs pos="31000">
                  <a:srgbClr val="0197BB"/>
                </a:gs>
                <a:gs pos="100000">
                  <a:srgbClr val="102D9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a:solidFill>
                  <a:srgbClr val="FFFFFF"/>
                </a:solidFill>
                <a:latin typeface="Arial"/>
              </a:endParaRPr>
            </a:p>
          </p:txBody>
        </p:sp>
      </p:grpSp>
      <p:pic>
        <p:nvPicPr>
          <p:cNvPr id="6"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4313" y="6429375"/>
            <a:ext cx="95091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950200" y="6457950"/>
            <a:ext cx="11588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제목 1"/>
          <p:cNvSpPr>
            <a:spLocks noGrp="1"/>
          </p:cNvSpPr>
          <p:nvPr>
            <p:ph type="title"/>
          </p:nvPr>
        </p:nvSpPr>
        <p:spPr>
          <a:xfrm>
            <a:off x="464820" y="266249"/>
            <a:ext cx="7400948" cy="725470"/>
          </a:xfrm>
          <a:prstGeom prst="rect">
            <a:avLst/>
          </a:prstGeom>
        </p:spPr>
        <p:txBody>
          <a:bodyPr>
            <a:noAutofit/>
          </a:bodyPr>
          <a:lstStyle>
            <a:lvl1pPr algn="l">
              <a:defRPr sz="3000">
                <a:solidFill>
                  <a:schemeClr val="bg1"/>
                </a:solidFill>
                <a:latin typeface="Cre고딕 B" pitchFamily="18" charset="-127"/>
                <a:ea typeface="Cre고딕 B" pitchFamily="18" charset="-127"/>
              </a:defRPr>
            </a:lvl1pPr>
          </a:lstStyle>
          <a:p>
            <a:pPr lvl="0"/>
            <a:r>
              <a:rPr lang="ko-KR" altLang="en-US" noProof="0" dirty="0" smtClean="0"/>
              <a:t>마스터 제목 스타일 편집</a:t>
            </a:r>
            <a:endParaRPr lang="ko-KR" altLang="en-US" noProof="0" dirty="0"/>
          </a:p>
        </p:txBody>
      </p:sp>
    </p:spTree>
    <p:extLst>
      <p:ext uri="{BB962C8B-B14F-4D97-AF65-F5344CB8AC3E}">
        <p14:creationId xmlns:p14="http://schemas.microsoft.com/office/powerpoint/2010/main" val="26928114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071B78-8EE6-BA40-8B58-86C1EEE256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383150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961DFF-A451-FA41-BF45-8DA77A6D8C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967519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5136D7-5525-0F41-A21A-EA8D1D8B3A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7169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lvl1pPr>
          </a:lstStyle>
          <a:p>
            <a:pPr>
              <a:defRPr/>
            </a:pPr>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vl1pPr>
          </a:lstStyle>
          <a:p>
            <a:pPr>
              <a:defRPr/>
            </a:pPr>
            <a:fld id="{626685AB-2A25-D445-9559-8E259C985CA3}" type="slidenum">
              <a:rPr lang="en-US"/>
              <a:pPr>
                <a:defRPr/>
              </a:pPr>
              <a:t>‹#›</a:t>
            </a:fld>
            <a:endParaRPr lang="en-US"/>
          </a:p>
        </p:txBody>
      </p:sp>
    </p:spTree>
    <p:extLst>
      <p:ext uri="{BB962C8B-B14F-4D97-AF65-F5344CB8AC3E}">
        <p14:creationId xmlns:p14="http://schemas.microsoft.com/office/powerpoint/2010/main" val="397279930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C2C1BD0-3B51-8749-B7AE-4A5143F86E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893672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E1BF796-1162-6A41-A0BD-48A71754F4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042746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C93156-0DA8-C04D-AF5B-BD6F1459AD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684652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419F3EE-0C91-214B-8F38-5D0472FB8E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407816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75E646-A6DA-B045-A302-2FC45CA7A0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037135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9938221-39E6-A343-9A99-54E4C3E4FA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672703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EFCDDA-5ED8-B84B-8482-78509B061D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35177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BA0086-1A89-3E4C-8C36-D25017601C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008142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96F7200-4D05-4A4E-B112-FCACB5B1AA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997536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3853701-56F0-FC4D-9D45-B5BF49F40F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00188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vl1pPr>
          </a:lstStyle>
          <a:p>
            <a:pPr>
              <a:defRPr/>
            </a:pPr>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vl1pPr>
          </a:lstStyle>
          <a:p>
            <a:pPr>
              <a:defRPr/>
            </a:pPr>
            <a:fld id="{85F852CD-EFE1-104A-A011-E57B42DE9909}" type="slidenum">
              <a:rPr lang="en-US"/>
              <a:pPr>
                <a:defRPr/>
              </a:pPr>
              <a:t>‹#›</a:t>
            </a:fld>
            <a:endParaRPr lang="en-US"/>
          </a:p>
        </p:txBody>
      </p:sp>
    </p:spTree>
    <p:extLst>
      <p:ext uri="{BB962C8B-B14F-4D97-AF65-F5344CB8AC3E}">
        <p14:creationId xmlns:p14="http://schemas.microsoft.com/office/powerpoint/2010/main" val="250956458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3853701-56F0-FC4D-9D45-B5BF49F40F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5203822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3853701-56F0-FC4D-9D45-B5BF49F40F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0242701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3853701-56F0-FC4D-9D45-B5BF49F40F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4927689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3853701-56F0-FC4D-9D45-B5BF49F40F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3238520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3853701-56F0-FC4D-9D45-B5BF49F40F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9678697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3853701-56F0-FC4D-9D45-B5BF49F40F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9343746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3853701-56F0-FC4D-9D45-B5BF49F40F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7311880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3853701-56F0-FC4D-9D45-B5BF49F40F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6305262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3853701-56F0-FC4D-9D45-B5BF49F40F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6033823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3853701-56F0-FC4D-9D45-B5BF49F40F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85958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a:lvl1pPr>
          </a:lstStyle>
          <a:p>
            <a:pPr>
              <a:defRPr/>
            </a:pPr>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lvl1pPr>
          </a:lstStyle>
          <a:p>
            <a:pPr>
              <a:defRPr/>
            </a:pPr>
            <a:fld id="{D6C1B3E6-1224-6A40-A42C-D0A2BA62D0DF}" type="slidenum">
              <a:rPr lang="en-US"/>
              <a:pPr>
                <a:defRPr/>
              </a:pPr>
              <a:t>‹#›</a:t>
            </a:fld>
            <a:endParaRPr lang="en-US"/>
          </a:p>
        </p:txBody>
      </p:sp>
    </p:spTree>
    <p:extLst>
      <p:ext uri="{BB962C8B-B14F-4D97-AF65-F5344CB8AC3E}">
        <p14:creationId xmlns:p14="http://schemas.microsoft.com/office/powerpoint/2010/main" val="59668921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latin typeface="Georgia"/>
            </a:endParaRPr>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latin typeface="Georgia"/>
            </a:endParaRPr>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latin typeface="Georgia"/>
            </a:endParaRPr>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latin typeface="Georgia"/>
            </a:endParaRPr>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latin typeface="Georgia"/>
            </a:endParaRPr>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latin typeface="Georgia"/>
            </a:endParaRPr>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latin typeface="Georgia"/>
            </a:endParaRPr>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latin typeface="Georgia"/>
            </a:endParaRPr>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latin typeface="Georgia"/>
            </a:endParaRPr>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latin typeface="Georgia"/>
            </a:endParaRPr>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latin typeface="Georgia"/>
            </a:endParaRPr>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705600" y="4206240"/>
            <a:ext cx="960120" cy="457200"/>
          </a:xfrm>
        </p:spPr>
        <p:txBody>
          <a:bodyPr/>
          <a:lstStyle/>
          <a:p>
            <a:endParaRPr lang="en-US">
              <a:solidFill>
                <a:srgbClr val="438086"/>
              </a:solidFill>
            </a:endParaRPr>
          </a:p>
        </p:txBody>
      </p:sp>
      <p:sp>
        <p:nvSpPr>
          <p:cNvPr id="17" name="Footer Placeholder 16"/>
          <p:cNvSpPr>
            <a:spLocks noGrp="1"/>
          </p:cNvSpPr>
          <p:nvPr>
            <p:ph type="ftr" sz="quarter" idx="11"/>
          </p:nvPr>
        </p:nvSpPr>
        <p:spPr>
          <a:xfrm>
            <a:off x="5410200" y="4205288"/>
            <a:ext cx="1295400" cy="457200"/>
          </a:xfrm>
        </p:spPr>
        <p:txBody>
          <a:bodyPr/>
          <a:lstStyle/>
          <a:p>
            <a:endParaRPr lang="en-US">
              <a:solidFill>
                <a:srgbClr val="438086"/>
              </a:solidFill>
            </a:endParaRPr>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DE84D047-0643-4B92-B6D6-0BFFD16A6DB5}"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08385935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solidFill>
                <a:srgbClr val="438086"/>
              </a:solidFill>
            </a:endParaRPr>
          </a:p>
        </p:txBody>
      </p:sp>
      <p:sp>
        <p:nvSpPr>
          <p:cNvPr id="5" name="Footer Placeholder 4"/>
          <p:cNvSpPr>
            <a:spLocks noGrp="1"/>
          </p:cNvSpPr>
          <p:nvPr>
            <p:ph type="ftr" sz="quarter" idx="11"/>
          </p:nvPr>
        </p:nvSpPr>
        <p:spPr/>
        <p:txBody>
          <a:bodyPr/>
          <a:lstStyle/>
          <a:p>
            <a:endParaRPr lang="en-US">
              <a:solidFill>
                <a:srgbClr val="438086"/>
              </a:solidFill>
            </a:endParaRPr>
          </a:p>
        </p:txBody>
      </p:sp>
      <p:sp>
        <p:nvSpPr>
          <p:cNvPr id="6" name="Slide Number Placeholder 5"/>
          <p:cNvSpPr>
            <a:spLocks noGrp="1"/>
          </p:cNvSpPr>
          <p:nvPr>
            <p:ph type="sldNum" sz="quarter" idx="12"/>
          </p:nvPr>
        </p:nvSpPr>
        <p:spPr/>
        <p:txBody>
          <a:bodyPr/>
          <a:lstStyle/>
          <a:p>
            <a:fld id="{DE84D047-0643-4B92-B6D6-0BFFD16A6DB5}" type="slidenum">
              <a:rPr lang="en-US" smtClean="0"/>
              <a:pPr/>
              <a:t>‹#›</a:t>
            </a:fld>
            <a:endParaRPr lang="en-US"/>
          </a:p>
        </p:txBody>
      </p:sp>
    </p:spTree>
    <p:extLst>
      <p:ext uri="{BB962C8B-B14F-4D97-AF65-F5344CB8AC3E}">
        <p14:creationId xmlns:p14="http://schemas.microsoft.com/office/powerpoint/2010/main" val="411790072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endParaRPr lang="en-US">
              <a:solidFill>
                <a:srgbClr val="438086"/>
              </a:solidFill>
            </a:endParaRPr>
          </a:p>
        </p:txBody>
      </p:sp>
      <p:sp>
        <p:nvSpPr>
          <p:cNvPr id="5" name="Footer Placeholder 4"/>
          <p:cNvSpPr>
            <a:spLocks noGrp="1"/>
          </p:cNvSpPr>
          <p:nvPr>
            <p:ph type="ftr" sz="quarter" idx="11"/>
          </p:nvPr>
        </p:nvSpPr>
        <p:spPr/>
        <p:txBody>
          <a:bodyPr/>
          <a:lstStyle/>
          <a:p>
            <a:endParaRPr lang="en-US">
              <a:solidFill>
                <a:srgbClr val="438086"/>
              </a:solidFill>
            </a:endParaRPr>
          </a:p>
        </p:txBody>
      </p:sp>
      <p:sp>
        <p:nvSpPr>
          <p:cNvPr id="6" name="Slide Number Placeholder 5"/>
          <p:cNvSpPr>
            <a:spLocks noGrp="1"/>
          </p:cNvSpPr>
          <p:nvPr>
            <p:ph type="sldNum" sz="quarter" idx="12"/>
          </p:nvPr>
        </p:nvSpPr>
        <p:spPr/>
        <p:txBody>
          <a:bodyPr/>
          <a:lstStyle/>
          <a:p>
            <a:fld id="{DE84D047-0643-4B92-B6D6-0BFFD16A6DB5}" type="slidenum">
              <a:rPr lang="en-US" smtClean="0"/>
              <a:pPr/>
              <a:t>‹#›</a:t>
            </a:fld>
            <a:endParaRPr lang="en-US"/>
          </a:p>
        </p:txBody>
      </p:sp>
    </p:spTree>
    <p:extLst>
      <p:ext uri="{BB962C8B-B14F-4D97-AF65-F5344CB8AC3E}">
        <p14:creationId xmlns:p14="http://schemas.microsoft.com/office/powerpoint/2010/main" val="162947498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US">
              <a:solidFill>
                <a:srgbClr val="438086"/>
              </a:solidFill>
            </a:endParaRPr>
          </a:p>
        </p:txBody>
      </p:sp>
      <p:sp>
        <p:nvSpPr>
          <p:cNvPr id="6" name="Footer Placeholder 5"/>
          <p:cNvSpPr>
            <a:spLocks noGrp="1"/>
          </p:cNvSpPr>
          <p:nvPr>
            <p:ph type="ftr" sz="quarter" idx="11"/>
          </p:nvPr>
        </p:nvSpPr>
        <p:spPr/>
        <p:txBody>
          <a:bodyPr/>
          <a:lstStyle/>
          <a:p>
            <a:endParaRPr lang="en-US">
              <a:solidFill>
                <a:srgbClr val="438086"/>
              </a:solidFill>
            </a:endParaRPr>
          </a:p>
        </p:txBody>
      </p:sp>
      <p:sp>
        <p:nvSpPr>
          <p:cNvPr id="7" name="Slide Number Placeholder 6"/>
          <p:cNvSpPr>
            <a:spLocks noGrp="1"/>
          </p:cNvSpPr>
          <p:nvPr>
            <p:ph type="sldNum" sz="quarter" idx="12"/>
          </p:nvPr>
        </p:nvSpPr>
        <p:spPr/>
        <p:txBody>
          <a:bodyPr/>
          <a:lstStyle/>
          <a:p>
            <a:fld id="{DE84D047-0643-4B92-B6D6-0BFFD16A6DB5}" type="slidenum">
              <a:rPr lang="en-US" smtClean="0"/>
              <a:pPr/>
              <a:t>‹#›</a:t>
            </a:fld>
            <a:endParaRPr lang="en-US"/>
          </a:p>
        </p:txBody>
      </p:sp>
    </p:spTree>
    <p:extLst>
      <p:ext uri="{BB962C8B-B14F-4D97-AF65-F5344CB8AC3E}">
        <p14:creationId xmlns:p14="http://schemas.microsoft.com/office/powerpoint/2010/main" val="366743502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Date Placeholder 25"/>
          <p:cNvSpPr>
            <a:spLocks noGrp="1"/>
          </p:cNvSpPr>
          <p:nvPr>
            <p:ph type="dt" sz="half" idx="10"/>
          </p:nvPr>
        </p:nvSpPr>
        <p:spPr/>
        <p:txBody>
          <a:bodyPr rtlCol="0"/>
          <a:lstStyle/>
          <a:p>
            <a:endParaRPr lang="en-US">
              <a:solidFill>
                <a:srgbClr val="438086"/>
              </a:solidFill>
            </a:endParaRPr>
          </a:p>
        </p:txBody>
      </p:sp>
      <p:sp>
        <p:nvSpPr>
          <p:cNvPr id="27" name="Slide Number Placeholder 26"/>
          <p:cNvSpPr>
            <a:spLocks noGrp="1"/>
          </p:cNvSpPr>
          <p:nvPr>
            <p:ph type="sldNum" sz="quarter" idx="11"/>
          </p:nvPr>
        </p:nvSpPr>
        <p:spPr/>
        <p:txBody>
          <a:bodyPr rtlCol="0"/>
          <a:lstStyle/>
          <a:p>
            <a:fld id="{DE84D047-0643-4B92-B6D6-0BFFD16A6DB5}" type="slidenum">
              <a:rPr lang="en-US" smtClean="0"/>
              <a:pPr/>
              <a:t>‹#›</a:t>
            </a:fld>
            <a:endParaRPr lang="en-US"/>
          </a:p>
        </p:txBody>
      </p:sp>
      <p:sp>
        <p:nvSpPr>
          <p:cNvPr id="28" name="Footer Placeholder 27"/>
          <p:cNvSpPr>
            <a:spLocks noGrp="1"/>
          </p:cNvSpPr>
          <p:nvPr>
            <p:ph type="ftr" sz="quarter" idx="12"/>
          </p:nvPr>
        </p:nvSpPr>
        <p:spPr/>
        <p:txBody>
          <a:bodyPr rtlCol="0"/>
          <a:lstStyle/>
          <a:p>
            <a:endParaRPr lang="en-US">
              <a:solidFill>
                <a:srgbClr val="438086"/>
              </a:solidFill>
            </a:endParaRPr>
          </a:p>
        </p:txBody>
      </p:sp>
    </p:spTree>
    <p:extLst>
      <p:ext uri="{BB962C8B-B14F-4D97-AF65-F5344CB8AC3E}">
        <p14:creationId xmlns:p14="http://schemas.microsoft.com/office/powerpoint/2010/main" val="245602708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583680" y="612648"/>
            <a:ext cx="957264" cy="457200"/>
          </a:xfrm>
        </p:spPr>
        <p:txBody>
          <a:bodyPr/>
          <a:lstStyle/>
          <a:p>
            <a:endParaRPr lang="en-US">
              <a:solidFill>
                <a:srgbClr val="438086"/>
              </a:solidFill>
            </a:endParaRPr>
          </a:p>
        </p:txBody>
      </p:sp>
      <p:sp>
        <p:nvSpPr>
          <p:cNvPr id="4" name="Footer Placeholder 3"/>
          <p:cNvSpPr>
            <a:spLocks noGrp="1"/>
          </p:cNvSpPr>
          <p:nvPr>
            <p:ph type="ftr" sz="quarter" idx="11"/>
          </p:nvPr>
        </p:nvSpPr>
        <p:spPr>
          <a:xfrm>
            <a:off x="5257800" y="612648"/>
            <a:ext cx="1325880" cy="457200"/>
          </a:xfrm>
        </p:spPr>
        <p:txBody>
          <a:bodyPr/>
          <a:lstStyle/>
          <a:p>
            <a:endParaRPr lang="en-US">
              <a:solidFill>
                <a:srgbClr val="438086"/>
              </a:solidFill>
            </a:endParaRPr>
          </a:p>
        </p:txBody>
      </p:sp>
      <p:sp>
        <p:nvSpPr>
          <p:cNvPr id="5" name="Slide Number Placeholder 4"/>
          <p:cNvSpPr>
            <a:spLocks noGrp="1"/>
          </p:cNvSpPr>
          <p:nvPr>
            <p:ph type="sldNum" sz="quarter" idx="12"/>
          </p:nvPr>
        </p:nvSpPr>
        <p:spPr>
          <a:xfrm>
            <a:off x="8174736" y="2272"/>
            <a:ext cx="762000" cy="365760"/>
          </a:xfrm>
        </p:spPr>
        <p:txBody>
          <a:bodyPr/>
          <a:lstStyle/>
          <a:p>
            <a:fld id="{DE84D047-0643-4B92-B6D6-0BFFD16A6DB5}" type="slidenum">
              <a:rPr lang="en-US" smtClean="0"/>
              <a:pPr/>
              <a:t>‹#›</a:t>
            </a:fld>
            <a:endParaRPr lang="en-US"/>
          </a:p>
        </p:txBody>
      </p:sp>
    </p:spTree>
    <p:extLst>
      <p:ext uri="{BB962C8B-B14F-4D97-AF65-F5344CB8AC3E}">
        <p14:creationId xmlns:p14="http://schemas.microsoft.com/office/powerpoint/2010/main" val="362145867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srgbClr val="438086"/>
              </a:solidFill>
            </a:endParaRPr>
          </a:p>
        </p:txBody>
      </p:sp>
      <p:sp>
        <p:nvSpPr>
          <p:cNvPr id="3" name="Footer Placeholder 2"/>
          <p:cNvSpPr>
            <a:spLocks noGrp="1"/>
          </p:cNvSpPr>
          <p:nvPr>
            <p:ph type="ftr" sz="quarter" idx="11"/>
          </p:nvPr>
        </p:nvSpPr>
        <p:spPr/>
        <p:txBody>
          <a:bodyPr/>
          <a:lstStyle/>
          <a:p>
            <a:endParaRPr lang="en-US">
              <a:solidFill>
                <a:srgbClr val="438086"/>
              </a:solidFill>
            </a:endParaRPr>
          </a:p>
        </p:txBody>
      </p:sp>
      <p:sp>
        <p:nvSpPr>
          <p:cNvPr id="4" name="Slide Number Placeholder 3"/>
          <p:cNvSpPr>
            <a:spLocks noGrp="1"/>
          </p:cNvSpPr>
          <p:nvPr>
            <p:ph type="sldNum" sz="quarter" idx="12"/>
          </p:nvPr>
        </p:nvSpPr>
        <p:spPr/>
        <p:txBody>
          <a:bodyPr/>
          <a:lstStyle/>
          <a:p>
            <a:fld id="{DE84D047-0643-4B92-B6D6-0BFFD16A6DB5}" type="slidenum">
              <a:rPr lang="en-US" smtClean="0"/>
              <a:pPr/>
              <a:t>‹#›</a:t>
            </a:fld>
            <a:endParaRPr lang="en-US"/>
          </a:p>
        </p:txBody>
      </p:sp>
    </p:spTree>
    <p:extLst>
      <p:ext uri="{BB962C8B-B14F-4D97-AF65-F5344CB8AC3E}">
        <p14:creationId xmlns:p14="http://schemas.microsoft.com/office/powerpoint/2010/main" val="321145701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US">
              <a:solidFill>
                <a:srgbClr val="438086"/>
              </a:solidFill>
            </a:endParaRPr>
          </a:p>
        </p:txBody>
      </p:sp>
      <p:sp>
        <p:nvSpPr>
          <p:cNvPr id="6" name="Footer Placeholder 5"/>
          <p:cNvSpPr>
            <a:spLocks noGrp="1"/>
          </p:cNvSpPr>
          <p:nvPr>
            <p:ph type="ftr" sz="quarter" idx="11"/>
          </p:nvPr>
        </p:nvSpPr>
        <p:spPr/>
        <p:txBody>
          <a:bodyPr/>
          <a:lstStyle/>
          <a:p>
            <a:endParaRPr lang="en-US">
              <a:solidFill>
                <a:srgbClr val="438086"/>
              </a:solidFill>
            </a:endParaRPr>
          </a:p>
        </p:txBody>
      </p:sp>
      <p:sp>
        <p:nvSpPr>
          <p:cNvPr id="7" name="Slide Number Placeholder 6"/>
          <p:cNvSpPr>
            <a:spLocks noGrp="1"/>
          </p:cNvSpPr>
          <p:nvPr>
            <p:ph type="sldNum" sz="quarter" idx="12"/>
          </p:nvPr>
        </p:nvSpPr>
        <p:spPr/>
        <p:txBody>
          <a:bodyPr/>
          <a:lstStyle/>
          <a:p>
            <a:fld id="{DE84D047-0643-4B92-B6D6-0BFFD16A6DB5}" type="slidenum">
              <a:rPr lang="en-US" smtClean="0"/>
              <a:pPr/>
              <a:t>‹#›</a:t>
            </a:fld>
            <a:endParaRPr lang="en-US"/>
          </a:p>
        </p:txBody>
      </p:sp>
    </p:spTree>
    <p:extLst>
      <p:ext uri="{BB962C8B-B14F-4D97-AF65-F5344CB8AC3E}">
        <p14:creationId xmlns:p14="http://schemas.microsoft.com/office/powerpoint/2010/main" val="89656132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a:solidFill>
                <a:srgbClr val="438086"/>
              </a:solidFill>
            </a:endParaRPr>
          </a:p>
        </p:txBody>
      </p:sp>
      <p:sp>
        <p:nvSpPr>
          <p:cNvPr id="6" name="Footer Placeholder 5"/>
          <p:cNvSpPr>
            <a:spLocks noGrp="1"/>
          </p:cNvSpPr>
          <p:nvPr>
            <p:ph type="ftr" sz="quarter" idx="11"/>
          </p:nvPr>
        </p:nvSpPr>
        <p:spPr/>
        <p:txBody>
          <a:bodyPr/>
          <a:lstStyle/>
          <a:p>
            <a:endParaRPr lang="en-US">
              <a:solidFill>
                <a:srgbClr val="438086"/>
              </a:solidFill>
            </a:endParaRPr>
          </a:p>
        </p:txBody>
      </p:sp>
      <p:sp>
        <p:nvSpPr>
          <p:cNvPr id="7" name="Slide Number Placeholder 6"/>
          <p:cNvSpPr>
            <a:spLocks noGrp="1"/>
          </p:cNvSpPr>
          <p:nvPr>
            <p:ph type="sldNum" sz="quarter" idx="12"/>
          </p:nvPr>
        </p:nvSpPr>
        <p:spPr/>
        <p:txBody>
          <a:bodyPr/>
          <a:lstStyle/>
          <a:p>
            <a:fld id="{DE84D047-0643-4B92-B6D6-0BFFD16A6DB5}" type="slidenum">
              <a:rPr lang="en-US" smtClean="0"/>
              <a:pPr/>
              <a:t>‹#›</a:t>
            </a:fld>
            <a:endParaRPr lang="en-US"/>
          </a:p>
        </p:txBody>
      </p:sp>
    </p:spTree>
    <p:extLst>
      <p:ext uri="{BB962C8B-B14F-4D97-AF65-F5344CB8AC3E}">
        <p14:creationId xmlns:p14="http://schemas.microsoft.com/office/powerpoint/2010/main" val="203414046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solidFill>
                <a:srgbClr val="438086"/>
              </a:solidFill>
            </a:endParaRPr>
          </a:p>
        </p:txBody>
      </p:sp>
      <p:sp>
        <p:nvSpPr>
          <p:cNvPr id="5" name="Footer Placeholder 4"/>
          <p:cNvSpPr>
            <a:spLocks noGrp="1"/>
          </p:cNvSpPr>
          <p:nvPr>
            <p:ph type="ftr" sz="quarter" idx="11"/>
          </p:nvPr>
        </p:nvSpPr>
        <p:spPr/>
        <p:txBody>
          <a:bodyPr/>
          <a:lstStyle/>
          <a:p>
            <a:endParaRPr lang="en-US">
              <a:solidFill>
                <a:srgbClr val="438086"/>
              </a:solidFill>
            </a:endParaRPr>
          </a:p>
        </p:txBody>
      </p:sp>
      <p:sp>
        <p:nvSpPr>
          <p:cNvPr id="6" name="Slide Number Placeholder 5"/>
          <p:cNvSpPr>
            <a:spLocks noGrp="1"/>
          </p:cNvSpPr>
          <p:nvPr>
            <p:ph type="sldNum" sz="quarter" idx="12"/>
          </p:nvPr>
        </p:nvSpPr>
        <p:spPr/>
        <p:txBody>
          <a:bodyPr/>
          <a:lstStyle/>
          <a:p>
            <a:fld id="{DE84D047-0643-4B92-B6D6-0BFFD16A6DB5}" type="slidenum">
              <a:rPr lang="en-US" smtClean="0"/>
              <a:pPr/>
              <a:t>‹#›</a:t>
            </a:fld>
            <a:endParaRPr lang="en-US"/>
          </a:p>
        </p:txBody>
      </p:sp>
    </p:spTree>
    <p:extLst>
      <p:ext uri="{BB962C8B-B14F-4D97-AF65-F5344CB8AC3E}">
        <p14:creationId xmlns:p14="http://schemas.microsoft.com/office/powerpoint/2010/main" val="36285937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a:lvl1pPr>
          </a:lstStyle>
          <a:p>
            <a:pPr>
              <a:defRPr/>
            </a:pPr>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lvl1pPr>
          </a:lstStyle>
          <a:p>
            <a:pPr>
              <a:defRPr/>
            </a:pPr>
            <a:fld id="{0EA67D16-EC4A-4648-BE89-ABA46321C605}" type="slidenum">
              <a:rPr lang="en-US"/>
              <a:pPr>
                <a:defRPr/>
              </a:pPr>
              <a:t>‹#›</a:t>
            </a:fld>
            <a:endParaRPr lang="en-US"/>
          </a:p>
        </p:txBody>
      </p:sp>
    </p:spTree>
    <p:extLst>
      <p:ext uri="{BB962C8B-B14F-4D97-AF65-F5344CB8AC3E}">
        <p14:creationId xmlns:p14="http://schemas.microsoft.com/office/powerpoint/2010/main" val="171082046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solidFill>
                <a:srgbClr val="438086"/>
              </a:solidFill>
            </a:endParaRPr>
          </a:p>
        </p:txBody>
      </p:sp>
      <p:sp>
        <p:nvSpPr>
          <p:cNvPr id="5" name="Footer Placeholder 4"/>
          <p:cNvSpPr>
            <a:spLocks noGrp="1"/>
          </p:cNvSpPr>
          <p:nvPr>
            <p:ph type="ftr" sz="quarter" idx="11"/>
          </p:nvPr>
        </p:nvSpPr>
        <p:spPr/>
        <p:txBody>
          <a:bodyPr/>
          <a:lstStyle/>
          <a:p>
            <a:endParaRPr lang="en-US">
              <a:solidFill>
                <a:srgbClr val="438086"/>
              </a:solidFill>
            </a:endParaRPr>
          </a:p>
        </p:txBody>
      </p:sp>
      <p:sp>
        <p:nvSpPr>
          <p:cNvPr id="6" name="Slide Number Placeholder 5"/>
          <p:cNvSpPr>
            <a:spLocks noGrp="1"/>
          </p:cNvSpPr>
          <p:nvPr>
            <p:ph type="sldNum" sz="quarter" idx="12"/>
          </p:nvPr>
        </p:nvSpPr>
        <p:spPr/>
        <p:txBody>
          <a:bodyPr/>
          <a:lstStyle/>
          <a:p>
            <a:fld id="{DE84D047-0643-4B92-B6D6-0BFFD16A6DB5}" type="slidenum">
              <a:rPr lang="en-US" smtClean="0"/>
              <a:pPr/>
              <a:t>‹#›</a:t>
            </a:fld>
            <a:endParaRPr lang="en-US"/>
          </a:p>
        </p:txBody>
      </p:sp>
    </p:spTree>
    <p:extLst>
      <p:ext uri="{BB962C8B-B14F-4D97-AF65-F5344CB8AC3E}">
        <p14:creationId xmlns:p14="http://schemas.microsoft.com/office/powerpoint/2010/main" val="219973866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latin typeface="Franklin Gothic Book"/>
            </a:endParaRPr>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latin typeface="Franklin Gothic Book"/>
            </a:endParaRPr>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latin typeface="Franklin Gothic Book"/>
            </a:endParaRPr>
          </a:p>
        </p:txBody>
      </p:sp>
      <p:sp>
        <p:nvSpPr>
          <p:cNvPr id="5" name="Footer Placeholder 4"/>
          <p:cNvSpPr>
            <a:spLocks noGrp="1"/>
          </p:cNvSpPr>
          <p:nvPr>
            <p:ph type="ftr" sz="quarter" idx="11"/>
          </p:nvPr>
        </p:nvSpPr>
        <p:spPr/>
        <p:txBody>
          <a:bodyPr/>
          <a:lstStyle/>
          <a:p>
            <a:endParaRPr lang="en-US" dirty="0">
              <a:latin typeface="Franklin Gothic Book"/>
            </a:endParaRPr>
          </a:p>
        </p:txBody>
      </p:sp>
      <p:sp>
        <p:nvSpPr>
          <p:cNvPr id="6" name="Slide Number Placeholder 5"/>
          <p:cNvSpPr>
            <a:spLocks noGrp="1"/>
          </p:cNvSpPr>
          <p:nvPr>
            <p:ph type="sldNum" sz="quarter" idx="12"/>
          </p:nvPr>
        </p:nvSpPr>
        <p:spPr/>
        <p:txBody>
          <a:bodyPr/>
          <a:lstStyle/>
          <a:p>
            <a:fld id="{AE9AF135-CD1A-454F-A377-ABD6EC5E5FE6}" type="slidenum">
              <a:rPr lang="en-US" smtClean="0">
                <a:latin typeface="Franklin Gothic Book"/>
              </a:rPr>
              <a:pPr/>
              <a:t>‹#›</a:t>
            </a:fld>
            <a:endParaRPr lang="en-US" dirty="0">
              <a:latin typeface="Franklin Gothic Book"/>
            </a:endParaRPr>
          </a:p>
        </p:txBody>
      </p:sp>
    </p:spTree>
    <p:extLst>
      <p:ext uri="{BB962C8B-B14F-4D97-AF65-F5344CB8AC3E}">
        <p14:creationId xmlns:p14="http://schemas.microsoft.com/office/powerpoint/2010/main" val="81360823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latin typeface="Franklin Gothic Book"/>
            </a:endParaRPr>
          </a:p>
        </p:txBody>
      </p:sp>
      <p:sp>
        <p:nvSpPr>
          <p:cNvPr id="5" name="Footer Placeholder 4"/>
          <p:cNvSpPr>
            <a:spLocks noGrp="1"/>
          </p:cNvSpPr>
          <p:nvPr>
            <p:ph type="ftr" sz="quarter" idx="11"/>
          </p:nvPr>
        </p:nvSpPr>
        <p:spPr/>
        <p:txBody>
          <a:bodyPr/>
          <a:lstStyle/>
          <a:p>
            <a:endParaRPr lang="en-US" dirty="0">
              <a:latin typeface="Franklin Gothic Book"/>
            </a:endParaRPr>
          </a:p>
        </p:txBody>
      </p:sp>
      <p:sp>
        <p:nvSpPr>
          <p:cNvPr id="6" name="Slide Number Placeholder 5"/>
          <p:cNvSpPr>
            <a:spLocks noGrp="1"/>
          </p:cNvSpPr>
          <p:nvPr>
            <p:ph type="sldNum" sz="quarter" idx="12"/>
          </p:nvPr>
        </p:nvSpPr>
        <p:spPr/>
        <p:txBody>
          <a:bodyPr/>
          <a:lstStyle/>
          <a:p>
            <a:fld id="{AE9AF135-CD1A-454F-A377-ABD6EC5E5FE6}" type="slidenum">
              <a:rPr lang="en-US" smtClean="0">
                <a:latin typeface="Franklin Gothic Book"/>
              </a:rPr>
              <a:pPr/>
              <a:t>‹#›</a:t>
            </a:fld>
            <a:endParaRPr lang="en-US" dirty="0">
              <a:latin typeface="Franklin Gothic Book"/>
            </a:endParaRPr>
          </a:p>
        </p:txBody>
      </p:sp>
    </p:spTree>
    <p:extLst>
      <p:ext uri="{BB962C8B-B14F-4D97-AF65-F5344CB8AC3E}">
        <p14:creationId xmlns:p14="http://schemas.microsoft.com/office/powerpoint/2010/main" val="139447308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latin typeface="Franklin Gothic Book"/>
            </a:endParaRPr>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latin typeface="Franklin Gothic Book"/>
            </a:endParaRPr>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endParaRPr lang="en-US" dirty="0">
              <a:latin typeface="Franklin Gothic Book"/>
            </a:endParaRPr>
          </a:p>
        </p:txBody>
      </p:sp>
      <p:sp>
        <p:nvSpPr>
          <p:cNvPr id="5" name="Footer Placeholder 4"/>
          <p:cNvSpPr>
            <a:spLocks noGrp="1"/>
          </p:cNvSpPr>
          <p:nvPr>
            <p:ph type="ftr" sz="quarter" idx="11"/>
          </p:nvPr>
        </p:nvSpPr>
        <p:spPr/>
        <p:txBody>
          <a:bodyPr/>
          <a:lstStyle/>
          <a:p>
            <a:endParaRPr lang="en-US" dirty="0">
              <a:latin typeface="Franklin Gothic Book"/>
            </a:endParaRPr>
          </a:p>
        </p:txBody>
      </p:sp>
      <p:sp>
        <p:nvSpPr>
          <p:cNvPr id="6" name="Slide Number Placeholder 5"/>
          <p:cNvSpPr>
            <a:spLocks noGrp="1"/>
          </p:cNvSpPr>
          <p:nvPr>
            <p:ph type="sldNum" sz="quarter" idx="12"/>
          </p:nvPr>
        </p:nvSpPr>
        <p:spPr/>
        <p:txBody>
          <a:bodyPr/>
          <a:lstStyle/>
          <a:p>
            <a:fld id="{AE9AF135-CD1A-454F-A377-ABD6EC5E5FE6}" type="slidenum">
              <a:rPr lang="en-US" smtClean="0">
                <a:latin typeface="Franklin Gothic Book"/>
              </a:rPr>
              <a:pPr/>
              <a:t>‹#›</a:t>
            </a:fld>
            <a:endParaRPr lang="en-US" dirty="0">
              <a:latin typeface="Franklin Gothic Book"/>
            </a:endParaRPr>
          </a:p>
        </p:txBody>
      </p:sp>
    </p:spTree>
    <p:extLst>
      <p:ext uri="{BB962C8B-B14F-4D97-AF65-F5344CB8AC3E}">
        <p14:creationId xmlns:p14="http://schemas.microsoft.com/office/powerpoint/2010/main" val="66710246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dirty="0">
              <a:latin typeface="Franklin Gothic Book"/>
            </a:endParaRPr>
          </a:p>
        </p:txBody>
      </p:sp>
      <p:sp>
        <p:nvSpPr>
          <p:cNvPr id="6" name="Footer Placeholder 5"/>
          <p:cNvSpPr>
            <a:spLocks noGrp="1"/>
          </p:cNvSpPr>
          <p:nvPr>
            <p:ph type="ftr" sz="quarter" idx="11"/>
          </p:nvPr>
        </p:nvSpPr>
        <p:spPr/>
        <p:txBody>
          <a:bodyPr/>
          <a:lstStyle/>
          <a:p>
            <a:endParaRPr lang="en-US" dirty="0">
              <a:latin typeface="Franklin Gothic Book"/>
            </a:endParaRPr>
          </a:p>
        </p:txBody>
      </p:sp>
      <p:sp>
        <p:nvSpPr>
          <p:cNvPr id="7" name="Slide Number Placeholder 6"/>
          <p:cNvSpPr>
            <a:spLocks noGrp="1"/>
          </p:cNvSpPr>
          <p:nvPr>
            <p:ph type="sldNum" sz="quarter" idx="12"/>
          </p:nvPr>
        </p:nvSpPr>
        <p:spPr/>
        <p:txBody>
          <a:bodyPr/>
          <a:lstStyle/>
          <a:p>
            <a:fld id="{AE9AF135-CD1A-454F-A377-ABD6EC5E5FE6}" type="slidenum">
              <a:rPr lang="en-US" smtClean="0">
                <a:latin typeface="Franklin Gothic Book"/>
              </a:rPr>
              <a:pPr/>
              <a:t>‹#›</a:t>
            </a:fld>
            <a:endParaRPr lang="en-US" dirty="0">
              <a:latin typeface="Franklin Gothic Book"/>
            </a:endParaRPr>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2348118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dirty="0">
              <a:latin typeface="Franklin Gothic Book"/>
            </a:endParaRPr>
          </a:p>
        </p:txBody>
      </p:sp>
      <p:sp>
        <p:nvSpPr>
          <p:cNvPr id="8" name="Footer Placeholder 7"/>
          <p:cNvSpPr>
            <a:spLocks noGrp="1"/>
          </p:cNvSpPr>
          <p:nvPr>
            <p:ph type="ftr" sz="quarter" idx="11"/>
          </p:nvPr>
        </p:nvSpPr>
        <p:spPr/>
        <p:txBody>
          <a:bodyPr/>
          <a:lstStyle/>
          <a:p>
            <a:endParaRPr lang="en-US" dirty="0">
              <a:latin typeface="Franklin Gothic Book"/>
            </a:endParaRPr>
          </a:p>
        </p:txBody>
      </p:sp>
      <p:sp>
        <p:nvSpPr>
          <p:cNvPr id="9" name="Slide Number Placeholder 8"/>
          <p:cNvSpPr>
            <a:spLocks noGrp="1"/>
          </p:cNvSpPr>
          <p:nvPr>
            <p:ph type="sldNum" sz="quarter" idx="12"/>
          </p:nvPr>
        </p:nvSpPr>
        <p:spPr/>
        <p:txBody>
          <a:bodyPr/>
          <a:lstStyle/>
          <a:p>
            <a:fld id="{AE9AF135-CD1A-454F-A377-ABD6EC5E5FE6}" type="slidenum">
              <a:rPr lang="en-US" smtClean="0">
                <a:latin typeface="Franklin Gothic Book"/>
              </a:rPr>
              <a:pPr/>
              <a:t>‹#›</a:t>
            </a:fld>
            <a:endParaRPr lang="en-US" dirty="0">
              <a:latin typeface="Franklin Gothic Book"/>
            </a:endParaRPr>
          </a:p>
        </p:txBody>
      </p:sp>
    </p:spTree>
    <p:extLst>
      <p:ext uri="{BB962C8B-B14F-4D97-AF65-F5344CB8AC3E}">
        <p14:creationId xmlns:p14="http://schemas.microsoft.com/office/powerpoint/2010/main" val="375343245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latin typeface="Franklin Gothic Book"/>
            </a:endParaRPr>
          </a:p>
        </p:txBody>
      </p:sp>
      <p:sp>
        <p:nvSpPr>
          <p:cNvPr id="4" name="Footer Placeholder 3"/>
          <p:cNvSpPr>
            <a:spLocks noGrp="1"/>
          </p:cNvSpPr>
          <p:nvPr>
            <p:ph type="ftr" sz="quarter" idx="11"/>
          </p:nvPr>
        </p:nvSpPr>
        <p:spPr/>
        <p:txBody>
          <a:bodyPr/>
          <a:lstStyle/>
          <a:p>
            <a:endParaRPr lang="en-US" dirty="0">
              <a:latin typeface="Franklin Gothic Book"/>
            </a:endParaRPr>
          </a:p>
        </p:txBody>
      </p:sp>
      <p:sp>
        <p:nvSpPr>
          <p:cNvPr id="5" name="Slide Number Placeholder 4"/>
          <p:cNvSpPr>
            <a:spLocks noGrp="1"/>
          </p:cNvSpPr>
          <p:nvPr>
            <p:ph type="sldNum" sz="quarter" idx="12"/>
          </p:nvPr>
        </p:nvSpPr>
        <p:spPr/>
        <p:txBody>
          <a:bodyPr/>
          <a:lstStyle/>
          <a:p>
            <a:fld id="{AE9AF135-CD1A-454F-A377-ABD6EC5E5FE6}" type="slidenum">
              <a:rPr lang="en-US" smtClean="0">
                <a:latin typeface="Franklin Gothic Book"/>
              </a:rPr>
              <a:pPr/>
              <a:t>‹#›</a:t>
            </a:fld>
            <a:endParaRPr lang="en-US" dirty="0">
              <a:latin typeface="Franklin Gothic Book"/>
            </a:endParaRPr>
          </a:p>
        </p:txBody>
      </p:sp>
    </p:spTree>
    <p:extLst>
      <p:ext uri="{BB962C8B-B14F-4D97-AF65-F5344CB8AC3E}">
        <p14:creationId xmlns:p14="http://schemas.microsoft.com/office/powerpoint/2010/main" val="63482514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latin typeface="Franklin Gothic Book"/>
            </a:endParaRPr>
          </a:p>
        </p:txBody>
      </p:sp>
      <p:sp>
        <p:nvSpPr>
          <p:cNvPr id="3" name="Footer Placeholder 2"/>
          <p:cNvSpPr>
            <a:spLocks noGrp="1"/>
          </p:cNvSpPr>
          <p:nvPr>
            <p:ph type="ftr" sz="quarter" idx="11"/>
          </p:nvPr>
        </p:nvSpPr>
        <p:spPr/>
        <p:txBody>
          <a:bodyPr/>
          <a:lstStyle/>
          <a:p>
            <a:endParaRPr lang="en-US" dirty="0">
              <a:latin typeface="Franklin Gothic Book"/>
            </a:endParaRPr>
          </a:p>
        </p:txBody>
      </p:sp>
      <p:sp>
        <p:nvSpPr>
          <p:cNvPr id="4" name="Slide Number Placeholder 3"/>
          <p:cNvSpPr>
            <a:spLocks noGrp="1"/>
          </p:cNvSpPr>
          <p:nvPr>
            <p:ph type="sldNum" sz="quarter" idx="12"/>
          </p:nvPr>
        </p:nvSpPr>
        <p:spPr/>
        <p:txBody>
          <a:bodyPr/>
          <a:lstStyle/>
          <a:p>
            <a:fld id="{AE9AF135-CD1A-454F-A377-ABD6EC5E5FE6}" type="slidenum">
              <a:rPr lang="en-US" smtClean="0">
                <a:latin typeface="Franklin Gothic Book"/>
              </a:rPr>
              <a:pPr/>
              <a:t>‹#›</a:t>
            </a:fld>
            <a:endParaRPr lang="en-US" dirty="0">
              <a:latin typeface="Franklin Gothic Book"/>
            </a:endParaRPr>
          </a:p>
        </p:txBody>
      </p:sp>
    </p:spTree>
    <p:extLst>
      <p:ext uri="{BB962C8B-B14F-4D97-AF65-F5344CB8AC3E}">
        <p14:creationId xmlns:p14="http://schemas.microsoft.com/office/powerpoint/2010/main" val="395972634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latin typeface="Franklin Gothic Book"/>
            </a:endParaRPr>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latin typeface="Franklin Gothic Book"/>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endParaRPr lang="en-US" dirty="0">
              <a:latin typeface="Franklin Gothic Book"/>
            </a:endParaRPr>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solidFill>
                <a:srgbClr val="434342"/>
              </a:solidFill>
              <a:latin typeface="Franklin Gothic Book"/>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AE9AF135-CD1A-454F-A377-ABD6EC5E5FE6}" type="slidenum">
              <a:rPr lang="en-US" smtClean="0">
                <a:solidFill>
                  <a:srgbClr val="434342"/>
                </a:solidFill>
                <a:latin typeface="Franklin Gothic Book"/>
              </a:rPr>
              <a:pPr/>
              <a:t>‹#›</a:t>
            </a:fld>
            <a:endParaRPr lang="en-US" dirty="0">
              <a:solidFill>
                <a:srgbClr val="434342"/>
              </a:solidFill>
              <a:latin typeface="Franklin Gothic Book"/>
            </a:endParaRPr>
          </a:p>
        </p:txBody>
      </p:sp>
    </p:spTree>
    <p:extLst>
      <p:ext uri="{BB962C8B-B14F-4D97-AF65-F5344CB8AC3E}">
        <p14:creationId xmlns:p14="http://schemas.microsoft.com/office/powerpoint/2010/main" val="214177696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dirty="0" smtClean="0"/>
              <a:t>Click icon to add picture</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latin typeface="Franklin Gothic Book"/>
            </a:endParaRPr>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latin typeface="Franklin Gothic Book"/>
            </a:endParaRPr>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latin typeface="Franklin Gothic Book"/>
            </a:endParaRPr>
          </a:p>
        </p:txBody>
      </p:sp>
      <p:sp>
        <p:nvSpPr>
          <p:cNvPr id="6" name="Footer Placeholder 5"/>
          <p:cNvSpPr>
            <a:spLocks noGrp="1"/>
          </p:cNvSpPr>
          <p:nvPr>
            <p:ph type="ftr" sz="quarter" idx="11"/>
          </p:nvPr>
        </p:nvSpPr>
        <p:spPr/>
        <p:txBody>
          <a:bodyPr/>
          <a:lstStyle/>
          <a:p>
            <a:endParaRPr lang="en-US" dirty="0">
              <a:latin typeface="Franklin Gothic Book"/>
            </a:endParaRPr>
          </a:p>
        </p:txBody>
      </p:sp>
      <p:sp>
        <p:nvSpPr>
          <p:cNvPr id="7" name="Slide Number Placeholder 6"/>
          <p:cNvSpPr>
            <a:spLocks noGrp="1"/>
          </p:cNvSpPr>
          <p:nvPr>
            <p:ph type="sldNum" sz="quarter" idx="12"/>
          </p:nvPr>
        </p:nvSpPr>
        <p:spPr/>
        <p:txBody>
          <a:bodyPr/>
          <a:lstStyle/>
          <a:p>
            <a:fld id="{AE9AF135-CD1A-454F-A377-ABD6EC5E5FE6}" type="slidenum">
              <a:rPr lang="en-US" smtClean="0">
                <a:latin typeface="Franklin Gothic Book"/>
              </a:rPr>
              <a:pPr/>
              <a:t>‹#›</a:t>
            </a:fld>
            <a:endParaRPr lang="en-US" dirty="0">
              <a:latin typeface="Franklin Gothic Book"/>
            </a:endParaRPr>
          </a:p>
        </p:txBody>
      </p:sp>
    </p:spTree>
    <p:extLst>
      <p:ext uri="{BB962C8B-B14F-4D97-AF65-F5344CB8AC3E}">
        <p14:creationId xmlns:p14="http://schemas.microsoft.com/office/powerpoint/2010/main" val="2562746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a:lvl1pPr>
          </a:lstStyle>
          <a:p>
            <a:pPr>
              <a:defRPr/>
            </a:pPr>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lvl1pPr>
          </a:lstStyle>
          <a:p>
            <a:pPr>
              <a:defRPr/>
            </a:pPr>
            <a:fld id="{874F2F28-164D-5447-8239-EF5BD58E22BA}" type="slidenum">
              <a:rPr lang="en-US"/>
              <a:pPr>
                <a:defRPr/>
              </a:pPr>
              <a:t>‹#›</a:t>
            </a:fld>
            <a:endParaRPr lang="en-US"/>
          </a:p>
        </p:txBody>
      </p:sp>
    </p:spTree>
    <p:extLst>
      <p:ext uri="{BB962C8B-B14F-4D97-AF65-F5344CB8AC3E}">
        <p14:creationId xmlns:p14="http://schemas.microsoft.com/office/powerpoint/2010/main" val="331531588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latin typeface="Franklin Gothic Book"/>
            </a:endParaRPr>
          </a:p>
        </p:txBody>
      </p:sp>
      <p:sp>
        <p:nvSpPr>
          <p:cNvPr id="5" name="Footer Placeholder 4"/>
          <p:cNvSpPr>
            <a:spLocks noGrp="1"/>
          </p:cNvSpPr>
          <p:nvPr>
            <p:ph type="ftr" sz="quarter" idx="11"/>
          </p:nvPr>
        </p:nvSpPr>
        <p:spPr/>
        <p:txBody>
          <a:bodyPr/>
          <a:lstStyle/>
          <a:p>
            <a:endParaRPr lang="en-US" dirty="0">
              <a:latin typeface="Franklin Gothic Book"/>
            </a:endParaRPr>
          </a:p>
        </p:txBody>
      </p:sp>
      <p:sp>
        <p:nvSpPr>
          <p:cNvPr id="6" name="Slide Number Placeholder 5"/>
          <p:cNvSpPr>
            <a:spLocks noGrp="1"/>
          </p:cNvSpPr>
          <p:nvPr>
            <p:ph type="sldNum" sz="quarter" idx="12"/>
          </p:nvPr>
        </p:nvSpPr>
        <p:spPr/>
        <p:txBody>
          <a:bodyPr/>
          <a:lstStyle/>
          <a:p>
            <a:fld id="{AE9AF135-CD1A-454F-A377-ABD6EC5E5FE6}" type="slidenum">
              <a:rPr lang="en-US" smtClean="0">
                <a:latin typeface="Franklin Gothic Book"/>
              </a:rPr>
              <a:pPr/>
              <a:t>‹#›</a:t>
            </a:fld>
            <a:endParaRPr lang="en-US" dirty="0">
              <a:latin typeface="Franklin Gothic Book"/>
            </a:endParaRPr>
          </a:p>
        </p:txBody>
      </p:sp>
    </p:spTree>
    <p:extLst>
      <p:ext uri="{BB962C8B-B14F-4D97-AF65-F5344CB8AC3E}">
        <p14:creationId xmlns:p14="http://schemas.microsoft.com/office/powerpoint/2010/main" val="109673607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latin typeface="Franklin Gothic Book"/>
            </a:endParaRPr>
          </a:p>
        </p:txBody>
      </p:sp>
      <p:sp>
        <p:nvSpPr>
          <p:cNvPr id="5" name="Footer Placeholder 4"/>
          <p:cNvSpPr>
            <a:spLocks noGrp="1"/>
          </p:cNvSpPr>
          <p:nvPr>
            <p:ph type="ftr" sz="quarter" idx="11"/>
          </p:nvPr>
        </p:nvSpPr>
        <p:spPr/>
        <p:txBody>
          <a:bodyPr/>
          <a:lstStyle/>
          <a:p>
            <a:endParaRPr lang="en-US" dirty="0">
              <a:latin typeface="Franklin Gothic Book"/>
            </a:endParaRPr>
          </a:p>
        </p:txBody>
      </p:sp>
      <p:sp>
        <p:nvSpPr>
          <p:cNvPr id="6" name="Slide Number Placeholder 5"/>
          <p:cNvSpPr>
            <a:spLocks noGrp="1"/>
          </p:cNvSpPr>
          <p:nvPr>
            <p:ph type="sldNum" sz="quarter" idx="12"/>
          </p:nvPr>
        </p:nvSpPr>
        <p:spPr/>
        <p:txBody>
          <a:bodyPr/>
          <a:lstStyle/>
          <a:p>
            <a:fld id="{AE9AF135-CD1A-454F-A377-ABD6EC5E5FE6}" type="slidenum">
              <a:rPr lang="en-US" smtClean="0">
                <a:latin typeface="Franklin Gothic Book"/>
              </a:rPr>
              <a:pPr/>
              <a:t>‹#›</a:t>
            </a:fld>
            <a:endParaRPr lang="en-US" dirty="0">
              <a:latin typeface="Franklin Gothic Book"/>
            </a:endParaRPr>
          </a:p>
        </p:txBody>
      </p:sp>
    </p:spTree>
    <p:extLst>
      <p:ext uri="{BB962C8B-B14F-4D97-AF65-F5344CB8AC3E}">
        <p14:creationId xmlns:p14="http://schemas.microsoft.com/office/powerpoint/2010/main" val="66144297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0947F47-6377-8D4A-82F1-DB0616E641A6}" type="datetimeFigureOut">
              <a:rPr lang="en-US" smtClean="0">
                <a:solidFill>
                  <a:prstClr val="black">
                    <a:tint val="75000"/>
                  </a:prstClr>
                </a:solidFill>
                <a:latin typeface="Calibri"/>
              </a:rPr>
              <a:pPr/>
              <a:t>6/30/14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BD033F1-9093-6A45-A85C-85E807987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530948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947F47-6377-8D4A-82F1-DB0616E641A6}" type="datetimeFigureOut">
              <a:rPr lang="en-US" smtClean="0">
                <a:solidFill>
                  <a:prstClr val="black">
                    <a:tint val="75000"/>
                  </a:prstClr>
                </a:solidFill>
                <a:latin typeface="Calibri"/>
              </a:rPr>
              <a:pPr/>
              <a:t>6/30/14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BD033F1-9093-6A45-A85C-85E807987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96186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947F47-6377-8D4A-82F1-DB0616E641A6}" type="datetimeFigureOut">
              <a:rPr lang="en-US" smtClean="0">
                <a:solidFill>
                  <a:prstClr val="black">
                    <a:tint val="75000"/>
                  </a:prstClr>
                </a:solidFill>
                <a:latin typeface="Calibri"/>
              </a:rPr>
              <a:pPr/>
              <a:t>6/30/14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BD033F1-9093-6A45-A85C-85E807987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478242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0947F47-6377-8D4A-82F1-DB0616E641A6}" type="datetimeFigureOut">
              <a:rPr lang="en-US" smtClean="0">
                <a:solidFill>
                  <a:prstClr val="black">
                    <a:tint val="75000"/>
                  </a:prstClr>
                </a:solidFill>
                <a:latin typeface="Calibri"/>
              </a:rPr>
              <a:pPr/>
              <a:t>6/30/14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BD033F1-9093-6A45-A85C-85E807987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1887415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0947F47-6377-8D4A-82F1-DB0616E641A6}" type="datetimeFigureOut">
              <a:rPr lang="en-US" smtClean="0">
                <a:solidFill>
                  <a:prstClr val="black">
                    <a:tint val="75000"/>
                  </a:prstClr>
                </a:solidFill>
                <a:latin typeface="Calibri"/>
              </a:rPr>
              <a:pPr/>
              <a:t>6/30/14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BD033F1-9093-6A45-A85C-85E807987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3285396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0947F47-6377-8D4A-82F1-DB0616E641A6}" type="datetimeFigureOut">
              <a:rPr lang="en-US" smtClean="0">
                <a:solidFill>
                  <a:prstClr val="black">
                    <a:tint val="75000"/>
                  </a:prstClr>
                </a:solidFill>
                <a:latin typeface="Calibri"/>
              </a:rPr>
              <a:pPr/>
              <a:t>6/30/14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BD033F1-9093-6A45-A85C-85E807987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6795935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947F47-6377-8D4A-82F1-DB0616E641A6}" type="datetimeFigureOut">
              <a:rPr lang="en-US" smtClean="0">
                <a:solidFill>
                  <a:prstClr val="black">
                    <a:tint val="75000"/>
                  </a:prstClr>
                </a:solidFill>
                <a:latin typeface="Calibri"/>
              </a:rPr>
              <a:pPr/>
              <a:t>6/30/14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BD033F1-9093-6A45-A85C-85E807987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0322723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947F47-6377-8D4A-82F1-DB0616E641A6}" type="datetimeFigureOut">
              <a:rPr lang="en-US" smtClean="0">
                <a:solidFill>
                  <a:prstClr val="black">
                    <a:tint val="75000"/>
                  </a:prstClr>
                </a:solidFill>
                <a:latin typeface="Calibri"/>
              </a:rPr>
              <a:pPr/>
              <a:t>6/30/14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BD033F1-9093-6A45-A85C-85E807987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917066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lvl1pPr>
          </a:lstStyle>
          <a:p>
            <a:pPr>
              <a:defRPr/>
            </a:pPr>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lvl1pPr>
          </a:lstStyle>
          <a:p>
            <a:pPr>
              <a:defRPr/>
            </a:pPr>
            <a:fld id="{1395623D-7DC1-4245-8B94-E175DE59763B}" type="slidenum">
              <a:rPr lang="en-US"/>
              <a:pPr>
                <a:defRPr/>
              </a:pPr>
              <a:t>‹#›</a:t>
            </a:fld>
            <a:endParaRPr lang="en-US"/>
          </a:p>
        </p:txBody>
      </p:sp>
    </p:spTree>
    <p:extLst>
      <p:ext uri="{BB962C8B-B14F-4D97-AF65-F5344CB8AC3E}">
        <p14:creationId xmlns:p14="http://schemas.microsoft.com/office/powerpoint/2010/main" val="61809563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947F47-6377-8D4A-82F1-DB0616E641A6}" type="datetimeFigureOut">
              <a:rPr lang="en-US" smtClean="0">
                <a:solidFill>
                  <a:prstClr val="black">
                    <a:tint val="75000"/>
                  </a:prstClr>
                </a:solidFill>
                <a:latin typeface="Calibri"/>
              </a:rPr>
              <a:pPr/>
              <a:t>6/30/14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BD033F1-9093-6A45-A85C-85E807987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9250794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947F47-6377-8D4A-82F1-DB0616E641A6}" type="datetimeFigureOut">
              <a:rPr lang="en-US" smtClean="0">
                <a:solidFill>
                  <a:prstClr val="black">
                    <a:tint val="75000"/>
                  </a:prstClr>
                </a:solidFill>
                <a:latin typeface="Calibri"/>
              </a:rPr>
              <a:pPr/>
              <a:t>6/30/14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BD033F1-9093-6A45-A85C-85E807987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5891547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947F47-6377-8D4A-82F1-DB0616E641A6}" type="datetimeFigureOut">
              <a:rPr lang="en-US" smtClean="0">
                <a:solidFill>
                  <a:prstClr val="black">
                    <a:tint val="75000"/>
                  </a:prstClr>
                </a:solidFill>
                <a:latin typeface="Calibri"/>
              </a:rPr>
              <a:pPr/>
              <a:t>6/30/14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BD033F1-9093-6A45-A85C-85E807987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84227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961DFF-A451-FA41-BF45-8DA77A6D8CA5}" type="slidenum">
              <a:rPr lang="en-US"/>
              <a:pPr>
                <a:defRPr/>
              </a:pPr>
              <a:t>‹#›</a:t>
            </a:fld>
            <a:endParaRPr lang="en-US"/>
          </a:p>
        </p:txBody>
      </p:sp>
    </p:spTree>
    <p:extLst>
      <p:ext uri="{BB962C8B-B14F-4D97-AF65-F5344CB8AC3E}">
        <p14:creationId xmlns:p14="http://schemas.microsoft.com/office/powerpoint/2010/main" val="18086763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lvl1pPr>
          </a:lstStyle>
          <a:p>
            <a:pPr>
              <a:defRPr/>
            </a:pPr>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lvl1pPr>
          </a:lstStyle>
          <a:p>
            <a:pPr>
              <a:defRPr/>
            </a:pPr>
            <a:fld id="{A1DD7345-EBA5-C34F-B07C-FC1B4493BE95}" type="slidenum">
              <a:rPr lang="en-US"/>
              <a:pPr>
                <a:defRPr/>
              </a:pPr>
              <a:t>‹#›</a:t>
            </a:fld>
            <a:endParaRPr lang="en-US"/>
          </a:p>
        </p:txBody>
      </p:sp>
    </p:spTree>
    <p:extLst>
      <p:ext uri="{BB962C8B-B14F-4D97-AF65-F5344CB8AC3E}">
        <p14:creationId xmlns:p14="http://schemas.microsoft.com/office/powerpoint/2010/main" val="9812853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lvl1pPr>
          </a:lstStyle>
          <a:p>
            <a:pPr>
              <a:defRPr/>
            </a:pPr>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lvl1pPr>
          </a:lstStyle>
          <a:p>
            <a:pPr>
              <a:defRPr/>
            </a:pPr>
            <a:fld id="{A9C025D3-3919-EC41-8E8F-D5EFE89553D3}" type="slidenum">
              <a:rPr lang="en-US"/>
              <a:pPr>
                <a:defRPr/>
              </a:pPr>
              <a:t>‹#›</a:t>
            </a:fld>
            <a:endParaRPr lang="en-US"/>
          </a:p>
        </p:txBody>
      </p:sp>
    </p:spTree>
    <p:extLst>
      <p:ext uri="{BB962C8B-B14F-4D97-AF65-F5344CB8AC3E}">
        <p14:creationId xmlns:p14="http://schemas.microsoft.com/office/powerpoint/2010/main" val="16534170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lvl1pPr>
          </a:lstStyle>
          <a:p>
            <a:pPr>
              <a:defRPr/>
            </a:pPr>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vl1pPr>
          </a:lstStyle>
          <a:p>
            <a:pPr>
              <a:defRPr/>
            </a:pPr>
            <a:fld id="{954B096A-42BA-8643-8792-DC8186A5BBDE}" type="slidenum">
              <a:rPr lang="en-US"/>
              <a:pPr>
                <a:defRPr/>
              </a:pPr>
              <a:t>‹#›</a:t>
            </a:fld>
            <a:endParaRPr lang="en-US"/>
          </a:p>
        </p:txBody>
      </p:sp>
    </p:spTree>
    <p:extLst>
      <p:ext uri="{BB962C8B-B14F-4D97-AF65-F5344CB8AC3E}">
        <p14:creationId xmlns:p14="http://schemas.microsoft.com/office/powerpoint/2010/main" val="8518749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lvl1pPr>
          </a:lstStyle>
          <a:p>
            <a:pPr>
              <a:defRPr/>
            </a:pPr>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vl1pPr>
          </a:lstStyle>
          <a:p>
            <a:pPr>
              <a:defRPr/>
            </a:pPr>
            <a:fld id="{DEB4DE4C-69E5-484D-A310-BC84EC1867B7}" type="slidenum">
              <a:rPr lang="en-US"/>
              <a:pPr>
                <a:defRPr/>
              </a:pPr>
              <a:t>‹#›</a:t>
            </a:fld>
            <a:endParaRPr lang="en-US"/>
          </a:p>
        </p:txBody>
      </p:sp>
    </p:spTree>
    <p:extLst>
      <p:ext uri="{BB962C8B-B14F-4D97-AF65-F5344CB8AC3E}">
        <p14:creationId xmlns:p14="http://schemas.microsoft.com/office/powerpoint/2010/main" val="30838195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Rectangle 2"/>
          <p:cNvSpPr>
            <a:spLocks noChangeArrowheads="1"/>
          </p:cNvSpPr>
          <p:nvPr/>
        </p:nvSpPr>
        <p:spPr bwMode="auto">
          <a:xfrm>
            <a:off x="0" y="457200"/>
            <a:ext cx="91440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defRPr/>
            </a:pPr>
            <a:endParaRPr lang="en-US" sz="2000">
              <a:solidFill>
                <a:srgbClr val="000000"/>
              </a:solidFill>
              <a:latin typeface="Helvetica" charset="0"/>
            </a:endParaRPr>
          </a:p>
        </p:txBody>
      </p:sp>
      <p:sp>
        <p:nvSpPr>
          <p:cNvPr id="374786" name="Rectangle 2"/>
          <p:cNvSpPr>
            <a:spLocks noGrp="1" noChangeArrowheads="1"/>
          </p:cNvSpPr>
          <p:nvPr>
            <p:ph type="ctrTitle"/>
          </p:nvPr>
        </p:nvSpPr>
        <p:spPr>
          <a:xfrm>
            <a:off x="685800" y="304800"/>
            <a:ext cx="7772400" cy="1143000"/>
          </a:xfrm>
        </p:spPr>
        <p:txBody>
          <a:bodyPr/>
          <a:lstStyle>
            <a:lvl1pPr>
              <a:defRPr/>
            </a:lvl1pPr>
          </a:lstStyle>
          <a:p>
            <a:pPr lvl="0"/>
            <a:r>
              <a:rPr lang="en-US" noProof="0" smtClean="0"/>
              <a:t>Click to edit Master title style</a:t>
            </a:r>
          </a:p>
        </p:txBody>
      </p:sp>
      <p:sp>
        <p:nvSpPr>
          <p:cNvPr id="4" name="Rectangle 3"/>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4"/>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5"/>
          <p:cNvSpPr>
            <a:spLocks noGrp="1" noChangeArrowheads="1"/>
          </p:cNvSpPr>
          <p:nvPr>
            <p:ph type="sldNum" sz="quarter" idx="12"/>
          </p:nvPr>
        </p:nvSpPr>
        <p:spPr>
          <a:xfrm>
            <a:off x="6553200" y="6248400"/>
            <a:ext cx="1905000" cy="457200"/>
          </a:xfrm>
        </p:spPr>
        <p:txBody>
          <a:bodyPr/>
          <a:lstStyle>
            <a:lvl1pPr>
              <a:defRPr/>
            </a:lvl1pPr>
          </a:lstStyle>
          <a:p>
            <a:pPr>
              <a:defRPr/>
            </a:pPr>
            <a:fld id="{5C63E6E3-5F9C-4245-A396-64499915B271}" type="slidenum">
              <a:rPr lang="en-US"/>
              <a:pPr>
                <a:defRPr/>
              </a:pPr>
              <a:t>‹#›</a:t>
            </a:fld>
            <a:endParaRPr lang="en-US"/>
          </a:p>
        </p:txBody>
      </p:sp>
    </p:spTree>
    <p:extLst>
      <p:ext uri="{BB962C8B-B14F-4D97-AF65-F5344CB8AC3E}">
        <p14:creationId xmlns:p14="http://schemas.microsoft.com/office/powerpoint/2010/main" val="758486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2A4EB29-9A59-D046-8BA7-E1E625E7611C}" type="slidenum">
              <a:rPr lang="en-US"/>
              <a:pPr>
                <a:defRPr/>
              </a:pPr>
              <a:t>‹#›</a:t>
            </a:fld>
            <a:endParaRPr lang="en-US"/>
          </a:p>
        </p:txBody>
      </p:sp>
    </p:spTree>
    <p:extLst>
      <p:ext uri="{BB962C8B-B14F-4D97-AF65-F5344CB8AC3E}">
        <p14:creationId xmlns:p14="http://schemas.microsoft.com/office/powerpoint/2010/main" val="23878279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6DF5C0E2-ABF2-B64F-8D78-C6A48B6065AE}" type="slidenum">
              <a:rPr lang="en-US"/>
              <a:pPr>
                <a:defRPr/>
              </a:pPr>
              <a:t>‹#›</a:t>
            </a:fld>
            <a:endParaRPr lang="en-US"/>
          </a:p>
        </p:txBody>
      </p:sp>
    </p:spTree>
    <p:extLst>
      <p:ext uri="{BB962C8B-B14F-4D97-AF65-F5344CB8AC3E}">
        <p14:creationId xmlns:p14="http://schemas.microsoft.com/office/powerpoint/2010/main" val="6140855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B378113B-49BA-C945-947A-0E74CD0E0429}" type="slidenum">
              <a:rPr lang="en-US"/>
              <a:pPr>
                <a:defRPr/>
              </a:pPr>
              <a:t>‹#›</a:t>
            </a:fld>
            <a:endParaRPr lang="en-US"/>
          </a:p>
        </p:txBody>
      </p:sp>
    </p:spTree>
    <p:extLst>
      <p:ext uri="{BB962C8B-B14F-4D97-AF65-F5344CB8AC3E}">
        <p14:creationId xmlns:p14="http://schemas.microsoft.com/office/powerpoint/2010/main" val="26735833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956CE0FC-02A1-CC45-BDD8-DC1A1CFFD029}" type="slidenum">
              <a:rPr lang="en-US"/>
              <a:pPr>
                <a:defRPr/>
              </a:pPr>
              <a:t>‹#›</a:t>
            </a:fld>
            <a:endParaRPr lang="en-US"/>
          </a:p>
        </p:txBody>
      </p:sp>
    </p:spTree>
    <p:extLst>
      <p:ext uri="{BB962C8B-B14F-4D97-AF65-F5344CB8AC3E}">
        <p14:creationId xmlns:p14="http://schemas.microsoft.com/office/powerpoint/2010/main" val="33928844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EA2A211D-6866-AB43-8101-B6046059B9B2}" type="slidenum">
              <a:rPr lang="en-US"/>
              <a:pPr>
                <a:defRPr/>
              </a:pPr>
              <a:t>‹#›</a:t>
            </a:fld>
            <a:endParaRPr lang="en-US"/>
          </a:p>
        </p:txBody>
      </p:sp>
    </p:spTree>
    <p:extLst>
      <p:ext uri="{BB962C8B-B14F-4D97-AF65-F5344CB8AC3E}">
        <p14:creationId xmlns:p14="http://schemas.microsoft.com/office/powerpoint/2010/main" val="1316523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5136D7-5525-0F41-A21A-EA8D1D8B3AB4}" type="slidenum">
              <a:rPr lang="en-US"/>
              <a:pPr>
                <a:defRPr/>
              </a:pPr>
              <a:t>‹#›</a:t>
            </a:fld>
            <a:endParaRPr lang="en-US"/>
          </a:p>
        </p:txBody>
      </p:sp>
    </p:spTree>
    <p:extLst>
      <p:ext uri="{BB962C8B-B14F-4D97-AF65-F5344CB8AC3E}">
        <p14:creationId xmlns:p14="http://schemas.microsoft.com/office/powerpoint/2010/main" val="42016296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D3F42477-CBCA-2347-A630-8ABA7DE1D56D}" type="slidenum">
              <a:rPr lang="en-US"/>
              <a:pPr>
                <a:defRPr/>
              </a:pPr>
              <a:t>‹#›</a:t>
            </a:fld>
            <a:endParaRPr lang="en-US"/>
          </a:p>
        </p:txBody>
      </p:sp>
    </p:spTree>
    <p:extLst>
      <p:ext uri="{BB962C8B-B14F-4D97-AF65-F5344CB8AC3E}">
        <p14:creationId xmlns:p14="http://schemas.microsoft.com/office/powerpoint/2010/main" val="20479729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663426C-A362-0241-ADFA-A06E46293634}" type="slidenum">
              <a:rPr lang="en-US"/>
              <a:pPr>
                <a:defRPr/>
              </a:pPr>
              <a:t>‹#›</a:t>
            </a:fld>
            <a:endParaRPr lang="en-US"/>
          </a:p>
        </p:txBody>
      </p:sp>
    </p:spTree>
    <p:extLst>
      <p:ext uri="{BB962C8B-B14F-4D97-AF65-F5344CB8AC3E}">
        <p14:creationId xmlns:p14="http://schemas.microsoft.com/office/powerpoint/2010/main" val="31655078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AFBA86FF-FA1D-E241-BDDD-4CB4742CAC83}" type="slidenum">
              <a:rPr lang="en-US"/>
              <a:pPr>
                <a:defRPr/>
              </a:pPr>
              <a:t>‹#›</a:t>
            </a:fld>
            <a:endParaRPr lang="en-US"/>
          </a:p>
        </p:txBody>
      </p:sp>
    </p:spTree>
    <p:extLst>
      <p:ext uri="{BB962C8B-B14F-4D97-AF65-F5344CB8AC3E}">
        <p14:creationId xmlns:p14="http://schemas.microsoft.com/office/powerpoint/2010/main" val="29862208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E05C61F-96E5-C54F-BA9A-DF79E02DE899}" type="slidenum">
              <a:rPr lang="en-US"/>
              <a:pPr>
                <a:defRPr/>
              </a:pPr>
              <a:t>‹#›</a:t>
            </a:fld>
            <a:endParaRPr lang="en-US"/>
          </a:p>
        </p:txBody>
      </p:sp>
    </p:spTree>
    <p:extLst>
      <p:ext uri="{BB962C8B-B14F-4D97-AF65-F5344CB8AC3E}">
        <p14:creationId xmlns:p14="http://schemas.microsoft.com/office/powerpoint/2010/main" val="42172723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1261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62E9F54D-1B4D-2F4F-ABC4-D67BBCAE67F1}" type="slidenum">
              <a:rPr lang="en-US"/>
              <a:pPr>
                <a:defRPr/>
              </a:pPr>
              <a:t>‹#›</a:t>
            </a:fld>
            <a:endParaRPr lang="en-US"/>
          </a:p>
        </p:txBody>
      </p:sp>
    </p:spTree>
    <p:extLst>
      <p:ext uri="{BB962C8B-B14F-4D97-AF65-F5344CB8AC3E}">
        <p14:creationId xmlns:p14="http://schemas.microsoft.com/office/powerpoint/2010/main" val="34921352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96F7200-4D05-4A4E-B112-FCACB5B1AAC6}" type="slidenum">
              <a:rPr lang="en-US"/>
              <a:pPr>
                <a:defRPr/>
              </a:pPr>
              <a:t>‹#›</a:t>
            </a:fld>
            <a:endParaRPr lang="en-US"/>
          </a:p>
        </p:txBody>
      </p:sp>
    </p:spTree>
    <p:extLst>
      <p:ext uri="{BB962C8B-B14F-4D97-AF65-F5344CB8AC3E}">
        <p14:creationId xmlns:p14="http://schemas.microsoft.com/office/powerpoint/2010/main" val="12541029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Rectangle 2"/>
          <p:cNvSpPr>
            <a:spLocks noChangeArrowheads="1"/>
          </p:cNvSpPr>
          <p:nvPr/>
        </p:nvSpPr>
        <p:spPr bwMode="auto">
          <a:xfrm>
            <a:off x="0" y="457200"/>
            <a:ext cx="91440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defRPr/>
            </a:pPr>
            <a:endParaRPr lang="en-US" sz="2000">
              <a:solidFill>
                <a:srgbClr val="000000"/>
              </a:solidFill>
              <a:latin typeface="Helvetica" charset="0"/>
            </a:endParaRPr>
          </a:p>
        </p:txBody>
      </p:sp>
      <p:sp>
        <p:nvSpPr>
          <p:cNvPr id="374786" name="Rectangle 2"/>
          <p:cNvSpPr>
            <a:spLocks noGrp="1" noChangeArrowheads="1"/>
          </p:cNvSpPr>
          <p:nvPr>
            <p:ph type="ctrTitle"/>
          </p:nvPr>
        </p:nvSpPr>
        <p:spPr>
          <a:xfrm>
            <a:off x="685800" y="304800"/>
            <a:ext cx="7772400" cy="1143000"/>
          </a:xfrm>
        </p:spPr>
        <p:txBody>
          <a:bodyPr/>
          <a:lstStyle>
            <a:lvl1pPr>
              <a:defRPr/>
            </a:lvl1pPr>
          </a:lstStyle>
          <a:p>
            <a:pPr lvl="0"/>
            <a:r>
              <a:rPr lang="en-US" noProof="0" smtClean="0"/>
              <a:t>Click to edit Master title style</a:t>
            </a:r>
          </a:p>
        </p:txBody>
      </p:sp>
      <p:sp>
        <p:nvSpPr>
          <p:cNvPr id="4" name="Rectangle 3"/>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xfrm>
            <a:off x="6553200" y="6248400"/>
            <a:ext cx="1905000" cy="457200"/>
          </a:xfrm>
        </p:spPr>
        <p:txBody>
          <a:bodyPr/>
          <a:lstStyle>
            <a:lvl1pPr>
              <a:defRPr/>
            </a:lvl1pPr>
          </a:lstStyle>
          <a:p>
            <a:pPr>
              <a:defRPr/>
            </a:pPr>
            <a:fld id="{71CB004C-AFCC-124B-B90F-025CE54665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45708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2E22E996-B2A2-BB43-9A69-A8FA5619D3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77672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207E4A-DC6A-6D4F-813C-E2D0A8197F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85249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A320AE2E-8355-3C4A-90AE-A59E87BA20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6771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C2C1BD0-3B51-8749-B7AE-4A5143F86EA3}" type="slidenum">
              <a:rPr lang="en-US"/>
              <a:pPr>
                <a:defRPr/>
              </a:pPr>
              <a:t>‹#›</a:t>
            </a:fld>
            <a:endParaRPr lang="en-US"/>
          </a:p>
        </p:txBody>
      </p:sp>
    </p:spTree>
    <p:extLst>
      <p:ext uri="{BB962C8B-B14F-4D97-AF65-F5344CB8AC3E}">
        <p14:creationId xmlns:p14="http://schemas.microsoft.com/office/powerpoint/2010/main" val="19205710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F9C720C4-F1BF-7A49-910D-DF52162705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59535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7793FCA6-2714-BD48-BDCA-8097C19916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93566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4D2CE3B3-CF2F-744F-8FD1-361FB32EE4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30206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660C62A7-E5CD-5B4E-98EF-CE576F606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30142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BB45BB5E-3B0B-A643-8614-0654BC4276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00064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A5C7302-81A1-0B4B-A078-8000DBF6FA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10005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1261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BAC63139-03BC-234B-A873-EC3DDA2C5E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4191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idx="10"/>
          </p:nvPr>
        </p:nvSpPr>
        <p:spPr>
          <a:ln/>
        </p:spPr>
        <p:txBody>
          <a:bodyPr/>
          <a:lstStyle>
            <a:lvl1pPr>
              <a:defRPr/>
            </a:lvl1pPr>
          </a:lstStyle>
          <a:p>
            <a:endParaRPr lang="en-US">
              <a:solidFill>
                <a:srgbClr val="FFFFFF"/>
              </a:solidFill>
            </a:endParaRPr>
          </a:p>
        </p:txBody>
      </p:sp>
      <p:sp>
        <p:nvSpPr>
          <p:cNvPr id="5" name="Rectangle 5"/>
          <p:cNvSpPr>
            <a:spLocks noGrp="1" noChangeArrowheads="1"/>
          </p:cNvSpPr>
          <p:nvPr>
            <p:ph type="sldNum" idx="11"/>
          </p:nvPr>
        </p:nvSpPr>
        <p:spPr>
          <a:ln/>
        </p:spPr>
        <p:txBody>
          <a:bodyPr/>
          <a:lstStyle>
            <a:lvl1pPr>
              <a:defRPr/>
            </a:lvl1pPr>
          </a:lstStyle>
          <a:p>
            <a:fld id="{38CB38B5-3B0E-48B2-95C9-9978B10A123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413183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304800"/>
            <a:ext cx="7772400" cy="1143000"/>
          </a:xfrm>
        </p:spPr>
        <p:txBody>
          <a:bodyPr/>
          <a:lstStyle>
            <a:lvl1pPr>
              <a:defRPr/>
            </a:lvl1pPr>
          </a:lstStyle>
          <a:p>
            <a:pPr lvl="0"/>
            <a:r>
              <a:rPr lang="en-US" noProof="0" smtClean="0"/>
              <a:t>Click to edit Master title style</a:t>
            </a:r>
          </a:p>
        </p:txBody>
      </p:sp>
      <p:sp>
        <p:nvSpPr>
          <p:cNvPr id="2051" name="Rectangle 3"/>
          <p:cNvSpPr>
            <a:spLocks noGrp="1" noChangeArrowheads="1"/>
          </p:cNvSpPr>
          <p:nvPr>
            <p:ph type="dt" sz="half" idx="2"/>
          </p:nvPr>
        </p:nvSpPr>
        <p:spPr>
          <a:xfrm>
            <a:off x="685800" y="6248400"/>
            <a:ext cx="1905000" cy="457200"/>
          </a:xfrm>
        </p:spPr>
        <p:txBody>
          <a:bodyPr/>
          <a:lstStyle>
            <a:lvl1pPr>
              <a:defRPr/>
            </a:lvl1pPr>
          </a:lstStyle>
          <a:p>
            <a:endParaRPr lang="en-US"/>
          </a:p>
        </p:txBody>
      </p:sp>
      <p:sp>
        <p:nvSpPr>
          <p:cNvPr id="2052" name="Rectangle 4"/>
          <p:cNvSpPr>
            <a:spLocks noGrp="1" noChangeArrowheads="1"/>
          </p:cNvSpPr>
          <p:nvPr>
            <p:ph type="ftr" sz="quarter" idx="3"/>
          </p:nvPr>
        </p:nvSpPr>
        <p:spPr>
          <a:xfrm>
            <a:off x="3124200" y="6248400"/>
            <a:ext cx="2895600" cy="457200"/>
          </a:xfrm>
        </p:spPr>
        <p:txBody>
          <a:bodyPr/>
          <a:lstStyle>
            <a:lvl1pPr>
              <a:defRPr/>
            </a:lvl1pPr>
          </a:lstStyle>
          <a:p>
            <a:endParaRPr lang="en-US"/>
          </a:p>
        </p:txBody>
      </p:sp>
      <p:sp>
        <p:nvSpPr>
          <p:cNvPr id="2053" name="Rectangle 5"/>
          <p:cNvSpPr>
            <a:spLocks noGrp="1" noChangeArrowheads="1"/>
          </p:cNvSpPr>
          <p:nvPr>
            <p:ph type="sldNum" sz="quarter" idx="4"/>
          </p:nvPr>
        </p:nvSpPr>
        <p:spPr>
          <a:xfrm>
            <a:off x="6553200" y="6248400"/>
            <a:ext cx="1905000" cy="457200"/>
          </a:xfrm>
        </p:spPr>
        <p:txBody>
          <a:bodyPr/>
          <a:lstStyle>
            <a:lvl1pPr>
              <a:defRPr/>
            </a:lvl1pPr>
          </a:lstStyle>
          <a:p>
            <a:fld id="{4D3FADF6-78B5-E04B-8824-449A6C4884B1}" type="slidenum">
              <a:rPr lang="en-US"/>
              <a:pPr/>
              <a:t>‹#›</a:t>
            </a:fld>
            <a:endParaRPr lang="en-US"/>
          </a:p>
        </p:txBody>
      </p:sp>
      <p:sp>
        <p:nvSpPr>
          <p:cNvPr id="2054" name="Rectangle 6"/>
          <p:cNvSpPr>
            <a:spLocks noChangeArrowheads="1"/>
          </p:cNvSpPr>
          <p:nvPr/>
        </p:nvSpPr>
        <p:spPr bwMode="auto">
          <a:xfrm>
            <a:off x="0" y="457200"/>
            <a:ext cx="91440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pPr>
            <a:endParaRPr lang="en-US" sz="2000" smtClean="0">
              <a:solidFill>
                <a:srgbClr val="000000"/>
              </a:solidFill>
              <a:latin typeface="Helvetica" charset="0"/>
              <a:cs typeface="Arial"/>
              <a:sym typeface="Arial"/>
              <a:rtl val="0"/>
            </a:endParaRPr>
          </a:p>
        </p:txBody>
      </p:sp>
    </p:spTree>
    <p:extLst>
      <p:ext uri="{BB962C8B-B14F-4D97-AF65-F5344CB8AC3E}">
        <p14:creationId xmlns:p14="http://schemas.microsoft.com/office/powerpoint/2010/main" val="40762075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2A00F9B-6DF4-9246-BEEC-5CE39E49319F}" type="slidenum">
              <a:rPr lang="en-US"/>
              <a:pPr/>
              <a:t>‹#›</a:t>
            </a:fld>
            <a:endParaRPr lang="en-US"/>
          </a:p>
        </p:txBody>
      </p:sp>
    </p:spTree>
    <p:extLst>
      <p:ext uri="{BB962C8B-B14F-4D97-AF65-F5344CB8AC3E}">
        <p14:creationId xmlns:p14="http://schemas.microsoft.com/office/powerpoint/2010/main" val="1799551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E1BF796-1162-6A41-A0BD-48A71754F414}" type="slidenum">
              <a:rPr lang="en-US"/>
              <a:pPr>
                <a:defRPr/>
              </a:pPr>
              <a:t>‹#›</a:t>
            </a:fld>
            <a:endParaRPr lang="en-US"/>
          </a:p>
        </p:txBody>
      </p:sp>
    </p:spTree>
    <p:extLst>
      <p:ext uri="{BB962C8B-B14F-4D97-AF65-F5344CB8AC3E}">
        <p14:creationId xmlns:p14="http://schemas.microsoft.com/office/powerpoint/2010/main" val="23357605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CF81C4C-7019-144C-8921-C4E4F5790F4B}" type="slidenum">
              <a:rPr lang="en-US"/>
              <a:pPr/>
              <a:t>‹#›</a:t>
            </a:fld>
            <a:endParaRPr lang="en-US"/>
          </a:p>
        </p:txBody>
      </p:sp>
    </p:spTree>
    <p:extLst>
      <p:ext uri="{BB962C8B-B14F-4D97-AF65-F5344CB8AC3E}">
        <p14:creationId xmlns:p14="http://schemas.microsoft.com/office/powerpoint/2010/main" val="26954830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7F95F5B-06C2-F14B-A95E-CA8D2CBEB771}" type="slidenum">
              <a:rPr lang="en-US"/>
              <a:pPr/>
              <a:t>‹#›</a:t>
            </a:fld>
            <a:endParaRPr lang="en-US"/>
          </a:p>
        </p:txBody>
      </p:sp>
    </p:spTree>
    <p:extLst>
      <p:ext uri="{BB962C8B-B14F-4D97-AF65-F5344CB8AC3E}">
        <p14:creationId xmlns:p14="http://schemas.microsoft.com/office/powerpoint/2010/main" val="4599794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557523DF-FECE-1745-AEAE-D7D87AA4A73F}" type="slidenum">
              <a:rPr lang="en-US"/>
              <a:pPr/>
              <a:t>‹#›</a:t>
            </a:fld>
            <a:endParaRPr lang="en-US"/>
          </a:p>
        </p:txBody>
      </p:sp>
    </p:spTree>
    <p:extLst>
      <p:ext uri="{BB962C8B-B14F-4D97-AF65-F5344CB8AC3E}">
        <p14:creationId xmlns:p14="http://schemas.microsoft.com/office/powerpoint/2010/main" val="30364145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8C94D27-C9ED-E24F-B0EA-DEB6069DAC1D}" type="slidenum">
              <a:rPr lang="en-US"/>
              <a:pPr/>
              <a:t>‹#›</a:t>
            </a:fld>
            <a:endParaRPr lang="en-US"/>
          </a:p>
        </p:txBody>
      </p:sp>
    </p:spTree>
    <p:extLst>
      <p:ext uri="{BB962C8B-B14F-4D97-AF65-F5344CB8AC3E}">
        <p14:creationId xmlns:p14="http://schemas.microsoft.com/office/powerpoint/2010/main" val="2410573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20E0063F-F774-F646-8054-8372AC70DF8A}" type="slidenum">
              <a:rPr lang="en-US"/>
              <a:pPr/>
              <a:t>‹#›</a:t>
            </a:fld>
            <a:endParaRPr lang="en-US"/>
          </a:p>
        </p:txBody>
      </p:sp>
    </p:spTree>
    <p:extLst>
      <p:ext uri="{BB962C8B-B14F-4D97-AF65-F5344CB8AC3E}">
        <p14:creationId xmlns:p14="http://schemas.microsoft.com/office/powerpoint/2010/main" val="42576067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20E51EB-5085-124F-B9C4-9A57AB900904}" type="slidenum">
              <a:rPr lang="en-US"/>
              <a:pPr/>
              <a:t>‹#›</a:t>
            </a:fld>
            <a:endParaRPr lang="en-US"/>
          </a:p>
        </p:txBody>
      </p:sp>
    </p:spTree>
    <p:extLst>
      <p:ext uri="{BB962C8B-B14F-4D97-AF65-F5344CB8AC3E}">
        <p14:creationId xmlns:p14="http://schemas.microsoft.com/office/powerpoint/2010/main" val="21375901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67C9821-E26F-6E48-8D6B-B624823475BA}" type="slidenum">
              <a:rPr lang="en-US"/>
              <a:pPr/>
              <a:t>‹#›</a:t>
            </a:fld>
            <a:endParaRPr lang="en-US"/>
          </a:p>
        </p:txBody>
      </p:sp>
    </p:spTree>
    <p:extLst>
      <p:ext uri="{BB962C8B-B14F-4D97-AF65-F5344CB8AC3E}">
        <p14:creationId xmlns:p14="http://schemas.microsoft.com/office/powerpoint/2010/main" val="33769985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E8EFE20-6180-5747-B395-3217164DCD74}" type="slidenum">
              <a:rPr lang="en-US"/>
              <a:pPr/>
              <a:t>‹#›</a:t>
            </a:fld>
            <a:endParaRPr lang="en-US"/>
          </a:p>
        </p:txBody>
      </p:sp>
    </p:spTree>
    <p:extLst>
      <p:ext uri="{BB962C8B-B14F-4D97-AF65-F5344CB8AC3E}">
        <p14:creationId xmlns:p14="http://schemas.microsoft.com/office/powerpoint/2010/main" val="34511156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1261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9F48381-26E3-814F-89E8-F9D644A71717}" type="slidenum">
              <a:rPr lang="en-US"/>
              <a:pPr/>
              <a:t>‹#›</a:t>
            </a:fld>
            <a:endParaRPr lang="en-US"/>
          </a:p>
        </p:txBody>
      </p:sp>
    </p:spTree>
    <p:extLst>
      <p:ext uri="{BB962C8B-B14F-4D97-AF65-F5344CB8AC3E}">
        <p14:creationId xmlns:p14="http://schemas.microsoft.com/office/powerpoint/2010/main" val="20108955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81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0" y="64008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1981200" y="6400800"/>
            <a:ext cx="5181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7239000" y="6400800"/>
            <a:ext cx="1905000" cy="457200"/>
          </a:xfrm>
        </p:spPr>
        <p:txBody>
          <a:bodyPr/>
          <a:lstStyle>
            <a:lvl1pPr>
              <a:defRPr/>
            </a:lvl1pPr>
          </a:lstStyle>
          <a:p>
            <a:fld id="{078CDDB7-119B-5749-9F87-D2009A0B7586}" type="slidenum">
              <a:rPr lang="en-US"/>
              <a:pPr/>
              <a:t>‹#›</a:t>
            </a:fld>
            <a:endParaRPr lang="en-US"/>
          </a:p>
        </p:txBody>
      </p:sp>
    </p:spTree>
    <p:extLst>
      <p:ext uri="{BB962C8B-B14F-4D97-AF65-F5344CB8AC3E}">
        <p14:creationId xmlns:p14="http://schemas.microsoft.com/office/powerpoint/2010/main" val="4287951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C93156-0DA8-C04D-AF5B-BD6F1459AD09}" type="slidenum">
              <a:rPr lang="en-US"/>
              <a:pPr>
                <a:defRPr/>
              </a:pPr>
              <a:t>‹#›</a:t>
            </a:fld>
            <a:endParaRPr lang="en-US"/>
          </a:p>
        </p:txBody>
      </p:sp>
    </p:spTree>
    <p:extLst>
      <p:ext uri="{BB962C8B-B14F-4D97-AF65-F5344CB8AC3E}">
        <p14:creationId xmlns:p14="http://schemas.microsoft.com/office/powerpoint/2010/main" val="16170636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81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a:prstGeom prst="rect">
            <a:avLst/>
          </a:prstGeom>
        </p:spPr>
        <p:txBody>
          <a:bodyPr vert="horz"/>
          <a:lstStyle/>
          <a:p>
            <a:endParaRPr lang="en-US"/>
          </a:p>
        </p:txBody>
      </p:sp>
      <p:sp>
        <p:nvSpPr>
          <p:cNvPr id="4" name="Date Placeholder 3"/>
          <p:cNvSpPr>
            <a:spLocks noGrp="1"/>
          </p:cNvSpPr>
          <p:nvPr>
            <p:ph type="dt" sz="half" idx="10"/>
          </p:nvPr>
        </p:nvSpPr>
        <p:spPr>
          <a:xfrm>
            <a:off x="0" y="6400800"/>
            <a:ext cx="1905000" cy="457200"/>
          </a:xfrm>
        </p:spPr>
        <p:txBody>
          <a:bodyPr/>
          <a:lstStyle>
            <a:lvl1pPr>
              <a:defRPr/>
            </a:lvl1pPr>
          </a:lstStyle>
          <a:p>
            <a:endParaRPr lang="en-US"/>
          </a:p>
        </p:txBody>
      </p:sp>
      <p:sp>
        <p:nvSpPr>
          <p:cNvPr id="5" name="Footer Placeholder 4"/>
          <p:cNvSpPr>
            <a:spLocks noGrp="1"/>
          </p:cNvSpPr>
          <p:nvPr>
            <p:ph type="ftr" sz="quarter" idx="11"/>
          </p:nvPr>
        </p:nvSpPr>
        <p:spPr>
          <a:xfrm>
            <a:off x="1981200" y="6400800"/>
            <a:ext cx="5181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7239000" y="6400800"/>
            <a:ext cx="1905000" cy="457200"/>
          </a:xfrm>
        </p:spPr>
        <p:txBody>
          <a:bodyPr/>
          <a:lstStyle>
            <a:lvl1pPr>
              <a:defRPr/>
            </a:lvl1pPr>
          </a:lstStyle>
          <a:p>
            <a:fld id="{95D7DF6C-7A97-D940-93C3-51ED8B588F77}" type="slidenum">
              <a:rPr lang="en-US"/>
              <a:pPr/>
              <a:t>‹#›</a:t>
            </a:fld>
            <a:endParaRPr lang="en-US"/>
          </a:p>
        </p:txBody>
      </p:sp>
    </p:spTree>
    <p:extLst>
      <p:ext uri="{BB962C8B-B14F-4D97-AF65-F5344CB8AC3E}">
        <p14:creationId xmlns:p14="http://schemas.microsoft.com/office/powerpoint/2010/main" val="16598867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81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0" y="64008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1981200" y="6400800"/>
            <a:ext cx="5181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7239000" y="6400800"/>
            <a:ext cx="1905000" cy="457200"/>
          </a:xfrm>
        </p:spPr>
        <p:txBody>
          <a:bodyPr/>
          <a:lstStyle>
            <a:lvl1pPr>
              <a:defRPr/>
            </a:lvl1pPr>
          </a:lstStyle>
          <a:p>
            <a:fld id="{3219B3F9-8439-FE41-A8AB-5D64C8202607}" type="slidenum">
              <a:rPr lang="en-US"/>
              <a:pPr/>
              <a:t>‹#›</a:t>
            </a:fld>
            <a:endParaRPr lang="en-US"/>
          </a:p>
        </p:txBody>
      </p:sp>
    </p:spTree>
    <p:extLst>
      <p:ext uri="{BB962C8B-B14F-4D97-AF65-F5344CB8AC3E}">
        <p14:creationId xmlns:p14="http://schemas.microsoft.com/office/powerpoint/2010/main" val="6940363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81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0" y="64008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1981200" y="6400800"/>
            <a:ext cx="5181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7239000" y="6400800"/>
            <a:ext cx="1905000" cy="457200"/>
          </a:xfrm>
        </p:spPr>
        <p:txBody>
          <a:bodyPr/>
          <a:lstStyle>
            <a:lvl1pPr>
              <a:defRPr/>
            </a:lvl1pPr>
          </a:lstStyle>
          <a:p>
            <a:fld id="{7D2CE326-5651-4849-ACE7-5521EBA5D502}" type="slidenum">
              <a:rPr lang="en-US"/>
              <a:pPr/>
              <a:t>‹#›</a:t>
            </a:fld>
            <a:endParaRPr lang="en-US"/>
          </a:p>
        </p:txBody>
      </p:sp>
    </p:spTree>
    <p:extLst>
      <p:ext uri="{BB962C8B-B14F-4D97-AF65-F5344CB8AC3E}">
        <p14:creationId xmlns:p14="http://schemas.microsoft.com/office/powerpoint/2010/main" val="31252354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071B78-8EE6-BA40-8B58-86C1EEE256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74815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961DFF-A451-FA41-BF45-8DA77A6D8C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76734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5136D7-5525-0F41-A21A-EA8D1D8B3A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42732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C2C1BD0-3B51-8749-B7AE-4A5143F86E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11237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E1BF796-1162-6A41-A0BD-48A71754F4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43600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C93156-0DA8-C04D-AF5B-BD6F1459AD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96564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419F3EE-0C91-214B-8F38-5D0472FB8E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2806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419F3EE-0C91-214B-8F38-5D0472FB8E07}" type="slidenum">
              <a:rPr lang="en-US"/>
              <a:pPr>
                <a:defRPr/>
              </a:pPr>
              <a:t>‹#›</a:t>
            </a:fld>
            <a:endParaRPr lang="en-US"/>
          </a:p>
        </p:txBody>
      </p:sp>
    </p:spTree>
    <p:extLst>
      <p:ext uri="{BB962C8B-B14F-4D97-AF65-F5344CB8AC3E}">
        <p14:creationId xmlns:p14="http://schemas.microsoft.com/office/powerpoint/2010/main" val="24262204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75E646-A6DA-B045-A302-2FC45CA7A0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39087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9938221-39E6-A343-9A99-54E4C3E4FA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47098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EFCDDA-5ED8-B84B-8482-78509B061D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78923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BA0086-1A89-3E4C-8C36-D25017601C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60050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96F7200-4D05-4A4E-B112-FCACB5B1AA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2123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071B78-8EE6-BA40-8B58-86C1EEE256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44769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961DFF-A451-FA41-BF45-8DA77A6D8C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70196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5136D7-5525-0F41-A21A-EA8D1D8B3A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29157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C2C1BD0-3B51-8749-B7AE-4A5143F86E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63175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E1BF796-1162-6A41-A0BD-48A71754F4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9829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75E646-A6DA-B045-A302-2FC45CA7A0EB}" type="slidenum">
              <a:rPr lang="en-US"/>
              <a:pPr>
                <a:defRPr/>
              </a:pPr>
              <a:t>‹#›</a:t>
            </a:fld>
            <a:endParaRPr lang="en-US"/>
          </a:p>
        </p:txBody>
      </p:sp>
    </p:spTree>
    <p:extLst>
      <p:ext uri="{BB962C8B-B14F-4D97-AF65-F5344CB8AC3E}">
        <p14:creationId xmlns:p14="http://schemas.microsoft.com/office/powerpoint/2010/main" val="33655782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C93156-0DA8-C04D-AF5B-BD6F1459AD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24787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419F3EE-0C91-214B-8F38-5D0472FB8E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53179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75E646-A6DA-B045-A302-2FC45CA7A0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7720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9938221-39E6-A343-9A99-54E4C3E4FA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57636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EFCDDA-5ED8-B84B-8482-78509B061D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43971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BA0086-1A89-3E4C-8C36-D25017601C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26620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96F7200-4D05-4A4E-B112-FCACB5B1AA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25002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071B78-8EE6-BA40-8B58-86C1EEE256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80996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961DFF-A451-FA41-BF45-8DA77A6D8C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50023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5136D7-5525-0F41-A21A-EA8D1D8B3A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5740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938221-39E6-A343-9A99-54E4C3E4FA95}" type="slidenum">
              <a:rPr lang="en-US"/>
              <a:pPr>
                <a:defRPr/>
              </a:pPr>
              <a:t>‹#›</a:t>
            </a:fld>
            <a:endParaRPr lang="en-US"/>
          </a:p>
        </p:txBody>
      </p:sp>
    </p:spTree>
    <p:extLst>
      <p:ext uri="{BB962C8B-B14F-4D97-AF65-F5344CB8AC3E}">
        <p14:creationId xmlns:p14="http://schemas.microsoft.com/office/powerpoint/2010/main" val="18736972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C2C1BD0-3B51-8749-B7AE-4A5143F86E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72592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E1BF796-1162-6A41-A0BD-48A71754F4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40894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C93156-0DA8-C04D-AF5B-BD6F1459AD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04194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419F3EE-0C91-214B-8F38-5D0472FB8E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22151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75E646-A6DA-B045-A302-2FC45CA7A0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6299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9938221-39E6-A343-9A99-54E4C3E4FA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25741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EFCDDA-5ED8-B84B-8482-78509B061D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385943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BA0086-1A89-3E4C-8C36-D25017601C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76688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96F7200-4D05-4A4E-B112-FCACB5B1AA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82276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사용자 지정 레이아웃">
    <p:spTree>
      <p:nvGrpSpPr>
        <p:cNvPr id="1" name=""/>
        <p:cNvGrpSpPr/>
        <p:nvPr/>
      </p:nvGrpSpPr>
      <p:grpSpPr>
        <a:xfrm>
          <a:off x="0" y="0"/>
          <a:ext cx="0" cy="0"/>
          <a:chOff x="0" y="0"/>
          <a:chExt cx="0" cy="0"/>
        </a:xfrm>
      </p:grpSpPr>
      <p:grpSp>
        <p:nvGrpSpPr>
          <p:cNvPr id="3" name="그룹 5"/>
          <p:cNvGrpSpPr>
            <a:grpSpLocks/>
          </p:cNvGrpSpPr>
          <p:nvPr userDrawn="1"/>
        </p:nvGrpSpPr>
        <p:grpSpPr bwMode="auto">
          <a:xfrm>
            <a:off x="-4763" y="207963"/>
            <a:ext cx="9156701" cy="798512"/>
            <a:chOff x="-12700" y="1578520"/>
            <a:chExt cx="9156700" cy="798513"/>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1578520"/>
              <a:ext cx="9156700"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직사각형 4"/>
            <p:cNvSpPr/>
            <p:nvPr userDrawn="1"/>
          </p:nvSpPr>
          <p:spPr>
            <a:xfrm>
              <a:off x="1" y="1643607"/>
              <a:ext cx="8000999" cy="701676"/>
            </a:xfrm>
            <a:prstGeom prst="rect">
              <a:avLst/>
            </a:prstGeom>
            <a:gradFill flip="none" rotWithShape="1">
              <a:gsLst>
                <a:gs pos="31000">
                  <a:srgbClr val="0197BB"/>
                </a:gs>
                <a:gs pos="100000">
                  <a:srgbClr val="102D9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a:solidFill>
                  <a:srgbClr val="FFFFFF"/>
                </a:solidFill>
                <a:latin typeface="Arial"/>
              </a:endParaRPr>
            </a:p>
          </p:txBody>
        </p:sp>
      </p:grpSp>
      <p:pic>
        <p:nvPicPr>
          <p:cNvPr id="6"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4313" y="6429375"/>
            <a:ext cx="95091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950200" y="6457950"/>
            <a:ext cx="11588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제목 1"/>
          <p:cNvSpPr>
            <a:spLocks noGrp="1"/>
          </p:cNvSpPr>
          <p:nvPr>
            <p:ph type="title"/>
          </p:nvPr>
        </p:nvSpPr>
        <p:spPr>
          <a:xfrm>
            <a:off x="464820" y="266249"/>
            <a:ext cx="7400948" cy="725470"/>
          </a:xfrm>
          <a:prstGeom prst="rect">
            <a:avLst/>
          </a:prstGeom>
        </p:spPr>
        <p:txBody>
          <a:bodyPr>
            <a:noAutofit/>
          </a:bodyPr>
          <a:lstStyle>
            <a:lvl1pPr algn="l">
              <a:defRPr sz="3000">
                <a:solidFill>
                  <a:schemeClr val="bg1"/>
                </a:solidFill>
                <a:latin typeface="Cre고딕 B" pitchFamily="18" charset="-127"/>
                <a:ea typeface="Cre고딕 B" pitchFamily="18" charset="-127"/>
              </a:defRPr>
            </a:lvl1pPr>
          </a:lstStyle>
          <a:p>
            <a:pPr lvl="0"/>
            <a:r>
              <a:rPr lang="ko-KR" altLang="en-US" noProof="0" dirty="0" smtClean="0"/>
              <a:t>마스터 제목 스타일 편집</a:t>
            </a:r>
            <a:endParaRPr lang="ko-KR" altLang="en-US" noProof="0" dirty="0"/>
          </a:p>
        </p:txBody>
      </p:sp>
    </p:spTree>
    <p:extLst>
      <p:ext uri="{BB962C8B-B14F-4D97-AF65-F5344CB8AC3E}">
        <p14:creationId xmlns:p14="http://schemas.microsoft.com/office/powerpoint/2010/main" val="340308037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23.xml"/><Relationship Id="rId12" Type="http://schemas.openxmlformats.org/officeDocument/2006/relationships/theme" Target="../theme/theme10.xml"/><Relationship Id="rId1" Type="http://schemas.openxmlformats.org/officeDocument/2006/relationships/slideLayout" Target="../slideLayouts/slideLayout113.xml"/><Relationship Id="rId2" Type="http://schemas.openxmlformats.org/officeDocument/2006/relationships/slideLayout" Target="../slideLayouts/slideLayout114.xml"/><Relationship Id="rId3" Type="http://schemas.openxmlformats.org/officeDocument/2006/relationships/slideLayout" Target="../slideLayouts/slideLayout115.xml"/><Relationship Id="rId4" Type="http://schemas.openxmlformats.org/officeDocument/2006/relationships/slideLayout" Target="../slideLayouts/slideLayout116.xml"/><Relationship Id="rId5" Type="http://schemas.openxmlformats.org/officeDocument/2006/relationships/slideLayout" Target="../slideLayouts/slideLayout117.xml"/><Relationship Id="rId6" Type="http://schemas.openxmlformats.org/officeDocument/2006/relationships/slideLayout" Target="../slideLayouts/slideLayout118.xml"/><Relationship Id="rId7" Type="http://schemas.openxmlformats.org/officeDocument/2006/relationships/slideLayout" Target="../slideLayouts/slideLayout119.xml"/><Relationship Id="rId8" Type="http://schemas.openxmlformats.org/officeDocument/2006/relationships/slideLayout" Target="../slideLayouts/slideLayout120.xml"/><Relationship Id="rId9" Type="http://schemas.openxmlformats.org/officeDocument/2006/relationships/slideLayout" Target="../slideLayouts/slideLayout121.xml"/><Relationship Id="rId10" Type="http://schemas.openxmlformats.org/officeDocument/2006/relationships/slideLayout" Target="../slideLayouts/slideLayout122.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34.xml"/><Relationship Id="rId12" Type="http://schemas.openxmlformats.org/officeDocument/2006/relationships/slideLayout" Target="../slideLayouts/slideLayout135.xml"/><Relationship Id="rId13" Type="http://schemas.openxmlformats.org/officeDocument/2006/relationships/slideLayout" Target="../slideLayouts/slideLayout136.xml"/><Relationship Id="rId14" Type="http://schemas.openxmlformats.org/officeDocument/2006/relationships/theme" Target="../theme/theme11.xml"/><Relationship Id="rId1" Type="http://schemas.openxmlformats.org/officeDocument/2006/relationships/slideLayout" Target="../slideLayouts/slideLayout124.xml"/><Relationship Id="rId2" Type="http://schemas.openxmlformats.org/officeDocument/2006/relationships/slideLayout" Target="../slideLayouts/slideLayout125.xml"/><Relationship Id="rId3" Type="http://schemas.openxmlformats.org/officeDocument/2006/relationships/slideLayout" Target="../slideLayouts/slideLayout126.xml"/><Relationship Id="rId4" Type="http://schemas.openxmlformats.org/officeDocument/2006/relationships/slideLayout" Target="../slideLayouts/slideLayout127.xml"/><Relationship Id="rId5" Type="http://schemas.openxmlformats.org/officeDocument/2006/relationships/slideLayout" Target="../slideLayouts/slideLayout128.xml"/><Relationship Id="rId6" Type="http://schemas.openxmlformats.org/officeDocument/2006/relationships/slideLayout" Target="../slideLayouts/slideLayout129.xml"/><Relationship Id="rId7" Type="http://schemas.openxmlformats.org/officeDocument/2006/relationships/slideLayout" Target="../slideLayouts/slideLayout130.xml"/><Relationship Id="rId8" Type="http://schemas.openxmlformats.org/officeDocument/2006/relationships/slideLayout" Target="../slideLayouts/slideLayout131.xml"/><Relationship Id="rId9" Type="http://schemas.openxmlformats.org/officeDocument/2006/relationships/slideLayout" Target="../slideLayouts/slideLayout132.xml"/><Relationship Id="rId10" Type="http://schemas.openxmlformats.org/officeDocument/2006/relationships/slideLayout" Target="../slideLayouts/slideLayout133.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47.xml"/><Relationship Id="rId12" Type="http://schemas.openxmlformats.org/officeDocument/2006/relationships/slideLayout" Target="../slideLayouts/slideLayout148.xml"/><Relationship Id="rId13" Type="http://schemas.openxmlformats.org/officeDocument/2006/relationships/theme" Target="../theme/theme12.xml"/><Relationship Id="rId1" Type="http://schemas.openxmlformats.org/officeDocument/2006/relationships/slideLayout" Target="../slideLayouts/slideLayout137.xml"/><Relationship Id="rId2" Type="http://schemas.openxmlformats.org/officeDocument/2006/relationships/slideLayout" Target="../slideLayouts/slideLayout138.xml"/><Relationship Id="rId3" Type="http://schemas.openxmlformats.org/officeDocument/2006/relationships/slideLayout" Target="../slideLayouts/slideLayout139.xml"/><Relationship Id="rId4" Type="http://schemas.openxmlformats.org/officeDocument/2006/relationships/slideLayout" Target="../slideLayouts/slideLayout140.xml"/><Relationship Id="rId5" Type="http://schemas.openxmlformats.org/officeDocument/2006/relationships/slideLayout" Target="../slideLayouts/slideLayout141.xml"/><Relationship Id="rId6" Type="http://schemas.openxmlformats.org/officeDocument/2006/relationships/slideLayout" Target="../slideLayouts/slideLayout142.xml"/><Relationship Id="rId7" Type="http://schemas.openxmlformats.org/officeDocument/2006/relationships/slideLayout" Target="../slideLayouts/slideLayout143.xml"/><Relationship Id="rId8" Type="http://schemas.openxmlformats.org/officeDocument/2006/relationships/slideLayout" Target="../slideLayouts/slideLayout144.xml"/><Relationship Id="rId9" Type="http://schemas.openxmlformats.org/officeDocument/2006/relationships/slideLayout" Target="../slideLayouts/slideLayout145.xml"/><Relationship Id="rId10" Type="http://schemas.openxmlformats.org/officeDocument/2006/relationships/slideLayout" Target="../slideLayouts/slideLayout146.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59.xml"/><Relationship Id="rId12" Type="http://schemas.openxmlformats.org/officeDocument/2006/relationships/theme" Target="../theme/theme13.xml"/><Relationship Id="rId1" Type="http://schemas.openxmlformats.org/officeDocument/2006/relationships/slideLayout" Target="../slideLayouts/slideLayout149.xml"/><Relationship Id="rId2" Type="http://schemas.openxmlformats.org/officeDocument/2006/relationships/slideLayout" Target="../slideLayouts/slideLayout150.xml"/><Relationship Id="rId3" Type="http://schemas.openxmlformats.org/officeDocument/2006/relationships/slideLayout" Target="../slideLayouts/slideLayout151.xml"/><Relationship Id="rId4" Type="http://schemas.openxmlformats.org/officeDocument/2006/relationships/slideLayout" Target="../slideLayouts/slideLayout152.xml"/><Relationship Id="rId5" Type="http://schemas.openxmlformats.org/officeDocument/2006/relationships/slideLayout" Target="../slideLayouts/slideLayout153.xml"/><Relationship Id="rId6" Type="http://schemas.openxmlformats.org/officeDocument/2006/relationships/slideLayout" Target="../slideLayouts/slideLayout154.xml"/><Relationship Id="rId7" Type="http://schemas.openxmlformats.org/officeDocument/2006/relationships/slideLayout" Target="../slideLayouts/slideLayout155.xml"/><Relationship Id="rId8" Type="http://schemas.openxmlformats.org/officeDocument/2006/relationships/slideLayout" Target="../slideLayouts/slideLayout156.xml"/><Relationship Id="rId9" Type="http://schemas.openxmlformats.org/officeDocument/2006/relationships/slideLayout" Target="../slideLayouts/slideLayout157.xml"/><Relationship Id="rId10" Type="http://schemas.openxmlformats.org/officeDocument/2006/relationships/slideLayout" Target="../slideLayouts/slideLayout158.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70.xml"/><Relationship Id="rId12" Type="http://schemas.openxmlformats.org/officeDocument/2006/relationships/theme" Target="../theme/theme14.xml"/><Relationship Id="rId1" Type="http://schemas.openxmlformats.org/officeDocument/2006/relationships/slideLayout" Target="../slideLayouts/slideLayout160.xml"/><Relationship Id="rId2" Type="http://schemas.openxmlformats.org/officeDocument/2006/relationships/slideLayout" Target="../slideLayouts/slideLayout161.xml"/><Relationship Id="rId3" Type="http://schemas.openxmlformats.org/officeDocument/2006/relationships/slideLayout" Target="../slideLayouts/slideLayout162.xml"/><Relationship Id="rId4" Type="http://schemas.openxmlformats.org/officeDocument/2006/relationships/slideLayout" Target="../slideLayouts/slideLayout163.xml"/><Relationship Id="rId5" Type="http://schemas.openxmlformats.org/officeDocument/2006/relationships/slideLayout" Target="../slideLayouts/slideLayout164.xml"/><Relationship Id="rId6" Type="http://schemas.openxmlformats.org/officeDocument/2006/relationships/slideLayout" Target="../slideLayouts/slideLayout165.xml"/><Relationship Id="rId7" Type="http://schemas.openxmlformats.org/officeDocument/2006/relationships/slideLayout" Target="../slideLayouts/slideLayout166.xml"/><Relationship Id="rId8" Type="http://schemas.openxmlformats.org/officeDocument/2006/relationships/slideLayout" Target="../slideLayouts/slideLayout167.xml"/><Relationship Id="rId9" Type="http://schemas.openxmlformats.org/officeDocument/2006/relationships/slideLayout" Target="../slideLayouts/slideLayout168.xml"/><Relationship Id="rId10" Type="http://schemas.openxmlformats.org/officeDocument/2006/relationships/slideLayout" Target="../slideLayouts/slideLayout169.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81.xml"/><Relationship Id="rId12" Type="http://schemas.openxmlformats.org/officeDocument/2006/relationships/theme" Target="../theme/theme15.xml"/><Relationship Id="rId1" Type="http://schemas.openxmlformats.org/officeDocument/2006/relationships/slideLayout" Target="../slideLayouts/slideLayout171.xml"/><Relationship Id="rId2" Type="http://schemas.openxmlformats.org/officeDocument/2006/relationships/slideLayout" Target="../slideLayouts/slideLayout172.xml"/><Relationship Id="rId3" Type="http://schemas.openxmlformats.org/officeDocument/2006/relationships/slideLayout" Target="../slideLayouts/slideLayout173.xml"/><Relationship Id="rId4" Type="http://schemas.openxmlformats.org/officeDocument/2006/relationships/slideLayout" Target="../slideLayouts/slideLayout174.xml"/><Relationship Id="rId5" Type="http://schemas.openxmlformats.org/officeDocument/2006/relationships/slideLayout" Target="../slideLayouts/slideLayout175.xml"/><Relationship Id="rId6" Type="http://schemas.openxmlformats.org/officeDocument/2006/relationships/slideLayout" Target="../slideLayouts/slideLayout176.xml"/><Relationship Id="rId7" Type="http://schemas.openxmlformats.org/officeDocument/2006/relationships/slideLayout" Target="../slideLayouts/slideLayout177.xml"/><Relationship Id="rId8" Type="http://schemas.openxmlformats.org/officeDocument/2006/relationships/slideLayout" Target="../slideLayouts/slideLayout178.xml"/><Relationship Id="rId9" Type="http://schemas.openxmlformats.org/officeDocument/2006/relationships/slideLayout" Target="../slideLayouts/slideLayout179.xml"/><Relationship Id="rId10" Type="http://schemas.openxmlformats.org/officeDocument/2006/relationships/slideLayout" Target="../slideLayouts/slideLayout180.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92.xml"/><Relationship Id="rId12" Type="http://schemas.openxmlformats.org/officeDocument/2006/relationships/theme" Target="../theme/theme16.xml"/><Relationship Id="rId1" Type="http://schemas.openxmlformats.org/officeDocument/2006/relationships/slideLayout" Target="../slideLayouts/slideLayout182.xml"/><Relationship Id="rId2" Type="http://schemas.openxmlformats.org/officeDocument/2006/relationships/slideLayout" Target="../slideLayouts/slideLayout183.xml"/><Relationship Id="rId3" Type="http://schemas.openxmlformats.org/officeDocument/2006/relationships/slideLayout" Target="../slideLayouts/slideLayout184.xml"/><Relationship Id="rId4" Type="http://schemas.openxmlformats.org/officeDocument/2006/relationships/slideLayout" Target="../slideLayouts/slideLayout185.xml"/><Relationship Id="rId5" Type="http://schemas.openxmlformats.org/officeDocument/2006/relationships/slideLayout" Target="../slideLayouts/slideLayout186.xml"/><Relationship Id="rId6" Type="http://schemas.openxmlformats.org/officeDocument/2006/relationships/slideLayout" Target="../slideLayouts/slideLayout187.xml"/><Relationship Id="rId7" Type="http://schemas.openxmlformats.org/officeDocument/2006/relationships/slideLayout" Target="../slideLayouts/slideLayout188.xml"/><Relationship Id="rId8" Type="http://schemas.openxmlformats.org/officeDocument/2006/relationships/slideLayout" Target="../slideLayouts/slideLayout189.xml"/><Relationship Id="rId9" Type="http://schemas.openxmlformats.org/officeDocument/2006/relationships/slideLayout" Target="../slideLayouts/slideLayout190.xml"/><Relationship Id="rId10" Type="http://schemas.openxmlformats.org/officeDocument/2006/relationships/slideLayout" Target="../slideLayouts/slideLayout19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Relationship Id="rId14" Type="http://schemas.openxmlformats.org/officeDocument/2006/relationships/slideLayout" Target="../slideLayouts/slideLayout61.xml"/><Relationship Id="rId15" Type="http://schemas.openxmlformats.org/officeDocument/2006/relationships/slideLayout" Target="../slideLayouts/slideLayout62.xml"/><Relationship Id="rId16" Type="http://schemas.openxmlformats.org/officeDocument/2006/relationships/theme" Target="../theme/theme5.xml"/><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3.xml"/><Relationship Id="rId12" Type="http://schemas.openxmlformats.org/officeDocument/2006/relationships/slideLayout" Target="../slideLayouts/slideLayout74.xml"/><Relationship Id="rId13" Type="http://schemas.openxmlformats.org/officeDocument/2006/relationships/theme" Target="../theme/theme6.xml"/><Relationship Id="rId1" Type="http://schemas.openxmlformats.org/officeDocument/2006/relationships/slideLayout" Target="../slideLayouts/slideLayout63.xml"/><Relationship Id="rId2" Type="http://schemas.openxmlformats.org/officeDocument/2006/relationships/slideLayout" Target="../slideLayouts/slideLayout64.xml"/><Relationship Id="rId3" Type="http://schemas.openxmlformats.org/officeDocument/2006/relationships/slideLayout" Target="../slideLayouts/slideLayout65.xml"/><Relationship Id="rId4" Type="http://schemas.openxmlformats.org/officeDocument/2006/relationships/slideLayout" Target="../slideLayouts/slideLayout66.xml"/><Relationship Id="rId5" Type="http://schemas.openxmlformats.org/officeDocument/2006/relationships/slideLayout" Target="../slideLayouts/slideLayout67.xml"/><Relationship Id="rId6" Type="http://schemas.openxmlformats.org/officeDocument/2006/relationships/slideLayout" Target="../slideLayouts/slideLayout68.xml"/><Relationship Id="rId7" Type="http://schemas.openxmlformats.org/officeDocument/2006/relationships/slideLayout" Target="../slideLayouts/slideLayout69.xml"/><Relationship Id="rId8" Type="http://schemas.openxmlformats.org/officeDocument/2006/relationships/slideLayout" Target="../slideLayouts/slideLayout70.xml"/><Relationship Id="rId9" Type="http://schemas.openxmlformats.org/officeDocument/2006/relationships/slideLayout" Target="../slideLayouts/slideLayout71.xml"/><Relationship Id="rId10"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5.xml"/><Relationship Id="rId12" Type="http://schemas.openxmlformats.org/officeDocument/2006/relationships/slideLayout" Target="../slideLayouts/slideLayout86.xml"/><Relationship Id="rId13" Type="http://schemas.openxmlformats.org/officeDocument/2006/relationships/theme" Target="../theme/theme7.xml"/><Relationship Id="rId1" Type="http://schemas.openxmlformats.org/officeDocument/2006/relationships/slideLayout" Target="../slideLayouts/slideLayout75.xml"/><Relationship Id="rId2" Type="http://schemas.openxmlformats.org/officeDocument/2006/relationships/slideLayout" Target="../slideLayouts/slideLayout76.xml"/><Relationship Id="rId3" Type="http://schemas.openxmlformats.org/officeDocument/2006/relationships/slideLayout" Target="../slideLayouts/slideLayout77.xml"/><Relationship Id="rId4" Type="http://schemas.openxmlformats.org/officeDocument/2006/relationships/slideLayout" Target="../slideLayouts/slideLayout78.xml"/><Relationship Id="rId5" Type="http://schemas.openxmlformats.org/officeDocument/2006/relationships/slideLayout" Target="../slideLayouts/slideLayout79.xml"/><Relationship Id="rId6" Type="http://schemas.openxmlformats.org/officeDocument/2006/relationships/slideLayout" Target="../slideLayouts/slideLayout80.xml"/><Relationship Id="rId7" Type="http://schemas.openxmlformats.org/officeDocument/2006/relationships/slideLayout" Target="../slideLayouts/slideLayout81.xml"/><Relationship Id="rId8" Type="http://schemas.openxmlformats.org/officeDocument/2006/relationships/slideLayout" Target="../slideLayouts/slideLayout82.xml"/><Relationship Id="rId9" Type="http://schemas.openxmlformats.org/officeDocument/2006/relationships/slideLayout" Target="../slideLayouts/slideLayout83.xml"/><Relationship Id="rId10"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7.xml"/><Relationship Id="rId12" Type="http://schemas.openxmlformats.org/officeDocument/2006/relationships/slideLayout" Target="../slideLayouts/slideLayout98.xml"/><Relationship Id="rId13" Type="http://schemas.openxmlformats.org/officeDocument/2006/relationships/slideLayout" Target="../slideLayouts/slideLayout99.xml"/><Relationship Id="rId14" Type="http://schemas.openxmlformats.org/officeDocument/2006/relationships/theme" Target="../theme/theme8.xml"/><Relationship Id="rId1" Type="http://schemas.openxmlformats.org/officeDocument/2006/relationships/slideLayout" Target="../slideLayouts/slideLayout87.xml"/><Relationship Id="rId2" Type="http://schemas.openxmlformats.org/officeDocument/2006/relationships/slideLayout" Target="../slideLayouts/slideLayout88.xml"/><Relationship Id="rId3" Type="http://schemas.openxmlformats.org/officeDocument/2006/relationships/slideLayout" Target="../slideLayouts/slideLayout89.xml"/><Relationship Id="rId4" Type="http://schemas.openxmlformats.org/officeDocument/2006/relationships/slideLayout" Target="../slideLayouts/slideLayout90.xml"/><Relationship Id="rId5" Type="http://schemas.openxmlformats.org/officeDocument/2006/relationships/slideLayout" Target="../slideLayouts/slideLayout91.xml"/><Relationship Id="rId6" Type="http://schemas.openxmlformats.org/officeDocument/2006/relationships/slideLayout" Target="../slideLayouts/slideLayout92.xml"/><Relationship Id="rId7" Type="http://schemas.openxmlformats.org/officeDocument/2006/relationships/slideLayout" Target="../slideLayouts/slideLayout93.xml"/><Relationship Id="rId8" Type="http://schemas.openxmlformats.org/officeDocument/2006/relationships/slideLayout" Target="../slideLayouts/slideLayout94.xml"/><Relationship Id="rId9" Type="http://schemas.openxmlformats.org/officeDocument/2006/relationships/slideLayout" Target="../slideLayouts/slideLayout95.xml"/><Relationship Id="rId10"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slideLayout" Target="../slideLayouts/slideLayout111.xml"/><Relationship Id="rId13" Type="http://schemas.openxmlformats.org/officeDocument/2006/relationships/slideLayout" Target="../slideLayouts/slideLayout112.xml"/><Relationship Id="rId14" Type="http://schemas.openxmlformats.org/officeDocument/2006/relationships/theme" Target="../theme/theme9.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66ED133-48DE-254E-A7C6-B2BB0197005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66" r:id="rId1"/>
    <p:sldLayoutId id="2147484567" r:id="rId2"/>
    <p:sldLayoutId id="2147484568" r:id="rId3"/>
    <p:sldLayoutId id="2147484569" r:id="rId4"/>
    <p:sldLayoutId id="2147484570" r:id="rId5"/>
    <p:sldLayoutId id="2147484571" r:id="rId6"/>
    <p:sldLayoutId id="2147484572" r:id="rId7"/>
    <p:sldLayoutId id="2147484573" r:id="rId8"/>
    <p:sldLayoutId id="2147484574" r:id="rId9"/>
    <p:sldLayoutId id="2147484575" r:id="rId10"/>
    <p:sldLayoutId id="2147484576" r:id="rId11"/>
    <p:sldLayoutId id="2147484577" r:id="rId12"/>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buClr>
                <a:srgbClr val="000000"/>
              </a:buClr>
              <a:buSzPct val="100000"/>
              <a:buFont typeface="Times New Roman" pitchFamily="18" charset="0"/>
              <a:buNone/>
            </a:pPr>
            <a:endParaRPr lang="en-US">
              <a:solidFill>
                <a:prstClr val="black">
                  <a:tint val="75000"/>
                </a:prstClr>
              </a:solidFill>
              <a:latin typeface="Times New Roman" pitchFamily="18" charset="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buClr>
                <a:srgbClr val="000000"/>
              </a:buClr>
              <a:buSzPct val="100000"/>
              <a:buFont typeface="Times New Roman" pitchFamily="18" charset="0"/>
              <a:buNone/>
            </a:pPr>
            <a:endParaRPr lang="en-US">
              <a:solidFill>
                <a:prstClr val="black">
                  <a:tint val="75000"/>
                </a:prstClr>
              </a:solidFill>
              <a:latin typeface="Times New Roman" pitchFamily="18" charset="0"/>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buClr>
                <a:srgbClr val="000000"/>
              </a:buClr>
              <a:buSzPct val="100000"/>
              <a:buFont typeface="Times New Roman" pitchFamily="18" charset="0"/>
              <a:buNone/>
            </a:pPr>
            <a:fld id="{1D04B4C4-3442-4887-84F2-D15EC21C5C10}" type="slidenum">
              <a:rPr lang="en-US" smtClean="0">
                <a:solidFill>
                  <a:prstClr val="black">
                    <a:tint val="75000"/>
                  </a:prstClr>
                </a:solidFill>
                <a:latin typeface="Times New Roman" pitchFamily="18" charset="0"/>
                <a:ea typeface="MS PGothic" pitchFamily="34" charset="-128"/>
              </a:rPr>
              <a:pPr defTabSz="457200">
                <a:buClr>
                  <a:srgbClr val="000000"/>
                </a:buClr>
                <a:buSzPct val="100000"/>
                <a:buFont typeface="Times New Roman" pitchFamily="18" charset="0"/>
                <a:buNone/>
              </a:pPr>
              <a:t>‹#›</a:t>
            </a:fld>
            <a:endParaRPr lang="en-US">
              <a:solidFill>
                <a:prstClr val="black">
                  <a:tint val="75000"/>
                </a:prstClr>
              </a:solidFill>
              <a:latin typeface="Times New Roman" pitchFamily="18" charset="0"/>
              <a:ea typeface="MS PGothic" pitchFamily="34" charset="-128"/>
            </a:endParaRPr>
          </a:p>
        </p:txBody>
      </p:sp>
    </p:spTree>
    <p:extLst>
      <p:ext uri="{BB962C8B-B14F-4D97-AF65-F5344CB8AC3E}">
        <p14:creationId xmlns:p14="http://schemas.microsoft.com/office/powerpoint/2010/main" val="149616793"/>
      </p:ext>
    </p:extLst>
  </p:cSld>
  <p:clrMap bg1="lt1" tx1="dk1" bg2="lt2" tx2="dk2" accent1="accent1" accent2="accent2" accent3="accent3" accent4="accent4" accent5="accent5" accent6="accent6" hlink="hlink" folHlink="folHlink"/>
  <p:sldLayoutIdLst>
    <p:sldLayoutId id="2147484824" r:id="rId1"/>
    <p:sldLayoutId id="2147484825" r:id="rId2"/>
    <p:sldLayoutId id="2147484826" r:id="rId3"/>
    <p:sldLayoutId id="2147484827" r:id="rId4"/>
    <p:sldLayoutId id="2147484828" r:id="rId5"/>
    <p:sldLayoutId id="2147484829" r:id="rId6"/>
    <p:sldLayoutId id="2147484830" r:id="rId7"/>
    <p:sldLayoutId id="2147484831" r:id="rId8"/>
    <p:sldLayoutId id="2147484832" r:id="rId9"/>
    <p:sldLayoutId id="2147484833" r:id="rId10"/>
    <p:sldLayoutId id="2147484834"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66ED133-48DE-254E-A7C6-B2BB019700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6638247"/>
      </p:ext>
    </p:extLst>
  </p:cSld>
  <p:clrMap bg1="lt1" tx1="dk1" bg2="lt2" tx2="dk2" accent1="accent1" accent2="accent2" accent3="accent3" accent4="accent4" accent5="accent5" accent6="accent6" hlink="hlink" folHlink="folHlink"/>
  <p:sldLayoutIdLst>
    <p:sldLayoutId id="2147484836" r:id="rId1"/>
    <p:sldLayoutId id="2147484837" r:id="rId2"/>
    <p:sldLayoutId id="2147484838" r:id="rId3"/>
    <p:sldLayoutId id="2147484839" r:id="rId4"/>
    <p:sldLayoutId id="2147484840" r:id="rId5"/>
    <p:sldLayoutId id="2147484841" r:id="rId6"/>
    <p:sldLayoutId id="2147484842" r:id="rId7"/>
    <p:sldLayoutId id="2147484843" r:id="rId8"/>
    <p:sldLayoutId id="2147484844" r:id="rId9"/>
    <p:sldLayoutId id="2147484845" r:id="rId10"/>
    <p:sldLayoutId id="2147484846" r:id="rId11"/>
    <p:sldLayoutId id="2147484847" r:id="rId12"/>
    <p:sldLayoutId id="2147484848" r:id="rId13"/>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66ED133-48DE-254E-A7C6-B2BB019700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9041471"/>
      </p:ext>
    </p:extLst>
  </p:cSld>
  <p:clrMap bg1="lt1" tx1="dk1" bg2="lt2" tx2="dk2" accent1="accent1" accent2="accent2" accent3="accent3" accent4="accent4" accent5="accent5" accent6="accent6" hlink="hlink" folHlink="folHlink"/>
  <p:sldLayoutIdLst>
    <p:sldLayoutId id="2147484863" r:id="rId1"/>
    <p:sldLayoutId id="2147484864" r:id="rId2"/>
    <p:sldLayoutId id="2147484865" r:id="rId3"/>
    <p:sldLayoutId id="2147484866" r:id="rId4"/>
    <p:sldLayoutId id="2147484867" r:id="rId5"/>
    <p:sldLayoutId id="2147484868" r:id="rId6"/>
    <p:sldLayoutId id="2147484869" r:id="rId7"/>
    <p:sldLayoutId id="2147484870" r:id="rId8"/>
    <p:sldLayoutId id="2147484871" r:id="rId9"/>
    <p:sldLayoutId id="2147484872" r:id="rId10"/>
    <p:sldLayoutId id="2147484873" r:id="rId11"/>
    <p:sldLayoutId id="2147484874" r:id="rId12"/>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E3853701-56F0-FC4D-9D45-B5BF49F40F59}"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13130176"/>
      </p:ext>
    </p:extLst>
  </p:cSld>
  <p:clrMap bg1="lt1" tx1="dk1" bg2="lt2" tx2="dk2" accent1="accent1" accent2="accent2" accent3="accent3" accent4="accent4" accent5="accent5" accent6="accent6" hlink="hlink" folHlink="folHlink"/>
  <p:sldLayoutIdLst>
    <p:sldLayoutId id="2147484888" r:id="rId1"/>
    <p:sldLayoutId id="2147484889" r:id="rId2"/>
    <p:sldLayoutId id="2147484890" r:id="rId3"/>
    <p:sldLayoutId id="2147484891" r:id="rId4"/>
    <p:sldLayoutId id="2147484892" r:id="rId5"/>
    <p:sldLayoutId id="2147484893" r:id="rId6"/>
    <p:sldLayoutId id="2147484894" r:id="rId7"/>
    <p:sldLayoutId id="2147484895" r:id="rId8"/>
    <p:sldLayoutId id="2147484896" r:id="rId9"/>
    <p:sldLayoutId id="2147484897" r:id="rId10"/>
    <p:sldLayoutId id="2147484898"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latin typeface="Georgia"/>
            </a:endParaRPr>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latin typeface="Georgia"/>
            </a:endParaRPr>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latin typeface="Georgia"/>
            </a:endParaRPr>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latin typeface="Georgia"/>
            </a:endParaRPr>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latin typeface="Georgia"/>
            </a:endParaRPr>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latin typeface="Georgia"/>
            </a:endParaRPr>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latin typeface="Georgia"/>
            </a:endParaRPr>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dirty="0">
              <a:solidFill>
                <a:prstClr val="white"/>
              </a:solidFill>
              <a:latin typeface="Georgia"/>
            </a:endParaRPr>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dirty="0">
              <a:solidFill>
                <a:prstClr val="white"/>
              </a:solidFill>
              <a:latin typeface="Georgia"/>
            </a:endParaRPr>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latin typeface="Georgia"/>
            </a:endParaRPr>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latin typeface="Georgia"/>
            </a:endParaRPr>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latin typeface="Georgia"/>
            </a:endParaRPr>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dirty="0">
              <a:solidFill>
                <a:prstClr val="white"/>
              </a:solidFill>
              <a:latin typeface="Georgia"/>
            </a:endParaRPr>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pPr fontAlgn="auto">
              <a:spcBef>
                <a:spcPts val="0"/>
              </a:spcBef>
              <a:spcAft>
                <a:spcPts val="0"/>
              </a:spcAft>
            </a:pPr>
            <a:endParaRPr lang="en-US">
              <a:solidFill>
                <a:srgbClr val="438086"/>
              </a:solidFill>
              <a:latin typeface="Georgia"/>
            </a:endParaRPr>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pPr fontAlgn="auto">
              <a:spcBef>
                <a:spcPts val="0"/>
              </a:spcBef>
              <a:spcAft>
                <a:spcPts val="0"/>
              </a:spcAft>
            </a:pPr>
            <a:endParaRPr lang="en-US">
              <a:solidFill>
                <a:srgbClr val="438086"/>
              </a:solidFill>
              <a:latin typeface="Georgia"/>
            </a:endParaRPr>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pPr fontAlgn="auto">
              <a:spcBef>
                <a:spcPts val="0"/>
              </a:spcBef>
              <a:spcAft>
                <a:spcPts val="0"/>
              </a:spcAft>
            </a:pPr>
            <a:fld id="{DE84D047-0643-4B92-B6D6-0BFFD16A6DB5}" type="slidenum">
              <a:rPr lang="en-US" smtClean="0">
                <a:latin typeface="Georgia"/>
              </a:rPr>
              <a:pPr fontAlgn="auto">
                <a:spcBef>
                  <a:spcPts val="0"/>
                </a:spcBef>
                <a:spcAft>
                  <a:spcPts val="0"/>
                </a:spcAft>
              </a:pPr>
              <a:t>‹#›</a:t>
            </a:fld>
            <a:endParaRPr lang="en-US">
              <a:latin typeface="Georgia"/>
            </a:endParaRPr>
          </a:p>
        </p:txBody>
      </p:sp>
    </p:spTree>
    <p:extLst>
      <p:ext uri="{BB962C8B-B14F-4D97-AF65-F5344CB8AC3E}">
        <p14:creationId xmlns:p14="http://schemas.microsoft.com/office/powerpoint/2010/main" val="2491257183"/>
      </p:ext>
    </p:extLst>
  </p:cSld>
  <p:clrMap bg1="lt1" tx1="dk1" bg2="lt2" tx2="dk2" accent1="accent1" accent2="accent2" accent3="accent3" accent4="accent4" accent5="accent5" accent6="accent6" hlink="hlink" folHlink="folHlink"/>
  <p:sldLayoutIdLst>
    <p:sldLayoutId id="2147484912" r:id="rId1"/>
    <p:sldLayoutId id="2147484913" r:id="rId2"/>
    <p:sldLayoutId id="2147484914" r:id="rId3"/>
    <p:sldLayoutId id="2147484915" r:id="rId4"/>
    <p:sldLayoutId id="2147484916" r:id="rId5"/>
    <p:sldLayoutId id="2147484917" r:id="rId6"/>
    <p:sldLayoutId id="2147484918" r:id="rId7"/>
    <p:sldLayoutId id="2147484919" r:id="rId8"/>
    <p:sldLayoutId id="2147484920" r:id="rId9"/>
    <p:sldLayoutId id="2147484921" r:id="rId10"/>
    <p:sldLayoutId id="2147484922" r:id="rId11"/>
  </p:sldLayoutIdLst>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latin typeface="Franklin Gothic Book"/>
            </a:endParaRPr>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latin typeface="Franklin Gothic Book"/>
            </a:endParaRPr>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pPr fontAlgn="auto">
              <a:spcBef>
                <a:spcPts val="0"/>
              </a:spcBef>
              <a:spcAft>
                <a:spcPts val="0"/>
              </a:spcAft>
            </a:pPr>
            <a:endParaRPr lang="en-US" dirty="0">
              <a:latin typeface="Franklin Gothic Book"/>
            </a:endParaRPr>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pPr fontAlgn="auto">
              <a:spcBef>
                <a:spcPts val="0"/>
              </a:spcBef>
              <a:spcAft>
                <a:spcPts val="0"/>
              </a:spcAft>
            </a:pPr>
            <a:endParaRPr lang="en-US" dirty="0">
              <a:latin typeface="Franklin Gothic Book"/>
            </a:endParaRPr>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pPr fontAlgn="auto">
              <a:spcBef>
                <a:spcPts val="0"/>
              </a:spcBef>
              <a:spcAft>
                <a:spcPts val="0"/>
              </a:spcAft>
            </a:pPr>
            <a:fld id="{AE9AF135-CD1A-454F-A377-ABD6EC5E5FE6}" type="slidenum">
              <a:rPr lang="en-US" smtClean="0">
                <a:latin typeface="Franklin Gothic Book"/>
              </a:rPr>
              <a:pPr fontAlgn="auto">
                <a:spcBef>
                  <a:spcPts val="0"/>
                </a:spcBef>
                <a:spcAft>
                  <a:spcPts val="0"/>
                </a:spcAft>
              </a:pPr>
              <a:t>‹#›</a:t>
            </a:fld>
            <a:endParaRPr lang="en-US" dirty="0">
              <a:latin typeface="Franklin Gothic Book"/>
            </a:endParaRPr>
          </a:p>
        </p:txBody>
      </p:sp>
    </p:spTree>
    <p:extLst>
      <p:ext uri="{BB962C8B-B14F-4D97-AF65-F5344CB8AC3E}">
        <p14:creationId xmlns:p14="http://schemas.microsoft.com/office/powerpoint/2010/main" val="844908392"/>
      </p:ext>
    </p:extLst>
  </p:cSld>
  <p:clrMap bg1="lt1" tx1="dk1" bg2="lt2" tx2="dk2" accent1="accent1" accent2="accent2" accent3="accent3" accent4="accent4" accent5="accent5" accent6="accent6" hlink="hlink" folHlink="folHlink"/>
  <p:sldLayoutIdLst>
    <p:sldLayoutId id="2147484924" r:id="rId1"/>
    <p:sldLayoutId id="2147484925" r:id="rId2"/>
    <p:sldLayoutId id="2147484926" r:id="rId3"/>
    <p:sldLayoutId id="2147484927" r:id="rId4"/>
    <p:sldLayoutId id="2147484928" r:id="rId5"/>
    <p:sldLayoutId id="2147484929" r:id="rId6"/>
    <p:sldLayoutId id="2147484930" r:id="rId7"/>
    <p:sldLayoutId id="2147484931" r:id="rId8"/>
    <p:sldLayoutId id="2147484932" r:id="rId9"/>
    <p:sldLayoutId id="2147484933" r:id="rId10"/>
    <p:sldLayoutId id="2147484934" r:id="rId11"/>
  </p:sldLayoutIdLst>
  <p:hf hdr="0" ftr="0" dt="0"/>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90947F47-6377-8D4A-82F1-DB0616E641A6}" type="datetimeFigureOut">
              <a:rPr lang="en-US" smtClean="0">
                <a:solidFill>
                  <a:prstClr val="black">
                    <a:tint val="75000"/>
                  </a:prstClr>
                </a:solidFill>
                <a:latin typeface="Calibri"/>
                <a:ea typeface="+mn-ea"/>
                <a:cs typeface="+mn-cs"/>
              </a:rPr>
              <a:pPr defTabSz="457200" fontAlgn="auto">
                <a:spcBef>
                  <a:spcPts val="0"/>
                </a:spcBef>
                <a:spcAft>
                  <a:spcPts val="0"/>
                </a:spcAft>
              </a:pPr>
              <a:t>6/30/14</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CBD033F1-9093-6A45-A85C-85E807987181}" type="slidenum">
              <a:rPr lang="en-US" smtClean="0">
                <a:solidFill>
                  <a:prstClr val="black">
                    <a:tint val="75000"/>
                  </a:prstClr>
                </a:solidFill>
                <a:latin typeface="Calibri"/>
                <a:ea typeface="+mn-ea"/>
                <a:cs typeface="+mn-cs"/>
              </a:rPr>
              <a:pPr defTabSz="457200"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76937005"/>
      </p:ext>
    </p:extLst>
  </p:cSld>
  <p:clrMap bg1="lt1" tx1="dk1" bg2="lt2" tx2="dk2" accent1="accent1" accent2="accent2" accent3="accent3" accent4="accent4" accent5="accent5" accent6="accent6" hlink="hlink" folHlink="folHlink"/>
  <p:sldLayoutIdLst>
    <p:sldLayoutId id="2147484936" r:id="rId1"/>
    <p:sldLayoutId id="2147484937" r:id="rId2"/>
    <p:sldLayoutId id="2147484938" r:id="rId3"/>
    <p:sldLayoutId id="2147484939" r:id="rId4"/>
    <p:sldLayoutId id="2147484940" r:id="rId5"/>
    <p:sldLayoutId id="2147484941" r:id="rId6"/>
    <p:sldLayoutId id="2147484942" r:id="rId7"/>
    <p:sldLayoutId id="2147484943" r:id="rId8"/>
    <p:sldLayoutId id="2147484944" r:id="rId9"/>
    <p:sldLayoutId id="2147484945" r:id="rId10"/>
    <p:sldLayoutId id="214748494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64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64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smtClean="0">
                <a:solidFill>
                  <a:prstClr val="black">
                    <a:tint val="75000"/>
                  </a:prstClr>
                </a:solidFill>
                <a:latin typeface="Calibri"/>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smtClean="0">
                <a:solidFill>
                  <a:prstClr val="black">
                    <a:tint val="75000"/>
                  </a:prstClr>
                </a:solidFill>
                <a:latin typeface="Calibri"/>
              </a:defRPr>
            </a:lvl1pPr>
          </a:lstStyle>
          <a:p>
            <a:pPr>
              <a:defRPr/>
            </a:pPr>
            <a:fld id="{18A90F6C-65D3-424B-A09B-C0A901D0AEA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14" r:id="rId1"/>
    <p:sldLayoutId id="2147484615" r:id="rId2"/>
    <p:sldLayoutId id="2147484616" r:id="rId3"/>
    <p:sldLayoutId id="2147484617" r:id="rId4"/>
    <p:sldLayoutId id="2147484618" r:id="rId5"/>
    <p:sldLayoutId id="2147484619" r:id="rId6"/>
    <p:sldLayoutId id="2147484620" r:id="rId7"/>
    <p:sldLayoutId id="2147484621" r:id="rId8"/>
    <p:sldLayoutId id="2147484622" r:id="rId9"/>
    <p:sldLayoutId id="2147484623" r:id="rId10"/>
    <p:sldLayoutId id="2147484624" r:id="rId11"/>
  </p:sldLayoutIdLst>
  <p:hf hdr="0" ftr="0" dt="0"/>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bwMode="auto">
          <a:xfrm>
            <a:off x="0" y="0"/>
            <a:ext cx="9144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endParaRPr lang="en-US"/>
          </a:p>
        </p:txBody>
      </p:sp>
      <p:sp>
        <p:nvSpPr>
          <p:cNvPr id="373763" name="Rectangle 3"/>
          <p:cNvSpPr>
            <a:spLocks noGrp="1" noChangeArrowheads="1"/>
          </p:cNvSpPr>
          <p:nvPr>
            <p:ph type="dt" sz="half" idx="2"/>
          </p:nvPr>
        </p:nvSpPr>
        <p:spPr bwMode="auto">
          <a:xfrm>
            <a:off x="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400">
                <a:solidFill>
                  <a:srgbClr val="000000"/>
                </a:solidFill>
                <a:latin typeface="Times New Roman" charset="0"/>
                <a:cs typeface="+mn-cs"/>
              </a:defRPr>
            </a:lvl1pPr>
          </a:lstStyle>
          <a:p>
            <a:pPr>
              <a:defRPr/>
            </a:pPr>
            <a:endParaRPr lang="en-US"/>
          </a:p>
        </p:txBody>
      </p:sp>
      <p:sp>
        <p:nvSpPr>
          <p:cNvPr id="373764" name="Rectangle 4"/>
          <p:cNvSpPr>
            <a:spLocks noGrp="1" noChangeArrowheads="1"/>
          </p:cNvSpPr>
          <p:nvPr>
            <p:ph type="ftr" sz="quarter" idx="3"/>
          </p:nvPr>
        </p:nvSpPr>
        <p:spPr bwMode="auto">
          <a:xfrm>
            <a:off x="1981200" y="6400800"/>
            <a:ext cx="518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a:solidFill>
                  <a:srgbClr val="000000"/>
                </a:solidFill>
                <a:latin typeface="Times New Roman" charset="0"/>
                <a:cs typeface="+mn-cs"/>
              </a:defRPr>
            </a:lvl1pPr>
          </a:lstStyle>
          <a:p>
            <a:pPr>
              <a:defRPr/>
            </a:pPr>
            <a:endParaRPr lang="en-US"/>
          </a:p>
        </p:txBody>
      </p:sp>
      <p:sp>
        <p:nvSpPr>
          <p:cNvPr id="373765" name="Rectangle 5"/>
          <p:cNvSpPr>
            <a:spLocks noGrp="1" noChangeArrowheads="1"/>
          </p:cNvSpPr>
          <p:nvPr>
            <p:ph type="sldNum" sz="quarter" idx="4"/>
          </p:nvPr>
        </p:nvSpPr>
        <p:spPr bwMode="auto">
          <a:xfrm>
            <a:off x="72390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a:solidFill>
                  <a:srgbClr val="000000"/>
                </a:solidFill>
                <a:latin typeface="Times New Roman" charset="0"/>
                <a:cs typeface="+mn-cs"/>
              </a:defRPr>
            </a:lvl1pPr>
          </a:lstStyle>
          <a:p>
            <a:pPr>
              <a:defRPr/>
            </a:pPr>
            <a:fld id="{FFE8FE8A-21BE-C243-B9BC-09185623BBEC}" type="slidenum">
              <a:rPr lang="en-US"/>
              <a:pPr>
                <a:defRPr/>
              </a:pPr>
              <a:t>‹#›</a:t>
            </a:fld>
            <a:endParaRPr lang="en-US"/>
          </a:p>
        </p:txBody>
      </p:sp>
      <p:sp>
        <p:nvSpPr>
          <p:cNvPr id="373766" name="Rectangle 6"/>
          <p:cNvSpPr>
            <a:spLocks noChangeArrowheads="1"/>
          </p:cNvSpPr>
          <p:nvPr/>
        </p:nvSpPr>
        <p:spPr bwMode="auto">
          <a:xfrm>
            <a:off x="0" y="457200"/>
            <a:ext cx="91440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FontTx/>
              <a:buChar char="•"/>
              <a:defRPr/>
            </a:pPr>
            <a:endParaRPr lang="en-US" sz="1600">
              <a:solidFill>
                <a:srgbClr val="000000"/>
              </a:solidFill>
              <a:latin typeface="Helvetica" charset="0"/>
            </a:endParaRPr>
          </a:p>
        </p:txBody>
      </p:sp>
    </p:spTree>
    <p:extLst>
      <p:ext uri="{BB962C8B-B14F-4D97-AF65-F5344CB8AC3E}">
        <p14:creationId xmlns:p14="http://schemas.microsoft.com/office/powerpoint/2010/main" val="1461500583"/>
      </p:ext>
    </p:extLst>
  </p:cSld>
  <p:clrMap bg1="lt1" tx1="dk1" bg2="lt2" tx2="dk2" accent1="accent1" accent2="accent2" accent3="accent3" accent4="accent4" accent5="accent5" accent6="accent6" hlink="hlink" folHlink="folHlink"/>
  <p:sldLayoutIdLst>
    <p:sldLayoutId id="2147484626" r:id="rId1"/>
    <p:sldLayoutId id="2147484627" r:id="rId2"/>
    <p:sldLayoutId id="2147484628" r:id="rId3"/>
    <p:sldLayoutId id="2147484629" r:id="rId4"/>
    <p:sldLayoutId id="2147484630" r:id="rId5"/>
    <p:sldLayoutId id="2147484631" r:id="rId6"/>
    <p:sldLayoutId id="2147484632" r:id="rId7"/>
    <p:sldLayoutId id="2147484633" r:id="rId8"/>
    <p:sldLayoutId id="2147484634" r:id="rId9"/>
    <p:sldLayoutId id="2147484635" r:id="rId10"/>
    <p:sldLayoutId id="2147484636" r:id="rId11"/>
    <p:sldLayoutId id="2147484947" r:id="rId12"/>
  </p:sldLayoutIdLst>
  <p:hf hdr="0" ftr="0" dt="0"/>
  <p:txStyles>
    <p:titleStyle>
      <a:lvl1pPr algn="ctr" rtl="0" eaLnBrk="0" fontAlgn="base" hangingPunct="0">
        <a:spcBef>
          <a:spcPct val="0"/>
        </a:spcBef>
        <a:spcAft>
          <a:spcPct val="0"/>
        </a:spcAft>
        <a:defRPr sz="2400" b="1">
          <a:solidFill>
            <a:schemeClr val="tx2"/>
          </a:solidFill>
          <a:latin typeface="+mj-lt"/>
          <a:ea typeface="+mj-ea"/>
          <a:cs typeface="ＭＳ Ｐゴシック" charset="0"/>
        </a:defRPr>
      </a:lvl1pPr>
      <a:lvl2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sz="2400" b="1">
          <a:solidFill>
            <a:schemeClr val="tx2"/>
          </a:solidFill>
          <a:latin typeface="Helvetica" charset="0"/>
          <a:ea typeface="ＭＳ Ｐゴシック" charset="0"/>
        </a:defRPr>
      </a:lvl6pPr>
      <a:lvl7pPr marL="914400" algn="ctr" rtl="0" fontAlgn="base">
        <a:spcBef>
          <a:spcPct val="0"/>
        </a:spcBef>
        <a:spcAft>
          <a:spcPct val="0"/>
        </a:spcAft>
        <a:defRPr sz="2400" b="1">
          <a:solidFill>
            <a:schemeClr val="tx2"/>
          </a:solidFill>
          <a:latin typeface="Helvetica" charset="0"/>
          <a:ea typeface="ＭＳ Ｐゴシック" charset="0"/>
        </a:defRPr>
      </a:lvl7pPr>
      <a:lvl8pPr marL="1371600" algn="ctr" rtl="0" fontAlgn="base">
        <a:spcBef>
          <a:spcPct val="0"/>
        </a:spcBef>
        <a:spcAft>
          <a:spcPct val="0"/>
        </a:spcAft>
        <a:defRPr sz="2400" b="1">
          <a:solidFill>
            <a:schemeClr val="tx2"/>
          </a:solidFill>
          <a:latin typeface="Helvetica" charset="0"/>
          <a:ea typeface="ＭＳ Ｐゴシック" charset="0"/>
        </a:defRPr>
      </a:lvl8pPr>
      <a:lvl9pPr marL="1828800" algn="ctr" rtl="0" fontAlgn="base">
        <a:spcBef>
          <a:spcPct val="0"/>
        </a:spcBef>
        <a:spcAft>
          <a:spcPct val="0"/>
        </a:spcAft>
        <a:defRPr sz="2400" b="1">
          <a:solidFill>
            <a:schemeClr val="tx2"/>
          </a:solidFill>
          <a:latin typeface="Helvetica" charset="0"/>
          <a:ea typeface="ＭＳ Ｐゴシック"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a:solidFill>
            <a:schemeClr val="tx1"/>
          </a:solidFill>
          <a:latin typeface="+mn-lt"/>
          <a:ea typeface="+mn-ea"/>
        </a:defRPr>
      </a:lvl3pPr>
      <a:lvl4pPr marL="1600200" indent="-228600" algn="l" rtl="0" eaLnBrk="0" fontAlgn="base" hangingPunct="0">
        <a:spcBef>
          <a:spcPct val="20000"/>
        </a:spcBef>
        <a:spcAft>
          <a:spcPct val="0"/>
        </a:spcAft>
        <a:buChar char="–"/>
        <a:defRPr>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bwMode="auto">
          <a:xfrm>
            <a:off x="0" y="0"/>
            <a:ext cx="9144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endParaRPr lang="en-US"/>
          </a:p>
        </p:txBody>
      </p:sp>
      <p:sp>
        <p:nvSpPr>
          <p:cNvPr id="373763" name="Rectangle 3"/>
          <p:cNvSpPr>
            <a:spLocks noGrp="1" noChangeArrowheads="1"/>
          </p:cNvSpPr>
          <p:nvPr>
            <p:ph type="dt" sz="half" idx="2"/>
          </p:nvPr>
        </p:nvSpPr>
        <p:spPr bwMode="auto">
          <a:xfrm>
            <a:off x="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400">
                <a:latin typeface="Times New Roman" charset="0"/>
                <a:cs typeface="+mn-cs"/>
              </a:defRPr>
            </a:lvl1pPr>
          </a:lstStyle>
          <a:p>
            <a:pPr>
              <a:defRPr/>
            </a:pPr>
            <a:endParaRPr lang="en-US">
              <a:solidFill>
                <a:srgbClr val="000000"/>
              </a:solidFill>
            </a:endParaRPr>
          </a:p>
        </p:txBody>
      </p:sp>
      <p:sp>
        <p:nvSpPr>
          <p:cNvPr id="373764" name="Rectangle 4"/>
          <p:cNvSpPr>
            <a:spLocks noGrp="1" noChangeArrowheads="1"/>
          </p:cNvSpPr>
          <p:nvPr>
            <p:ph type="ftr" sz="quarter" idx="3"/>
          </p:nvPr>
        </p:nvSpPr>
        <p:spPr bwMode="auto">
          <a:xfrm>
            <a:off x="1981200" y="6400800"/>
            <a:ext cx="518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a:latin typeface="Times New Roman" charset="0"/>
                <a:cs typeface="+mn-cs"/>
              </a:defRPr>
            </a:lvl1pPr>
          </a:lstStyle>
          <a:p>
            <a:pPr>
              <a:defRPr/>
            </a:pPr>
            <a:endParaRPr lang="en-US">
              <a:solidFill>
                <a:srgbClr val="000000"/>
              </a:solidFill>
            </a:endParaRPr>
          </a:p>
        </p:txBody>
      </p:sp>
      <p:sp>
        <p:nvSpPr>
          <p:cNvPr id="373765" name="Rectangle 5"/>
          <p:cNvSpPr>
            <a:spLocks noGrp="1" noChangeArrowheads="1"/>
          </p:cNvSpPr>
          <p:nvPr>
            <p:ph type="sldNum" sz="quarter" idx="4"/>
          </p:nvPr>
        </p:nvSpPr>
        <p:spPr bwMode="auto">
          <a:xfrm>
            <a:off x="72390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a:latin typeface="Times New Roman" charset="0"/>
                <a:cs typeface="+mn-cs"/>
              </a:defRPr>
            </a:lvl1pPr>
          </a:lstStyle>
          <a:p>
            <a:pPr>
              <a:defRPr/>
            </a:pPr>
            <a:fld id="{9BA99B0E-9409-2F42-BD98-3D2615093431}" type="slidenum">
              <a:rPr lang="en-US">
                <a:solidFill>
                  <a:srgbClr val="000000"/>
                </a:solidFill>
              </a:rPr>
              <a:pPr>
                <a:defRPr/>
              </a:pPr>
              <a:t>‹#›</a:t>
            </a:fld>
            <a:endParaRPr lang="en-US">
              <a:solidFill>
                <a:srgbClr val="000000"/>
              </a:solidFill>
            </a:endParaRPr>
          </a:p>
        </p:txBody>
      </p:sp>
      <p:sp>
        <p:nvSpPr>
          <p:cNvPr id="373766" name="Rectangle 6"/>
          <p:cNvSpPr>
            <a:spLocks noChangeArrowheads="1"/>
          </p:cNvSpPr>
          <p:nvPr/>
        </p:nvSpPr>
        <p:spPr bwMode="auto">
          <a:xfrm>
            <a:off x="0" y="457200"/>
            <a:ext cx="91440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FontTx/>
              <a:buChar char="•"/>
              <a:defRPr/>
            </a:pPr>
            <a:endParaRPr lang="en-US" sz="1600">
              <a:solidFill>
                <a:srgbClr val="000000"/>
              </a:solidFill>
              <a:latin typeface="Helvetica" charset="0"/>
            </a:endParaRPr>
          </a:p>
        </p:txBody>
      </p:sp>
    </p:spTree>
    <p:extLst>
      <p:ext uri="{BB962C8B-B14F-4D97-AF65-F5344CB8AC3E}">
        <p14:creationId xmlns:p14="http://schemas.microsoft.com/office/powerpoint/2010/main" val="3766298321"/>
      </p:ext>
    </p:extLst>
  </p:cSld>
  <p:clrMap bg1="lt1" tx1="dk1" bg2="lt2" tx2="dk2" accent1="accent1" accent2="accent2" accent3="accent3" accent4="accent4" accent5="accent5" accent6="accent6" hlink="hlink" folHlink="folHlink"/>
  <p:sldLayoutIdLst>
    <p:sldLayoutId id="2147484638" r:id="rId1"/>
    <p:sldLayoutId id="2147484639" r:id="rId2"/>
    <p:sldLayoutId id="2147484640" r:id="rId3"/>
    <p:sldLayoutId id="2147484641" r:id="rId4"/>
    <p:sldLayoutId id="2147484642" r:id="rId5"/>
    <p:sldLayoutId id="2147484643" r:id="rId6"/>
    <p:sldLayoutId id="2147484644" r:id="rId7"/>
    <p:sldLayoutId id="2147484645" r:id="rId8"/>
    <p:sldLayoutId id="2147484646" r:id="rId9"/>
    <p:sldLayoutId id="2147484647" r:id="rId10"/>
    <p:sldLayoutId id="2147484648" r:id="rId11"/>
    <p:sldLayoutId id="2147484649" r:id="rId12"/>
  </p:sldLayoutIdLst>
  <p:hf hdr="0" ftr="0" dt="0"/>
  <p:txStyles>
    <p:titleStyle>
      <a:lvl1pPr algn="ctr" rtl="0" eaLnBrk="0" fontAlgn="base" hangingPunct="0">
        <a:spcBef>
          <a:spcPct val="0"/>
        </a:spcBef>
        <a:spcAft>
          <a:spcPct val="0"/>
        </a:spcAft>
        <a:defRPr sz="2400" b="1">
          <a:solidFill>
            <a:schemeClr val="tx2"/>
          </a:solidFill>
          <a:latin typeface="+mj-lt"/>
          <a:ea typeface="+mj-ea"/>
          <a:cs typeface="ＭＳ Ｐゴシック" charset="0"/>
        </a:defRPr>
      </a:lvl1pPr>
      <a:lvl2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sz="2400" b="1">
          <a:solidFill>
            <a:schemeClr val="tx2"/>
          </a:solidFill>
          <a:latin typeface="Helvetica" charset="0"/>
          <a:ea typeface="ＭＳ Ｐゴシック" charset="0"/>
        </a:defRPr>
      </a:lvl6pPr>
      <a:lvl7pPr marL="914400" algn="ctr" rtl="0" fontAlgn="base">
        <a:spcBef>
          <a:spcPct val="0"/>
        </a:spcBef>
        <a:spcAft>
          <a:spcPct val="0"/>
        </a:spcAft>
        <a:defRPr sz="2400" b="1">
          <a:solidFill>
            <a:schemeClr val="tx2"/>
          </a:solidFill>
          <a:latin typeface="Helvetica" charset="0"/>
          <a:ea typeface="ＭＳ Ｐゴシック" charset="0"/>
        </a:defRPr>
      </a:lvl7pPr>
      <a:lvl8pPr marL="1371600" algn="ctr" rtl="0" fontAlgn="base">
        <a:spcBef>
          <a:spcPct val="0"/>
        </a:spcBef>
        <a:spcAft>
          <a:spcPct val="0"/>
        </a:spcAft>
        <a:defRPr sz="2400" b="1">
          <a:solidFill>
            <a:schemeClr val="tx2"/>
          </a:solidFill>
          <a:latin typeface="Helvetica" charset="0"/>
          <a:ea typeface="ＭＳ Ｐゴシック" charset="0"/>
        </a:defRPr>
      </a:lvl8pPr>
      <a:lvl9pPr marL="1828800" algn="ctr" rtl="0" fontAlgn="base">
        <a:spcBef>
          <a:spcPct val="0"/>
        </a:spcBef>
        <a:spcAft>
          <a:spcPct val="0"/>
        </a:spcAft>
        <a:defRPr sz="2400" b="1">
          <a:solidFill>
            <a:schemeClr val="tx2"/>
          </a:solidFill>
          <a:latin typeface="Helvetica" charset="0"/>
          <a:ea typeface="ＭＳ Ｐゴシック"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a:solidFill>
            <a:schemeClr val="tx1"/>
          </a:solidFill>
          <a:latin typeface="+mn-lt"/>
          <a:ea typeface="+mn-ea"/>
        </a:defRPr>
      </a:lvl3pPr>
      <a:lvl4pPr marL="1600200" indent="-228600" algn="l" rtl="0" eaLnBrk="0" fontAlgn="base" hangingPunct="0">
        <a:spcBef>
          <a:spcPct val="20000"/>
        </a:spcBef>
        <a:spcAft>
          <a:spcPct val="0"/>
        </a:spcAft>
        <a:buChar char="–"/>
        <a:defRPr>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endParaRPr lang="en-US"/>
          </a:p>
        </p:txBody>
      </p:sp>
      <p:sp>
        <p:nvSpPr>
          <p:cNvPr id="1027" name="Rectangle 3"/>
          <p:cNvSpPr>
            <a:spLocks noGrp="1" noChangeArrowheads="1"/>
          </p:cNvSpPr>
          <p:nvPr>
            <p:ph type="dt" sz="half" idx="2"/>
          </p:nvPr>
        </p:nvSpPr>
        <p:spPr bwMode="auto">
          <a:xfrm>
            <a:off x="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defRPr>
            </a:lvl1pPr>
          </a:lstStyle>
          <a:p>
            <a:endParaRPr lang="en-US" smtClean="0">
              <a:solidFill>
                <a:srgbClr val="000000"/>
              </a:solidFill>
              <a:cs typeface="Arial"/>
              <a:sym typeface="Arial"/>
              <a:rtl val="0"/>
            </a:endParaRPr>
          </a:p>
        </p:txBody>
      </p:sp>
      <p:sp>
        <p:nvSpPr>
          <p:cNvPr id="1028" name="Rectangle 4"/>
          <p:cNvSpPr>
            <a:spLocks noGrp="1" noChangeArrowheads="1"/>
          </p:cNvSpPr>
          <p:nvPr>
            <p:ph type="ftr" sz="quarter" idx="3"/>
          </p:nvPr>
        </p:nvSpPr>
        <p:spPr bwMode="auto">
          <a:xfrm>
            <a:off x="1981200" y="6400800"/>
            <a:ext cx="518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defRPr>
            </a:lvl1pPr>
          </a:lstStyle>
          <a:p>
            <a:endParaRPr lang="en-US" smtClean="0">
              <a:solidFill>
                <a:srgbClr val="000000"/>
              </a:solidFill>
              <a:cs typeface="Arial"/>
              <a:sym typeface="Arial"/>
              <a:rtl val="0"/>
            </a:endParaRPr>
          </a:p>
        </p:txBody>
      </p:sp>
      <p:sp>
        <p:nvSpPr>
          <p:cNvPr id="1029" name="Rectangle 5"/>
          <p:cNvSpPr>
            <a:spLocks noGrp="1" noChangeArrowheads="1"/>
          </p:cNvSpPr>
          <p:nvPr>
            <p:ph type="sldNum" sz="quarter" idx="4"/>
          </p:nvPr>
        </p:nvSpPr>
        <p:spPr bwMode="auto">
          <a:xfrm>
            <a:off x="72390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fld id="{08735946-5C68-4746-B72B-57D35E6CC07D}" type="slidenum">
              <a:rPr lang="en-US" smtClean="0">
                <a:solidFill>
                  <a:srgbClr val="000000"/>
                </a:solidFill>
                <a:cs typeface="Arial"/>
                <a:sym typeface="Arial"/>
                <a:rtl val="0"/>
              </a:rPr>
              <a:pPr/>
              <a:t>‹#›</a:t>
            </a:fld>
            <a:endParaRPr lang="en-US" smtClean="0">
              <a:solidFill>
                <a:srgbClr val="000000"/>
              </a:solidFill>
              <a:cs typeface="Arial"/>
              <a:sym typeface="Arial"/>
              <a:rtl val="0"/>
            </a:endParaRPr>
          </a:p>
        </p:txBody>
      </p:sp>
      <p:sp>
        <p:nvSpPr>
          <p:cNvPr id="1030" name="Rectangle 6"/>
          <p:cNvSpPr>
            <a:spLocks noChangeArrowheads="1"/>
          </p:cNvSpPr>
          <p:nvPr/>
        </p:nvSpPr>
        <p:spPr bwMode="auto">
          <a:xfrm>
            <a:off x="0" y="457200"/>
            <a:ext cx="91440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FontTx/>
              <a:buChar char="•"/>
            </a:pPr>
            <a:endParaRPr lang="en-US" sz="1600" smtClean="0">
              <a:solidFill>
                <a:srgbClr val="000000"/>
              </a:solidFill>
              <a:latin typeface="Helvetica" charset="0"/>
              <a:cs typeface="Arial"/>
              <a:sym typeface="Arial"/>
              <a:rtl val="0"/>
            </a:endParaRPr>
          </a:p>
        </p:txBody>
      </p:sp>
    </p:spTree>
    <p:extLst>
      <p:ext uri="{BB962C8B-B14F-4D97-AF65-F5344CB8AC3E}">
        <p14:creationId xmlns:p14="http://schemas.microsoft.com/office/powerpoint/2010/main" val="4285971303"/>
      </p:ext>
    </p:extLst>
  </p:cSld>
  <p:clrMap bg1="lt1" tx1="dk1" bg2="lt2" tx2="dk2" accent1="accent1" accent2="accent2" accent3="accent3" accent4="accent4" accent5="accent5" accent6="accent6" hlink="hlink" folHlink="folHlink"/>
  <p:sldLayoutIdLst>
    <p:sldLayoutId id="2147484678" r:id="rId1"/>
    <p:sldLayoutId id="2147484679" r:id="rId2"/>
    <p:sldLayoutId id="2147484680" r:id="rId3"/>
    <p:sldLayoutId id="2147484681" r:id="rId4"/>
    <p:sldLayoutId id="2147484682" r:id="rId5"/>
    <p:sldLayoutId id="2147484683" r:id="rId6"/>
    <p:sldLayoutId id="2147484684" r:id="rId7"/>
    <p:sldLayoutId id="2147484685" r:id="rId8"/>
    <p:sldLayoutId id="2147484686" r:id="rId9"/>
    <p:sldLayoutId id="2147484687" r:id="rId10"/>
    <p:sldLayoutId id="2147484688" r:id="rId11"/>
    <p:sldLayoutId id="2147484689" r:id="rId12"/>
    <p:sldLayoutId id="2147484690" r:id="rId13"/>
    <p:sldLayoutId id="2147484691" r:id="rId14"/>
    <p:sldLayoutId id="2147484692" r:id="rId15"/>
  </p:sldLayoutIdLst>
  <p:hf hdr="0" ftr="0" dt="0"/>
  <p:txStyles>
    <p:titleStyle>
      <a:lvl1pPr algn="ctr" rtl="0" fontAlgn="base">
        <a:spcBef>
          <a:spcPct val="0"/>
        </a:spcBef>
        <a:spcAft>
          <a:spcPct val="0"/>
        </a:spcAft>
        <a:defRPr sz="2400" b="1">
          <a:solidFill>
            <a:schemeClr val="tx2"/>
          </a:solidFill>
          <a:latin typeface="+mj-lt"/>
          <a:ea typeface="+mj-ea"/>
          <a:cs typeface="+mj-cs"/>
        </a:defRPr>
      </a:lvl1pPr>
      <a:lvl2pPr algn="ctr" rtl="0" fontAlgn="base">
        <a:spcBef>
          <a:spcPct val="0"/>
        </a:spcBef>
        <a:spcAft>
          <a:spcPct val="0"/>
        </a:spcAft>
        <a:defRPr sz="2400" b="1">
          <a:solidFill>
            <a:schemeClr val="tx2"/>
          </a:solidFill>
          <a:latin typeface="Helvetica" charset="0"/>
          <a:ea typeface="ＭＳ Ｐゴシック" charset="0"/>
        </a:defRPr>
      </a:lvl2pPr>
      <a:lvl3pPr algn="ctr" rtl="0" fontAlgn="base">
        <a:spcBef>
          <a:spcPct val="0"/>
        </a:spcBef>
        <a:spcAft>
          <a:spcPct val="0"/>
        </a:spcAft>
        <a:defRPr sz="2400" b="1">
          <a:solidFill>
            <a:schemeClr val="tx2"/>
          </a:solidFill>
          <a:latin typeface="Helvetica" charset="0"/>
          <a:ea typeface="ＭＳ Ｐゴシック" charset="0"/>
        </a:defRPr>
      </a:lvl3pPr>
      <a:lvl4pPr algn="ctr" rtl="0" fontAlgn="base">
        <a:spcBef>
          <a:spcPct val="0"/>
        </a:spcBef>
        <a:spcAft>
          <a:spcPct val="0"/>
        </a:spcAft>
        <a:defRPr sz="2400" b="1">
          <a:solidFill>
            <a:schemeClr val="tx2"/>
          </a:solidFill>
          <a:latin typeface="Helvetica" charset="0"/>
          <a:ea typeface="ＭＳ Ｐゴシック" charset="0"/>
        </a:defRPr>
      </a:lvl4pPr>
      <a:lvl5pPr algn="ctr" rtl="0" fontAlgn="base">
        <a:spcBef>
          <a:spcPct val="0"/>
        </a:spcBef>
        <a:spcAft>
          <a:spcPct val="0"/>
        </a:spcAft>
        <a:defRPr sz="2400" b="1">
          <a:solidFill>
            <a:schemeClr val="tx2"/>
          </a:solidFill>
          <a:latin typeface="Helvetica" charset="0"/>
          <a:ea typeface="ＭＳ Ｐゴシック" charset="0"/>
        </a:defRPr>
      </a:lvl5pPr>
      <a:lvl6pPr marL="457200" algn="ctr" rtl="0" fontAlgn="base">
        <a:spcBef>
          <a:spcPct val="0"/>
        </a:spcBef>
        <a:spcAft>
          <a:spcPct val="0"/>
        </a:spcAft>
        <a:defRPr sz="2400" b="1">
          <a:solidFill>
            <a:schemeClr val="tx2"/>
          </a:solidFill>
          <a:latin typeface="Helvetica" charset="0"/>
          <a:ea typeface="ＭＳ Ｐゴシック" charset="0"/>
        </a:defRPr>
      </a:lvl6pPr>
      <a:lvl7pPr marL="914400" algn="ctr" rtl="0" fontAlgn="base">
        <a:spcBef>
          <a:spcPct val="0"/>
        </a:spcBef>
        <a:spcAft>
          <a:spcPct val="0"/>
        </a:spcAft>
        <a:defRPr sz="2400" b="1">
          <a:solidFill>
            <a:schemeClr val="tx2"/>
          </a:solidFill>
          <a:latin typeface="Helvetica" charset="0"/>
          <a:ea typeface="ＭＳ Ｐゴシック" charset="0"/>
        </a:defRPr>
      </a:lvl7pPr>
      <a:lvl8pPr marL="1371600" algn="ctr" rtl="0" fontAlgn="base">
        <a:spcBef>
          <a:spcPct val="0"/>
        </a:spcBef>
        <a:spcAft>
          <a:spcPct val="0"/>
        </a:spcAft>
        <a:defRPr sz="2400" b="1">
          <a:solidFill>
            <a:schemeClr val="tx2"/>
          </a:solidFill>
          <a:latin typeface="Helvetica" charset="0"/>
          <a:ea typeface="ＭＳ Ｐゴシック" charset="0"/>
        </a:defRPr>
      </a:lvl8pPr>
      <a:lvl9pPr marL="1828800" algn="ctr" rtl="0" fontAlgn="base">
        <a:spcBef>
          <a:spcPct val="0"/>
        </a:spcBef>
        <a:spcAft>
          <a:spcPct val="0"/>
        </a:spcAft>
        <a:defRPr sz="2400" b="1">
          <a:solidFill>
            <a:schemeClr val="tx2"/>
          </a:solidFill>
          <a:latin typeface="Helvetica" charset="0"/>
          <a:ea typeface="ＭＳ Ｐゴシック" charset="0"/>
        </a:defRPr>
      </a:lvl9pPr>
    </p:titleStyle>
    <p:body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ea typeface="+mn-ea"/>
        </a:defRPr>
      </a:lvl2pPr>
      <a:lvl3pPr marL="1143000" indent="-228600" algn="l" rtl="0" fontAlgn="base">
        <a:spcBef>
          <a:spcPct val="20000"/>
        </a:spcBef>
        <a:spcAft>
          <a:spcPct val="0"/>
        </a:spcAft>
        <a:buChar char="•"/>
        <a:defRPr>
          <a:solidFill>
            <a:schemeClr val="tx1"/>
          </a:solidFill>
          <a:latin typeface="+mn-lt"/>
          <a:ea typeface="+mn-ea"/>
        </a:defRPr>
      </a:lvl3pPr>
      <a:lvl4pPr marL="1600200" indent="-228600" algn="l" rtl="0" fontAlgn="base">
        <a:spcBef>
          <a:spcPct val="20000"/>
        </a:spcBef>
        <a:spcAft>
          <a:spcPct val="0"/>
        </a:spcAft>
        <a:buChar char="–"/>
        <a:defRPr>
          <a:solidFill>
            <a:schemeClr val="tx1"/>
          </a:solidFill>
          <a:latin typeface="+mn-lt"/>
          <a:ea typeface="+mn-ea"/>
        </a:defRPr>
      </a:lvl4pPr>
      <a:lvl5pPr marL="2057400" indent="-228600" algn="l" rtl="0" fontAlgn="base">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66ED133-48DE-254E-A7C6-B2BB019700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6111610"/>
      </p:ext>
    </p:extLst>
  </p:cSld>
  <p:clrMap bg1="lt1" tx1="dk1" bg2="lt2" tx2="dk2" accent1="accent1" accent2="accent2" accent3="accent3" accent4="accent4" accent5="accent5" accent6="accent6" hlink="hlink" folHlink="folHlink"/>
  <p:sldLayoutIdLst>
    <p:sldLayoutId id="2147484721" r:id="rId1"/>
    <p:sldLayoutId id="2147484722" r:id="rId2"/>
    <p:sldLayoutId id="2147484723" r:id="rId3"/>
    <p:sldLayoutId id="2147484724" r:id="rId4"/>
    <p:sldLayoutId id="2147484725" r:id="rId5"/>
    <p:sldLayoutId id="2147484726" r:id="rId6"/>
    <p:sldLayoutId id="2147484727" r:id="rId7"/>
    <p:sldLayoutId id="2147484728" r:id="rId8"/>
    <p:sldLayoutId id="2147484729" r:id="rId9"/>
    <p:sldLayoutId id="2147484730" r:id="rId10"/>
    <p:sldLayoutId id="2147484731" r:id="rId11"/>
    <p:sldLayoutId id="2147484732" r:id="rId12"/>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66ED133-48DE-254E-A7C6-B2BB019700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9764203"/>
      </p:ext>
    </p:extLst>
  </p:cSld>
  <p:clrMap bg1="lt1" tx1="dk1" bg2="lt2" tx2="dk2" accent1="accent1" accent2="accent2" accent3="accent3" accent4="accent4" accent5="accent5" accent6="accent6" hlink="hlink" folHlink="folHlink"/>
  <p:sldLayoutIdLst>
    <p:sldLayoutId id="2147484734" r:id="rId1"/>
    <p:sldLayoutId id="2147484735" r:id="rId2"/>
    <p:sldLayoutId id="2147484736" r:id="rId3"/>
    <p:sldLayoutId id="2147484737" r:id="rId4"/>
    <p:sldLayoutId id="2147484738" r:id="rId5"/>
    <p:sldLayoutId id="2147484739" r:id="rId6"/>
    <p:sldLayoutId id="2147484740" r:id="rId7"/>
    <p:sldLayoutId id="2147484741" r:id="rId8"/>
    <p:sldLayoutId id="2147484742" r:id="rId9"/>
    <p:sldLayoutId id="2147484743" r:id="rId10"/>
    <p:sldLayoutId id="2147484744" r:id="rId11"/>
    <p:sldLayoutId id="2147484745" r:id="rId12"/>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66ED133-48DE-254E-A7C6-B2BB019700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9728853"/>
      </p:ext>
    </p:extLst>
  </p:cSld>
  <p:clrMap bg1="lt1" tx1="dk1" bg2="lt2" tx2="dk2" accent1="accent1" accent2="accent2" accent3="accent3" accent4="accent4" accent5="accent5" accent6="accent6" hlink="hlink" folHlink="folHlink"/>
  <p:sldLayoutIdLst>
    <p:sldLayoutId id="2147484783" r:id="rId1"/>
    <p:sldLayoutId id="2147484784" r:id="rId2"/>
    <p:sldLayoutId id="2147484785" r:id="rId3"/>
    <p:sldLayoutId id="2147484786" r:id="rId4"/>
    <p:sldLayoutId id="2147484787" r:id="rId5"/>
    <p:sldLayoutId id="2147484788" r:id="rId6"/>
    <p:sldLayoutId id="2147484789" r:id="rId7"/>
    <p:sldLayoutId id="2147484790" r:id="rId8"/>
    <p:sldLayoutId id="2147484791" r:id="rId9"/>
    <p:sldLayoutId id="2147484792" r:id="rId10"/>
    <p:sldLayoutId id="2147484793" r:id="rId11"/>
    <p:sldLayoutId id="2147484794" r:id="rId12"/>
    <p:sldLayoutId id="2147484795" r:id="rId13"/>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tx2">
                <a:lumMod val="20000"/>
                <a:lumOff val="80000"/>
              </a:schemeClr>
            </a:gs>
          </a:gsLst>
          <a:path path="rect">
            <a:fillToRect r="100000" b="100000"/>
          </a:path>
          <a:tileRect l="-100000" t="-100000"/>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ＭＳ Ｐゴシック" charset="-128"/>
                <a:cs typeface="ＭＳ Ｐゴシック" charset="-128"/>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a:defRPr/>
            </a:pPr>
            <a:fld id="{1A10A3C9-6C93-1349-BD2C-7B7DC992733A}" type="slidenum">
              <a:rPr lang="en-US"/>
              <a:pPr defTabSz="457200">
                <a:defRPr/>
              </a:pPr>
              <a:t>‹#›</a:t>
            </a:fld>
            <a:endParaRPr lang="en-US"/>
          </a:p>
        </p:txBody>
      </p:sp>
    </p:spTree>
    <p:extLst>
      <p:ext uri="{BB962C8B-B14F-4D97-AF65-F5344CB8AC3E}">
        <p14:creationId xmlns:p14="http://schemas.microsoft.com/office/powerpoint/2010/main" val="2533412399"/>
      </p:ext>
    </p:extLst>
  </p:cSld>
  <p:clrMap bg1="lt1" tx1="dk1" bg2="lt2" tx2="dk2" accent1="accent1" accent2="accent2" accent3="accent3" accent4="accent4" accent5="accent5" accent6="accent6" hlink="hlink" folHlink="folHlink"/>
  <p:sldLayoutIdLst>
    <p:sldLayoutId id="2147484810" r:id="rId1"/>
    <p:sldLayoutId id="2147484811" r:id="rId2"/>
    <p:sldLayoutId id="2147484812" r:id="rId3"/>
    <p:sldLayoutId id="2147484813" r:id="rId4"/>
    <p:sldLayoutId id="2147484814" r:id="rId5"/>
    <p:sldLayoutId id="2147484815" r:id="rId6"/>
    <p:sldLayoutId id="2147484816" r:id="rId7"/>
    <p:sldLayoutId id="2147484817" r:id="rId8"/>
    <p:sldLayoutId id="2147484818" r:id="rId9"/>
    <p:sldLayoutId id="2147484819" r:id="rId10"/>
    <p:sldLayoutId id="2147484820" r:id="rId11"/>
    <p:sldLayoutId id="2147484821" r:id="rId12"/>
    <p:sldLayoutId id="2147484822" r:id="rId13"/>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Arial"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Arial"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Arial"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Arial"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6.xml"/><Relationship Id="rId4" Type="http://schemas.openxmlformats.org/officeDocument/2006/relationships/image" Target="../media/image19.png"/><Relationship Id="rId1" Type="http://schemas.microsoft.com/office/2007/relationships/media" Target="../media/media1.gif"/><Relationship Id="rId2" Type="http://schemas.openxmlformats.org/officeDocument/2006/relationships/video" Target="../media/media1.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5.xml"/><Relationship Id="rId4" Type="http://schemas.openxmlformats.org/officeDocument/2006/relationships/image" Target="../media/image21.png"/><Relationship Id="rId1" Type="http://schemas.microsoft.com/office/2007/relationships/media" Target="../media/media2.gif"/><Relationship Id="rId2" Type="http://schemas.openxmlformats.org/officeDocument/2006/relationships/video" Target="../media/media2.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22.png"/><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26.png"/><Relationship Id="rId1" Type="http://schemas.openxmlformats.org/officeDocument/2006/relationships/vmlDrawing" Target="../drawings/vmlDrawing1.vml"/><Relationship Id="rId2"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notesSlide" Target="../notesSlides/notesSlid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77.xml"/><Relationship Id="rId2" Type="http://schemas.openxmlformats.org/officeDocument/2006/relationships/notesSlide" Target="../notesSlides/notesSlide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27.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8.xml"/><Relationship Id="rId2"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9.png"/><Relationship Id="rId3"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g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g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6.xml.rels><?xml version="1.0" encoding="UTF-8" standalone="yes"?>
<Relationships xmlns="http://schemas.openxmlformats.org/package/2006/relationships"><Relationship Id="rId3" Type="http://schemas.openxmlformats.org/officeDocument/2006/relationships/package" Target="../embeddings/Microsoft_Word_Document2.docx"/><Relationship Id="rId4" Type="http://schemas.openxmlformats.org/officeDocument/2006/relationships/image" Target="../media/image34.e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8.xml.rels><?xml version="1.0" encoding="UTF-8" standalone="yes"?>
<Relationships xmlns="http://schemas.openxmlformats.org/package/2006/relationships"><Relationship Id="rId3" Type="http://schemas.openxmlformats.org/officeDocument/2006/relationships/image" Target="../media/image37.gif"/><Relationship Id="rId4" Type="http://schemas.openxmlformats.org/officeDocument/2006/relationships/image" Target="../media/image38.gif"/><Relationship Id="rId5" Type="http://schemas.openxmlformats.org/officeDocument/2006/relationships/image" Target="../media/image39.gif"/><Relationship Id="rId6" Type="http://schemas.openxmlformats.org/officeDocument/2006/relationships/image" Target="../media/image40.gif"/><Relationship Id="rId1" Type="http://schemas.openxmlformats.org/officeDocument/2006/relationships/slideLayout" Target="../slideLayouts/slideLayout2.xml"/><Relationship Id="rId2" Type="http://schemas.openxmlformats.org/officeDocument/2006/relationships/image" Target="../media/image36.gi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4.gif"/><Relationship Id="rId3" Type="http://schemas.openxmlformats.org/officeDocument/2006/relationships/image" Target="../media/image45.gi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gi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image" Target="../media/image47.gi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gif"/><Relationship Id="rId3" Type="http://schemas.openxmlformats.org/officeDocument/2006/relationships/image" Target="../media/image4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5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30.png"/><Relationship Id="rId1" Type="http://schemas.openxmlformats.org/officeDocument/2006/relationships/slideLayout" Target="../slideLayouts/slideLayout35.xml"/><Relationship Id="rId2" Type="http://schemas.openxmlformats.org/officeDocument/2006/relationships/notesSlide" Target="../notesSlides/notesSlide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99.xml"/><Relationship Id="rId2" Type="http://schemas.openxmlformats.org/officeDocument/2006/relationships/image" Target="../media/image11.wmf"/></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99.xml"/><Relationship Id="rId2"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a:xfrm>
            <a:off x="0" y="215593"/>
            <a:ext cx="9144000" cy="956288"/>
          </a:xfrm>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defTabSz="457200" eaLnBrk="1" hangingPunct="1">
              <a:buClr>
                <a:srgbClr val="E81212"/>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800" b="1" dirty="0" smtClean="0">
                <a:solidFill>
                  <a:srgbClr val="FF0000"/>
                </a:solidFill>
              </a:rPr>
              <a:t>NOWCASTING WITH THE LOCAL ANALYSIS AND PREDICTION SYSTEM (LAPS)</a:t>
            </a:r>
            <a:endParaRPr lang="en-GB" sz="2400" b="1" dirty="0">
              <a:solidFill>
                <a:srgbClr val="FF0000"/>
              </a:solidFill>
              <a:latin typeface="Helvetica" charset="0"/>
              <a:ea typeface="ＭＳ Ｐゴシック" charset="0"/>
              <a:cs typeface="ＭＳ Ｐゴシック" charset="0"/>
            </a:endParaRPr>
          </a:p>
        </p:txBody>
      </p:sp>
      <p:sp>
        <p:nvSpPr>
          <p:cNvPr id="45058" name="Slide Number Placeholder 4"/>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a:solidFill>
                  <a:srgbClr val="000000"/>
                </a:solidFill>
              </a:rPr>
              <a:pPr eaLnBrk="1" hangingPunct="1"/>
              <a:t>1</a:t>
            </a:fld>
            <a:endParaRPr lang="en-US" sz="1400" dirty="0">
              <a:solidFill>
                <a:srgbClr val="000000"/>
              </a:solidFill>
            </a:endParaRPr>
          </a:p>
        </p:txBody>
      </p:sp>
      <p:sp>
        <p:nvSpPr>
          <p:cNvPr id="370691" name="Rectangle 3"/>
          <p:cNvSpPr>
            <a:spLocks noGrp="1" noChangeArrowheads="1"/>
          </p:cNvSpPr>
          <p:nvPr>
            <p:ph type="subTitle" idx="4294967295"/>
          </p:nvPr>
        </p:nvSpPr>
        <p:spPr>
          <a:xfrm>
            <a:off x="0" y="990600"/>
            <a:ext cx="9144000" cy="5867400"/>
          </a:xfrm>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normAutofit fontScale="55000" lnSpcReduction="20000"/>
          </a:bodyPr>
          <a:lstStyle/>
          <a:p>
            <a:pPr marL="0" indent="0" algn="ctr">
              <a:lnSpc>
                <a:spcPct val="120000"/>
              </a:lnSpc>
              <a:spcBef>
                <a:spcPct val="0"/>
              </a:spcBef>
              <a:buFontTx/>
              <a:buNone/>
              <a:defRPr/>
            </a:pPr>
            <a:endParaRPr lang="en-GB" sz="2400" b="1" dirty="0" smtClean="0">
              <a:solidFill>
                <a:srgbClr val="0000FF"/>
              </a:solidFill>
              <a:latin typeface="Helvetica" charset="0"/>
            </a:endParaRPr>
          </a:p>
          <a:p>
            <a:pPr marL="0" indent="0" algn="ctr">
              <a:lnSpc>
                <a:spcPct val="120000"/>
              </a:lnSpc>
              <a:spcBef>
                <a:spcPct val="0"/>
              </a:spcBef>
              <a:buFontTx/>
              <a:buNone/>
              <a:defRPr/>
            </a:pPr>
            <a:r>
              <a:rPr lang="en-GB" dirty="0" smtClean="0">
                <a:solidFill>
                  <a:srgbClr val="0000FF"/>
                </a:solidFill>
                <a:latin typeface="Helvetica" charset="0"/>
              </a:rPr>
              <a:t>Zoltan Toth</a:t>
            </a:r>
            <a:r>
              <a:rPr lang="en-GB" b="1" dirty="0" smtClean="0">
                <a:solidFill>
                  <a:srgbClr val="0000FF"/>
                </a:solidFill>
                <a:latin typeface="Helvetica" charset="0"/>
              </a:rPr>
              <a:t>, </a:t>
            </a:r>
          </a:p>
          <a:p>
            <a:pPr marL="0" indent="0" algn="ctr">
              <a:lnSpc>
                <a:spcPct val="120000"/>
              </a:lnSpc>
              <a:spcBef>
                <a:spcPct val="0"/>
              </a:spcBef>
              <a:buFontTx/>
              <a:buNone/>
              <a:defRPr/>
            </a:pPr>
            <a:r>
              <a:rPr lang="en-GB" dirty="0" err="1" smtClean="0">
                <a:solidFill>
                  <a:srgbClr val="0000FF"/>
                </a:solidFill>
                <a:latin typeface="Helvetica" charset="0"/>
              </a:rPr>
              <a:t>Yuanfu</a:t>
            </a:r>
            <a:r>
              <a:rPr lang="en-GB" dirty="0" smtClean="0">
                <a:solidFill>
                  <a:srgbClr val="0000FF"/>
                </a:solidFill>
                <a:latin typeface="Helvetica" charset="0"/>
              </a:rPr>
              <a:t> </a:t>
            </a:r>
            <a:r>
              <a:rPr lang="en-GB" dirty="0" err="1" smtClean="0">
                <a:solidFill>
                  <a:srgbClr val="0000FF"/>
                </a:solidFill>
                <a:latin typeface="Helvetica" charset="0"/>
              </a:rPr>
              <a:t>Xie</a:t>
            </a:r>
            <a:r>
              <a:rPr lang="en-GB" dirty="0" smtClean="0">
                <a:solidFill>
                  <a:srgbClr val="0000FF"/>
                </a:solidFill>
                <a:latin typeface="Helvetica" charset="0"/>
              </a:rPr>
              <a:t>, Steve Albers</a:t>
            </a:r>
            <a:r>
              <a:rPr lang="en-GB" baseline="30000" dirty="0" smtClean="0">
                <a:solidFill>
                  <a:srgbClr val="0000FF"/>
                </a:solidFill>
                <a:latin typeface="Helvetica" charset="0"/>
              </a:rPr>
              <a:t>1</a:t>
            </a:r>
            <a:r>
              <a:rPr lang="en-GB" dirty="0" smtClean="0">
                <a:solidFill>
                  <a:srgbClr val="0000FF"/>
                </a:solidFill>
                <a:latin typeface="Helvetica" charset="0"/>
              </a:rPr>
              <a:t>, </a:t>
            </a:r>
            <a:r>
              <a:rPr lang="en-GB" dirty="0" err="1" smtClean="0">
                <a:solidFill>
                  <a:srgbClr val="0000FF"/>
                </a:solidFill>
                <a:latin typeface="Helvetica" charset="0"/>
              </a:rPr>
              <a:t>Hongli</a:t>
            </a:r>
            <a:r>
              <a:rPr lang="en-GB" dirty="0" smtClean="0">
                <a:solidFill>
                  <a:srgbClr val="0000FF"/>
                </a:solidFill>
                <a:latin typeface="Helvetica" charset="0"/>
              </a:rPr>
              <a:t> Jiang</a:t>
            </a:r>
            <a:r>
              <a:rPr lang="en-GB" baseline="30000" dirty="0" smtClean="0">
                <a:solidFill>
                  <a:srgbClr val="0000FF"/>
                </a:solidFill>
                <a:latin typeface="Helvetica" charset="0"/>
              </a:rPr>
              <a:t>1</a:t>
            </a:r>
            <a:r>
              <a:rPr lang="en-GB" dirty="0" smtClean="0">
                <a:solidFill>
                  <a:srgbClr val="0000FF"/>
                </a:solidFill>
                <a:latin typeface="Helvetica" charset="0"/>
              </a:rPr>
              <a:t>, and Craig Hartsough</a:t>
            </a:r>
            <a:r>
              <a:rPr lang="en-GB" baseline="30000" dirty="0" smtClean="0">
                <a:solidFill>
                  <a:srgbClr val="0000FF"/>
                </a:solidFill>
                <a:latin typeface="Helvetica" charset="0"/>
              </a:rPr>
              <a:t>2</a:t>
            </a:r>
            <a:endParaRPr lang="en-GB" sz="2900" baseline="30000" dirty="0" smtClean="0">
              <a:latin typeface="Helvetica" charset="0"/>
            </a:endParaRPr>
          </a:p>
          <a:p>
            <a:pPr marL="0" indent="0" algn="ctr" eaLnBrk="1" hangingPunct="1">
              <a:lnSpc>
                <a:spcPct val="120000"/>
              </a:lnSpc>
              <a:spcBef>
                <a:spcPct val="0"/>
              </a:spcBef>
              <a:buFontTx/>
              <a:buNone/>
              <a:defRPr/>
            </a:pPr>
            <a:endParaRPr lang="en-GB" sz="2600" b="1" dirty="0" smtClean="0">
              <a:latin typeface="Helvetica" charset="0"/>
              <a:cs typeface="+mn-cs"/>
            </a:endParaRPr>
          </a:p>
          <a:p>
            <a:pPr marL="0" indent="0" algn="ctr" eaLnBrk="1" hangingPunct="1">
              <a:lnSpc>
                <a:spcPct val="120000"/>
              </a:lnSpc>
              <a:spcBef>
                <a:spcPct val="0"/>
              </a:spcBef>
              <a:buFontTx/>
              <a:buNone/>
              <a:defRPr/>
            </a:pPr>
            <a:endParaRPr lang="en-GB" sz="2000" b="1" dirty="0" smtClean="0">
              <a:latin typeface="Helvetica" charset="0"/>
              <a:cs typeface="+mn-cs"/>
            </a:endParaRPr>
          </a:p>
          <a:p>
            <a:pPr marL="0" indent="0" eaLnBrk="1" hangingPunct="1">
              <a:lnSpc>
                <a:spcPct val="120000"/>
              </a:lnSpc>
              <a:spcBef>
                <a:spcPct val="0"/>
              </a:spcBef>
              <a:buFontTx/>
              <a:buNone/>
              <a:defRPr/>
            </a:pPr>
            <a:r>
              <a:rPr lang="en-GB" sz="2600" dirty="0" smtClean="0">
                <a:latin typeface="Helvetica" charset="0"/>
              </a:rPr>
              <a:t> </a:t>
            </a:r>
            <a:r>
              <a:rPr lang="en-GB" sz="2900" dirty="0" smtClean="0">
                <a:latin typeface="Helvetica" charset="0"/>
              </a:rPr>
              <a:t>Global Systems Division</a:t>
            </a:r>
          </a:p>
          <a:p>
            <a:pPr marL="0" indent="0" eaLnBrk="1" hangingPunct="1">
              <a:lnSpc>
                <a:spcPct val="120000"/>
              </a:lnSpc>
              <a:spcBef>
                <a:spcPct val="0"/>
              </a:spcBef>
              <a:buFontTx/>
              <a:buNone/>
              <a:defRPr/>
            </a:pPr>
            <a:r>
              <a:rPr lang="en-GB" sz="2900" dirty="0" smtClean="0">
                <a:latin typeface="Helvetica" charset="0"/>
              </a:rPr>
              <a:t> NOAA/OAR/ESRL</a:t>
            </a:r>
          </a:p>
          <a:p>
            <a:pPr marL="0" indent="0" eaLnBrk="1" hangingPunct="1">
              <a:lnSpc>
                <a:spcPct val="120000"/>
              </a:lnSpc>
              <a:spcBef>
                <a:spcPct val="0"/>
              </a:spcBef>
              <a:buFontTx/>
              <a:buNone/>
              <a:defRPr/>
            </a:pPr>
            <a:endParaRPr lang="en-GB" sz="2900" dirty="0" smtClean="0">
              <a:latin typeface="Helvetica" charset="0"/>
            </a:endParaRPr>
          </a:p>
          <a:p>
            <a:pPr marL="0" indent="0" eaLnBrk="1" hangingPunct="1">
              <a:lnSpc>
                <a:spcPct val="120000"/>
              </a:lnSpc>
              <a:spcBef>
                <a:spcPct val="0"/>
              </a:spcBef>
              <a:buFontTx/>
              <a:buNone/>
              <a:defRPr/>
            </a:pPr>
            <a:r>
              <a:rPr lang="en-GB" sz="2900" baseline="30000" dirty="0" smtClean="0">
                <a:latin typeface="Helvetica" charset="0"/>
              </a:rPr>
              <a:t>1 </a:t>
            </a:r>
            <a:r>
              <a:rPr lang="en-GB" sz="2900" dirty="0" smtClean="0">
                <a:latin typeface="Helvetica" charset="0"/>
              </a:rPr>
              <a:t>CIRA at GSD</a:t>
            </a:r>
          </a:p>
          <a:p>
            <a:pPr marL="0" indent="0" eaLnBrk="1" hangingPunct="1">
              <a:lnSpc>
                <a:spcPct val="120000"/>
              </a:lnSpc>
              <a:spcBef>
                <a:spcPct val="0"/>
              </a:spcBef>
              <a:buNone/>
              <a:defRPr/>
            </a:pPr>
            <a:r>
              <a:rPr lang="en-GB" sz="2900" baseline="30000" dirty="0" smtClean="0">
                <a:latin typeface="Helvetica" charset="0"/>
              </a:rPr>
              <a:t>2 </a:t>
            </a:r>
            <a:r>
              <a:rPr lang="en-GB" sz="2900" dirty="0" smtClean="0">
                <a:latin typeface="Helvetica" charset="0"/>
              </a:rPr>
              <a:t>CIRES </a:t>
            </a:r>
            <a:r>
              <a:rPr lang="en-GB" sz="2900" dirty="0">
                <a:latin typeface="Helvetica" charset="0"/>
              </a:rPr>
              <a:t>at GSD</a:t>
            </a:r>
          </a:p>
          <a:p>
            <a:pPr marL="0" indent="0" eaLnBrk="1" hangingPunct="1">
              <a:lnSpc>
                <a:spcPct val="120000"/>
              </a:lnSpc>
              <a:spcBef>
                <a:spcPct val="0"/>
              </a:spcBef>
              <a:buFontTx/>
              <a:buNone/>
              <a:defRPr/>
            </a:pPr>
            <a:endParaRPr lang="en-GB" sz="2900" dirty="0" smtClean="0">
              <a:latin typeface="Helvetica" charset="0"/>
            </a:endParaRPr>
          </a:p>
          <a:p>
            <a:pPr marL="0" indent="0" eaLnBrk="1" hangingPunct="1">
              <a:lnSpc>
                <a:spcPct val="120000"/>
              </a:lnSpc>
              <a:spcBef>
                <a:spcPct val="0"/>
              </a:spcBef>
              <a:buFontTx/>
              <a:buNone/>
              <a:defRPr/>
            </a:pPr>
            <a:endParaRPr lang="en-GB" sz="2600" dirty="0">
              <a:latin typeface="Helvetica" charset="0"/>
            </a:endParaRPr>
          </a:p>
          <a:p>
            <a:pPr marL="0" indent="0" eaLnBrk="1" hangingPunct="1">
              <a:lnSpc>
                <a:spcPct val="120000"/>
              </a:lnSpc>
              <a:spcBef>
                <a:spcPct val="0"/>
              </a:spcBef>
              <a:buFontTx/>
              <a:buNone/>
              <a:defRPr/>
            </a:pPr>
            <a:endParaRPr lang="en-GB" sz="2300" b="1" dirty="0" smtClean="0">
              <a:latin typeface="Helvetica" charset="0"/>
              <a:cs typeface="+mn-cs"/>
            </a:endParaRPr>
          </a:p>
          <a:p>
            <a:pPr marL="0" indent="0" eaLnBrk="1" hangingPunct="1">
              <a:lnSpc>
                <a:spcPct val="120000"/>
              </a:lnSpc>
              <a:spcBef>
                <a:spcPct val="0"/>
              </a:spcBef>
              <a:buFontTx/>
              <a:buNone/>
              <a:defRPr/>
            </a:pPr>
            <a:endParaRPr lang="en-GB" sz="2300" b="1" dirty="0" smtClean="0">
              <a:latin typeface="Helvetica" charset="0"/>
              <a:cs typeface="+mn-cs"/>
            </a:endParaRPr>
          </a:p>
          <a:p>
            <a:pPr marL="0" indent="0" eaLnBrk="1" hangingPunct="1">
              <a:lnSpc>
                <a:spcPct val="120000"/>
              </a:lnSpc>
              <a:spcBef>
                <a:spcPct val="0"/>
              </a:spcBef>
              <a:buFontTx/>
              <a:buNone/>
              <a:defRPr/>
            </a:pPr>
            <a:endParaRPr lang="en-GB" sz="2300" b="1" dirty="0" smtClean="0">
              <a:latin typeface="Helvetica" charset="0"/>
              <a:cs typeface="+mn-cs"/>
            </a:endParaRPr>
          </a:p>
          <a:p>
            <a:pPr marL="0" indent="0" eaLnBrk="1" hangingPunct="1">
              <a:lnSpc>
                <a:spcPct val="120000"/>
              </a:lnSpc>
              <a:spcBef>
                <a:spcPct val="0"/>
              </a:spcBef>
              <a:buFontTx/>
              <a:buNone/>
              <a:defRPr/>
            </a:pPr>
            <a:r>
              <a:rPr lang="en-GB" sz="3400" dirty="0" smtClean="0">
                <a:latin typeface="Helvetica" charset="0"/>
                <a:cs typeface="+mn-cs"/>
              </a:rPr>
              <a:t>Acknowledgements:</a:t>
            </a:r>
          </a:p>
          <a:p>
            <a:pPr marL="0" indent="0" eaLnBrk="1" hangingPunct="1">
              <a:lnSpc>
                <a:spcPct val="120000"/>
              </a:lnSpc>
              <a:spcBef>
                <a:spcPct val="0"/>
              </a:spcBef>
              <a:buFontTx/>
              <a:buNone/>
              <a:defRPr/>
            </a:pPr>
            <a:r>
              <a:rPr lang="en-GB" sz="3400" dirty="0" err="1" smtClean="0">
                <a:latin typeface="Helvetica" charset="0"/>
                <a:cs typeface="+mn-cs"/>
              </a:rPr>
              <a:t>Drs.</a:t>
            </a:r>
            <a:r>
              <a:rPr lang="en-GB" sz="3400" dirty="0" smtClean="0">
                <a:latin typeface="Helvetica" charset="0"/>
                <a:cs typeface="+mn-cs"/>
              </a:rPr>
              <a:t> Steve Koch &amp;</a:t>
            </a:r>
          </a:p>
          <a:p>
            <a:pPr marL="0" indent="0" eaLnBrk="1" hangingPunct="1">
              <a:lnSpc>
                <a:spcPct val="120000"/>
              </a:lnSpc>
              <a:spcBef>
                <a:spcPct val="0"/>
              </a:spcBef>
              <a:buFontTx/>
              <a:buNone/>
              <a:defRPr/>
            </a:pPr>
            <a:r>
              <a:rPr lang="en-GB" sz="3400" dirty="0" smtClean="0">
                <a:latin typeface="Helvetica" charset="0"/>
                <a:cs typeface="+mn-cs"/>
              </a:rPr>
              <a:t>Louis </a:t>
            </a:r>
            <a:r>
              <a:rPr lang="en-GB" sz="3400" dirty="0" err="1" smtClean="0">
                <a:latin typeface="Helvetica" charset="0"/>
                <a:cs typeface="+mn-cs"/>
              </a:rPr>
              <a:t>Uccellini</a:t>
            </a:r>
            <a:endParaRPr lang="en-GB" sz="3400" dirty="0" smtClean="0">
              <a:latin typeface="Helvetica" charset="0"/>
              <a:cs typeface="+mn-cs"/>
            </a:endParaRPr>
          </a:p>
          <a:p>
            <a:pPr marL="0" indent="0" eaLnBrk="1" hangingPunct="1">
              <a:lnSpc>
                <a:spcPct val="120000"/>
              </a:lnSpc>
              <a:spcBef>
                <a:spcPct val="0"/>
              </a:spcBef>
              <a:buFontTx/>
              <a:buNone/>
              <a:defRPr/>
            </a:pPr>
            <a:endParaRPr lang="en-GB" sz="2400" b="1" dirty="0">
              <a:latin typeface="Helvetica" charset="0"/>
            </a:endParaRPr>
          </a:p>
          <a:p>
            <a:pPr marL="0" indent="0" eaLnBrk="1" hangingPunct="1">
              <a:lnSpc>
                <a:spcPct val="120000"/>
              </a:lnSpc>
              <a:spcBef>
                <a:spcPct val="0"/>
              </a:spcBef>
              <a:buFontTx/>
              <a:buNone/>
              <a:defRPr/>
            </a:pPr>
            <a:endParaRPr lang="en-GB" sz="2400" b="1" dirty="0">
              <a:latin typeface="Helvetica" charset="0"/>
              <a:cs typeface="+mn-cs"/>
            </a:endParaRPr>
          </a:p>
          <a:p>
            <a:pPr marL="0" indent="0" algn="ctr" eaLnBrk="1" hangingPunct="1">
              <a:lnSpc>
                <a:spcPct val="120000"/>
              </a:lnSpc>
              <a:spcBef>
                <a:spcPct val="0"/>
              </a:spcBef>
              <a:buFontTx/>
              <a:buNone/>
              <a:defRPr/>
            </a:pPr>
            <a:endParaRPr lang="en-GB" sz="1800" b="1" dirty="0" smtClean="0">
              <a:latin typeface="Helvetica" charset="0"/>
              <a:cs typeface="+mn-cs"/>
            </a:endParaRPr>
          </a:p>
          <a:p>
            <a:pPr marL="0" indent="0" algn="ctr" eaLnBrk="1" hangingPunct="1">
              <a:lnSpc>
                <a:spcPct val="120000"/>
              </a:lnSpc>
              <a:spcBef>
                <a:spcPct val="0"/>
              </a:spcBef>
              <a:buFontTx/>
              <a:buNone/>
              <a:defRPr/>
            </a:pPr>
            <a:endParaRPr lang="en-GB" sz="1800" dirty="0">
              <a:latin typeface="Helvetica" charset="0"/>
            </a:endParaRPr>
          </a:p>
          <a:p>
            <a:pPr marL="0" indent="0" algn="ctr" eaLnBrk="1" hangingPunct="1">
              <a:lnSpc>
                <a:spcPct val="120000"/>
              </a:lnSpc>
              <a:spcBef>
                <a:spcPct val="0"/>
              </a:spcBef>
              <a:buFontTx/>
              <a:buNone/>
              <a:defRPr/>
            </a:pPr>
            <a:endParaRPr lang="en-GB" sz="2600" dirty="0" smtClean="0">
              <a:latin typeface="Helvetica" charset="0"/>
            </a:endParaRPr>
          </a:p>
          <a:p>
            <a:pPr marL="0" indent="0" algn="ctr" eaLnBrk="1" hangingPunct="1">
              <a:lnSpc>
                <a:spcPct val="120000"/>
              </a:lnSpc>
              <a:spcBef>
                <a:spcPct val="0"/>
              </a:spcBef>
              <a:buFontTx/>
              <a:buNone/>
              <a:defRPr/>
            </a:pPr>
            <a:endParaRPr lang="en-GB" sz="2600" dirty="0">
              <a:latin typeface="Helvetica" charset="0"/>
            </a:endParaRPr>
          </a:p>
          <a:p>
            <a:pPr marL="0" indent="0" algn="ctr" eaLnBrk="1" hangingPunct="1">
              <a:lnSpc>
                <a:spcPct val="120000"/>
              </a:lnSpc>
              <a:spcBef>
                <a:spcPct val="0"/>
              </a:spcBef>
              <a:buFontTx/>
              <a:buNone/>
              <a:defRPr/>
            </a:pPr>
            <a:r>
              <a:rPr lang="en-GB" sz="2600" dirty="0" smtClean="0">
                <a:latin typeface="Helvetica" charset="0"/>
              </a:rPr>
              <a:t>VLAB Seminar – 30 June, </a:t>
            </a:r>
            <a:r>
              <a:rPr lang="en-GB" sz="2600" dirty="0" smtClean="0">
                <a:latin typeface="Helvetica" charset="0"/>
              </a:rPr>
              <a:t>2014 – 16:00 UTC CLOUD IMAGE</a:t>
            </a:r>
            <a:endParaRPr lang="en-GB" sz="2600" dirty="0" smtClean="0">
              <a:latin typeface="Helvetica" charset="0"/>
            </a:endParaRPr>
          </a:p>
        </p:txBody>
      </p:sp>
      <p:sp>
        <p:nvSpPr>
          <p:cNvPr id="370692" name="Rectangle 4"/>
          <p:cNvSpPr>
            <a:spLocks noChangeArrowheads="1"/>
          </p:cNvSpPr>
          <p:nvPr/>
        </p:nvSpPr>
        <p:spPr bwMode="auto">
          <a:xfrm>
            <a:off x="0" y="990600"/>
            <a:ext cx="9144000" cy="205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000000"/>
              </a:solidFill>
            </a:endParaRPr>
          </a:p>
        </p:txBody>
      </p:sp>
      <p:pic>
        <p:nvPicPr>
          <p:cNvPr id="45062" name="Picture 6" descr="NOAA-1-75.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5681662"/>
            <a:ext cx="1066800"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30June14-combined_latest_dsrc_cyl-v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1981200"/>
            <a:ext cx="6705599" cy="4419600"/>
          </a:xfrm>
          <a:prstGeom prst="rect">
            <a:avLst/>
          </a:prstGeom>
        </p:spPr>
      </p:pic>
    </p:spTree>
    <p:extLst>
      <p:ext uri="{BB962C8B-B14F-4D97-AF65-F5344CB8AC3E}">
        <p14:creationId xmlns:p14="http://schemas.microsoft.com/office/powerpoint/2010/main" val="224353255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19050"/>
            <a:ext cx="9144000" cy="533400"/>
          </a:xfrm>
        </p:spPr>
        <p:txBody>
          <a:bodyPr/>
          <a:lstStyle/>
          <a:p>
            <a:pPr eaLnBrk="1" hangingPunct="1"/>
            <a:r>
              <a:rPr lang="en-US" sz="3200" b="1" dirty="0">
                <a:solidFill>
                  <a:srgbClr val="FF0000"/>
                </a:solidFill>
                <a:latin typeface="Arial" charset="0"/>
                <a:ea typeface="ＭＳ Ｐゴシック" charset="0"/>
                <a:cs typeface="ＭＳ Ｐゴシック" charset="0"/>
              </a:rPr>
              <a:t>3D </a:t>
            </a:r>
            <a:r>
              <a:rPr lang="en-US" sz="3200" b="1" dirty="0" smtClean="0">
                <a:solidFill>
                  <a:srgbClr val="FF0000"/>
                </a:solidFill>
                <a:latin typeface="Arial" charset="0"/>
                <a:ea typeface="ＭＳ Ｐゴシック" charset="0"/>
                <a:cs typeface="ＭＳ Ｐゴシック" charset="0"/>
              </a:rPr>
              <a:t>1 km CLOUD </a:t>
            </a:r>
            <a:r>
              <a:rPr lang="en-US" sz="3200" b="1" dirty="0">
                <a:solidFill>
                  <a:srgbClr val="FF0000"/>
                </a:solidFill>
                <a:latin typeface="Arial" charset="0"/>
                <a:ea typeface="ＭＳ Ｐゴシック" charset="0"/>
                <a:cs typeface="ＭＳ Ｐゴシック" charset="0"/>
              </a:rPr>
              <a:t>ANALYSIS </a:t>
            </a:r>
            <a:r>
              <a:rPr lang="en-US" sz="3200" b="1" dirty="0" smtClean="0">
                <a:solidFill>
                  <a:srgbClr val="FF0000"/>
                </a:solidFill>
                <a:latin typeface="Arial" charset="0"/>
                <a:ea typeface="ＭＳ Ｐゴシック" charset="0"/>
                <a:cs typeface="ＭＳ Ｐゴシック" charset="0"/>
              </a:rPr>
              <a:t> -  LOOP</a:t>
            </a:r>
            <a:endParaRPr lang="en-US" sz="2400" b="1" dirty="0">
              <a:solidFill>
                <a:srgbClr val="3333FF"/>
              </a:solidFill>
              <a:latin typeface="Arial" charset="0"/>
              <a:ea typeface="ＭＳ Ｐゴシック" charset="0"/>
              <a:cs typeface="ＭＳ Ｐゴシック" charset="0"/>
            </a:endParaRPr>
          </a:p>
        </p:txBody>
      </p:sp>
      <p:sp>
        <p:nvSpPr>
          <p:cNvPr id="62467" name="TextBox 13"/>
          <p:cNvSpPr txBox="1">
            <a:spLocks noChangeArrowheads="1"/>
          </p:cNvSpPr>
          <p:nvPr/>
        </p:nvSpPr>
        <p:spPr bwMode="auto">
          <a:xfrm>
            <a:off x="6646863" y="457200"/>
            <a:ext cx="2497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ko-KR" sz="1800" i="1" dirty="0">
                <a:solidFill>
                  <a:srgbClr val="00A034"/>
                </a:solidFill>
              </a:rPr>
              <a:t>Courtesy Steve Albers</a:t>
            </a:r>
            <a:endParaRPr lang="ko-KR" altLang="en-US" sz="1800" i="1" dirty="0">
              <a:solidFill>
                <a:srgbClr val="00A034"/>
              </a:solidFill>
            </a:endParaRPr>
          </a:p>
        </p:txBody>
      </p:sp>
      <p:sp>
        <p:nvSpPr>
          <p:cNvPr id="62468" name="Rectangle 4"/>
          <p:cNvSpPr>
            <a:spLocks noChangeArrowheads="1"/>
          </p:cNvSpPr>
          <p:nvPr/>
        </p:nvSpPr>
        <p:spPr bwMode="auto">
          <a:xfrm>
            <a:off x="-42863" y="685800"/>
            <a:ext cx="91709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i="1" dirty="0" smtClean="0">
                <a:solidFill>
                  <a:srgbClr val="0027E0"/>
                </a:solidFill>
                <a:latin typeface="Calibri" charset="0"/>
                <a:cs typeface="Calibri" charset="0"/>
              </a:rPr>
              <a:t>Unique </a:t>
            </a:r>
            <a:r>
              <a:rPr lang="en-US" sz="2400" i="1" dirty="0">
                <a:solidFill>
                  <a:srgbClr val="0027E0"/>
                </a:solidFill>
                <a:latin typeface="Calibri" charset="0"/>
                <a:cs typeface="Calibri" charset="0"/>
              </a:rPr>
              <a:t>feature </a:t>
            </a:r>
            <a:r>
              <a:rPr lang="en-US" sz="2400" i="1" dirty="0" smtClean="0">
                <a:solidFill>
                  <a:srgbClr val="0027E0"/>
                </a:solidFill>
                <a:latin typeface="Calibri" charset="0"/>
                <a:cs typeface="Calibri" charset="0"/>
              </a:rPr>
              <a:t>of LAPS</a:t>
            </a:r>
            <a:r>
              <a:rPr lang="en-US" sz="2400" i="1" dirty="0">
                <a:solidFill>
                  <a:srgbClr val="0027E0"/>
                </a:solidFill>
                <a:latin typeface="Calibri" charset="0"/>
                <a:cs typeface="Calibri" charset="0"/>
              </a:rPr>
              <a:t>, critical for </a:t>
            </a:r>
            <a:r>
              <a:rPr lang="en-US" sz="2400" i="1" dirty="0" smtClean="0">
                <a:solidFill>
                  <a:srgbClr val="0027E0"/>
                </a:solidFill>
                <a:latin typeface="Calibri" charset="0"/>
                <a:cs typeface="Calibri" charset="0"/>
              </a:rPr>
              <a:t>WOF, </a:t>
            </a:r>
            <a:r>
              <a:rPr lang="en-US" sz="2400" i="1" dirty="0" err="1" smtClean="0">
                <a:solidFill>
                  <a:srgbClr val="0027E0"/>
                </a:solidFill>
                <a:latin typeface="Calibri" charset="0"/>
                <a:cs typeface="Calibri" charset="0"/>
              </a:rPr>
              <a:t>Nextgen</a:t>
            </a:r>
            <a:r>
              <a:rPr lang="en-US" sz="2400" i="1" dirty="0" smtClean="0">
                <a:solidFill>
                  <a:srgbClr val="0027E0"/>
                </a:solidFill>
                <a:latin typeface="Calibri" charset="0"/>
                <a:cs typeface="Calibri" charset="0"/>
              </a:rPr>
              <a:t>, </a:t>
            </a:r>
            <a:r>
              <a:rPr lang="en-US" sz="2400" i="1" dirty="0" err="1" smtClean="0">
                <a:solidFill>
                  <a:srgbClr val="0027E0"/>
                </a:solidFill>
                <a:latin typeface="Calibri" charset="0"/>
                <a:cs typeface="Calibri" charset="0"/>
              </a:rPr>
              <a:t>etc</a:t>
            </a:r>
            <a:endParaRPr lang="en-US" sz="2400" i="1" dirty="0">
              <a:solidFill>
                <a:srgbClr val="0027E0"/>
              </a:solidFill>
            </a:endParaRPr>
          </a:p>
        </p:txBody>
      </p:sp>
      <p:sp>
        <p:nvSpPr>
          <p:cNvPr id="62469" name="Rectangle 5"/>
          <p:cNvSpPr>
            <a:spLocks noChangeArrowheads="1"/>
          </p:cNvSpPr>
          <p:nvPr/>
        </p:nvSpPr>
        <p:spPr bwMode="auto">
          <a:xfrm>
            <a:off x="7938" y="1066800"/>
            <a:ext cx="9170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dirty="0">
                <a:solidFill>
                  <a:srgbClr val="000000"/>
                </a:solidFill>
                <a:latin typeface="Calibri" charset="0"/>
                <a:cs typeface="Calibri" charset="0"/>
              </a:rPr>
              <a:t>Clouds as seen from top of DSRC building in Boulder by </a:t>
            </a:r>
            <a:r>
              <a:rPr lang="en-US" sz="2400" b="1" i="1" dirty="0">
                <a:solidFill>
                  <a:srgbClr val="0027E0"/>
                </a:solidFill>
                <a:latin typeface="Calibri" charset="0"/>
                <a:cs typeface="Calibri" charset="0"/>
              </a:rPr>
              <a:t>LAPS ANALYSIS</a:t>
            </a:r>
            <a:endParaRPr lang="en-US" sz="2400" b="1" i="1" dirty="0">
              <a:solidFill>
                <a:srgbClr val="000000"/>
              </a:solidFill>
            </a:endParaRPr>
          </a:p>
        </p:txBody>
      </p:sp>
      <p:sp>
        <p:nvSpPr>
          <p:cNvPr id="62470" name="Rectangle 1"/>
          <p:cNvSpPr>
            <a:spLocks noChangeArrowheads="1"/>
          </p:cNvSpPr>
          <p:nvPr/>
        </p:nvSpPr>
        <p:spPr bwMode="auto">
          <a:xfrm>
            <a:off x="6934200" y="6172200"/>
            <a:ext cx="2374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b="1" i="1" dirty="0">
                <a:solidFill>
                  <a:srgbClr val="0027E0"/>
                </a:solidFill>
                <a:latin typeface="Calibri" charset="0"/>
                <a:cs typeface="Calibri" charset="0"/>
              </a:rPr>
              <a:t>ALLSKY CAMERA</a:t>
            </a:r>
            <a:endParaRPr lang="en-US" sz="2400" b="1" i="1" dirty="0">
              <a:solidFill>
                <a:srgbClr val="000000"/>
              </a:solidFill>
            </a:endParaRPr>
          </a:p>
        </p:txBody>
      </p:sp>
      <p:sp>
        <p:nvSpPr>
          <p:cNvPr id="62471" name="Rectangle 6"/>
          <p:cNvSpPr>
            <a:spLocks noChangeArrowheads="1"/>
          </p:cNvSpPr>
          <p:nvPr/>
        </p:nvSpPr>
        <p:spPr bwMode="auto">
          <a:xfrm>
            <a:off x="152400" y="6324600"/>
            <a:ext cx="47756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solidFill>
                  <a:srgbClr val="000000"/>
                </a:solidFill>
                <a:latin typeface="Calibri" charset="0"/>
                <a:cs typeface="Calibri" charset="0"/>
              </a:rPr>
              <a:t>19</a:t>
            </a:r>
            <a:r>
              <a:rPr lang="en-US" dirty="0" smtClean="0">
                <a:solidFill>
                  <a:srgbClr val="000000"/>
                </a:solidFill>
                <a:latin typeface="Calibri" charset="0"/>
                <a:cs typeface="Calibri" charset="0"/>
              </a:rPr>
              <a:t>:00</a:t>
            </a:r>
            <a:r>
              <a:rPr lang="en-US" dirty="0">
                <a:solidFill>
                  <a:srgbClr val="000000"/>
                </a:solidFill>
                <a:latin typeface="Calibri" charset="0"/>
                <a:cs typeface="Calibri" charset="0"/>
              </a:rPr>
              <a:t>-21</a:t>
            </a:r>
            <a:r>
              <a:rPr lang="en-US" dirty="0" smtClean="0">
                <a:solidFill>
                  <a:srgbClr val="000000"/>
                </a:solidFill>
                <a:latin typeface="Calibri" charset="0"/>
                <a:cs typeface="Calibri" charset="0"/>
              </a:rPr>
              <a:t>:00 </a:t>
            </a:r>
            <a:r>
              <a:rPr lang="en-US" dirty="0">
                <a:solidFill>
                  <a:srgbClr val="000000"/>
                </a:solidFill>
                <a:latin typeface="Calibri" charset="0"/>
                <a:cs typeface="Calibri" charset="0"/>
              </a:rPr>
              <a:t>UTC </a:t>
            </a:r>
            <a:r>
              <a:rPr lang="en-US" dirty="0" smtClean="0">
                <a:solidFill>
                  <a:srgbClr val="000000"/>
                </a:solidFill>
                <a:latin typeface="Calibri" charset="0"/>
                <a:cs typeface="Calibri" charset="0"/>
              </a:rPr>
              <a:t>Apr 28, 2014, </a:t>
            </a:r>
            <a:r>
              <a:rPr lang="en-US" dirty="0">
                <a:solidFill>
                  <a:srgbClr val="000000"/>
                </a:solidFill>
                <a:latin typeface="Calibri" charset="0"/>
                <a:cs typeface="Calibri" charset="0"/>
              </a:rPr>
              <a:t>15-min frequency </a:t>
            </a:r>
            <a:endParaRPr lang="en-US" dirty="0">
              <a:solidFill>
                <a:srgbClr val="000000"/>
              </a:solidFill>
            </a:endParaRPr>
          </a:p>
        </p:txBody>
      </p:sp>
      <p:sp>
        <p:nvSpPr>
          <p:cNvPr id="9" name="Slide Number Placeholder 4"/>
          <p:cNvSpPr>
            <a:spLocks noGrp="1"/>
          </p:cNvSpPr>
          <p:nvPr>
            <p:ph type="sldNum" sz="quarter" idx="12"/>
          </p:nvPr>
        </p:nvSpPr>
        <p:spPr>
          <a:xfrm>
            <a:off x="8686800" y="6553200"/>
            <a:ext cx="457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smtClean="0">
                <a:solidFill>
                  <a:srgbClr val="000000"/>
                </a:solidFill>
              </a:rPr>
              <a:pPr eaLnBrk="1" hangingPunct="1"/>
              <a:t>10</a:t>
            </a:fld>
            <a:endParaRPr lang="en-US" sz="1400" dirty="0">
              <a:solidFill>
                <a:srgbClr val="000000"/>
              </a:solidFill>
            </a:endParaRPr>
          </a:p>
        </p:txBody>
      </p:sp>
      <p:pic>
        <p:nvPicPr>
          <p:cNvPr id="10" name="28Apr14-combined_animation_dsrc_cyl-mod.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524000"/>
            <a:ext cx="9144000" cy="4600575"/>
          </a:xfrm>
          <a:prstGeom prst="rect">
            <a:avLst/>
          </a:prstGeom>
        </p:spPr>
      </p:pic>
    </p:spTree>
    <p:extLst>
      <p:ext uri="{BB962C8B-B14F-4D97-AF65-F5344CB8AC3E}">
        <p14:creationId xmlns:p14="http://schemas.microsoft.com/office/powerpoint/2010/main" val="302128221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7615"/>
          </a:xfrm>
        </p:spPr>
        <p:txBody>
          <a:bodyPr/>
          <a:lstStyle/>
          <a:p>
            <a:r>
              <a:rPr lang="en-US" sz="3200" b="1" dirty="0" smtClean="0"/>
              <a:t>Reflectivity Initialization</a:t>
            </a:r>
            <a:endParaRPr lang="en-US" sz="3200" b="1" dirty="0"/>
          </a:p>
        </p:txBody>
      </p:sp>
      <p:pic>
        <p:nvPicPr>
          <p:cNvPr id="15" name="Picture 14" descr="ref_ima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332" y="0"/>
            <a:ext cx="6858000" cy="6858000"/>
          </a:xfrm>
          <a:prstGeom prst="rect">
            <a:avLst/>
          </a:prstGeom>
        </p:spPr>
      </p:pic>
      <p:sp>
        <p:nvSpPr>
          <p:cNvPr id="17" name="TextBox 16"/>
          <p:cNvSpPr txBox="1"/>
          <p:nvPr/>
        </p:nvSpPr>
        <p:spPr>
          <a:xfrm>
            <a:off x="4349100" y="3736364"/>
            <a:ext cx="4566300" cy="2031325"/>
          </a:xfrm>
          <a:prstGeom prst="rect">
            <a:avLst/>
          </a:prstGeom>
          <a:noFill/>
        </p:spPr>
        <p:txBody>
          <a:bodyPr wrap="square" rtlCol="0">
            <a:spAutoFit/>
          </a:bodyPr>
          <a:lstStyle/>
          <a:p>
            <a:pPr algn="ctr" defTabSz="457200"/>
            <a:r>
              <a:rPr lang="en-US" b="1" dirty="0" smtClean="0">
                <a:solidFill>
                  <a:srgbClr val="FF0000"/>
                </a:solidFill>
              </a:rPr>
              <a:t>COMPARISON OF</a:t>
            </a:r>
          </a:p>
          <a:p>
            <a:pPr algn="ctr" defTabSz="457200"/>
            <a:r>
              <a:rPr lang="en-US" b="1" dirty="0" smtClean="0">
                <a:solidFill>
                  <a:srgbClr val="FF0000"/>
                </a:solidFill>
              </a:rPr>
              <a:t>LAPS RADAR MOSAIC WITH</a:t>
            </a:r>
          </a:p>
          <a:p>
            <a:pPr algn="ctr" defTabSz="457200"/>
            <a:r>
              <a:rPr lang="en-US" b="1" dirty="0" smtClean="0">
                <a:solidFill>
                  <a:srgbClr val="FF0000"/>
                </a:solidFill>
              </a:rPr>
              <a:t>LAPS &amp; HRRR</a:t>
            </a:r>
          </a:p>
          <a:p>
            <a:pPr algn="ctr" defTabSz="457200"/>
            <a:r>
              <a:rPr lang="en-US" b="1" dirty="0" smtClean="0">
                <a:solidFill>
                  <a:srgbClr val="FF0000"/>
                </a:solidFill>
              </a:rPr>
              <a:t>COMPOSITE REFLECTIVITY ANALYSIS</a:t>
            </a:r>
          </a:p>
          <a:p>
            <a:pPr algn="ctr" defTabSz="457200"/>
            <a:endParaRPr lang="en-US" b="1" dirty="0">
              <a:solidFill>
                <a:srgbClr val="FF0000"/>
              </a:solidFill>
            </a:endParaRPr>
          </a:p>
          <a:p>
            <a:pPr algn="ctr" defTabSz="457200"/>
            <a:r>
              <a:rPr lang="en-US" dirty="0" smtClean="0"/>
              <a:t>0000 UTC, 23 June, 2014</a:t>
            </a:r>
            <a:endParaRPr lang="en-US" dirty="0"/>
          </a:p>
          <a:p>
            <a:pPr algn="ctr" defTabSz="457200"/>
            <a:endParaRPr lang="en-US" b="1" dirty="0">
              <a:solidFill>
                <a:srgbClr val="FF0000"/>
              </a:solidFill>
            </a:endParaRPr>
          </a:p>
        </p:txBody>
      </p:sp>
      <p:sp>
        <p:nvSpPr>
          <p:cNvPr id="5" name="Slide Number Placeholder 4"/>
          <p:cNvSpPr>
            <a:spLocks noGrp="1"/>
          </p:cNvSpPr>
          <p:nvPr>
            <p:ph type="sldNum" sz="quarter" idx="12"/>
          </p:nvPr>
        </p:nvSpPr>
        <p:spPr>
          <a:xfrm>
            <a:off x="8686800" y="6553200"/>
            <a:ext cx="4572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a:solidFill>
                  <a:srgbClr val="000000"/>
                </a:solidFill>
              </a:rPr>
              <a:pPr eaLnBrk="1" hangingPunct="1"/>
              <a:t>11</a:t>
            </a:fld>
            <a:endParaRPr lang="en-US" sz="1400" dirty="0">
              <a:solidFill>
                <a:srgbClr val="000000"/>
              </a:solidFill>
            </a:endParaRPr>
          </a:p>
        </p:txBody>
      </p:sp>
      <p:sp>
        <p:nvSpPr>
          <p:cNvPr id="3" name="Rectangle 2"/>
          <p:cNvSpPr/>
          <p:nvPr/>
        </p:nvSpPr>
        <p:spPr>
          <a:xfrm>
            <a:off x="2286000" y="2743200"/>
            <a:ext cx="1967418" cy="369332"/>
          </a:xfrm>
          <a:prstGeom prst="rect">
            <a:avLst/>
          </a:prstGeom>
        </p:spPr>
        <p:txBody>
          <a:bodyPr wrap="none">
            <a:spAutoFit/>
          </a:bodyPr>
          <a:lstStyle/>
          <a:p>
            <a:r>
              <a:rPr lang="en-US" dirty="0" smtClean="0">
                <a:solidFill>
                  <a:schemeClr val="bg1"/>
                </a:solidFill>
              </a:rPr>
              <a:t>RADAR MOSAIC</a:t>
            </a:r>
            <a:endParaRPr lang="en-US" dirty="0">
              <a:solidFill>
                <a:schemeClr val="bg1"/>
              </a:solidFill>
            </a:endParaRPr>
          </a:p>
        </p:txBody>
      </p:sp>
      <p:sp>
        <p:nvSpPr>
          <p:cNvPr id="7" name="Rectangle 6"/>
          <p:cNvSpPr/>
          <p:nvPr/>
        </p:nvSpPr>
        <p:spPr>
          <a:xfrm>
            <a:off x="2209800" y="6172200"/>
            <a:ext cx="1938226" cy="369332"/>
          </a:xfrm>
          <a:prstGeom prst="rect">
            <a:avLst/>
          </a:prstGeom>
        </p:spPr>
        <p:txBody>
          <a:bodyPr wrap="none">
            <a:spAutoFit/>
          </a:bodyPr>
          <a:lstStyle/>
          <a:p>
            <a:r>
              <a:rPr lang="en-US" dirty="0" smtClean="0">
                <a:solidFill>
                  <a:schemeClr val="bg1"/>
                </a:solidFill>
              </a:rPr>
              <a:t>LAPS ANALYSIS</a:t>
            </a:r>
            <a:endParaRPr lang="en-US" dirty="0">
              <a:solidFill>
                <a:schemeClr val="bg1"/>
              </a:solidFill>
            </a:endParaRPr>
          </a:p>
        </p:txBody>
      </p:sp>
      <p:sp>
        <p:nvSpPr>
          <p:cNvPr id="8" name="Rectangle 7"/>
          <p:cNvSpPr/>
          <p:nvPr/>
        </p:nvSpPr>
        <p:spPr>
          <a:xfrm>
            <a:off x="5715000" y="2743200"/>
            <a:ext cx="2014757" cy="369332"/>
          </a:xfrm>
          <a:prstGeom prst="rect">
            <a:avLst/>
          </a:prstGeom>
        </p:spPr>
        <p:txBody>
          <a:bodyPr wrap="none">
            <a:spAutoFit/>
          </a:bodyPr>
          <a:lstStyle/>
          <a:p>
            <a:r>
              <a:rPr lang="en-US" dirty="0" smtClean="0">
                <a:solidFill>
                  <a:schemeClr val="bg1"/>
                </a:solidFill>
              </a:rPr>
              <a:t>HRRR ANALYSIS</a:t>
            </a:r>
            <a:endParaRPr lang="en-US" dirty="0">
              <a:solidFill>
                <a:schemeClr val="bg1"/>
              </a:solidFill>
            </a:endParaRPr>
          </a:p>
        </p:txBody>
      </p:sp>
      <p:sp>
        <p:nvSpPr>
          <p:cNvPr id="9" name="Oval 8"/>
          <p:cNvSpPr/>
          <p:nvPr/>
        </p:nvSpPr>
        <p:spPr bwMode="auto">
          <a:xfrm rot="5400000">
            <a:off x="1853459" y="838200"/>
            <a:ext cx="914400" cy="609600"/>
          </a:xfrm>
          <a:prstGeom prst="ellipse">
            <a:avLst/>
          </a:prstGeom>
          <a:noFill/>
          <a:ln w="19050" cap="flat" cmpd="sng" algn="ctr">
            <a:solidFill>
              <a:schemeClr val="bg1"/>
            </a:solidFill>
            <a:prstDash val="sysDash"/>
            <a:round/>
            <a:headEnd type="none" w="med" len="med"/>
            <a:tailEnd type="none" w="med" len="med"/>
          </a:ln>
          <a:effectLst>
            <a:glow>
              <a:schemeClr val="tx2"/>
            </a:glow>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Char char="•"/>
              <a:tabLst/>
            </a:pPr>
            <a:endParaRPr kumimoji="0" lang="en-US" sz="2400" b="0" i="0" u="none" strike="noStrike" cap="none" normalizeH="0" baseline="0">
              <a:ln w="38100" cmpd="sng">
                <a:solidFill>
                  <a:schemeClr val="tx1"/>
                </a:solidFill>
              </a:ln>
              <a:solidFill>
                <a:schemeClr val="tx1"/>
              </a:solidFill>
              <a:effectLst/>
              <a:latin typeface="Helvetica" charset="0"/>
              <a:ea typeface="ＭＳ Ｐゴシック" charset="0"/>
            </a:endParaRPr>
          </a:p>
        </p:txBody>
      </p:sp>
      <p:sp>
        <p:nvSpPr>
          <p:cNvPr id="10" name="Oval 9"/>
          <p:cNvSpPr/>
          <p:nvPr/>
        </p:nvSpPr>
        <p:spPr bwMode="auto">
          <a:xfrm rot="5400000">
            <a:off x="5279390" y="838200"/>
            <a:ext cx="914400" cy="609600"/>
          </a:xfrm>
          <a:prstGeom prst="ellipse">
            <a:avLst/>
          </a:prstGeom>
          <a:noFill/>
          <a:ln w="19050" cap="flat" cmpd="sng" algn="ctr">
            <a:solidFill>
              <a:schemeClr val="bg1"/>
            </a:solidFill>
            <a:prstDash val="sysDash"/>
            <a:round/>
            <a:headEnd type="none" w="med" len="med"/>
            <a:tailEnd type="none" w="med" len="med"/>
          </a:ln>
          <a:effectLst>
            <a:glow>
              <a:schemeClr val="tx2"/>
            </a:glow>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Char char="•"/>
              <a:tabLst/>
            </a:pPr>
            <a:endParaRPr kumimoji="0" lang="en-US" sz="2400" b="0" i="0" u="none" strike="noStrike" cap="none" normalizeH="0" baseline="0">
              <a:ln w="38100" cmpd="sng">
                <a:solidFill>
                  <a:schemeClr val="tx1"/>
                </a:solidFill>
              </a:ln>
              <a:solidFill>
                <a:schemeClr val="tx1"/>
              </a:solidFill>
              <a:effectLst/>
              <a:latin typeface="Helvetica" charset="0"/>
              <a:ea typeface="ＭＳ Ｐゴシック" charset="0"/>
            </a:endParaRPr>
          </a:p>
        </p:txBody>
      </p:sp>
      <p:sp>
        <p:nvSpPr>
          <p:cNvPr id="11" name="Oval 10"/>
          <p:cNvSpPr/>
          <p:nvPr/>
        </p:nvSpPr>
        <p:spPr bwMode="auto">
          <a:xfrm rot="5400000">
            <a:off x="1853460" y="4267200"/>
            <a:ext cx="914400" cy="609600"/>
          </a:xfrm>
          <a:prstGeom prst="ellipse">
            <a:avLst/>
          </a:prstGeom>
          <a:noFill/>
          <a:ln w="19050" cap="flat" cmpd="sng" algn="ctr">
            <a:solidFill>
              <a:schemeClr val="bg1"/>
            </a:solidFill>
            <a:prstDash val="sysDash"/>
            <a:round/>
            <a:headEnd type="none" w="med" len="med"/>
            <a:tailEnd type="none" w="med" len="med"/>
          </a:ln>
          <a:effectLst>
            <a:glow>
              <a:schemeClr val="tx2"/>
            </a:glow>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Char char="•"/>
              <a:tabLst/>
            </a:pPr>
            <a:endParaRPr kumimoji="0" lang="en-US" sz="2400" b="0" i="0" u="none" strike="noStrike" cap="none" normalizeH="0" baseline="0">
              <a:ln w="38100" cmpd="sng">
                <a:solidFill>
                  <a:schemeClr val="tx1"/>
                </a:solidFill>
              </a:ln>
              <a:solidFill>
                <a:schemeClr val="tx1"/>
              </a:solidFill>
              <a:effectLst/>
              <a:latin typeface="Helvetica" charset="0"/>
              <a:ea typeface="ＭＳ Ｐゴシック" charset="0"/>
            </a:endParaRPr>
          </a:p>
        </p:txBody>
      </p:sp>
      <p:sp>
        <p:nvSpPr>
          <p:cNvPr id="12" name="Oval 11"/>
          <p:cNvSpPr/>
          <p:nvPr/>
        </p:nvSpPr>
        <p:spPr bwMode="auto">
          <a:xfrm rot="9818070">
            <a:off x="3138586" y="1356443"/>
            <a:ext cx="721361" cy="293249"/>
          </a:xfrm>
          <a:prstGeom prst="ellipse">
            <a:avLst/>
          </a:prstGeom>
          <a:noFill/>
          <a:ln w="19050" cap="flat" cmpd="sng" algn="ctr">
            <a:solidFill>
              <a:schemeClr val="bg1"/>
            </a:solidFill>
            <a:prstDash val="sysDash"/>
            <a:round/>
            <a:headEnd type="none" w="med" len="med"/>
            <a:tailEnd type="none" w="med" len="med"/>
          </a:ln>
          <a:effectLst>
            <a:glow>
              <a:schemeClr val="tx2"/>
            </a:glow>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Char char="•"/>
              <a:tabLst/>
            </a:pPr>
            <a:endParaRPr kumimoji="0" lang="en-US" sz="2400" b="0" i="0" u="none" strike="noStrike" cap="none" normalizeH="0" baseline="0">
              <a:ln w="38100" cmpd="sng">
                <a:solidFill>
                  <a:schemeClr val="tx1"/>
                </a:solidFill>
              </a:ln>
              <a:solidFill>
                <a:schemeClr val="tx1"/>
              </a:solidFill>
              <a:effectLst/>
              <a:latin typeface="Helvetica" charset="0"/>
              <a:ea typeface="ＭＳ Ｐゴシック" charset="0"/>
            </a:endParaRPr>
          </a:p>
        </p:txBody>
      </p:sp>
      <p:sp>
        <p:nvSpPr>
          <p:cNvPr id="13" name="Oval 12"/>
          <p:cNvSpPr/>
          <p:nvPr/>
        </p:nvSpPr>
        <p:spPr bwMode="auto">
          <a:xfrm rot="9818070">
            <a:off x="6564516" y="1354714"/>
            <a:ext cx="721361" cy="293249"/>
          </a:xfrm>
          <a:prstGeom prst="ellipse">
            <a:avLst/>
          </a:prstGeom>
          <a:noFill/>
          <a:ln w="19050" cap="flat" cmpd="sng" algn="ctr">
            <a:solidFill>
              <a:schemeClr val="bg1"/>
            </a:solidFill>
            <a:prstDash val="sysDash"/>
            <a:round/>
            <a:headEnd type="none" w="med" len="med"/>
            <a:tailEnd type="none" w="med" len="med"/>
          </a:ln>
          <a:effectLst>
            <a:glow>
              <a:schemeClr val="tx2"/>
            </a:glow>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Char char="•"/>
              <a:tabLst/>
            </a:pPr>
            <a:endParaRPr kumimoji="0" lang="en-US" sz="2400" b="0" i="0" u="none" strike="noStrike" cap="none" normalizeH="0" baseline="0">
              <a:ln w="38100" cmpd="sng">
                <a:solidFill>
                  <a:schemeClr val="tx1"/>
                </a:solidFill>
              </a:ln>
              <a:solidFill>
                <a:schemeClr val="tx1"/>
              </a:solidFill>
              <a:effectLst/>
              <a:latin typeface="Helvetica" charset="0"/>
              <a:ea typeface="ＭＳ Ｐゴシック" charset="0"/>
            </a:endParaRPr>
          </a:p>
        </p:txBody>
      </p:sp>
      <p:sp>
        <p:nvSpPr>
          <p:cNvPr id="14" name="Oval 13"/>
          <p:cNvSpPr/>
          <p:nvPr/>
        </p:nvSpPr>
        <p:spPr bwMode="auto">
          <a:xfrm rot="9818070">
            <a:off x="3136864" y="4776392"/>
            <a:ext cx="721361" cy="293249"/>
          </a:xfrm>
          <a:prstGeom prst="ellipse">
            <a:avLst/>
          </a:prstGeom>
          <a:noFill/>
          <a:ln w="19050" cap="flat" cmpd="sng" algn="ctr">
            <a:solidFill>
              <a:schemeClr val="bg1"/>
            </a:solidFill>
            <a:prstDash val="sysDash"/>
            <a:round/>
            <a:headEnd type="none" w="med" len="med"/>
            <a:tailEnd type="none" w="med" len="med"/>
          </a:ln>
          <a:effectLst>
            <a:glow>
              <a:schemeClr val="tx2"/>
            </a:glow>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Char char="•"/>
              <a:tabLst/>
            </a:pPr>
            <a:endParaRPr kumimoji="0" lang="en-US" sz="2400" b="0" i="0" u="none" strike="noStrike" cap="none" normalizeH="0" baseline="0">
              <a:ln w="38100" cmpd="sng">
                <a:solidFill>
                  <a:schemeClr val="tx1"/>
                </a:solidFill>
              </a:ln>
              <a:solidFill>
                <a:schemeClr val="tx1"/>
              </a:solidFill>
              <a:effectLst/>
              <a:latin typeface="Helvetica" charset="0"/>
              <a:ea typeface="ＭＳ Ｐゴシック" charset="0"/>
            </a:endParaRPr>
          </a:p>
        </p:txBody>
      </p:sp>
    </p:spTree>
    <p:extLst>
      <p:ext uri="{BB962C8B-B14F-4D97-AF65-F5344CB8AC3E}">
        <p14:creationId xmlns:p14="http://schemas.microsoft.com/office/powerpoint/2010/main" val="5020839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0" y="0"/>
            <a:ext cx="9144000" cy="457200"/>
          </a:xfrm>
        </p:spPr>
        <p:txBody>
          <a:bodyPr/>
          <a:lstStyle/>
          <a:p>
            <a:pPr eaLnBrk="1" hangingPunct="1">
              <a:defRPr/>
            </a:pPr>
            <a:r>
              <a:rPr lang="en-GB" dirty="0" smtClean="0">
                <a:solidFill>
                  <a:srgbClr val="FF0000"/>
                </a:solidFill>
                <a:cs typeface="+mj-cs"/>
              </a:rPr>
              <a:t>CONSISTENCY BETWEEN MONITORING &amp; NOWCASTING</a:t>
            </a:r>
            <a:endParaRPr lang="en-US" dirty="0" smtClean="0">
              <a:solidFill>
                <a:srgbClr val="FF0000"/>
              </a:solidFill>
              <a:cs typeface="+mj-cs"/>
            </a:endParaRPr>
          </a:p>
        </p:txBody>
      </p:sp>
      <p:sp>
        <p:nvSpPr>
          <p:cNvPr id="384003" name="Rectangle 3"/>
          <p:cNvSpPr>
            <a:spLocks noGrp="1" noChangeArrowheads="1"/>
          </p:cNvSpPr>
          <p:nvPr>
            <p:ph type="body" idx="1"/>
          </p:nvPr>
        </p:nvSpPr>
        <p:spPr bwMode="auto">
          <a:xfrm>
            <a:off x="0" y="609600"/>
            <a:ext cx="9144000" cy="62484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rmAutofit fontScale="92500"/>
          </a:bodyPr>
          <a:lstStyle/>
          <a:p>
            <a:pPr eaLnBrk="1" hangingPunct="1">
              <a:defRPr/>
            </a:pPr>
            <a:r>
              <a:rPr lang="en-US" sz="3200" dirty="0" smtClean="0"/>
              <a:t>High fidelity to reality for </a:t>
            </a:r>
            <a:r>
              <a:rPr lang="en-US" sz="3200" b="1" dirty="0" smtClean="0">
                <a:solidFill>
                  <a:srgbClr val="0000FF"/>
                </a:solidFill>
              </a:rPr>
              <a:t>monitoring</a:t>
            </a:r>
          </a:p>
          <a:p>
            <a:pPr lvl="1" eaLnBrk="1" hangingPunct="1">
              <a:defRPr/>
            </a:pPr>
            <a:r>
              <a:rPr lang="en-US" sz="2800" dirty="0" smtClean="0"/>
              <a:t>Capture all scales / phenomena resolved on grid</a:t>
            </a:r>
          </a:p>
          <a:p>
            <a:pPr lvl="2" eaLnBrk="1" hangingPunct="1">
              <a:defRPr/>
            </a:pPr>
            <a:r>
              <a:rPr lang="en-US" sz="2600" dirty="0" smtClean="0"/>
              <a:t>2D LAPS analysis</a:t>
            </a:r>
          </a:p>
          <a:p>
            <a:pPr lvl="2" eaLnBrk="1" hangingPunct="1">
              <a:defRPr/>
            </a:pPr>
            <a:r>
              <a:rPr lang="en-US" sz="2600" dirty="0" smtClean="0"/>
              <a:t>NDFD project making 2D &amp; 3D LAPS analyses consistent</a:t>
            </a:r>
          </a:p>
          <a:p>
            <a:pPr eaLnBrk="1" hangingPunct="1">
              <a:defRPr/>
            </a:pPr>
            <a:r>
              <a:rPr lang="en-US" sz="3200" b="1" dirty="0" smtClean="0">
                <a:solidFill>
                  <a:srgbClr val="0000FF"/>
                </a:solidFill>
              </a:rPr>
              <a:t>Initialize WRF ARW model</a:t>
            </a:r>
            <a:r>
              <a:rPr lang="en-US" sz="3200" dirty="0" smtClean="0"/>
              <a:t> w 3D LAPS analysis</a:t>
            </a:r>
          </a:p>
          <a:p>
            <a:pPr lvl="1" eaLnBrk="1" hangingPunct="1">
              <a:defRPr/>
            </a:pPr>
            <a:r>
              <a:rPr lang="en-US" sz="2800" dirty="0" smtClean="0"/>
              <a:t>After filtering out scales/physics </a:t>
            </a:r>
            <a:r>
              <a:rPr lang="en-US" sz="2800" dirty="0"/>
              <a:t>not </a:t>
            </a:r>
            <a:r>
              <a:rPr lang="en-US" sz="2800" dirty="0" smtClean="0"/>
              <a:t>resolved by WRF</a:t>
            </a:r>
          </a:p>
          <a:p>
            <a:pPr lvl="1" eaLnBrk="1" hangingPunct="1">
              <a:defRPr/>
            </a:pPr>
            <a:endParaRPr lang="en-US" sz="2800" dirty="0" smtClean="0"/>
          </a:p>
          <a:p>
            <a:pPr eaLnBrk="1" hangingPunct="1">
              <a:defRPr/>
            </a:pPr>
            <a:r>
              <a:rPr lang="en-US" sz="3200" dirty="0" smtClean="0"/>
              <a:t>Inconsistency between</a:t>
            </a:r>
          </a:p>
          <a:p>
            <a:pPr lvl="1" eaLnBrk="1" hangingPunct="1">
              <a:defRPr/>
            </a:pPr>
            <a:r>
              <a:rPr lang="en-US" sz="2800" dirty="0" smtClean="0"/>
              <a:t>Initial model state &amp; analysis used for monitoring </a:t>
            </a:r>
          </a:p>
          <a:p>
            <a:pPr lvl="2" eaLnBrk="1" hangingPunct="1">
              <a:defRPr/>
            </a:pPr>
            <a:r>
              <a:rPr lang="en-US" sz="2600" dirty="0" smtClean="0"/>
              <a:t>May render numerical guidance </a:t>
            </a:r>
            <a:r>
              <a:rPr lang="en-US" sz="2600" dirty="0"/>
              <a:t>f</a:t>
            </a:r>
            <a:r>
              <a:rPr lang="en-US" sz="2600" dirty="0" smtClean="0"/>
              <a:t>or </a:t>
            </a:r>
            <a:r>
              <a:rPr lang="en-US" sz="2600" dirty="0" err="1" smtClean="0"/>
              <a:t>nowcasting</a:t>
            </a:r>
            <a:r>
              <a:rPr lang="en-US" sz="2600" dirty="0" smtClean="0"/>
              <a:t> suspect</a:t>
            </a:r>
          </a:p>
        </p:txBody>
      </p:sp>
      <p:sp>
        <p:nvSpPr>
          <p:cNvPr id="4" name="Slide Number Placeholder 4"/>
          <p:cNvSpPr>
            <a:spLocks noGrp="1"/>
          </p:cNvSpPr>
          <p:nvPr>
            <p:ph type="sldNum" sz="quarter" idx="12"/>
          </p:nvPr>
        </p:nvSpPr>
        <p:spPr>
          <a:xfrm>
            <a:off x="8686800" y="6553200"/>
            <a:ext cx="4572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a:solidFill>
                  <a:srgbClr val="000000"/>
                </a:solidFill>
              </a:rPr>
              <a:pPr eaLnBrk="1" hangingPunct="1"/>
              <a:t>12</a:t>
            </a:fld>
            <a:endParaRPr lang="en-US" sz="1400" dirty="0">
              <a:solidFill>
                <a:srgbClr val="000000"/>
              </a:solidFill>
            </a:endParaRPr>
          </a:p>
        </p:txBody>
      </p:sp>
    </p:spTree>
    <p:extLst>
      <p:ext uri="{BB962C8B-B14F-4D97-AF65-F5344CB8AC3E}">
        <p14:creationId xmlns:p14="http://schemas.microsoft.com/office/powerpoint/2010/main" val="342307123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7Apr14-montageanim_0000.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09222"/>
            <a:ext cx="6448778" cy="6448778"/>
          </a:xfrm>
          <a:prstGeom prst="rect">
            <a:avLst/>
          </a:prstGeom>
        </p:spPr>
      </p:pic>
      <p:sp>
        <p:nvSpPr>
          <p:cNvPr id="5" name="Rectangle 2"/>
          <p:cNvSpPr>
            <a:spLocks noGrp="1" noChangeArrowheads="1"/>
          </p:cNvSpPr>
          <p:nvPr>
            <p:ph type="title"/>
          </p:nvPr>
        </p:nvSpPr>
        <p:spPr>
          <a:xfrm>
            <a:off x="0" y="0"/>
            <a:ext cx="9144000" cy="381000"/>
          </a:xfrm>
        </p:spPr>
        <p:txBody>
          <a:bodyPr/>
          <a:lstStyle/>
          <a:p>
            <a:pPr eaLnBrk="1" hangingPunct="1">
              <a:defRPr/>
            </a:pPr>
            <a:r>
              <a:rPr lang="en-GB" dirty="0" smtClean="0">
                <a:solidFill>
                  <a:srgbClr val="FF0000"/>
                </a:solidFill>
                <a:cs typeface="+mj-cs"/>
              </a:rPr>
              <a:t>RADAR REFLECTIVITY FOR MAYFLOWER, AR TORNADO</a:t>
            </a:r>
            <a:endParaRPr lang="en-US" dirty="0" smtClean="0">
              <a:solidFill>
                <a:srgbClr val="FF0000"/>
              </a:solidFill>
              <a:cs typeface="+mj-cs"/>
            </a:endParaRPr>
          </a:p>
        </p:txBody>
      </p:sp>
      <p:sp>
        <p:nvSpPr>
          <p:cNvPr id="3" name="Rectangle 2"/>
          <p:cNvSpPr/>
          <p:nvPr/>
        </p:nvSpPr>
        <p:spPr>
          <a:xfrm>
            <a:off x="6629400" y="3200400"/>
            <a:ext cx="2362200" cy="923330"/>
          </a:xfrm>
          <a:prstGeom prst="rect">
            <a:avLst/>
          </a:prstGeom>
        </p:spPr>
        <p:txBody>
          <a:bodyPr wrap="square">
            <a:spAutoFit/>
          </a:bodyPr>
          <a:lstStyle/>
          <a:p>
            <a:pPr algn="ctr"/>
            <a:r>
              <a:rPr lang="en-US" dirty="0" smtClean="0">
                <a:solidFill>
                  <a:srgbClr val="000000"/>
                </a:solidFill>
              </a:rPr>
              <a:t>Touchdown at </a:t>
            </a:r>
            <a:endParaRPr lang="en-US" dirty="0">
              <a:solidFill>
                <a:srgbClr val="000000"/>
              </a:solidFill>
            </a:endParaRPr>
          </a:p>
          <a:p>
            <a:pPr algn="ctr"/>
            <a:r>
              <a:rPr lang="en-US" dirty="0" smtClean="0">
                <a:solidFill>
                  <a:srgbClr val="000000"/>
                </a:solidFill>
              </a:rPr>
              <a:t>00:34 UTC</a:t>
            </a:r>
          </a:p>
          <a:p>
            <a:pPr algn="ctr"/>
            <a:r>
              <a:rPr lang="en-US" dirty="0" smtClean="0">
                <a:solidFill>
                  <a:srgbClr val="000000"/>
                </a:solidFill>
              </a:rPr>
              <a:t>28 April, 2014</a:t>
            </a:r>
            <a:endParaRPr lang="en-US" dirty="0"/>
          </a:p>
        </p:txBody>
      </p:sp>
      <p:sp>
        <p:nvSpPr>
          <p:cNvPr id="13" name="Oval 12"/>
          <p:cNvSpPr/>
          <p:nvPr/>
        </p:nvSpPr>
        <p:spPr bwMode="auto">
          <a:xfrm rot="5400000">
            <a:off x="1682069" y="2123138"/>
            <a:ext cx="230510" cy="235931"/>
          </a:xfrm>
          <a:prstGeom prst="ellipse">
            <a:avLst/>
          </a:prstGeom>
          <a:noFill/>
          <a:ln w="19050" cap="flat" cmpd="sng" algn="ctr">
            <a:solidFill>
              <a:schemeClr val="accent3"/>
            </a:solidFill>
            <a:prstDash val="sysDash"/>
            <a:round/>
            <a:headEnd type="none" w="med" len="med"/>
            <a:tailEnd type="none" w="med" len="med"/>
          </a:ln>
          <a:effectLst>
            <a:glow>
              <a:schemeClr val="tx2"/>
            </a:glow>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Char char="•"/>
              <a:tabLst/>
            </a:pPr>
            <a:endParaRPr kumimoji="0" lang="en-US" sz="2400" b="0" i="0" u="none" strike="noStrike" cap="none" normalizeH="0" baseline="0">
              <a:ln w="38100" cmpd="sng">
                <a:solidFill>
                  <a:schemeClr val="tx1"/>
                </a:solidFill>
              </a:ln>
              <a:solidFill>
                <a:schemeClr val="tx1"/>
              </a:solidFill>
              <a:effectLst/>
              <a:latin typeface="Helvetica" charset="0"/>
              <a:ea typeface="ＭＳ Ｐゴシック" charset="0"/>
            </a:endParaRPr>
          </a:p>
        </p:txBody>
      </p:sp>
      <p:sp>
        <p:nvSpPr>
          <p:cNvPr id="14" name="Oval 13"/>
          <p:cNvSpPr/>
          <p:nvPr/>
        </p:nvSpPr>
        <p:spPr bwMode="auto">
          <a:xfrm rot="5400000">
            <a:off x="4905113" y="2119026"/>
            <a:ext cx="230510" cy="235931"/>
          </a:xfrm>
          <a:prstGeom prst="ellipse">
            <a:avLst/>
          </a:prstGeom>
          <a:noFill/>
          <a:ln w="19050" cap="flat" cmpd="sng" algn="ctr">
            <a:solidFill>
              <a:schemeClr val="accent3"/>
            </a:solidFill>
            <a:prstDash val="sysDash"/>
            <a:round/>
            <a:headEnd type="none" w="med" len="med"/>
            <a:tailEnd type="none" w="med" len="med"/>
          </a:ln>
          <a:effectLst>
            <a:glow>
              <a:schemeClr val="tx2"/>
            </a:glow>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Char char="•"/>
              <a:tabLst/>
            </a:pPr>
            <a:endParaRPr kumimoji="0" lang="en-US" sz="2400" b="0" i="0" u="none" strike="noStrike" cap="none" normalizeH="0" baseline="0">
              <a:ln w="38100" cmpd="sng">
                <a:solidFill>
                  <a:schemeClr val="tx1"/>
                </a:solidFill>
              </a:ln>
              <a:solidFill>
                <a:schemeClr val="tx1"/>
              </a:solidFill>
              <a:effectLst/>
              <a:latin typeface="Helvetica" charset="0"/>
              <a:ea typeface="ＭＳ Ｐゴシック" charset="0"/>
            </a:endParaRPr>
          </a:p>
        </p:txBody>
      </p:sp>
      <p:sp>
        <p:nvSpPr>
          <p:cNvPr id="15" name="Oval 14"/>
          <p:cNvSpPr/>
          <p:nvPr/>
        </p:nvSpPr>
        <p:spPr bwMode="auto">
          <a:xfrm rot="5400000">
            <a:off x="4918138" y="5359617"/>
            <a:ext cx="230510" cy="235931"/>
          </a:xfrm>
          <a:prstGeom prst="ellipse">
            <a:avLst/>
          </a:prstGeom>
          <a:noFill/>
          <a:ln w="19050" cap="flat" cmpd="sng" algn="ctr">
            <a:solidFill>
              <a:schemeClr val="accent3"/>
            </a:solidFill>
            <a:prstDash val="sysDash"/>
            <a:round/>
            <a:headEnd type="none" w="med" len="med"/>
            <a:tailEnd type="none" w="med" len="med"/>
          </a:ln>
          <a:effectLst>
            <a:glow>
              <a:schemeClr val="tx2"/>
            </a:glow>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Char char="•"/>
              <a:tabLst/>
            </a:pPr>
            <a:endParaRPr kumimoji="0" lang="en-US" sz="2400" b="0" i="0" u="none" strike="noStrike" cap="none" normalizeH="0" baseline="0">
              <a:ln w="38100" cmpd="sng">
                <a:solidFill>
                  <a:schemeClr val="tx1"/>
                </a:solidFill>
              </a:ln>
              <a:solidFill>
                <a:schemeClr val="tx1"/>
              </a:solidFill>
              <a:effectLst/>
              <a:latin typeface="Helvetica" charset="0"/>
              <a:ea typeface="ＭＳ Ｐゴシック" charset="0"/>
            </a:endParaRPr>
          </a:p>
        </p:txBody>
      </p:sp>
      <p:sp>
        <p:nvSpPr>
          <p:cNvPr id="16" name="Oval 15"/>
          <p:cNvSpPr/>
          <p:nvPr/>
        </p:nvSpPr>
        <p:spPr bwMode="auto">
          <a:xfrm rot="5400000">
            <a:off x="1805435" y="5357913"/>
            <a:ext cx="228649" cy="235931"/>
          </a:xfrm>
          <a:prstGeom prst="ellipse">
            <a:avLst/>
          </a:prstGeom>
          <a:noFill/>
          <a:ln w="19050" cap="flat" cmpd="sng" algn="ctr">
            <a:solidFill>
              <a:schemeClr val="accent3"/>
            </a:solidFill>
            <a:prstDash val="sysDash"/>
            <a:round/>
            <a:headEnd type="none" w="med" len="med"/>
            <a:tailEnd type="none" w="med" len="med"/>
          </a:ln>
          <a:effectLst>
            <a:glow>
              <a:schemeClr val="tx2"/>
            </a:glow>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Char char="•"/>
              <a:tabLst/>
            </a:pPr>
            <a:endParaRPr kumimoji="0" lang="en-US" sz="2400" b="0" i="0" u="none" strike="noStrike" cap="none" normalizeH="0" baseline="0">
              <a:ln w="38100" cmpd="sng">
                <a:solidFill>
                  <a:schemeClr val="tx1"/>
                </a:solidFill>
              </a:ln>
              <a:solidFill>
                <a:schemeClr val="tx1"/>
              </a:solidFill>
              <a:effectLst/>
              <a:latin typeface="Helvetica" charset="0"/>
              <a:ea typeface="ＭＳ Ｐゴシック" charset="0"/>
            </a:endParaRPr>
          </a:p>
        </p:txBody>
      </p:sp>
      <p:sp>
        <p:nvSpPr>
          <p:cNvPr id="18" name="Rectangle 17"/>
          <p:cNvSpPr/>
          <p:nvPr/>
        </p:nvSpPr>
        <p:spPr>
          <a:xfrm>
            <a:off x="6553200" y="1371600"/>
            <a:ext cx="2514600" cy="923330"/>
          </a:xfrm>
          <a:prstGeom prst="rect">
            <a:avLst/>
          </a:prstGeom>
        </p:spPr>
        <p:txBody>
          <a:bodyPr wrap="square">
            <a:spAutoFit/>
          </a:bodyPr>
          <a:lstStyle/>
          <a:p>
            <a:pPr algn="ctr"/>
            <a:r>
              <a:rPr lang="en-US" dirty="0" smtClean="0">
                <a:solidFill>
                  <a:srgbClr val="000000"/>
                </a:solidFill>
              </a:rPr>
              <a:t>00</a:t>
            </a:r>
            <a:r>
              <a:rPr lang="en-US" dirty="0">
                <a:solidFill>
                  <a:srgbClr val="000000"/>
                </a:solidFill>
              </a:rPr>
              <a:t>:00 – 03:</a:t>
            </a:r>
            <a:r>
              <a:rPr lang="en-US" dirty="0" smtClean="0">
                <a:solidFill>
                  <a:srgbClr val="000000"/>
                </a:solidFill>
              </a:rPr>
              <a:t>00 UTC</a:t>
            </a:r>
          </a:p>
          <a:p>
            <a:pPr algn="ctr"/>
            <a:r>
              <a:rPr lang="en-US" dirty="0">
                <a:solidFill>
                  <a:srgbClr val="000000"/>
                </a:solidFill>
              </a:rPr>
              <a:t>April 28, </a:t>
            </a:r>
            <a:r>
              <a:rPr lang="en-US" dirty="0" smtClean="0">
                <a:solidFill>
                  <a:srgbClr val="000000"/>
                </a:solidFill>
              </a:rPr>
              <a:t>2014</a:t>
            </a:r>
          </a:p>
          <a:p>
            <a:pPr algn="ctr"/>
            <a:r>
              <a:rPr lang="en-US" dirty="0" smtClean="0">
                <a:solidFill>
                  <a:srgbClr val="000000"/>
                </a:solidFill>
              </a:rPr>
              <a:t>15-min frequency loop</a:t>
            </a:r>
          </a:p>
        </p:txBody>
      </p:sp>
      <p:sp>
        <p:nvSpPr>
          <p:cNvPr id="17" name="Rectangle 16"/>
          <p:cNvSpPr/>
          <p:nvPr/>
        </p:nvSpPr>
        <p:spPr>
          <a:xfrm>
            <a:off x="815622" y="3156391"/>
            <a:ext cx="1660247" cy="372418"/>
          </a:xfrm>
          <a:prstGeom prst="rect">
            <a:avLst/>
          </a:prstGeom>
        </p:spPr>
        <p:txBody>
          <a:bodyPr wrap="square">
            <a:spAutoFit/>
          </a:bodyPr>
          <a:lstStyle/>
          <a:p>
            <a:pPr algn="ctr"/>
            <a:r>
              <a:rPr lang="en-US" dirty="0" smtClean="0">
                <a:solidFill>
                  <a:schemeClr val="bg1"/>
                </a:solidFill>
              </a:rPr>
              <a:t>Radar Mosaic</a:t>
            </a:r>
            <a:endParaRPr lang="en-US" dirty="0">
              <a:solidFill>
                <a:schemeClr val="bg1"/>
              </a:solidFill>
            </a:endParaRPr>
          </a:p>
        </p:txBody>
      </p:sp>
      <p:sp>
        <p:nvSpPr>
          <p:cNvPr id="19" name="Rectangle 18"/>
          <p:cNvSpPr/>
          <p:nvPr/>
        </p:nvSpPr>
        <p:spPr>
          <a:xfrm>
            <a:off x="3097388" y="3147924"/>
            <a:ext cx="3447474" cy="372418"/>
          </a:xfrm>
          <a:prstGeom prst="rect">
            <a:avLst/>
          </a:prstGeom>
        </p:spPr>
        <p:txBody>
          <a:bodyPr wrap="square">
            <a:spAutoFit/>
          </a:bodyPr>
          <a:lstStyle/>
          <a:p>
            <a:pPr algn="ctr"/>
            <a:r>
              <a:rPr lang="en-US" dirty="0" smtClean="0">
                <a:solidFill>
                  <a:schemeClr val="bg1"/>
                </a:solidFill>
              </a:rPr>
              <a:t>LAPS-initialized WRF forecast</a:t>
            </a:r>
            <a:endParaRPr lang="en-US" dirty="0">
              <a:solidFill>
                <a:schemeClr val="bg1"/>
              </a:solidFill>
            </a:endParaRPr>
          </a:p>
        </p:txBody>
      </p:sp>
      <p:sp>
        <p:nvSpPr>
          <p:cNvPr id="20" name="Rectangle 19"/>
          <p:cNvSpPr/>
          <p:nvPr/>
        </p:nvSpPr>
        <p:spPr>
          <a:xfrm>
            <a:off x="3024010" y="6370903"/>
            <a:ext cx="3617607" cy="372418"/>
          </a:xfrm>
          <a:prstGeom prst="rect">
            <a:avLst/>
          </a:prstGeom>
        </p:spPr>
        <p:txBody>
          <a:bodyPr wrap="square">
            <a:spAutoFit/>
          </a:bodyPr>
          <a:lstStyle/>
          <a:p>
            <a:pPr algn="ctr"/>
            <a:r>
              <a:rPr lang="en-US" dirty="0" smtClean="0">
                <a:solidFill>
                  <a:schemeClr val="bg1"/>
                </a:solidFill>
              </a:rPr>
              <a:t>Advection-based </a:t>
            </a:r>
            <a:r>
              <a:rPr lang="en-US" dirty="0" err="1" smtClean="0">
                <a:solidFill>
                  <a:schemeClr val="bg1"/>
                </a:solidFill>
              </a:rPr>
              <a:t>nowcasting</a:t>
            </a:r>
            <a:endParaRPr lang="en-US" dirty="0">
              <a:solidFill>
                <a:schemeClr val="bg1"/>
              </a:solidFill>
            </a:endParaRPr>
          </a:p>
        </p:txBody>
      </p:sp>
      <p:sp>
        <p:nvSpPr>
          <p:cNvPr id="22" name="Rectangle 21"/>
          <p:cNvSpPr/>
          <p:nvPr/>
        </p:nvSpPr>
        <p:spPr>
          <a:xfrm>
            <a:off x="16932" y="6373725"/>
            <a:ext cx="3182367" cy="372418"/>
          </a:xfrm>
          <a:prstGeom prst="rect">
            <a:avLst/>
          </a:prstGeom>
        </p:spPr>
        <p:txBody>
          <a:bodyPr wrap="square">
            <a:spAutoFit/>
          </a:bodyPr>
          <a:lstStyle/>
          <a:p>
            <a:pPr algn="ctr"/>
            <a:r>
              <a:rPr lang="en-US" dirty="0" smtClean="0">
                <a:solidFill>
                  <a:schemeClr val="bg1"/>
                </a:solidFill>
              </a:rPr>
              <a:t>HR-initialized WRF forecast</a:t>
            </a:r>
            <a:endParaRPr lang="en-US" dirty="0">
              <a:solidFill>
                <a:schemeClr val="bg1"/>
              </a:solidFill>
            </a:endParaRPr>
          </a:p>
        </p:txBody>
      </p:sp>
      <p:sp>
        <p:nvSpPr>
          <p:cNvPr id="4" name="Slide Number Placeholder 3"/>
          <p:cNvSpPr>
            <a:spLocks noGrp="1"/>
          </p:cNvSpPr>
          <p:nvPr>
            <p:ph type="sldNum" sz="quarter" idx="12"/>
          </p:nvPr>
        </p:nvSpPr>
        <p:spPr>
          <a:xfrm>
            <a:off x="7239000" y="6553200"/>
            <a:ext cx="1905000" cy="304800"/>
          </a:xfrm>
        </p:spPr>
        <p:txBody>
          <a:bodyPr/>
          <a:lstStyle/>
          <a:p>
            <a:pPr>
              <a:defRPr/>
            </a:pPr>
            <a:fld id="{32A4EB29-9A59-D046-8BA7-E1E625E7611C}" type="slidenum">
              <a:rPr lang="en-US" smtClean="0"/>
              <a:pPr>
                <a:defRPr/>
              </a:pPr>
              <a:t>13</a:t>
            </a:fld>
            <a:endParaRPr lang="en-US" dirty="0"/>
          </a:p>
        </p:txBody>
      </p:sp>
    </p:spTree>
    <p:extLst>
      <p:ext uri="{BB962C8B-B14F-4D97-AF65-F5344CB8AC3E}">
        <p14:creationId xmlns:p14="http://schemas.microsoft.com/office/powerpoint/2010/main" val="419742636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828800"/>
            <a:ext cx="5602127" cy="4953000"/>
          </a:xfrm>
          <a:prstGeom prst="rect">
            <a:avLst/>
          </a:prstGeom>
        </p:spPr>
      </p:pic>
      <p:pic>
        <p:nvPicPr>
          <p:cNvPr id="4" name="Picture 3"/>
          <p:cNvPicPr>
            <a:picLocks noChangeAspect="1"/>
          </p:cNvPicPr>
          <p:nvPr/>
        </p:nvPicPr>
        <p:blipFill>
          <a:blip r:embed="rId3"/>
          <a:stretch>
            <a:fillRect/>
          </a:stretch>
        </p:blipFill>
        <p:spPr>
          <a:xfrm>
            <a:off x="4038600" y="18886"/>
            <a:ext cx="5029200" cy="2876714"/>
          </a:xfrm>
          <a:prstGeom prst="rect">
            <a:avLst/>
          </a:prstGeom>
        </p:spPr>
      </p:pic>
      <p:sp>
        <p:nvSpPr>
          <p:cNvPr id="5" name="Rectangle 4"/>
          <p:cNvSpPr/>
          <p:nvPr/>
        </p:nvSpPr>
        <p:spPr>
          <a:xfrm>
            <a:off x="7467600" y="1371600"/>
            <a:ext cx="774934" cy="369332"/>
          </a:xfrm>
          <a:prstGeom prst="rect">
            <a:avLst/>
          </a:prstGeom>
        </p:spPr>
        <p:txBody>
          <a:bodyPr wrap="none">
            <a:spAutoFit/>
          </a:bodyPr>
          <a:lstStyle/>
          <a:p>
            <a:r>
              <a:rPr lang="en-US" dirty="0" smtClean="0">
                <a:solidFill>
                  <a:srgbClr val="FF0000"/>
                </a:solidFill>
              </a:rPr>
              <a:t>LAPS</a:t>
            </a:r>
            <a:endParaRPr lang="en-US" dirty="0">
              <a:solidFill>
                <a:srgbClr val="FF0000"/>
              </a:solidFill>
            </a:endParaRPr>
          </a:p>
        </p:txBody>
      </p:sp>
      <p:sp>
        <p:nvSpPr>
          <p:cNvPr id="6" name="Rectangle 5"/>
          <p:cNvSpPr/>
          <p:nvPr/>
        </p:nvSpPr>
        <p:spPr>
          <a:xfrm>
            <a:off x="4572000" y="2209800"/>
            <a:ext cx="518091" cy="369332"/>
          </a:xfrm>
          <a:prstGeom prst="rect">
            <a:avLst/>
          </a:prstGeom>
        </p:spPr>
        <p:txBody>
          <a:bodyPr wrap="none">
            <a:spAutoFit/>
          </a:bodyPr>
          <a:lstStyle/>
          <a:p>
            <a:r>
              <a:rPr lang="en-US" dirty="0" smtClean="0">
                <a:solidFill>
                  <a:srgbClr val="008000"/>
                </a:solidFill>
              </a:rPr>
              <a:t>HR</a:t>
            </a:r>
            <a:endParaRPr lang="en-US" dirty="0">
              <a:solidFill>
                <a:srgbClr val="008000"/>
              </a:solidFill>
            </a:endParaRPr>
          </a:p>
        </p:txBody>
      </p:sp>
      <p:sp>
        <p:nvSpPr>
          <p:cNvPr id="7" name="Rectangle 6"/>
          <p:cNvSpPr/>
          <p:nvPr/>
        </p:nvSpPr>
        <p:spPr>
          <a:xfrm>
            <a:off x="6553200" y="2259949"/>
            <a:ext cx="1390675" cy="369332"/>
          </a:xfrm>
          <a:prstGeom prst="rect">
            <a:avLst/>
          </a:prstGeom>
        </p:spPr>
        <p:txBody>
          <a:bodyPr wrap="none">
            <a:spAutoFit/>
          </a:bodyPr>
          <a:lstStyle/>
          <a:p>
            <a:r>
              <a:rPr lang="en-US" dirty="0" smtClean="0">
                <a:solidFill>
                  <a:srgbClr val="D612F0"/>
                </a:solidFill>
              </a:rPr>
              <a:t>Persistence</a:t>
            </a:r>
            <a:endParaRPr lang="en-US" dirty="0">
              <a:solidFill>
                <a:srgbClr val="D612F0"/>
              </a:solidFill>
            </a:endParaRPr>
          </a:p>
        </p:txBody>
      </p:sp>
      <p:sp>
        <p:nvSpPr>
          <p:cNvPr id="8" name="Rectangle 7"/>
          <p:cNvSpPr/>
          <p:nvPr/>
        </p:nvSpPr>
        <p:spPr>
          <a:xfrm>
            <a:off x="4724400" y="685800"/>
            <a:ext cx="1211214" cy="369332"/>
          </a:xfrm>
          <a:prstGeom prst="rect">
            <a:avLst/>
          </a:prstGeom>
        </p:spPr>
        <p:txBody>
          <a:bodyPr wrap="none">
            <a:spAutoFit/>
          </a:bodyPr>
          <a:lstStyle/>
          <a:p>
            <a:r>
              <a:rPr lang="en-US" dirty="0" smtClean="0">
                <a:solidFill>
                  <a:srgbClr val="0000FF"/>
                </a:solidFill>
              </a:rPr>
              <a:t>Advection</a:t>
            </a:r>
            <a:endParaRPr lang="en-US" dirty="0">
              <a:solidFill>
                <a:srgbClr val="0000FF"/>
              </a:solidFill>
            </a:endParaRPr>
          </a:p>
        </p:txBody>
      </p:sp>
      <p:sp>
        <p:nvSpPr>
          <p:cNvPr id="9" name="Oval 8"/>
          <p:cNvSpPr/>
          <p:nvPr/>
        </p:nvSpPr>
        <p:spPr bwMode="auto">
          <a:xfrm rot="5400000">
            <a:off x="2603446" y="3936728"/>
            <a:ext cx="302954" cy="304800"/>
          </a:xfrm>
          <a:prstGeom prst="ellipse">
            <a:avLst/>
          </a:prstGeom>
          <a:noFill/>
          <a:ln w="28575" cap="flat" cmpd="sng" algn="ctr">
            <a:solidFill>
              <a:srgbClr val="FF0000"/>
            </a:solidFill>
            <a:prstDash val="sysDash"/>
            <a:round/>
            <a:headEnd type="none" w="med" len="med"/>
            <a:tailEnd type="none" w="med" len="med"/>
          </a:ln>
          <a:effectLst>
            <a:glow>
              <a:schemeClr val="tx2"/>
            </a:glow>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Char char="•"/>
              <a:tabLst/>
            </a:pPr>
            <a:endParaRPr kumimoji="0" lang="en-US" sz="2400" b="0" i="0" u="none" strike="noStrike" cap="none" normalizeH="0" baseline="0">
              <a:ln w="38100" cmpd="sng">
                <a:solidFill>
                  <a:schemeClr val="tx1"/>
                </a:solidFill>
              </a:ln>
              <a:solidFill>
                <a:schemeClr val="tx1"/>
              </a:solidFill>
              <a:effectLst/>
              <a:latin typeface="Helvetica" charset="0"/>
              <a:ea typeface="ＭＳ Ｐゴシック" charset="0"/>
            </a:endParaRPr>
          </a:p>
        </p:txBody>
      </p:sp>
      <p:sp>
        <p:nvSpPr>
          <p:cNvPr id="10" name="Rectangle 9"/>
          <p:cNvSpPr/>
          <p:nvPr/>
        </p:nvSpPr>
        <p:spPr>
          <a:xfrm>
            <a:off x="304800" y="457200"/>
            <a:ext cx="3708893" cy="400110"/>
          </a:xfrm>
          <a:prstGeom prst="rect">
            <a:avLst/>
          </a:prstGeom>
        </p:spPr>
        <p:txBody>
          <a:bodyPr wrap="none">
            <a:spAutoFit/>
          </a:bodyPr>
          <a:lstStyle/>
          <a:p>
            <a:r>
              <a:rPr lang="en-GB" sz="2000" b="1" dirty="0">
                <a:solidFill>
                  <a:srgbClr val="FF0000"/>
                </a:solidFill>
              </a:rPr>
              <a:t>MAYFLOWER, AR TORNADO</a:t>
            </a:r>
            <a:endParaRPr lang="en-US" sz="2000" b="1" dirty="0"/>
          </a:p>
        </p:txBody>
      </p:sp>
      <p:sp>
        <p:nvSpPr>
          <p:cNvPr id="11" name="Rectangle 10"/>
          <p:cNvSpPr/>
          <p:nvPr/>
        </p:nvSpPr>
        <p:spPr>
          <a:xfrm>
            <a:off x="6019800" y="3352800"/>
            <a:ext cx="2819400" cy="646331"/>
          </a:xfrm>
          <a:prstGeom prst="rect">
            <a:avLst/>
          </a:prstGeom>
        </p:spPr>
        <p:txBody>
          <a:bodyPr wrap="square">
            <a:spAutoFit/>
          </a:bodyPr>
          <a:lstStyle/>
          <a:p>
            <a:pPr algn="ctr"/>
            <a:r>
              <a:rPr lang="en-US" dirty="0" smtClean="0">
                <a:solidFill>
                  <a:srgbClr val="000000"/>
                </a:solidFill>
              </a:rPr>
              <a:t>0.3-0.4 ETS score for LAPS </a:t>
            </a:r>
            <a:r>
              <a:rPr lang="en-US" dirty="0" err="1" smtClean="0">
                <a:solidFill>
                  <a:srgbClr val="000000"/>
                </a:solidFill>
              </a:rPr>
              <a:t>Nowcasting</a:t>
            </a:r>
            <a:endParaRPr lang="en-US" dirty="0"/>
          </a:p>
        </p:txBody>
      </p:sp>
      <p:sp>
        <p:nvSpPr>
          <p:cNvPr id="12" name="Rectangle 11"/>
          <p:cNvSpPr/>
          <p:nvPr/>
        </p:nvSpPr>
        <p:spPr>
          <a:xfrm>
            <a:off x="5943600" y="4572000"/>
            <a:ext cx="3124200" cy="646331"/>
          </a:xfrm>
          <a:prstGeom prst="rect">
            <a:avLst/>
          </a:prstGeom>
        </p:spPr>
        <p:txBody>
          <a:bodyPr wrap="square">
            <a:spAutoFit/>
          </a:bodyPr>
          <a:lstStyle/>
          <a:p>
            <a:pPr algn="ctr"/>
            <a:r>
              <a:rPr lang="en-US" dirty="0" smtClean="0">
                <a:solidFill>
                  <a:srgbClr val="000000"/>
                </a:solidFill>
              </a:rPr>
              <a:t>Ranking / scores consistent with 7-day mean results</a:t>
            </a:r>
            <a:endParaRPr lang="en-US" dirty="0"/>
          </a:p>
        </p:txBody>
      </p:sp>
      <p:sp>
        <p:nvSpPr>
          <p:cNvPr id="2" name="Slide Number Placeholder 1"/>
          <p:cNvSpPr>
            <a:spLocks noGrp="1"/>
          </p:cNvSpPr>
          <p:nvPr>
            <p:ph type="sldNum" sz="quarter" idx="12"/>
          </p:nvPr>
        </p:nvSpPr>
        <p:spPr>
          <a:xfrm>
            <a:off x="7239000" y="6553200"/>
            <a:ext cx="1905000" cy="304800"/>
          </a:xfrm>
        </p:spPr>
        <p:txBody>
          <a:bodyPr/>
          <a:lstStyle/>
          <a:p>
            <a:pPr>
              <a:defRPr/>
            </a:pPr>
            <a:fld id="{32A4EB29-9A59-D046-8BA7-E1E625E7611C}" type="slidenum">
              <a:rPr lang="en-US" smtClean="0"/>
              <a:pPr>
                <a:defRPr/>
              </a:pPr>
              <a:t>14</a:t>
            </a:fld>
            <a:endParaRPr lang="en-US" dirty="0"/>
          </a:p>
        </p:txBody>
      </p:sp>
    </p:spTree>
    <p:extLst>
      <p:ext uri="{BB962C8B-B14F-4D97-AF65-F5344CB8AC3E}">
        <p14:creationId xmlns:p14="http://schemas.microsoft.com/office/powerpoint/2010/main" val="275904935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0" y="0"/>
            <a:ext cx="9144000" cy="457200"/>
          </a:xfrm>
        </p:spPr>
        <p:txBody>
          <a:bodyPr/>
          <a:lstStyle/>
          <a:p>
            <a:pPr eaLnBrk="1" hangingPunct="1">
              <a:defRPr/>
            </a:pPr>
            <a:r>
              <a:rPr lang="en-GB" sz="3200" dirty="0" smtClean="0">
                <a:solidFill>
                  <a:srgbClr val="FF0000"/>
                </a:solidFill>
                <a:cs typeface="+mj-cs"/>
              </a:rPr>
              <a:t>NOWCASTING SKILL</a:t>
            </a:r>
            <a:endParaRPr lang="en-US" sz="3200" dirty="0" smtClean="0">
              <a:solidFill>
                <a:srgbClr val="FF0000"/>
              </a:solidFill>
              <a:cs typeface="+mj-cs"/>
            </a:endParaRPr>
          </a:p>
        </p:txBody>
      </p:sp>
      <p:sp>
        <p:nvSpPr>
          <p:cNvPr id="4" name="Slide Number Placeholder 4"/>
          <p:cNvSpPr>
            <a:spLocks noGrp="1"/>
          </p:cNvSpPr>
          <p:nvPr>
            <p:ph type="sldNum" sz="quarter" idx="12"/>
          </p:nvPr>
        </p:nvSpPr>
        <p:spPr>
          <a:xfrm>
            <a:off x="8763000" y="6553200"/>
            <a:ext cx="387944"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a:solidFill>
                  <a:srgbClr val="000000"/>
                </a:solidFill>
              </a:rPr>
              <a:pPr eaLnBrk="1" hangingPunct="1"/>
              <a:t>15</a:t>
            </a:fld>
            <a:endParaRPr lang="en-US" sz="1400" dirty="0">
              <a:solidFill>
                <a:srgbClr val="000000"/>
              </a:solidFill>
            </a:endParaRPr>
          </a:p>
        </p:txBody>
      </p:sp>
      <p:pic>
        <p:nvPicPr>
          <p:cNvPr id="3" name="Picture 2"/>
          <p:cNvPicPr>
            <a:picLocks noChangeAspect="1"/>
          </p:cNvPicPr>
          <p:nvPr/>
        </p:nvPicPr>
        <p:blipFill>
          <a:blip r:embed="rId2"/>
          <a:stretch>
            <a:fillRect/>
          </a:stretch>
        </p:blipFill>
        <p:spPr>
          <a:xfrm>
            <a:off x="0" y="1143000"/>
            <a:ext cx="9144000" cy="4572000"/>
          </a:xfrm>
          <a:prstGeom prst="rect">
            <a:avLst/>
          </a:prstGeom>
        </p:spPr>
      </p:pic>
    </p:spTree>
    <p:extLst>
      <p:ext uri="{BB962C8B-B14F-4D97-AF65-F5344CB8AC3E}">
        <p14:creationId xmlns:p14="http://schemas.microsoft.com/office/powerpoint/2010/main" val="334546116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0" y="0"/>
            <a:ext cx="9144000" cy="457200"/>
          </a:xfrm>
        </p:spPr>
        <p:txBody>
          <a:bodyPr/>
          <a:lstStyle/>
          <a:p>
            <a:pPr eaLnBrk="1" hangingPunct="1">
              <a:defRPr/>
            </a:pPr>
            <a:r>
              <a:rPr lang="en-GB" sz="3200" dirty="0" smtClean="0">
                <a:solidFill>
                  <a:srgbClr val="FF0000"/>
                </a:solidFill>
                <a:cs typeface="+mj-cs"/>
              </a:rPr>
              <a:t>LAPS COMPARED TO GSI</a:t>
            </a:r>
            <a:endParaRPr lang="en-US" sz="3200" dirty="0" smtClean="0">
              <a:solidFill>
                <a:srgbClr val="FF0000"/>
              </a:solidFill>
              <a:cs typeface="+mj-cs"/>
            </a:endParaRPr>
          </a:p>
        </p:txBody>
      </p:sp>
      <p:sp>
        <p:nvSpPr>
          <p:cNvPr id="4" name="Slide Number Placeholder 4"/>
          <p:cNvSpPr>
            <a:spLocks noGrp="1"/>
          </p:cNvSpPr>
          <p:nvPr>
            <p:ph type="sldNum" sz="quarter" idx="12"/>
          </p:nvPr>
        </p:nvSpPr>
        <p:spPr>
          <a:xfrm>
            <a:off x="8229600" y="6245225"/>
            <a:ext cx="457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a:solidFill>
                  <a:srgbClr val="000000"/>
                </a:solidFill>
              </a:rPr>
              <a:pPr eaLnBrk="1" hangingPunct="1"/>
              <a:t>16</a:t>
            </a:fld>
            <a:endParaRPr lang="en-US" sz="1400" dirty="0">
              <a:solidFill>
                <a:srgbClr val="000000"/>
              </a:solidFill>
            </a:endParaRPr>
          </a:p>
        </p:txBody>
      </p:sp>
      <p:pic>
        <p:nvPicPr>
          <p:cNvPr id="2" name="Picture 1"/>
          <p:cNvPicPr>
            <a:picLocks noChangeAspect="1"/>
          </p:cNvPicPr>
          <p:nvPr/>
        </p:nvPicPr>
        <p:blipFill>
          <a:blip r:embed="rId2"/>
          <a:stretch>
            <a:fillRect/>
          </a:stretch>
        </p:blipFill>
        <p:spPr>
          <a:xfrm>
            <a:off x="0" y="0"/>
            <a:ext cx="9128811" cy="6858000"/>
          </a:xfrm>
          <a:prstGeom prst="rect">
            <a:avLst/>
          </a:prstGeom>
        </p:spPr>
      </p:pic>
    </p:spTree>
    <p:extLst>
      <p:ext uri="{BB962C8B-B14F-4D97-AF65-F5344CB8AC3E}">
        <p14:creationId xmlns:p14="http://schemas.microsoft.com/office/powerpoint/2010/main" val="103930971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0" y="0"/>
            <a:ext cx="9144000" cy="457200"/>
          </a:xfrm>
        </p:spPr>
        <p:txBody>
          <a:bodyPr/>
          <a:lstStyle/>
          <a:p>
            <a:pPr eaLnBrk="1" hangingPunct="1">
              <a:defRPr/>
            </a:pPr>
            <a:r>
              <a:rPr lang="en-GB" sz="3200" dirty="0" smtClean="0">
                <a:solidFill>
                  <a:srgbClr val="FF0000"/>
                </a:solidFill>
                <a:cs typeface="+mj-cs"/>
              </a:rPr>
              <a:t>LAPS COMPUTATIONAL EFFICIENCY</a:t>
            </a:r>
            <a:endParaRPr lang="en-US" sz="3200" dirty="0" smtClean="0">
              <a:solidFill>
                <a:srgbClr val="FF0000"/>
              </a:solidFill>
              <a:cs typeface="+mj-cs"/>
            </a:endParaRPr>
          </a:p>
        </p:txBody>
      </p:sp>
      <p:sp>
        <p:nvSpPr>
          <p:cNvPr id="384003" name="Rectangle 3"/>
          <p:cNvSpPr>
            <a:spLocks noGrp="1" noChangeArrowheads="1"/>
          </p:cNvSpPr>
          <p:nvPr>
            <p:ph type="body" idx="1"/>
          </p:nvPr>
        </p:nvSpPr>
        <p:spPr bwMode="auto">
          <a:xfrm>
            <a:off x="0" y="609600"/>
            <a:ext cx="9144000" cy="62484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rmAutofit fontScale="77500" lnSpcReduction="20000"/>
          </a:bodyPr>
          <a:lstStyle/>
          <a:p>
            <a:pPr marL="0" indent="0" algn="ctr">
              <a:buNone/>
            </a:pPr>
            <a:r>
              <a:rPr lang="en-US" sz="3200" i="1" dirty="0" smtClean="0"/>
              <a:t>Comparison with GSI by T. </a:t>
            </a:r>
            <a:r>
              <a:rPr lang="en-US" sz="3200" i="1" dirty="0" err="1" smtClean="0"/>
              <a:t>Schlatter</a:t>
            </a:r>
            <a:r>
              <a:rPr lang="en-US" sz="3200" i="1" dirty="0" smtClean="0"/>
              <a:t>, LAPS </a:t>
            </a:r>
            <a:r>
              <a:rPr lang="en-US" sz="3200" i="1" dirty="0" err="1" smtClean="0"/>
              <a:t>vs</a:t>
            </a:r>
            <a:r>
              <a:rPr lang="en-US" sz="3200" i="1" dirty="0" smtClean="0"/>
              <a:t> RAP (uses GSI)</a:t>
            </a:r>
          </a:p>
          <a:p>
            <a:r>
              <a:rPr lang="en-US" sz="3200" dirty="0" smtClean="0"/>
              <a:t>Configuration</a:t>
            </a:r>
          </a:p>
          <a:p>
            <a:pPr lvl="1"/>
            <a:r>
              <a:rPr lang="en-US" sz="2800" dirty="0" smtClean="0"/>
              <a:t>Observations - Comparable types / amount</a:t>
            </a:r>
          </a:p>
          <a:p>
            <a:pPr lvl="1"/>
            <a:r>
              <a:rPr lang="en-US" sz="2800" dirty="0" smtClean="0"/>
              <a:t>Resolution</a:t>
            </a:r>
          </a:p>
          <a:p>
            <a:pPr lvl="2"/>
            <a:r>
              <a:rPr lang="en-US" sz="2600" dirty="0" smtClean="0"/>
              <a:t>LAPS – 12 km, 41 levels</a:t>
            </a:r>
          </a:p>
          <a:p>
            <a:pPr lvl="2"/>
            <a:r>
              <a:rPr lang="en-US" sz="2600" dirty="0" smtClean="0"/>
              <a:t>RAP – 13 km, 50 levels</a:t>
            </a:r>
          </a:p>
          <a:p>
            <a:pPr lvl="1"/>
            <a:r>
              <a:rPr lang="en-US" sz="2800" dirty="0" smtClean="0"/>
              <a:t>Domain</a:t>
            </a:r>
          </a:p>
          <a:p>
            <a:pPr lvl="2"/>
            <a:r>
              <a:rPr lang="en-US" sz="2600" dirty="0" smtClean="0"/>
              <a:t>LAPS – CONUS</a:t>
            </a:r>
          </a:p>
          <a:p>
            <a:pPr lvl="2"/>
            <a:r>
              <a:rPr lang="en-US" sz="2600" dirty="0" smtClean="0"/>
              <a:t>RAP – North America (3.5 times larger</a:t>
            </a:r>
          </a:p>
          <a:p>
            <a:pPr lvl="1"/>
            <a:r>
              <a:rPr lang="en-US" sz="2800" dirty="0" smtClean="0"/>
              <a:t>Execution time</a:t>
            </a:r>
          </a:p>
          <a:p>
            <a:pPr lvl="2"/>
            <a:r>
              <a:rPr lang="en-US" sz="2600" dirty="0" smtClean="0"/>
              <a:t>LAPS – 4 min on single Zeus processor</a:t>
            </a:r>
          </a:p>
          <a:p>
            <a:pPr lvl="2"/>
            <a:r>
              <a:rPr lang="en-US" sz="2600" dirty="0" smtClean="0"/>
              <a:t>RAP – 5 </a:t>
            </a:r>
            <a:r>
              <a:rPr lang="en-US" sz="2600" dirty="0" err="1" smtClean="0"/>
              <a:t>mins</a:t>
            </a:r>
            <a:r>
              <a:rPr lang="en-US" sz="2600" dirty="0" smtClean="0"/>
              <a:t> on 64 Jet processors</a:t>
            </a:r>
          </a:p>
          <a:p>
            <a:r>
              <a:rPr lang="en-US" sz="3200" dirty="0" smtClean="0"/>
              <a:t>Considering all these factors:</a:t>
            </a:r>
            <a:endParaRPr lang="en-US" sz="3200" dirty="0"/>
          </a:p>
          <a:p>
            <a:endParaRPr lang="en-US" sz="3200" dirty="0" smtClean="0"/>
          </a:p>
          <a:p>
            <a:endParaRPr lang="en-US" sz="3200" dirty="0" smtClean="0"/>
          </a:p>
          <a:p>
            <a:pPr lvl="1"/>
            <a:endParaRPr lang="en-US" sz="2800" dirty="0" smtClean="0"/>
          </a:p>
          <a:p>
            <a:pPr lvl="1"/>
            <a:r>
              <a:rPr lang="en-US" sz="2800" dirty="0" smtClean="0"/>
              <a:t>LAPS is about 18 times more efficient computationally</a:t>
            </a:r>
          </a:p>
          <a:p>
            <a:pPr lvl="2"/>
            <a:r>
              <a:rPr lang="en-US" sz="2600" dirty="0" smtClean="0"/>
              <a:t>Due to use of multi-grid minimization algorithm</a:t>
            </a:r>
            <a:endParaRPr lang="en-US" sz="2600" dirty="0"/>
          </a:p>
          <a:p>
            <a:endParaRPr lang="en-US" sz="3200" dirty="0" smtClean="0"/>
          </a:p>
          <a:p>
            <a:endParaRPr lang="en-US" sz="3200" dirty="0" smtClean="0"/>
          </a:p>
        </p:txBody>
      </p:sp>
      <p:sp>
        <p:nvSpPr>
          <p:cNvPr id="4" name="Slide Number Placeholder 4"/>
          <p:cNvSpPr>
            <a:spLocks noGrp="1"/>
          </p:cNvSpPr>
          <p:nvPr>
            <p:ph type="sldNum" sz="quarter" idx="12"/>
          </p:nvPr>
        </p:nvSpPr>
        <p:spPr>
          <a:xfrm>
            <a:off x="8686800" y="6553200"/>
            <a:ext cx="457200" cy="29863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a:solidFill>
                  <a:srgbClr val="000000"/>
                </a:solidFill>
              </a:rPr>
              <a:pPr eaLnBrk="1" hangingPunct="1"/>
              <a:t>17</a:t>
            </a:fld>
            <a:endParaRPr lang="en-US" sz="1400" dirty="0">
              <a:solidFill>
                <a:srgbClr val="00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216329806"/>
              </p:ext>
            </p:extLst>
          </p:nvPr>
        </p:nvGraphicFramePr>
        <p:xfrm>
          <a:off x="838200" y="5029200"/>
          <a:ext cx="10363200" cy="914400"/>
        </p:xfrm>
        <a:graphic>
          <a:graphicData uri="http://schemas.openxmlformats.org/presentationml/2006/ole">
            <mc:AlternateContent xmlns:mc="http://schemas.openxmlformats.org/markup-compatibility/2006">
              <mc:Choice xmlns:v="urn:schemas-microsoft-com:vml" Requires="v">
                <p:oleObj spid="_x0000_s1064" name="Document" r:id="rId3" imgW="5943600" imgH="533400" progId="Word.Document.12">
                  <p:embed/>
                </p:oleObj>
              </mc:Choice>
              <mc:Fallback>
                <p:oleObj name="Document" r:id="rId3" imgW="5943600" imgH="533400" progId="Word.Document.12">
                  <p:embed/>
                  <p:pic>
                    <p:nvPicPr>
                      <p:cNvPr id="0" name=""/>
                      <p:cNvPicPr/>
                      <p:nvPr/>
                    </p:nvPicPr>
                    <p:blipFill>
                      <a:blip r:embed="rId4"/>
                      <a:stretch>
                        <a:fillRect/>
                      </a:stretch>
                    </p:blipFill>
                    <p:spPr>
                      <a:xfrm>
                        <a:off x="838200" y="5029200"/>
                        <a:ext cx="10363200" cy="914400"/>
                      </a:xfrm>
                      <a:prstGeom prst="rect">
                        <a:avLst/>
                      </a:prstGeom>
                      <a:solidFill>
                        <a:schemeClr val="tx1"/>
                      </a:solidFill>
                      <a:ln>
                        <a:noFill/>
                      </a:ln>
                    </p:spPr>
                  </p:pic>
                </p:oleObj>
              </mc:Fallback>
            </mc:AlternateContent>
          </a:graphicData>
        </a:graphic>
      </p:graphicFrame>
    </p:spTree>
    <p:extLst>
      <p:ext uri="{BB962C8B-B14F-4D97-AF65-F5344CB8AC3E}">
        <p14:creationId xmlns:p14="http://schemas.microsoft.com/office/powerpoint/2010/main" val="179658070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3"/>
          <p:cNvSpPr>
            <a:spLocks noGrp="1"/>
          </p:cNvSpPr>
          <p:nvPr>
            <p:ph type="title" idx="4294967295"/>
          </p:nvPr>
        </p:nvSpPr>
        <p:spPr>
          <a:xfrm>
            <a:off x="0" y="0"/>
            <a:ext cx="9144000" cy="381000"/>
          </a:xfrm>
        </p:spPr>
        <p:txBody>
          <a:bodyPr>
            <a:normAutofit fontScale="90000"/>
          </a:bodyPr>
          <a:lstStyle/>
          <a:p>
            <a:r>
              <a:rPr lang="en-US" sz="3200" b="1">
                <a:solidFill>
                  <a:srgbClr val="FF0000"/>
                </a:solidFill>
                <a:latin typeface="Arial" charset="0"/>
                <a:cs typeface="Arial" charset="0"/>
              </a:rPr>
              <a:t>KEY FEATURES OF VARIATIONAL LAPS</a:t>
            </a:r>
          </a:p>
        </p:txBody>
      </p:sp>
      <p:graphicFrame>
        <p:nvGraphicFramePr>
          <p:cNvPr id="3" name="Table 2"/>
          <p:cNvGraphicFramePr>
            <a:graphicFrameLocks noGrp="1"/>
          </p:cNvGraphicFramePr>
          <p:nvPr>
            <p:extLst>
              <p:ext uri="{D42A27DB-BD31-4B8C-83A1-F6EECF244321}">
                <p14:modId xmlns:p14="http://schemas.microsoft.com/office/powerpoint/2010/main" val="375190295"/>
              </p:ext>
            </p:extLst>
          </p:nvPr>
        </p:nvGraphicFramePr>
        <p:xfrm>
          <a:off x="0" y="508000"/>
          <a:ext cx="9144000" cy="6840639"/>
        </p:xfrm>
        <a:graphic>
          <a:graphicData uri="http://schemas.openxmlformats.org/drawingml/2006/table">
            <a:tbl>
              <a:tblPr firstRow="1" bandRow="1">
                <a:tableStyleId>{5C22544A-7EE6-4342-B048-85BDC9FD1C3A}</a:tableStyleId>
              </a:tblPr>
              <a:tblGrid>
                <a:gridCol w="2286000"/>
                <a:gridCol w="2286000"/>
                <a:gridCol w="2286000"/>
                <a:gridCol w="2286000"/>
              </a:tblGrid>
              <a:tr h="463564">
                <a:tc>
                  <a:txBody>
                    <a:bodyPr/>
                    <a:lstStyle/>
                    <a:p>
                      <a:pPr algn="ctr"/>
                      <a:r>
                        <a:rPr lang="en-US" sz="1400" dirty="0" smtClean="0">
                          <a:latin typeface="Arial"/>
                          <a:cs typeface="Arial"/>
                        </a:rPr>
                        <a:t>FEATURE</a:t>
                      </a:r>
                      <a:endParaRPr lang="en-US" sz="1400" dirty="0">
                        <a:latin typeface="Arial"/>
                        <a:cs typeface="Arial"/>
                      </a:endParaRPr>
                    </a:p>
                  </a:txBody>
                  <a:tcPr marT="45727" marB="45727"/>
                </a:tc>
                <a:tc>
                  <a:txBody>
                    <a:bodyPr/>
                    <a:lstStyle/>
                    <a:p>
                      <a:pPr algn="ctr"/>
                      <a:r>
                        <a:rPr lang="en-US" sz="1400" dirty="0" smtClean="0">
                          <a:latin typeface="Arial"/>
                          <a:cs typeface="Arial"/>
                        </a:rPr>
                        <a:t>METHOD</a:t>
                      </a:r>
                      <a:endParaRPr lang="en-US" sz="1400" dirty="0">
                        <a:latin typeface="Arial"/>
                        <a:cs typeface="Arial"/>
                      </a:endParaRPr>
                    </a:p>
                  </a:txBody>
                  <a:tcPr marT="45727" marB="45727"/>
                </a:tc>
                <a:tc>
                  <a:txBody>
                    <a:bodyPr/>
                    <a:lstStyle/>
                    <a:p>
                      <a:pPr algn="ctr"/>
                      <a:r>
                        <a:rPr lang="en-US" sz="1400" dirty="0" smtClean="0">
                          <a:latin typeface="Arial"/>
                          <a:cs typeface="Arial"/>
                        </a:rPr>
                        <a:t>BENEFIT</a:t>
                      </a:r>
                      <a:endParaRPr lang="en-US" sz="1400" dirty="0">
                        <a:latin typeface="Arial"/>
                        <a:cs typeface="Arial"/>
                      </a:endParaRPr>
                    </a:p>
                  </a:txBody>
                  <a:tcPr marT="45727" marB="45727"/>
                </a:tc>
                <a:tc>
                  <a:txBody>
                    <a:bodyPr/>
                    <a:lstStyle/>
                    <a:p>
                      <a:pPr algn="ctr"/>
                      <a:r>
                        <a:rPr lang="en-US" sz="1400" dirty="0" smtClean="0">
                          <a:latin typeface="Arial"/>
                          <a:cs typeface="Arial"/>
                        </a:rPr>
                        <a:t>SOURCE / REFERENCE</a:t>
                      </a:r>
                      <a:endParaRPr lang="en-US" sz="1400" dirty="0">
                        <a:latin typeface="Arial"/>
                        <a:cs typeface="Arial"/>
                      </a:endParaRPr>
                    </a:p>
                  </a:txBody>
                  <a:tcPr marT="45727" marB="45727"/>
                </a:tc>
              </a:tr>
              <a:tr h="518193">
                <a:tc>
                  <a:txBody>
                    <a:bodyPr/>
                    <a:lstStyle/>
                    <a:p>
                      <a:pPr algn="l"/>
                      <a:r>
                        <a:rPr lang="en-US" sz="1600" b="1" dirty="0" err="1" smtClean="0">
                          <a:latin typeface="Arial"/>
                          <a:cs typeface="Arial"/>
                        </a:rPr>
                        <a:t>Variational</a:t>
                      </a:r>
                      <a:endParaRPr lang="en-US" sz="1600" b="1" dirty="0" smtClean="0">
                        <a:latin typeface="Arial"/>
                        <a:cs typeface="Arial"/>
                      </a:endParaRPr>
                    </a:p>
                    <a:p>
                      <a:pPr algn="l"/>
                      <a:r>
                        <a:rPr lang="en-US" sz="1600" b="0" dirty="0" smtClean="0">
                          <a:latin typeface="Arial"/>
                          <a:cs typeface="Arial"/>
                        </a:rPr>
                        <a:t>Draws</a:t>
                      </a:r>
                      <a:r>
                        <a:rPr lang="en-US" sz="1600" b="0" baseline="0" dirty="0" smtClean="0">
                          <a:latin typeface="Arial"/>
                          <a:cs typeface="Arial"/>
                        </a:rPr>
                        <a:t> close to obs.</a:t>
                      </a:r>
                      <a:endParaRPr lang="en-US" sz="1400" b="0" dirty="0">
                        <a:latin typeface="Arial"/>
                        <a:cs typeface="Arial"/>
                      </a:endParaRPr>
                    </a:p>
                  </a:txBody>
                  <a:tcPr marT="45727" marB="45727"/>
                </a:tc>
                <a:tc>
                  <a:txBody>
                    <a:bodyPr/>
                    <a:lstStyle/>
                    <a:p>
                      <a:pPr algn="l"/>
                      <a:r>
                        <a:rPr lang="en-US" sz="1400" dirty="0" smtClean="0">
                          <a:latin typeface="Arial"/>
                          <a:cs typeface="Arial"/>
                        </a:rPr>
                        <a:t>3DVAR and future 4DVAR</a:t>
                      </a:r>
                    </a:p>
                    <a:p>
                      <a:pPr algn="l"/>
                      <a:r>
                        <a:rPr lang="en-US" sz="1400" dirty="0" err="1" smtClean="0">
                          <a:latin typeface="Arial"/>
                          <a:cs typeface="Arial"/>
                        </a:rPr>
                        <a:t>Laplacian</a:t>
                      </a:r>
                      <a:r>
                        <a:rPr lang="en-US" sz="1400" baseline="0" dirty="0" smtClean="0">
                          <a:latin typeface="Arial"/>
                          <a:cs typeface="Arial"/>
                        </a:rPr>
                        <a:t> filter</a:t>
                      </a:r>
                      <a:endParaRPr lang="en-US" sz="1400" dirty="0">
                        <a:latin typeface="Arial"/>
                        <a:cs typeface="Arial"/>
                      </a:endParaRPr>
                    </a:p>
                  </a:txBody>
                  <a:tcPr marT="45727" marB="45727"/>
                </a:tc>
                <a:tc>
                  <a:txBody>
                    <a:bodyPr/>
                    <a:lstStyle/>
                    <a:p>
                      <a:pPr algn="l"/>
                      <a:r>
                        <a:rPr lang="en-US" sz="1400" dirty="0" smtClean="0">
                          <a:latin typeface="Arial"/>
                          <a:cs typeface="Arial"/>
                        </a:rPr>
                        <a:t>Balance, remote</a:t>
                      </a:r>
                      <a:r>
                        <a:rPr lang="en-US" sz="1400" baseline="0" dirty="0" smtClean="0">
                          <a:latin typeface="Arial"/>
                          <a:cs typeface="Arial"/>
                        </a:rPr>
                        <a:t> obs.</a:t>
                      </a:r>
                    </a:p>
                    <a:p>
                      <a:pPr algn="l"/>
                      <a:r>
                        <a:rPr lang="en-US" sz="1400" baseline="0" dirty="0" smtClean="0">
                          <a:latin typeface="Arial"/>
                          <a:cs typeface="Arial"/>
                        </a:rPr>
                        <a:t>Use for monitoring/</a:t>
                      </a:r>
                      <a:r>
                        <a:rPr lang="en-US" sz="1400" baseline="0" dirty="0" err="1" smtClean="0">
                          <a:latin typeface="Arial"/>
                          <a:cs typeface="Arial"/>
                        </a:rPr>
                        <a:t>nowc</a:t>
                      </a:r>
                      <a:r>
                        <a:rPr lang="en-US" sz="1400" baseline="0" dirty="0" smtClean="0">
                          <a:latin typeface="Arial"/>
                          <a:cs typeface="Arial"/>
                        </a:rPr>
                        <a:t>.</a:t>
                      </a:r>
                      <a:endParaRPr lang="en-US" sz="1400" dirty="0">
                        <a:latin typeface="Arial"/>
                        <a:cs typeface="Arial"/>
                      </a:endParaRPr>
                    </a:p>
                  </a:txBody>
                  <a:tcPr marT="45727" marB="45727"/>
                </a:tc>
                <a:tc>
                  <a:txBody>
                    <a:bodyPr/>
                    <a:lstStyle/>
                    <a:p>
                      <a:pPr algn="l"/>
                      <a:r>
                        <a:rPr lang="en-US" sz="1400" dirty="0" smtClean="0">
                          <a:latin typeface="Arial"/>
                          <a:cs typeface="Arial"/>
                        </a:rPr>
                        <a:t>3DVAR/4DVAR literature</a:t>
                      </a:r>
                      <a:endParaRPr lang="en-US" sz="1400" dirty="0">
                        <a:latin typeface="Arial"/>
                        <a:cs typeface="Arial"/>
                      </a:endParaRPr>
                    </a:p>
                  </a:txBody>
                  <a:tcPr marT="45727" marB="45727"/>
                </a:tc>
              </a:tr>
              <a:tr h="518245">
                <a:tc>
                  <a:txBody>
                    <a:bodyPr/>
                    <a:lstStyle/>
                    <a:p>
                      <a:pPr algn="l"/>
                      <a:r>
                        <a:rPr lang="en-US" sz="1600" b="1" dirty="0" err="1" smtClean="0">
                          <a:latin typeface="Arial"/>
                          <a:cs typeface="Arial"/>
                        </a:rPr>
                        <a:t>Multiscale</a:t>
                      </a:r>
                      <a:r>
                        <a:rPr lang="en-US" sz="1600" b="1" dirty="0" smtClean="0">
                          <a:latin typeface="Arial"/>
                          <a:cs typeface="Arial"/>
                        </a:rPr>
                        <a:t> in space</a:t>
                      </a:r>
                      <a:endParaRPr lang="en-US" sz="1600" b="1" dirty="0">
                        <a:latin typeface="Arial"/>
                        <a:cs typeface="Arial"/>
                      </a:endParaRPr>
                    </a:p>
                  </a:txBody>
                  <a:tcPr marT="45727" marB="45727"/>
                </a:tc>
                <a:tc>
                  <a:txBody>
                    <a:bodyPr/>
                    <a:lstStyle/>
                    <a:p>
                      <a:pPr algn="l"/>
                      <a:r>
                        <a:rPr lang="en-US" sz="1400" dirty="0" smtClean="0">
                          <a:latin typeface="Arial"/>
                          <a:cs typeface="Arial"/>
                        </a:rPr>
                        <a:t>Multigrid, Incorporate successively finer scales</a:t>
                      </a:r>
                      <a:endParaRPr lang="en-US" sz="1400" dirty="0">
                        <a:latin typeface="Arial"/>
                        <a:cs typeface="Arial"/>
                      </a:endParaRPr>
                    </a:p>
                  </a:txBody>
                  <a:tcPr marT="45727" marB="45727"/>
                </a:tc>
                <a:tc>
                  <a:txBody>
                    <a:bodyPr/>
                    <a:lstStyle/>
                    <a:p>
                      <a:pPr algn="l"/>
                      <a:r>
                        <a:rPr lang="en-US" sz="1400" dirty="0" smtClean="0">
                          <a:latin typeface="Arial"/>
                          <a:cs typeface="Arial"/>
                        </a:rPr>
                        <a:t>Multiscale</a:t>
                      </a:r>
                      <a:r>
                        <a:rPr lang="en-US" sz="1400" baseline="0" dirty="0" smtClean="0">
                          <a:latin typeface="Arial"/>
                          <a:cs typeface="Arial"/>
                        </a:rPr>
                        <a:t> analysis</a:t>
                      </a:r>
                      <a:endParaRPr lang="en-US" sz="1400" dirty="0">
                        <a:latin typeface="Arial"/>
                        <a:cs typeface="Arial"/>
                      </a:endParaRPr>
                    </a:p>
                  </a:txBody>
                  <a:tcPr marT="45727" marB="45727"/>
                </a:tc>
                <a:tc>
                  <a:txBody>
                    <a:bodyPr/>
                    <a:lstStyle/>
                    <a:p>
                      <a:pPr algn="l"/>
                      <a:r>
                        <a:rPr lang="en-US" sz="1400" dirty="0" smtClean="0">
                          <a:latin typeface="Arial"/>
                          <a:cs typeface="Arial"/>
                        </a:rPr>
                        <a:t>Briggs (2003), Xie et</a:t>
                      </a:r>
                      <a:r>
                        <a:rPr lang="en-US" sz="1400" baseline="0" dirty="0" smtClean="0">
                          <a:latin typeface="Arial"/>
                          <a:cs typeface="Arial"/>
                        </a:rPr>
                        <a:t> al. 2005, 2011. Li, et al 2008</a:t>
                      </a:r>
                      <a:endParaRPr lang="en-US" sz="1400" dirty="0">
                        <a:latin typeface="Arial"/>
                        <a:cs typeface="Arial"/>
                      </a:endParaRPr>
                    </a:p>
                  </a:txBody>
                  <a:tcPr marT="45727" marB="45727"/>
                </a:tc>
              </a:tr>
              <a:tr h="731563">
                <a:tc>
                  <a:txBody>
                    <a:bodyPr/>
                    <a:lstStyle/>
                    <a:p>
                      <a:pPr algn="l"/>
                      <a:r>
                        <a:rPr lang="en-US" sz="1600" b="1" dirty="0" err="1" smtClean="0">
                          <a:latin typeface="Arial"/>
                          <a:cs typeface="Arial"/>
                        </a:rPr>
                        <a:t>Multiscale</a:t>
                      </a:r>
                      <a:r>
                        <a:rPr lang="en-US" sz="1600" b="1" baseline="0" dirty="0" smtClean="0">
                          <a:latin typeface="Arial"/>
                          <a:cs typeface="Arial"/>
                        </a:rPr>
                        <a:t> in time</a:t>
                      </a:r>
                      <a:endParaRPr lang="en-US" sz="1600" b="1" dirty="0">
                        <a:latin typeface="Arial"/>
                        <a:cs typeface="Arial"/>
                      </a:endParaRPr>
                    </a:p>
                  </a:txBody>
                  <a:tcPr marT="45727" marB="45727"/>
                </a:tc>
                <a:tc>
                  <a:txBody>
                    <a:bodyPr/>
                    <a:lstStyle/>
                    <a:p>
                      <a:pPr algn="l"/>
                      <a:r>
                        <a:rPr lang="en-US" sz="1400" dirty="0" smtClean="0">
                          <a:latin typeface="Arial"/>
                          <a:cs typeface="Arial"/>
                        </a:rPr>
                        <a:t>Multigrid in time as well. Con</a:t>
                      </a:r>
                      <a:r>
                        <a:rPr lang="en-US" sz="1400" baseline="0" dirty="0" smtClean="0">
                          <a:latin typeface="Arial"/>
                          <a:cs typeface="Arial"/>
                        </a:rPr>
                        <a:t>trol variables at  multiple time levels</a:t>
                      </a:r>
                      <a:endParaRPr lang="en-US" sz="1400" dirty="0">
                        <a:latin typeface="Arial"/>
                        <a:cs typeface="Arial"/>
                      </a:endParaRPr>
                    </a:p>
                  </a:txBody>
                  <a:tcPr marT="45727" marB="45727"/>
                </a:tc>
                <a:tc>
                  <a:txBody>
                    <a:bodyPr/>
                    <a:lstStyle/>
                    <a:p>
                      <a:pPr algn="l"/>
                      <a:r>
                        <a:rPr lang="en-US" sz="1400" dirty="0" smtClean="0">
                          <a:latin typeface="Arial"/>
                          <a:cs typeface="Arial"/>
                        </a:rPr>
                        <a:t>4-dimensional extension of 3dvar. Take advantage of temporal information</a:t>
                      </a:r>
                      <a:endParaRPr lang="en-US" sz="1400" dirty="0">
                        <a:latin typeface="Arial"/>
                        <a:cs typeface="Arial"/>
                      </a:endParaRPr>
                    </a:p>
                  </a:txBody>
                  <a:tcPr marT="45727" marB="45727"/>
                </a:tc>
                <a:tc>
                  <a:txBody>
                    <a:bodyPr/>
                    <a:lstStyle/>
                    <a:p>
                      <a:pPr algn="l"/>
                      <a:r>
                        <a:rPr lang="en-US" sz="1400" dirty="0" smtClean="0">
                          <a:latin typeface="Arial"/>
                          <a:cs typeface="Arial"/>
                        </a:rPr>
                        <a:t>Xie et al</a:t>
                      </a:r>
                      <a:r>
                        <a:rPr lang="en-US" sz="1400" baseline="0" dirty="0" smtClean="0">
                          <a:latin typeface="Arial"/>
                          <a:cs typeface="Arial"/>
                        </a:rPr>
                        <a:t> 2011</a:t>
                      </a:r>
                      <a:endParaRPr lang="en-US" sz="1400" dirty="0">
                        <a:latin typeface="Arial"/>
                        <a:cs typeface="Arial"/>
                      </a:endParaRPr>
                    </a:p>
                  </a:txBody>
                  <a:tcPr marT="45727" marB="45727"/>
                </a:tc>
              </a:tr>
              <a:tr h="518193">
                <a:tc>
                  <a:txBody>
                    <a:bodyPr/>
                    <a:lstStyle/>
                    <a:p>
                      <a:pPr algn="l"/>
                      <a:r>
                        <a:rPr lang="en-US" sz="1600" b="1" i="0" dirty="0" smtClean="0">
                          <a:solidFill>
                            <a:schemeClr val="tx1"/>
                          </a:solidFill>
                          <a:latin typeface="Arial"/>
                          <a:cs typeface="Arial"/>
                        </a:rPr>
                        <a:t>Choice</a:t>
                      </a:r>
                      <a:r>
                        <a:rPr lang="en-US" sz="1600" b="1" i="0" baseline="0" dirty="0" smtClean="0">
                          <a:solidFill>
                            <a:schemeClr val="tx1"/>
                          </a:solidFill>
                          <a:latin typeface="Arial"/>
                          <a:cs typeface="Arial"/>
                        </a:rPr>
                        <a:t> of control variables</a:t>
                      </a:r>
                      <a:endParaRPr lang="en-US" sz="1600" b="1" i="0" dirty="0">
                        <a:solidFill>
                          <a:schemeClr val="tx1"/>
                        </a:solidFill>
                        <a:latin typeface="Arial"/>
                        <a:cs typeface="Arial"/>
                      </a:endParaRPr>
                    </a:p>
                  </a:txBody>
                  <a:tcPr marT="45727" marB="45727"/>
                </a:tc>
                <a:tc>
                  <a:txBody>
                    <a:bodyPr/>
                    <a:lstStyle/>
                    <a:p>
                      <a:pPr algn="l"/>
                      <a:r>
                        <a:rPr lang="en-US" sz="1400" i="0" dirty="0" smtClean="0">
                          <a:solidFill>
                            <a:schemeClr val="tx1"/>
                          </a:solidFill>
                          <a:latin typeface="Arial"/>
                          <a:cs typeface="Arial"/>
                        </a:rPr>
                        <a:t>U and V</a:t>
                      </a:r>
                      <a:endParaRPr lang="en-US" sz="1400" i="0" dirty="0">
                        <a:solidFill>
                          <a:schemeClr val="tx1"/>
                        </a:solidFill>
                        <a:latin typeface="Arial"/>
                        <a:cs typeface="Arial"/>
                      </a:endParaRPr>
                    </a:p>
                  </a:txBody>
                  <a:tcPr marT="45727" marB="45727"/>
                </a:tc>
                <a:tc>
                  <a:txBody>
                    <a:bodyPr/>
                    <a:lstStyle/>
                    <a:p>
                      <a:pPr algn="l"/>
                      <a:r>
                        <a:rPr lang="en-US" sz="1400" i="0" dirty="0" smtClean="0">
                          <a:solidFill>
                            <a:schemeClr val="tx1"/>
                          </a:solidFill>
                          <a:latin typeface="Arial"/>
                          <a:cs typeface="Arial"/>
                        </a:rPr>
                        <a:t>Best</a:t>
                      </a:r>
                      <a:r>
                        <a:rPr lang="en-US" sz="1400" i="0" baseline="0" dirty="0" smtClean="0">
                          <a:solidFill>
                            <a:schemeClr val="tx1"/>
                          </a:solidFill>
                          <a:latin typeface="Arial"/>
                          <a:cs typeface="Arial"/>
                        </a:rPr>
                        <a:t> use of </a:t>
                      </a:r>
                      <a:r>
                        <a:rPr lang="en-US" sz="1400" i="0" baseline="0" dirty="0" err="1" smtClean="0">
                          <a:solidFill>
                            <a:schemeClr val="tx1"/>
                          </a:solidFill>
                          <a:latin typeface="Arial"/>
                          <a:cs typeface="Arial"/>
                        </a:rPr>
                        <a:t>obs</a:t>
                      </a:r>
                      <a:r>
                        <a:rPr lang="en-US" sz="1400" i="0" baseline="0" dirty="0" smtClean="0">
                          <a:solidFill>
                            <a:schemeClr val="tx1"/>
                          </a:solidFill>
                          <a:latin typeface="Arial"/>
                          <a:cs typeface="Arial"/>
                        </a:rPr>
                        <a:t>, efficient and avoid boundary issue</a:t>
                      </a:r>
                      <a:endParaRPr lang="en-US" sz="1400" i="0" dirty="0">
                        <a:solidFill>
                          <a:schemeClr val="tx1"/>
                        </a:solidFill>
                        <a:latin typeface="Arial"/>
                        <a:cs typeface="Arial"/>
                      </a:endParaRPr>
                    </a:p>
                  </a:txBody>
                  <a:tcPr marT="45727" marB="45727"/>
                </a:tc>
                <a:tc>
                  <a:txBody>
                    <a:bodyPr/>
                    <a:lstStyle/>
                    <a:p>
                      <a:pPr algn="l"/>
                      <a:r>
                        <a:rPr lang="en-US" sz="1400" i="0" dirty="0" smtClean="0">
                          <a:solidFill>
                            <a:schemeClr val="tx1"/>
                          </a:solidFill>
                          <a:latin typeface="Arial"/>
                          <a:cs typeface="Arial"/>
                        </a:rPr>
                        <a:t>Xie and MacDonald 2011</a:t>
                      </a:r>
                      <a:endParaRPr lang="en-US" sz="1400" i="0" dirty="0">
                        <a:solidFill>
                          <a:schemeClr val="tx1"/>
                        </a:solidFill>
                        <a:latin typeface="Arial"/>
                        <a:cs typeface="Arial"/>
                      </a:endParaRPr>
                    </a:p>
                  </a:txBody>
                  <a:tcPr marT="45727" marB="45727"/>
                </a:tc>
              </a:tr>
              <a:tr h="731641">
                <a:tc>
                  <a:txBody>
                    <a:bodyPr/>
                    <a:lstStyle/>
                    <a:p>
                      <a:pPr algn="l"/>
                      <a:r>
                        <a:rPr lang="en-US" sz="1600" b="1" dirty="0" smtClean="0">
                          <a:latin typeface="Arial"/>
                          <a:cs typeface="Arial"/>
                        </a:rPr>
                        <a:t>Preconditioning</a:t>
                      </a:r>
                      <a:r>
                        <a:rPr lang="en-US" sz="1600" dirty="0" smtClean="0">
                          <a:latin typeface="Arial"/>
                          <a:cs typeface="Arial"/>
                        </a:rPr>
                        <a:t> </a:t>
                      </a:r>
                      <a:r>
                        <a:rPr lang="en-US" sz="1400" dirty="0" smtClean="0">
                          <a:latin typeface="Arial"/>
                          <a:cs typeface="Arial"/>
                        </a:rPr>
                        <a:t>minimization</a:t>
                      </a:r>
                      <a:r>
                        <a:rPr lang="en-US" sz="1400" baseline="0" dirty="0" smtClean="0">
                          <a:latin typeface="Arial"/>
                          <a:cs typeface="Arial"/>
                        </a:rPr>
                        <a:t> of cost function</a:t>
                      </a:r>
                      <a:endParaRPr lang="en-US" sz="1400" dirty="0">
                        <a:latin typeface="Arial"/>
                        <a:cs typeface="Arial"/>
                      </a:endParaRPr>
                    </a:p>
                  </a:txBody>
                  <a:tcPr marT="45727" marB="45727"/>
                </a:tc>
                <a:tc>
                  <a:txBody>
                    <a:bodyPr/>
                    <a:lstStyle/>
                    <a:p>
                      <a:pPr algn="l"/>
                      <a:r>
                        <a:rPr lang="en-US" sz="1400" dirty="0" smtClean="0">
                          <a:latin typeface="Arial"/>
                          <a:cs typeface="Arial"/>
                        </a:rPr>
                        <a:t>In observational terms</a:t>
                      </a:r>
                      <a:endParaRPr lang="en-US" sz="1400" dirty="0">
                        <a:latin typeface="Arial"/>
                        <a:cs typeface="Arial"/>
                      </a:endParaRPr>
                    </a:p>
                  </a:txBody>
                  <a:tcPr marT="45727" marB="45727"/>
                </a:tc>
                <a:tc>
                  <a:txBody>
                    <a:bodyPr/>
                    <a:lstStyle/>
                    <a:p>
                      <a:pPr algn="l"/>
                      <a:r>
                        <a:rPr lang="en-US" sz="1400" dirty="0" smtClean="0">
                          <a:latin typeface="Arial"/>
                          <a:cs typeface="Arial"/>
                        </a:rPr>
                        <a:t>efficiency</a:t>
                      </a:r>
                      <a:endParaRPr lang="en-US" sz="1400" dirty="0">
                        <a:latin typeface="Arial"/>
                        <a:cs typeface="Arial"/>
                      </a:endParaRPr>
                    </a:p>
                  </a:txBody>
                  <a:tcPr marT="45727" marB="45727"/>
                </a:tc>
                <a:tc>
                  <a:txBody>
                    <a:bodyPr/>
                    <a:lstStyle/>
                    <a:p>
                      <a:pPr algn="l"/>
                      <a:r>
                        <a:rPr lang="en-US" sz="1400" dirty="0" smtClean="0">
                          <a:latin typeface="Arial"/>
                          <a:cs typeface="Arial"/>
                        </a:rPr>
                        <a:t>VLAPS surface document</a:t>
                      </a:r>
                      <a:r>
                        <a:rPr lang="en-US" sz="1400" baseline="0" dirty="0" smtClean="0">
                          <a:latin typeface="Arial"/>
                          <a:cs typeface="Arial"/>
                        </a:rPr>
                        <a:t> for MIT LL</a:t>
                      </a:r>
                      <a:endParaRPr lang="en-US" sz="1400" dirty="0">
                        <a:latin typeface="Arial"/>
                        <a:cs typeface="Arial"/>
                      </a:endParaRPr>
                    </a:p>
                  </a:txBody>
                  <a:tcPr marT="45727" marB="45727"/>
                </a:tc>
              </a:tr>
              <a:tr h="518245">
                <a:tc>
                  <a:txBody>
                    <a:bodyPr/>
                    <a:lstStyle/>
                    <a:p>
                      <a:pPr algn="l"/>
                      <a:r>
                        <a:rPr lang="en-US" sz="1600" b="1" dirty="0" smtClean="0">
                          <a:latin typeface="Arial"/>
                          <a:cs typeface="Arial"/>
                        </a:rPr>
                        <a:t>Diabetic</a:t>
                      </a:r>
                      <a:r>
                        <a:rPr lang="en-US" sz="1600" b="1" baseline="0" dirty="0" smtClean="0">
                          <a:latin typeface="Arial"/>
                          <a:cs typeface="Arial"/>
                        </a:rPr>
                        <a:t> initialization </a:t>
                      </a:r>
                      <a:r>
                        <a:rPr lang="en-US" sz="1400" baseline="0" dirty="0" smtClean="0">
                          <a:latin typeface="Arial"/>
                          <a:cs typeface="Arial"/>
                        </a:rPr>
                        <a:t>(“hot start”)</a:t>
                      </a:r>
                      <a:endParaRPr lang="en-US" sz="1400" dirty="0">
                        <a:latin typeface="Arial"/>
                        <a:cs typeface="Arial"/>
                      </a:endParaRPr>
                    </a:p>
                  </a:txBody>
                  <a:tcPr marT="45727" marB="45727"/>
                </a:tc>
                <a:tc>
                  <a:txBody>
                    <a:bodyPr/>
                    <a:lstStyle/>
                    <a:p>
                      <a:pPr algn="l"/>
                      <a:r>
                        <a:rPr lang="en-US" sz="1400" dirty="0" smtClean="0">
                          <a:latin typeface="Arial"/>
                          <a:cs typeface="Arial"/>
                        </a:rPr>
                        <a:t>Dynamical, Physical &amp; microphysical constraints</a:t>
                      </a:r>
                      <a:endParaRPr lang="en-US" sz="1400" dirty="0">
                        <a:latin typeface="Arial"/>
                        <a:cs typeface="Arial"/>
                      </a:endParaRPr>
                    </a:p>
                  </a:txBody>
                  <a:tcPr marT="45727" marB="45727"/>
                </a:tc>
                <a:tc>
                  <a:txBody>
                    <a:bodyPr/>
                    <a:lstStyle/>
                    <a:p>
                      <a:pPr algn="l"/>
                      <a:r>
                        <a:rPr lang="en-US" sz="1400" dirty="0" err="1" smtClean="0">
                          <a:latin typeface="Arial"/>
                          <a:cs typeface="Arial"/>
                        </a:rPr>
                        <a:t>WoF</a:t>
                      </a:r>
                      <a:r>
                        <a:rPr lang="en-US" sz="1400" dirty="0" smtClean="0">
                          <a:latin typeface="Arial"/>
                          <a:cs typeface="Arial"/>
                        </a:rPr>
                        <a:t>, situation</a:t>
                      </a:r>
                      <a:r>
                        <a:rPr lang="en-US" sz="1400" baseline="0" dirty="0" smtClean="0">
                          <a:latin typeface="Arial"/>
                          <a:cs typeface="Arial"/>
                        </a:rPr>
                        <a:t> awareness and convective initiations</a:t>
                      </a:r>
                      <a:endParaRPr lang="en-US" sz="1400" dirty="0">
                        <a:latin typeface="Arial"/>
                        <a:cs typeface="Arial"/>
                      </a:endParaRPr>
                    </a:p>
                  </a:txBody>
                  <a:tcPr marT="45727" marB="45727"/>
                </a:tc>
                <a:tc>
                  <a:txBody>
                    <a:bodyPr/>
                    <a:lstStyle/>
                    <a:p>
                      <a:pPr algn="l"/>
                      <a:r>
                        <a:rPr lang="en-US" sz="1400" dirty="0" smtClean="0">
                          <a:latin typeface="Arial"/>
                          <a:cs typeface="Arial"/>
                        </a:rPr>
                        <a:t>In progress</a:t>
                      </a:r>
                      <a:endParaRPr lang="en-US" sz="1400" dirty="0">
                        <a:latin typeface="Arial"/>
                        <a:cs typeface="Arial"/>
                      </a:endParaRPr>
                    </a:p>
                  </a:txBody>
                  <a:tcPr marT="45727" marB="45727"/>
                </a:tc>
              </a:tr>
              <a:tr h="731563">
                <a:tc>
                  <a:txBody>
                    <a:bodyPr/>
                    <a:lstStyle/>
                    <a:p>
                      <a:pPr algn="l"/>
                      <a:r>
                        <a:rPr lang="en-US" sz="1600" b="1" dirty="0" smtClean="0">
                          <a:latin typeface="Arial"/>
                          <a:cs typeface="Arial"/>
                        </a:rPr>
                        <a:t>Nonlinear minimization</a:t>
                      </a:r>
                      <a:endParaRPr lang="en-US" sz="1600" b="1" dirty="0">
                        <a:latin typeface="Arial"/>
                        <a:cs typeface="Arial"/>
                      </a:endParaRPr>
                    </a:p>
                  </a:txBody>
                  <a:tcPr marT="45727" marB="45727"/>
                </a:tc>
                <a:tc>
                  <a:txBody>
                    <a:bodyPr/>
                    <a:lstStyle/>
                    <a:p>
                      <a:pPr algn="l"/>
                      <a:r>
                        <a:rPr lang="en-US" sz="1400" dirty="0" smtClean="0">
                          <a:latin typeface="Arial"/>
                          <a:cs typeface="Arial"/>
                        </a:rPr>
                        <a:t>Nonlinear minimization algorithm and nonlinear 3-4</a:t>
                      </a:r>
                      <a:r>
                        <a:rPr lang="en-US" sz="1400" baseline="0" dirty="0" smtClean="0">
                          <a:latin typeface="Arial"/>
                          <a:cs typeface="Arial"/>
                        </a:rPr>
                        <a:t> DVAR formulation</a:t>
                      </a:r>
                      <a:endParaRPr lang="en-US" sz="1400" dirty="0">
                        <a:latin typeface="Arial"/>
                        <a:cs typeface="Arial"/>
                      </a:endParaRPr>
                    </a:p>
                  </a:txBody>
                  <a:tcPr marT="45727" marB="45727"/>
                </a:tc>
                <a:tc>
                  <a:txBody>
                    <a:bodyPr/>
                    <a:lstStyle/>
                    <a:p>
                      <a:pPr algn="l"/>
                      <a:r>
                        <a:rPr lang="en-US" sz="1400" dirty="0" smtClean="0">
                          <a:latin typeface="Arial"/>
                          <a:cs typeface="Arial"/>
                        </a:rPr>
                        <a:t>Without tangent</a:t>
                      </a:r>
                      <a:r>
                        <a:rPr lang="en-US" sz="1400" baseline="0" dirty="0" smtClean="0">
                          <a:latin typeface="Arial"/>
                          <a:cs typeface="Arial"/>
                        </a:rPr>
                        <a:t> linear, faster convergence and better minimizer</a:t>
                      </a:r>
                      <a:endParaRPr lang="en-US" sz="1400" dirty="0">
                        <a:latin typeface="Arial"/>
                        <a:cs typeface="Arial"/>
                      </a:endParaRPr>
                    </a:p>
                  </a:txBody>
                  <a:tcPr marT="45727" marB="45727"/>
                </a:tc>
                <a:tc>
                  <a:txBody>
                    <a:bodyPr/>
                    <a:lstStyle/>
                    <a:p>
                      <a:pPr algn="l"/>
                      <a:r>
                        <a:rPr lang="en-US" sz="1400" dirty="0" smtClean="0">
                          <a:latin typeface="Arial"/>
                          <a:cs typeface="Arial"/>
                        </a:rPr>
                        <a:t>Fletcher</a:t>
                      </a:r>
                      <a:r>
                        <a:rPr lang="en-US" sz="1400" baseline="0" dirty="0" smtClean="0">
                          <a:latin typeface="Arial"/>
                          <a:cs typeface="Arial"/>
                        </a:rPr>
                        <a:t> R 1987, Xie and Byrd 1999</a:t>
                      </a:r>
                      <a:endParaRPr lang="en-US" sz="1400" dirty="0">
                        <a:latin typeface="Arial"/>
                        <a:cs typeface="Arial"/>
                      </a:endParaRPr>
                    </a:p>
                  </a:txBody>
                  <a:tcPr marT="45727" marB="45727"/>
                </a:tc>
              </a:tr>
              <a:tr h="731641">
                <a:tc>
                  <a:txBody>
                    <a:bodyPr/>
                    <a:lstStyle/>
                    <a:p>
                      <a:pPr algn="l"/>
                      <a:r>
                        <a:rPr lang="en-US" sz="1600" b="1" dirty="0" smtClean="0">
                          <a:latin typeface="Arial"/>
                          <a:cs typeface="Arial"/>
                        </a:rPr>
                        <a:t>Thinning of observations</a:t>
                      </a:r>
                      <a:endParaRPr lang="en-US" sz="1600" b="1" dirty="0">
                        <a:latin typeface="Arial"/>
                        <a:cs typeface="Arial"/>
                      </a:endParaRPr>
                    </a:p>
                  </a:txBody>
                  <a:tcPr marT="45727" marB="45727"/>
                </a:tc>
                <a:tc>
                  <a:txBody>
                    <a:bodyPr/>
                    <a:lstStyle/>
                    <a:p>
                      <a:pPr algn="l"/>
                      <a:r>
                        <a:rPr lang="en-US" sz="1400" dirty="0" smtClean="0">
                          <a:latin typeface="Arial"/>
                          <a:cs typeface="Arial"/>
                        </a:rPr>
                        <a:t>To nearest grid-points</a:t>
                      </a:r>
                      <a:endParaRPr lang="en-US" sz="1400" dirty="0">
                        <a:latin typeface="Arial"/>
                        <a:cs typeface="Arial"/>
                      </a:endParaRPr>
                    </a:p>
                  </a:txBody>
                  <a:tcPr marT="45727" marB="45727"/>
                </a:tc>
                <a:tc>
                  <a:txBody>
                    <a:bodyPr/>
                    <a:lstStyle/>
                    <a:p>
                      <a:pPr algn="l"/>
                      <a:r>
                        <a:rPr lang="en-US" sz="1400" dirty="0" smtClean="0">
                          <a:latin typeface="Arial"/>
                          <a:cs typeface="Arial"/>
                        </a:rPr>
                        <a:t>Scale, terrain, &amp; flow dependent; improved</a:t>
                      </a:r>
                      <a:r>
                        <a:rPr lang="en-US" sz="1400" baseline="0" dirty="0" smtClean="0">
                          <a:latin typeface="Arial"/>
                          <a:cs typeface="Arial"/>
                        </a:rPr>
                        <a:t> condition number</a:t>
                      </a:r>
                      <a:endParaRPr lang="en-US" sz="1400" dirty="0">
                        <a:latin typeface="Arial"/>
                        <a:cs typeface="Arial"/>
                      </a:endParaRPr>
                    </a:p>
                  </a:txBody>
                  <a:tcPr marT="45727" marB="45727"/>
                </a:tc>
                <a:tc>
                  <a:txBody>
                    <a:bodyPr/>
                    <a:lstStyle/>
                    <a:p>
                      <a:pPr algn="l"/>
                      <a:r>
                        <a:rPr lang="en-US" sz="1400" dirty="0" smtClean="0">
                          <a:latin typeface="Arial"/>
                          <a:cs typeface="Arial"/>
                        </a:rPr>
                        <a:t>New version of surface LAPS</a:t>
                      </a:r>
                      <a:endParaRPr lang="en-US" sz="1400" dirty="0">
                        <a:latin typeface="Arial"/>
                        <a:cs typeface="Arial"/>
                      </a:endParaRPr>
                    </a:p>
                  </a:txBody>
                  <a:tcPr marT="45727" marB="45727"/>
                </a:tc>
              </a:tr>
              <a:tr h="731563">
                <a:tc>
                  <a:txBody>
                    <a:bodyPr/>
                    <a:lstStyle/>
                    <a:p>
                      <a:pPr algn="l"/>
                      <a:r>
                        <a:rPr lang="en-US" sz="1600" b="1" dirty="0" smtClean="0">
                          <a:solidFill>
                            <a:srgbClr val="000000"/>
                          </a:solidFill>
                          <a:latin typeface="Arial"/>
                          <a:cs typeface="Arial"/>
                        </a:rPr>
                        <a:t>Object oriented </a:t>
                      </a:r>
                      <a:r>
                        <a:rPr lang="en-US" sz="1600" b="1" kern="1200" dirty="0" smtClean="0">
                          <a:solidFill>
                            <a:srgbClr val="000000"/>
                          </a:solidFill>
                          <a:latin typeface="Arial"/>
                          <a:ea typeface="+mn-ea"/>
                          <a:cs typeface="Arial"/>
                        </a:rPr>
                        <a:t>design</a:t>
                      </a:r>
                      <a:endParaRPr lang="en-US" sz="1600" b="1" kern="1200" dirty="0">
                        <a:solidFill>
                          <a:srgbClr val="000000"/>
                        </a:solidFill>
                        <a:latin typeface="Arial"/>
                        <a:ea typeface="+mn-ea"/>
                        <a:cs typeface="Arial"/>
                      </a:endParaRPr>
                    </a:p>
                  </a:txBody>
                  <a:tcPr marT="45727" marB="45727"/>
                </a:tc>
                <a:tc>
                  <a:txBody>
                    <a:bodyPr/>
                    <a:lstStyle/>
                    <a:p>
                      <a:pPr algn="l"/>
                      <a:r>
                        <a:rPr lang="en-US" sz="1400" dirty="0" smtClean="0">
                          <a:latin typeface="Arial"/>
                          <a:cs typeface="Arial"/>
                        </a:rPr>
                        <a:t>Fortran</a:t>
                      </a:r>
                      <a:r>
                        <a:rPr lang="en-US" sz="1400" baseline="0" dirty="0" smtClean="0">
                          <a:latin typeface="Arial"/>
                          <a:cs typeface="Arial"/>
                        </a:rPr>
                        <a:t> 2003</a:t>
                      </a:r>
                      <a:endParaRPr lang="en-US" sz="1400" dirty="0">
                        <a:latin typeface="Arial"/>
                        <a:cs typeface="Arial"/>
                      </a:endParaRPr>
                    </a:p>
                  </a:txBody>
                  <a:tcPr marT="45727" marB="45727"/>
                </a:tc>
                <a:tc>
                  <a:txBody>
                    <a:bodyPr/>
                    <a:lstStyle/>
                    <a:p>
                      <a:pPr algn="l"/>
                      <a:r>
                        <a:rPr lang="en-US" sz="1400" dirty="0" smtClean="0">
                          <a:latin typeface="Arial"/>
                          <a:cs typeface="Arial"/>
                        </a:rPr>
                        <a:t>Maintenance, collaboration, and portability</a:t>
                      </a:r>
                      <a:endParaRPr lang="en-US" sz="1400" dirty="0">
                        <a:latin typeface="Arial"/>
                        <a:cs typeface="Arial"/>
                      </a:endParaRPr>
                    </a:p>
                  </a:txBody>
                  <a:tcPr marT="45727" marB="45727"/>
                </a:tc>
                <a:tc>
                  <a:txBody>
                    <a:bodyPr/>
                    <a:lstStyle/>
                    <a:p>
                      <a:pPr algn="l"/>
                      <a:r>
                        <a:rPr lang="en-US" sz="1400" dirty="0" smtClean="0">
                          <a:latin typeface="Arial"/>
                          <a:cs typeface="Arial"/>
                        </a:rPr>
                        <a:t>BAMS in preparation</a:t>
                      </a:r>
                      <a:endParaRPr lang="en-US" sz="1400" dirty="0">
                        <a:latin typeface="Arial"/>
                        <a:cs typeface="Arial"/>
                      </a:endParaRPr>
                    </a:p>
                  </a:txBody>
                  <a:tcPr marT="45727" marB="45727"/>
                </a:tc>
              </a:tr>
              <a:tr h="463564">
                <a:tc>
                  <a:txBody>
                    <a:bodyPr/>
                    <a:lstStyle/>
                    <a:p>
                      <a:pPr algn="l"/>
                      <a:endParaRPr lang="en-US" sz="1400" dirty="0">
                        <a:latin typeface="Arial"/>
                        <a:cs typeface="Arial"/>
                      </a:endParaRPr>
                    </a:p>
                  </a:txBody>
                  <a:tcPr marT="45727" marB="45727"/>
                </a:tc>
                <a:tc>
                  <a:txBody>
                    <a:bodyPr/>
                    <a:lstStyle/>
                    <a:p>
                      <a:pPr algn="l"/>
                      <a:endParaRPr lang="en-US" sz="1400" dirty="0">
                        <a:latin typeface="Arial"/>
                        <a:cs typeface="Arial"/>
                      </a:endParaRPr>
                    </a:p>
                  </a:txBody>
                  <a:tcPr marT="45727" marB="45727"/>
                </a:tc>
                <a:tc>
                  <a:txBody>
                    <a:bodyPr/>
                    <a:lstStyle/>
                    <a:p>
                      <a:pPr algn="l"/>
                      <a:endParaRPr lang="en-US" sz="1400">
                        <a:latin typeface="Arial"/>
                        <a:cs typeface="Arial"/>
                      </a:endParaRPr>
                    </a:p>
                  </a:txBody>
                  <a:tcPr marT="45727" marB="45727"/>
                </a:tc>
                <a:tc>
                  <a:txBody>
                    <a:bodyPr/>
                    <a:lstStyle/>
                    <a:p>
                      <a:pPr algn="l"/>
                      <a:endParaRPr lang="en-US" sz="1400" dirty="0">
                        <a:latin typeface="Arial"/>
                        <a:cs typeface="Arial"/>
                      </a:endParaRPr>
                    </a:p>
                  </a:txBody>
                  <a:tcPr marT="45727" marB="45727"/>
                </a:tc>
              </a:tr>
            </a:tbl>
          </a:graphicData>
        </a:graphic>
      </p:graphicFrame>
      <p:sp>
        <p:nvSpPr>
          <p:cNvPr id="4" name="Slide Number Placeholder 4"/>
          <p:cNvSpPr>
            <a:spLocks noGrp="1"/>
          </p:cNvSpPr>
          <p:nvPr>
            <p:ph type="sldNum" sz="quarter" idx="12"/>
          </p:nvPr>
        </p:nvSpPr>
        <p:spPr>
          <a:xfrm>
            <a:off x="8458200" y="6934200"/>
            <a:ext cx="457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a:solidFill>
                  <a:prstClr val="black"/>
                </a:solidFill>
              </a:rPr>
              <a:pPr eaLnBrk="1" hangingPunct="1"/>
              <a:t>18</a:t>
            </a:fld>
            <a:endParaRPr lang="en-US" sz="1400" dirty="0">
              <a:solidFill>
                <a:prstClr val="black"/>
              </a:solidFill>
            </a:endParaRPr>
          </a:p>
        </p:txBody>
      </p:sp>
    </p:spTree>
    <p:extLst>
      <p:ext uri="{BB962C8B-B14F-4D97-AF65-F5344CB8AC3E}">
        <p14:creationId xmlns:p14="http://schemas.microsoft.com/office/powerpoint/2010/main" val="20622164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a:xfrm>
            <a:off x="0" y="0"/>
            <a:ext cx="9144000" cy="533400"/>
          </a:xfrm>
        </p:spPr>
        <p:txBody>
          <a:bodyPr/>
          <a:lstStyle/>
          <a:p>
            <a:pPr eaLnBrk="1" hangingPunct="1"/>
            <a:r>
              <a:rPr lang="en-US" sz="3200" b="1" dirty="0" smtClean="0">
                <a:solidFill>
                  <a:srgbClr val="FF0000"/>
                </a:solidFill>
                <a:latin typeface="Arial" charset="0"/>
                <a:ea typeface="ＭＳ Ｐゴシック" charset="0"/>
                <a:cs typeface="ＭＳ Ｐゴシック" charset="0"/>
              </a:rPr>
              <a:t>RECENT LAPS PUBLICATIONS</a:t>
            </a:r>
            <a:endParaRPr lang="en-US" sz="2400" b="1" dirty="0">
              <a:solidFill>
                <a:srgbClr val="3333FF"/>
              </a:solidFill>
              <a:latin typeface="Arial" charset="0"/>
              <a:ea typeface="ＭＳ Ｐゴシック" charset="0"/>
              <a:cs typeface="ＭＳ Ｐゴシック" charset="0"/>
            </a:endParaRPr>
          </a:p>
        </p:txBody>
      </p:sp>
      <p:sp>
        <p:nvSpPr>
          <p:cNvPr id="84994" name="Rectangle 3"/>
          <p:cNvSpPr>
            <a:spLocks noGrp="1" noChangeArrowheads="1"/>
          </p:cNvSpPr>
          <p:nvPr>
            <p:ph type="body" idx="1"/>
          </p:nvPr>
        </p:nvSpPr>
        <p:spPr>
          <a:xfrm>
            <a:off x="0" y="533400"/>
            <a:ext cx="9144000" cy="6324600"/>
          </a:xfrm>
        </p:spPr>
        <p:txBody>
          <a:bodyPr>
            <a:normAutofit fontScale="55000" lnSpcReduction="20000"/>
          </a:bodyPr>
          <a:lstStyle/>
          <a:p>
            <a:pPr algn="just"/>
            <a:r>
              <a:rPr lang="en-US" dirty="0" err="1"/>
              <a:t>Cimini</a:t>
            </a:r>
            <a:r>
              <a:rPr lang="en-US" dirty="0"/>
              <a:t> D., E. Campos, R. Ware, S. Albers, G. Giuliani, J. </a:t>
            </a:r>
            <a:r>
              <a:rPr lang="en-US" dirty="0" err="1"/>
              <a:t>Oreamuno</a:t>
            </a:r>
            <a:r>
              <a:rPr lang="en-US" dirty="0"/>
              <a:t>, P. Joe, S. Koch, S. </a:t>
            </a:r>
            <a:r>
              <a:rPr lang="en-US" dirty="0" err="1"/>
              <a:t>Cober</a:t>
            </a:r>
            <a:r>
              <a:rPr lang="en-US" dirty="0"/>
              <a:t>, E. R. </a:t>
            </a:r>
            <a:r>
              <a:rPr lang="en-US" dirty="0" err="1"/>
              <a:t>Westwater</a:t>
            </a:r>
            <a:r>
              <a:rPr lang="en-US" dirty="0"/>
              <a:t> 2011: Thermodynamic Atmospheric Profiling during the 2010 Winter Olympics Using Ground-based Microwave Radiometry, </a:t>
            </a:r>
            <a:r>
              <a:rPr lang="en-US" i="1" dirty="0"/>
              <a:t>IEEE Trans. </a:t>
            </a:r>
            <a:r>
              <a:rPr lang="en-US" i="1" dirty="0" err="1"/>
              <a:t>Geosci</a:t>
            </a:r>
            <a:r>
              <a:rPr lang="en-US" i="1" dirty="0"/>
              <a:t>. Rem. Sens.</a:t>
            </a:r>
            <a:r>
              <a:rPr lang="en-US" dirty="0"/>
              <a:t>, accepted, DOI 10.1109/TGRS.</a:t>
            </a:r>
            <a:r>
              <a:rPr lang="en-US" dirty="0" smtClean="0"/>
              <a:t>2011.2154337. </a:t>
            </a:r>
            <a:endParaRPr lang="en-US" dirty="0"/>
          </a:p>
          <a:p>
            <a:pPr algn="just"/>
            <a:r>
              <a:rPr lang="en-US" dirty="0" smtClean="0"/>
              <a:t>Marquis</a:t>
            </a:r>
            <a:r>
              <a:rPr lang="en-US" dirty="0"/>
              <a:t>, M., S. C. Albers and E. C. </a:t>
            </a:r>
            <a:r>
              <a:rPr lang="en-US" dirty="0" err="1"/>
              <a:t>Weatherhead</a:t>
            </a:r>
            <a:r>
              <a:rPr lang="en-US" dirty="0"/>
              <a:t>, 2011: For Better Integration, Improve the Forecast. </a:t>
            </a:r>
            <a:r>
              <a:rPr lang="en-US" i="1" dirty="0"/>
              <a:t>Solar Today</a:t>
            </a:r>
            <a:r>
              <a:rPr lang="en-US" dirty="0"/>
              <a:t>, </a:t>
            </a:r>
            <a:r>
              <a:rPr lang="en-US" b="1" dirty="0"/>
              <a:t>25</a:t>
            </a:r>
            <a:r>
              <a:rPr lang="en-US" dirty="0"/>
              <a:t>, 52-53. </a:t>
            </a:r>
          </a:p>
          <a:p>
            <a:pPr algn="just"/>
            <a:r>
              <a:rPr lang="en-US" dirty="0" err="1"/>
              <a:t>Xie</a:t>
            </a:r>
            <a:r>
              <a:rPr lang="en-US" dirty="0"/>
              <a:t>, Y. F., and A. E. MacDonald, 2011: Selection of Momentum Variables for a Three-Dimensional </a:t>
            </a:r>
            <a:r>
              <a:rPr lang="en-US" dirty="0" err="1"/>
              <a:t>Variational</a:t>
            </a:r>
            <a:r>
              <a:rPr lang="en-US" dirty="0"/>
              <a:t> Analysis. </a:t>
            </a:r>
            <a:r>
              <a:rPr lang="en-US" i="1" dirty="0"/>
              <a:t>Pure and Applied Geophysics</a:t>
            </a:r>
            <a:r>
              <a:rPr lang="en-US" dirty="0"/>
              <a:t>, DOI 10.1007/s00024-011-0374-3.</a:t>
            </a:r>
            <a:endParaRPr lang="en-US" dirty="0" smtClean="0">
              <a:solidFill>
                <a:srgbClr val="000000"/>
              </a:solidFill>
              <a:latin typeface="Calibri" charset="0"/>
              <a:ea typeface="ＭＳ Ｐゴシック" charset="0"/>
              <a:cs typeface="Calibri" charset="0"/>
            </a:endParaRPr>
          </a:p>
          <a:p>
            <a:pPr algn="just" eaLnBrk="1" hangingPunct="1">
              <a:defRPr/>
            </a:pPr>
            <a:r>
              <a:rPr lang="en-US" dirty="0" err="1" smtClean="0">
                <a:solidFill>
                  <a:srgbClr val="000000"/>
                </a:solidFill>
                <a:latin typeface="Calibri" charset="0"/>
                <a:ea typeface="ＭＳ Ｐゴシック" charset="0"/>
                <a:cs typeface="Calibri" charset="0"/>
              </a:rPr>
              <a:t>Xie</a:t>
            </a:r>
            <a:r>
              <a:rPr lang="en-US" dirty="0">
                <a:solidFill>
                  <a:srgbClr val="000000"/>
                </a:solidFill>
                <a:latin typeface="Calibri" charset="0"/>
                <a:ea typeface="ＭＳ Ｐゴシック" charset="0"/>
                <a:cs typeface="Calibri" charset="0"/>
              </a:rPr>
              <a:t>, Y. F., S. Koch, J. McGinley, S. Albers, P. </a:t>
            </a:r>
            <a:r>
              <a:rPr lang="en-US" dirty="0" err="1">
                <a:solidFill>
                  <a:srgbClr val="000000"/>
                </a:solidFill>
                <a:latin typeface="Calibri" charset="0"/>
                <a:ea typeface="ＭＳ Ｐゴシック" charset="0"/>
                <a:cs typeface="Calibri" charset="0"/>
              </a:rPr>
              <a:t>Beringer</a:t>
            </a:r>
            <a:r>
              <a:rPr lang="en-US" dirty="0">
                <a:solidFill>
                  <a:srgbClr val="000000"/>
                </a:solidFill>
                <a:latin typeface="Calibri" charset="0"/>
                <a:ea typeface="ＭＳ Ｐゴシック" charset="0"/>
                <a:cs typeface="Calibri" charset="0"/>
              </a:rPr>
              <a:t>, M. </a:t>
            </a:r>
            <a:r>
              <a:rPr lang="en-US" dirty="0" err="1">
                <a:solidFill>
                  <a:srgbClr val="000000"/>
                </a:solidFill>
                <a:latin typeface="Calibri" charset="0"/>
                <a:ea typeface="ＭＳ Ｐゴシック" charset="0"/>
                <a:cs typeface="Calibri" charset="0"/>
              </a:rPr>
              <a:t>Wolfson</a:t>
            </a:r>
            <a:r>
              <a:rPr lang="en-US" dirty="0">
                <a:solidFill>
                  <a:srgbClr val="000000"/>
                </a:solidFill>
                <a:latin typeface="Calibri" charset="0"/>
                <a:ea typeface="ＭＳ Ｐゴシック" charset="0"/>
                <a:cs typeface="Calibri" charset="0"/>
              </a:rPr>
              <a:t>, and M. Chan, 2011: A Space-Time </a:t>
            </a:r>
            <a:r>
              <a:rPr lang="en-US" dirty="0" err="1">
                <a:solidFill>
                  <a:srgbClr val="000000"/>
                </a:solidFill>
                <a:latin typeface="Calibri" charset="0"/>
                <a:ea typeface="ＭＳ Ｐゴシック" charset="0"/>
                <a:cs typeface="Calibri" charset="0"/>
              </a:rPr>
              <a:t>Multiscale</a:t>
            </a:r>
            <a:r>
              <a:rPr lang="en-US" dirty="0">
                <a:solidFill>
                  <a:srgbClr val="000000"/>
                </a:solidFill>
                <a:latin typeface="Calibri" charset="0"/>
                <a:ea typeface="ＭＳ Ｐゴシック" charset="0"/>
                <a:cs typeface="Calibri" charset="0"/>
              </a:rPr>
              <a:t> Analysis System: A Sequential </a:t>
            </a:r>
            <a:r>
              <a:rPr lang="en-US" dirty="0" err="1">
                <a:solidFill>
                  <a:srgbClr val="000000"/>
                </a:solidFill>
                <a:latin typeface="Calibri" charset="0"/>
                <a:ea typeface="ＭＳ Ｐゴシック" charset="0"/>
                <a:cs typeface="Calibri" charset="0"/>
              </a:rPr>
              <a:t>Variational</a:t>
            </a:r>
            <a:r>
              <a:rPr lang="en-US" dirty="0">
                <a:solidFill>
                  <a:srgbClr val="000000"/>
                </a:solidFill>
                <a:latin typeface="Calibri" charset="0"/>
                <a:ea typeface="ＭＳ Ｐゴシック" charset="0"/>
                <a:cs typeface="Calibri" charset="0"/>
              </a:rPr>
              <a:t> Analysis Approach. Monthly Weather Review, 139, 1224-</a:t>
            </a:r>
            <a:r>
              <a:rPr lang="en-US" dirty="0" smtClean="0">
                <a:solidFill>
                  <a:srgbClr val="000000"/>
                </a:solidFill>
                <a:latin typeface="Calibri" charset="0"/>
                <a:ea typeface="ＭＳ Ｐゴシック" charset="0"/>
                <a:cs typeface="Calibri" charset="0"/>
              </a:rPr>
              <a:t>1240.</a:t>
            </a:r>
            <a:endParaRPr lang="en-US" dirty="0">
              <a:solidFill>
                <a:srgbClr val="000000"/>
              </a:solidFill>
              <a:latin typeface="Calibri" charset="0"/>
              <a:ea typeface="ＭＳ Ｐゴシック" charset="0"/>
              <a:cs typeface="Calibri" charset="0"/>
            </a:endParaRPr>
          </a:p>
          <a:p>
            <a:pPr algn="just" eaLnBrk="1" hangingPunct="1">
              <a:defRPr/>
            </a:pPr>
            <a:r>
              <a:rPr lang="en-US" dirty="0">
                <a:solidFill>
                  <a:srgbClr val="000000"/>
                </a:solidFill>
                <a:latin typeface="Calibri" charset="0"/>
                <a:ea typeface="ＭＳ Ｐゴシック" charset="0"/>
                <a:cs typeface="Calibri" charset="0"/>
              </a:rPr>
              <a:t>Toth, Z., S. Albers, Y. </a:t>
            </a:r>
            <a:r>
              <a:rPr lang="en-US" dirty="0" err="1">
                <a:solidFill>
                  <a:srgbClr val="000000"/>
                </a:solidFill>
                <a:latin typeface="Calibri" charset="0"/>
                <a:ea typeface="ＭＳ Ｐゴシック" charset="0"/>
                <a:cs typeface="Calibri" charset="0"/>
              </a:rPr>
              <a:t>Xie</a:t>
            </a:r>
            <a:r>
              <a:rPr lang="en-US" dirty="0">
                <a:solidFill>
                  <a:srgbClr val="000000"/>
                </a:solidFill>
                <a:latin typeface="Calibri" charset="0"/>
                <a:ea typeface="ＭＳ Ｐゴシック" charset="0"/>
                <a:cs typeface="Calibri" charset="0"/>
              </a:rPr>
              <a:t>, 2012: Analysis of </a:t>
            </a:r>
            <a:r>
              <a:rPr lang="en-US" dirty="0" err="1">
                <a:solidFill>
                  <a:srgbClr val="000000"/>
                </a:solidFill>
                <a:latin typeface="Calibri" charset="0"/>
                <a:ea typeface="ＭＳ Ｐゴシック" charset="0"/>
                <a:cs typeface="Calibri" charset="0"/>
              </a:rPr>
              <a:t>finescale</a:t>
            </a:r>
            <a:r>
              <a:rPr lang="en-US" dirty="0">
                <a:solidFill>
                  <a:srgbClr val="000000"/>
                </a:solidFill>
                <a:latin typeface="Calibri" charset="0"/>
                <a:ea typeface="ＭＳ Ｐゴシック" charset="0"/>
                <a:cs typeface="Calibri" charset="0"/>
              </a:rPr>
              <a:t> weather phenomena. Bull. Amer. Meteor. Soc., 93 (3), ES35–ES38, doi:10.1175/BAMS-D-11-</a:t>
            </a:r>
            <a:r>
              <a:rPr lang="en-US" dirty="0" smtClean="0">
                <a:solidFill>
                  <a:srgbClr val="000000"/>
                </a:solidFill>
                <a:latin typeface="Calibri" charset="0"/>
                <a:ea typeface="ＭＳ Ｐゴシック" charset="0"/>
                <a:cs typeface="Calibri" charset="0"/>
              </a:rPr>
              <a:t>00148.1</a:t>
            </a:r>
            <a:endParaRPr lang="en-US" dirty="0">
              <a:solidFill>
                <a:srgbClr val="000000"/>
              </a:solidFill>
              <a:latin typeface="Calibri" charset="0"/>
              <a:ea typeface="ＭＳ Ｐゴシック" charset="0"/>
              <a:cs typeface="Calibri" charset="0"/>
            </a:endParaRPr>
          </a:p>
          <a:p>
            <a:pPr algn="just" eaLnBrk="1" hangingPunct="1">
              <a:defRPr/>
            </a:pPr>
            <a:r>
              <a:rPr lang="en-US" dirty="0" smtClean="0">
                <a:solidFill>
                  <a:srgbClr val="000000"/>
                </a:solidFill>
                <a:latin typeface="Calibri" charset="0"/>
                <a:ea typeface="ＭＳ Ｐゴシック" charset="0"/>
                <a:cs typeface="Calibri" charset="0"/>
              </a:rPr>
              <a:t>Toth, Z., M. </a:t>
            </a:r>
            <a:r>
              <a:rPr lang="en-US" dirty="0" err="1">
                <a:solidFill>
                  <a:srgbClr val="000000"/>
                </a:solidFill>
                <a:latin typeface="Calibri" charset="0"/>
                <a:ea typeface="ＭＳ Ｐゴシック" charset="0"/>
                <a:cs typeface="Calibri" charset="0"/>
              </a:rPr>
              <a:t>Tew</a:t>
            </a:r>
            <a:r>
              <a:rPr lang="en-US" dirty="0">
                <a:solidFill>
                  <a:srgbClr val="000000"/>
                </a:solidFill>
                <a:latin typeface="Calibri" charset="0"/>
                <a:ea typeface="ＭＳ Ｐゴシック" charset="0"/>
                <a:cs typeface="Calibri" charset="0"/>
              </a:rPr>
              <a:t>, </a:t>
            </a:r>
            <a:r>
              <a:rPr lang="en-US" dirty="0" smtClean="0">
                <a:solidFill>
                  <a:srgbClr val="000000"/>
                </a:solidFill>
                <a:latin typeface="Calibri" charset="0"/>
                <a:ea typeface="ＭＳ Ｐゴシック" charset="0"/>
                <a:cs typeface="Calibri" charset="0"/>
              </a:rPr>
              <a:t>D. </a:t>
            </a:r>
            <a:r>
              <a:rPr lang="en-US" dirty="0" err="1">
                <a:solidFill>
                  <a:srgbClr val="000000"/>
                </a:solidFill>
                <a:latin typeface="Calibri" charset="0"/>
                <a:ea typeface="ＭＳ Ｐゴシック" charset="0"/>
                <a:cs typeface="Calibri" charset="0"/>
              </a:rPr>
              <a:t>Birkenheuer</a:t>
            </a:r>
            <a:r>
              <a:rPr lang="en-US" dirty="0">
                <a:solidFill>
                  <a:srgbClr val="000000"/>
                </a:solidFill>
                <a:latin typeface="Calibri" charset="0"/>
                <a:ea typeface="ＭＳ Ｐゴシック" charset="0"/>
                <a:cs typeface="Calibri" charset="0"/>
              </a:rPr>
              <a:t>, </a:t>
            </a:r>
            <a:r>
              <a:rPr lang="en-US" dirty="0" smtClean="0">
                <a:solidFill>
                  <a:srgbClr val="000000"/>
                </a:solidFill>
                <a:latin typeface="Calibri" charset="0"/>
                <a:ea typeface="ＭＳ Ｐゴシック" charset="0"/>
                <a:cs typeface="Calibri" charset="0"/>
              </a:rPr>
              <a:t>S. Albers</a:t>
            </a:r>
            <a:r>
              <a:rPr lang="en-US" dirty="0">
                <a:solidFill>
                  <a:srgbClr val="000000"/>
                </a:solidFill>
                <a:latin typeface="Calibri" charset="0"/>
                <a:ea typeface="ＭＳ Ｐゴシック" charset="0"/>
                <a:cs typeface="Calibri" charset="0"/>
              </a:rPr>
              <a:t>, </a:t>
            </a:r>
            <a:r>
              <a:rPr lang="en-US" dirty="0" smtClean="0">
                <a:solidFill>
                  <a:srgbClr val="000000"/>
                </a:solidFill>
                <a:latin typeface="Calibri" charset="0"/>
                <a:ea typeface="ＭＳ Ｐゴシック" charset="0"/>
                <a:cs typeface="Calibri" charset="0"/>
              </a:rPr>
              <a:t>Y. </a:t>
            </a:r>
            <a:r>
              <a:rPr lang="en-US" dirty="0" err="1">
                <a:solidFill>
                  <a:srgbClr val="000000"/>
                </a:solidFill>
                <a:latin typeface="Calibri" charset="0"/>
                <a:ea typeface="ＭＳ Ｐゴシック" charset="0"/>
                <a:cs typeface="Calibri" charset="0"/>
              </a:rPr>
              <a:t>Xie</a:t>
            </a:r>
            <a:r>
              <a:rPr lang="en-US" dirty="0">
                <a:solidFill>
                  <a:srgbClr val="000000"/>
                </a:solidFill>
                <a:latin typeface="Calibri" charset="0"/>
                <a:ea typeface="ＭＳ Ｐゴシック" charset="0"/>
                <a:cs typeface="Calibri" charset="0"/>
              </a:rPr>
              <a:t>, and </a:t>
            </a:r>
            <a:r>
              <a:rPr lang="en-US" dirty="0" smtClean="0">
                <a:solidFill>
                  <a:srgbClr val="000000"/>
                </a:solidFill>
                <a:latin typeface="Calibri" charset="0"/>
                <a:ea typeface="ＭＳ Ｐゴシック" charset="0"/>
                <a:cs typeface="Calibri" charset="0"/>
              </a:rPr>
              <a:t>B. </a:t>
            </a:r>
            <a:r>
              <a:rPr lang="en-US" dirty="0">
                <a:solidFill>
                  <a:srgbClr val="000000"/>
                </a:solidFill>
                <a:latin typeface="Calibri" charset="0"/>
                <a:ea typeface="ＭＳ Ｐゴシック" charset="0"/>
                <a:cs typeface="Calibri" charset="0"/>
              </a:rPr>
              <a:t>Motta. 2013: Multi-scale data assimilation and </a:t>
            </a:r>
            <a:r>
              <a:rPr lang="en-US" dirty="0" smtClean="0">
                <a:solidFill>
                  <a:srgbClr val="000000"/>
                </a:solidFill>
                <a:latin typeface="Calibri" charset="0"/>
                <a:ea typeface="ＭＳ Ｐゴシック" charset="0"/>
                <a:cs typeface="Calibri" charset="0"/>
              </a:rPr>
              <a:t>forecasting. BAMS, </a:t>
            </a:r>
            <a:r>
              <a:rPr lang="en-US" dirty="0" err="1">
                <a:solidFill>
                  <a:srgbClr val="000000"/>
                </a:solidFill>
                <a:latin typeface="Calibri" charset="0"/>
                <a:ea typeface="ＭＳ Ｐゴシック" charset="0"/>
                <a:cs typeface="Calibri" charset="0"/>
              </a:rPr>
              <a:t>Multiscale</a:t>
            </a:r>
            <a:r>
              <a:rPr lang="en-US" dirty="0">
                <a:solidFill>
                  <a:srgbClr val="000000"/>
                </a:solidFill>
                <a:latin typeface="Calibri" charset="0"/>
                <a:ea typeface="ＭＳ Ｐゴシック" charset="0"/>
                <a:cs typeface="Calibri" charset="0"/>
              </a:rPr>
              <a:t> Data Assimilation and Forecasting. Bull. Amer. Meteor. Soc., 95, ES30–ES33</a:t>
            </a:r>
            <a:r>
              <a:rPr lang="en-US" dirty="0" smtClean="0">
                <a:solidFill>
                  <a:srgbClr val="000000"/>
                </a:solidFill>
                <a:latin typeface="Calibri" charset="0"/>
                <a:ea typeface="ＭＳ Ｐゴシック" charset="0"/>
                <a:cs typeface="Calibri" charset="0"/>
              </a:rPr>
              <a:t>.</a:t>
            </a:r>
          </a:p>
          <a:p>
            <a:pPr algn="just" eaLnBrk="1" hangingPunct="1">
              <a:defRPr/>
            </a:pPr>
            <a:r>
              <a:rPr lang="en-US" dirty="0" smtClean="0">
                <a:solidFill>
                  <a:srgbClr val="000000"/>
                </a:solidFill>
                <a:latin typeface="Calibri" charset="0"/>
                <a:ea typeface="ＭＳ Ｐゴシック" charset="0"/>
                <a:cs typeface="Calibri" charset="0"/>
              </a:rPr>
              <a:t>Jiang</a:t>
            </a:r>
            <a:r>
              <a:rPr lang="en-US" dirty="0">
                <a:solidFill>
                  <a:srgbClr val="000000"/>
                </a:solidFill>
                <a:latin typeface="Calibri" charset="0"/>
                <a:ea typeface="ＭＳ Ｐゴシック" charset="0"/>
                <a:cs typeface="Calibri" charset="0"/>
              </a:rPr>
              <a:t>, H., S. Albers, Y. </a:t>
            </a:r>
            <a:r>
              <a:rPr lang="en-US" dirty="0" err="1">
                <a:solidFill>
                  <a:srgbClr val="000000"/>
                </a:solidFill>
                <a:latin typeface="Calibri" charset="0"/>
                <a:ea typeface="ＭＳ Ｐゴシック" charset="0"/>
                <a:cs typeface="Calibri" charset="0"/>
              </a:rPr>
              <a:t>Xie</a:t>
            </a:r>
            <a:r>
              <a:rPr lang="en-US" dirty="0">
                <a:solidFill>
                  <a:srgbClr val="000000"/>
                </a:solidFill>
                <a:latin typeface="Calibri" charset="0"/>
                <a:ea typeface="ＭＳ Ｐゴシック" charset="0"/>
                <a:cs typeface="Calibri" charset="0"/>
              </a:rPr>
              <a:t>,  I. </a:t>
            </a:r>
            <a:r>
              <a:rPr lang="en-US" dirty="0" err="1">
                <a:solidFill>
                  <a:srgbClr val="000000"/>
                </a:solidFill>
                <a:latin typeface="Calibri" charset="0"/>
                <a:ea typeface="ＭＳ Ｐゴシック" charset="0"/>
                <a:cs typeface="Calibri" charset="0"/>
              </a:rPr>
              <a:t>Jankov</a:t>
            </a:r>
            <a:r>
              <a:rPr lang="en-US" dirty="0">
                <a:solidFill>
                  <a:srgbClr val="000000"/>
                </a:solidFill>
                <a:latin typeface="Calibri" charset="0"/>
                <a:ea typeface="ＭＳ Ｐゴシック" charset="0"/>
                <a:cs typeface="Calibri" charset="0"/>
              </a:rPr>
              <a:t>, Z. Toth, M. </a:t>
            </a:r>
            <a:r>
              <a:rPr lang="en-US" dirty="0" err="1">
                <a:solidFill>
                  <a:srgbClr val="000000"/>
                </a:solidFill>
                <a:latin typeface="Calibri" charset="0"/>
                <a:ea typeface="ＭＳ Ｐゴシック" charset="0"/>
                <a:cs typeface="Calibri" charset="0"/>
              </a:rPr>
              <a:t>Scotten</a:t>
            </a:r>
            <a:r>
              <a:rPr lang="en-US" dirty="0">
                <a:solidFill>
                  <a:srgbClr val="000000"/>
                </a:solidFill>
                <a:latin typeface="Calibri" charset="0"/>
                <a:ea typeface="ＭＳ Ｐゴシック" charset="0"/>
                <a:cs typeface="Calibri" charset="0"/>
              </a:rPr>
              <a:t>, J. </a:t>
            </a:r>
            <a:r>
              <a:rPr lang="en-US" dirty="0" err="1">
                <a:solidFill>
                  <a:srgbClr val="000000"/>
                </a:solidFill>
                <a:latin typeface="Calibri" charset="0"/>
                <a:ea typeface="ＭＳ Ｐゴシック" charset="0"/>
                <a:cs typeface="Calibri" charset="0"/>
              </a:rPr>
              <a:t>Picca</a:t>
            </a:r>
            <a:r>
              <a:rPr lang="en-US" dirty="0">
                <a:solidFill>
                  <a:srgbClr val="000000"/>
                </a:solidFill>
                <a:latin typeface="Calibri" charset="0"/>
                <a:ea typeface="ＭＳ Ｐゴシック" charset="0"/>
                <a:cs typeface="Calibri" charset="0"/>
              </a:rPr>
              <a:t>, G. </a:t>
            </a:r>
            <a:r>
              <a:rPr lang="en-US" dirty="0" err="1">
                <a:solidFill>
                  <a:srgbClr val="000000"/>
                </a:solidFill>
                <a:latin typeface="Calibri" charset="0"/>
                <a:ea typeface="ＭＳ Ｐゴシック" charset="0"/>
                <a:cs typeface="Calibri" charset="0"/>
              </a:rPr>
              <a:t>Stumpf</a:t>
            </a:r>
            <a:r>
              <a:rPr lang="en-US" dirty="0">
                <a:solidFill>
                  <a:srgbClr val="000000"/>
                </a:solidFill>
                <a:latin typeface="Calibri" charset="0"/>
                <a:ea typeface="ＭＳ Ｐゴシック" charset="0"/>
                <a:cs typeface="Calibri" charset="0"/>
              </a:rPr>
              <a:t>, D. Kingfield, D. </a:t>
            </a:r>
            <a:r>
              <a:rPr lang="en-US" dirty="0" err="1">
                <a:solidFill>
                  <a:srgbClr val="000000"/>
                </a:solidFill>
                <a:latin typeface="Calibri" charset="0"/>
                <a:ea typeface="ＭＳ Ｐゴシック" charset="0"/>
                <a:cs typeface="Calibri" charset="0"/>
              </a:rPr>
              <a:t>Birkenheuer</a:t>
            </a:r>
            <a:r>
              <a:rPr lang="en-US" dirty="0">
                <a:solidFill>
                  <a:srgbClr val="000000"/>
                </a:solidFill>
                <a:latin typeface="Calibri" charset="0"/>
                <a:ea typeface="ＭＳ Ｐゴシック" charset="0"/>
                <a:cs typeface="Calibri" charset="0"/>
              </a:rPr>
              <a:t>, and Brian Motta, 2014: Real-time Applications of the </a:t>
            </a:r>
            <a:r>
              <a:rPr lang="en-US" dirty="0" err="1">
                <a:solidFill>
                  <a:srgbClr val="000000"/>
                </a:solidFill>
                <a:latin typeface="Calibri" charset="0"/>
                <a:ea typeface="ＭＳ Ｐゴシック" charset="0"/>
                <a:cs typeface="Calibri" charset="0"/>
              </a:rPr>
              <a:t>Variational</a:t>
            </a:r>
            <a:r>
              <a:rPr lang="en-US" dirty="0">
                <a:solidFill>
                  <a:srgbClr val="000000"/>
                </a:solidFill>
                <a:latin typeface="Calibri" charset="0"/>
                <a:ea typeface="ＭＳ Ｐゴシック" charset="0"/>
                <a:cs typeface="Calibri" charset="0"/>
              </a:rPr>
              <a:t> Version of the Local Analysis and Prediction System (LAPS). BAMS, under review</a:t>
            </a:r>
            <a:r>
              <a:rPr lang="en-US" dirty="0" smtClean="0">
                <a:solidFill>
                  <a:srgbClr val="000000"/>
                </a:solidFill>
                <a:latin typeface="Calibri" charset="0"/>
                <a:ea typeface="ＭＳ Ｐゴシック" charset="0"/>
                <a:cs typeface="Calibri" charset="0"/>
              </a:rPr>
              <a:t>.</a:t>
            </a:r>
          </a:p>
          <a:p>
            <a:pPr algn="just" eaLnBrk="1" hangingPunct="1">
              <a:defRPr/>
            </a:pPr>
            <a:r>
              <a:rPr lang="en-US" dirty="0" err="1" smtClean="0">
                <a:solidFill>
                  <a:srgbClr val="000000"/>
                </a:solidFill>
                <a:latin typeface="Calibri" charset="0"/>
                <a:ea typeface="ＭＳ Ｐゴシック" charset="0"/>
                <a:cs typeface="Calibri" charset="0"/>
              </a:rPr>
              <a:t>Xie</a:t>
            </a:r>
            <a:r>
              <a:rPr lang="en-US" dirty="0">
                <a:solidFill>
                  <a:srgbClr val="000000"/>
                </a:solidFill>
                <a:latin typeface="Calibri" charset="0"/>
                <a:ea typeface="ＭＳ Ｐゴシック" charset="0"/>
                <a:cs typeface="Calibri" charset="0"/>
              </a:rPr>
              <a:t>, Y., S. Albers, H. Jiang, and Z Toth, </a:t>
            </a:r>
            <a:r>
              <a:rPr lang="en-US" dirty="0" smtClean="0">
                <a:solidFill>
                  <a:srgbClr val="000000"/>
                </a:solidFill>
                <a:latin typeface="Calibri" charset="0"/>
                <a:ea typeface="ＭＳ Ｐゴシック" charset="0"/>
                <a:cs typeface="Calibri" charset="0"/>
              </a:rPr>
              <a:t>2014: </a:t>
            </a:r>
            <a:r>
              <a:rPr lang="en-US" dirty="0">
                <a:solidFill>
                  <a:srgbClr val="000000"/>
                </a:solidFill>
                <a:latin typeface="Calibri" charset="0"/>
                <a:ea typeface="ＭＳ Ｐゴシック" charset="0"/>
                <a:cs typeface="Calibri" charset="0"/>
              </a:rPr>
              <a:t>A New </a:t>
            </a:r>
            <a:r>
              <a:rPr lang="en-US" dirty="0" err="1">
                <a:solidFill>
                  <a:srgbClr val="000000"/>
                </a:solidFill>
                <a:latin typeface="Calibri" charset="0"/>
                <a:ea typeface="ＭＳ Ｐゴシック" charset="0"/>
                <a:cs typeface="Calibri" charset="0"/>
              </a:rPr>
              <a:t>Variational</a:t>
            </a:r>
            <a:r>
              <a:rPr lang="en-US" dirty="0">
                <a:solidFill>
                  <a:srgbClr val="000000"/>
                </a:solidFill>
                <a:latin typeface="Calibri" charset="0"/>
                <a:ea typeface="ＭＳ Ｐゴシック" charset="0"/>
                <a:cs typeface="Calibri" charset="0"/>
              </a:rPr>
              <a:t> Version of the Local Analysis and Prediction System (LAPS). Draft, </a:t>
            </a:r>
            <a:r>
              <a:rPr lang="en-US" dirty="0" smtClean="0">
                <a:solidFill>
                  <a:srgbClr val="000000"/>
                </a:solidFill>
                <a:latin typeface="Calibri" charset="0"/>
                <a:ea typeface="ＭＳ Ｐゴシック" charset="0"/>
                <a:cs typeface="Calibri" charset="0"/>
              </a:rPr>
              <a:t>available upon request.</a:t>
            </a:r>
            <a:endParaRPr lang="en-US" dirty="0">
              <a:solidFill>
                <a:srgbClr val="000000"/>
              </a:solidFill>
              <a:latin typeface="Calibri" charset="0"/>
              <a:ea typeface="ＭＳ Ｐゴシック" charset="0"/>
              <a:cs typeface="Calibri" charset="0"/>
            </a:endParaRPr>
          </a:p>
          <a:p>
            <a:pPr algn="just" eaLnBrk="1" hangingPunct="1">
              <a:defRPr/>
            </a:pPr>
            <a:r>
              <a:rPr lang="en-US" dirty="0" smtClean="0">
                <a:solidFill>
                  <a:srgbClr val="000000"/>
                </a:solidFill>
                <a:latin typeface="Calibri" charset="0"/>
                <a:ea typeface="ＭＳ Ｐゴシック" charset="0"/>
                <a:cs typeface="Calibri" charset="0"/>
              </a:rPr>
              <a:t>Toth, Z., Y. </a:t>
            </a:r>
            <a:r>
              <a:rPr lang="en-US" dirty="0" err="1" smtClean="0">
                <a:solidFill>
                  <a:srgbClr val="000000"/>
                </a:solidFill>
                <a:latin typeface="Calibri" charset="0"/>
                <a:ea typeface="ＭＳ Ｐゴシック" charset="0"/>
                <a:cs typeface="Calibri" charset="0"/>
              </a:rPr>
              <a:t>Xie</a:t>
            </a:r>
            <a:r>
              <a:rPr lang="en-US" dirty="0" smtClean="0">
                <a:solidFill>
                  <a:srgbClr val="000000"/>
                </a:solidFill>
                <a:latin typeface="Calibri" charset="0"/>
                <a:ea typeface="ＭＳ Ｐゴシック" charset="0"/>
                <a:cs typeface="Calibri" charset="0"/>
              </a:rPr>
              <a:t> and co-authors: Community Data Assimilation Development. Draft, available upon request.</a:t>
            </a:r>
            <a:endParaRPr lang="en-US" dirty="0">
              <a:solidFill>
                <a:srgbClr val="000000"/>
              </a:solidFill>
              <a:latin typeface="Calibri" charset="0"/>
              <a:ea typeface="ＭＳ Ｐゴシック" charset="0"/>
              <a:cs typeface="Calibri" charset="0"/>
            </a:endParaRPr>
          </a:p>
        </p:txBody>
      </p:sp>
      <p:sp>
        <p:nvSpPr>
          <p:cNvPr id="2" name="Slide Number Placeholder 1"/>
          <p:cNvSpPr>
            <a:spLocks noGrp="1"/>
          </p:cNvSpPr>
          <p:nvPr>
            <p:ph type="sldNum" sz="quarter" idx="12"/>
          </p:nvPr>
        </p:nvSpPr>
        <p:spPr>
          <a:xfrm>
            <a:off x="8666865" y="6553200"/>
            <a:ext cx="457200" cy="297567"/>
          </a:xfrm>
        </p:spPr>
        <p:txBody>
          <a:bodyPr/>
          <a:lstStyle/>
          <a:p>
            <a:pPr>
              <a:defRPr/>
            </a:pPr>
            <a:fld id="{EF961DFF-A451-FA41-BF45-8DA77A6D8CA5}" type="slidenum">
              <a:rPr lang="en-US" smtClean="0">
                <a:solidFill>
                  <a:srgbClr val="000000"/>
                </a:solidFill>
              </a:rPr>
              <a:pPr>
                <a:defRPr/>
              </a:pPr>
              <a:t>19</a:t>
            </a:fld>
            <a:endParaRPr lang="en-US">
              <a:solidFill>
                <a:srgbClr val="000000"/>
              </a:solidFill>
            </a:endParaRPr>
          </a:p>
        </p:txBody>
      </p:sp>
    </p:spTree>
    <p:extLst>
      <p:ext uri="{BB962C8B-B14F-4D97-AF65-F5344CB8AC3E}">
        <p14:creationId xmlns:p14="http://schemas.microsoft.com/office/powerpoint/2010/main" val="276331635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0" y="0"/>
            <a:ext cx="9144000" cy="457200"/>
          </a:xfrm>
        </p:spPr>
        <p:txBody>
          <a:bodyPr/>
          <a:lstStyle/>
          <a:p>
            <a:pPr eaLnBrk="1" hangingPunct="1">
              <a:defRPr/>
            </a:pPr>
            <a:r>
              <a:rPr lang="en-GB" sz="3200" dirty="0" smtClean="0">
                <a:solidFill>
                  <a:srgbClr val="FF0000"/>
                </a:solidFill>
                <a:cs typeface="+mj-cs"/>
              </a:rPr>
              <a:t>OUTLINE / SUMMARY</a:t>
            </a:r>
            <a:endParaRPr lang="en-US" sz="3200" dirty="0" smtClean="0">
              <a:solidFill>
                <a:srgbClr val="FF0000"/>
              </a:solidFill>
              <a:cs typeface="+mj-cs"/>
            </a:endParaRPr>
          </a:p>
        </p:txBody>
      </p:sp>
      <p:sp>
        <p:nvSpPr>
          <p:cNvPr id="384003" name="Rectangle 3"/>
          <p:cNvSpPr>
            <a:spLocks noGrp="1" noChangeArrowheads="1"/>
          </p:cNvSpPr>
          <p:nvPr>
            <p:ph type="body" idx="1"/>
          </p:nvPr>
        </p:nvSpPr>
        <p:spPr bwMode="auto">
          <a:xfrm>
            <a:off x="0" y="457200"/>
            <a:ext cx="9144000" cy="6400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rmAutofit fontScale="70000" lnSpcReduction="20000"/>
          </a:bodyPr>
          <a:lstStyle/>
          <a:p>
            <a:pPr eaLnBrk="1" hangingPunct="1">
              <a:defRPr/>
            </a:pPr>
            <a:r>
              <a:rPr lang="en-US" sz="3200" b="1" dirty="0" smtClean="0">
                <a:solidFill>
                  <a:srgbClr val="0000FF"/>
                </a:solidFill>
              </a:rPr>
              <a:t>LAPS history &amp; user base</a:t>
            </a:r>
            <a:endParaRPr lang="en-US" sz="3200" dirty="0" smtClean="0">
              <a:solidFill>
                <a:srgbClr val="0000FF"/>
              </a:solidFill>
            </a:endParaRPr>
          </a:p>
          <a:p>
            <a:pPr lvl="1" eaLnBrk="1" hangingPunct="1">
              <a:defRPr/>
            </a:pPr>
            <a:r>
              <a:rPr lang="en-US" sz="2800" dirty="0" smtClean="0">
                <a:solidFill>
                  <a:srgbClr val="000000"/>
                </a:solidFill>
              </a:rPr>
              <a:t>1989 – 2011 – multi-pass Barnes analysis</a:t>
            </a:r>
          </a:p>
          <a:p>
            <a:pPr lvl="1" eaLnBrk="1" hangingPunct="1">
              <a:defRPr/>
            </a:pPr>
            <a:r>
              <a:rPr lang="en-US" sz="2800" dirty="0" smtClean="0">
                <a:solidFill>
                  <a:srgbClr val="000000"/>
                </a:solidFill>
              </a:rPr>
              <a:t>2012 – </a:t>
            </a:r>
            <a:r>
              <a:rPr lang="en-US" sz="2800" dirty="0" err="1" smtClean="0">
                <a:solidFill>
                  <a:srgbClr val="000000"/>
                </a:solidFill>
              </a:rPr>
              <a:t>Multiscale</a:t>
            </a:r>
            <a:r>
              <a:rPr lang="en-US" sz="2800" dirty="0" smtClean="0">
                <a:solidFill>
                  <a:srgbClr val="000000"/>
                </a:solidFill>
              </a:rPr>
              <a:t> </a:t>
            </a:r>
            <a:r>
              <a:rPr lang="en-US" sz="2800" dirty="0" err="1" smtClean="0">
                <a:solidFill>
                  <a:srgbClr val="000000"/>
                </a:solidFill>
              </a:rPr>
              <a:t>variational</a:t>
            </a:r>
            <a:r>
              <a:rPr lang="en-US" sz="2800" dirty="0" smtClean="0">
                <a:solidFill>
                  <a:srgbClr val="000000"/>
                </a:solidFill>
              </a:rPr>
              <a:t> approach</a:t>
            </a:r>
          </a:p>
          <a:p>
            <a:pPr lvl="1" eaLnBrk="1" hangingPunct="1">
              <a:defRPr/>
            </a:pPr>
            <a:r>
              <a:rPr lang="en-US" sz="2800" dirty="0" smtClean="0">
                <a:solidFill>
                  <a:srgbClr val="000000"/>
                </a:solidFill>
              </a:rPr>
              <a:t>Used operationally by 20+ US, private, international agencies</a:t>
            </a:r>
          </a:p>
          <a:p>
            <a:pPr eaLnBrk="1" hangingPunct="1">
              <a:defRPr/>
            </a:pPr>
            <a:r>
              <a:rPr lang="en-US" sz="3200" b="1" dirty="0" smtClean="0">
                <a:solidFill>
                  <a:srgbClr val="0000FF"/>
                </a:solidFill>
              </a:rPr>
              <a:t>Qualities of LAPS</a:t>
            </a:r>
            <a:endParaRPr lang="en-US" sz="3200" dirty="0" smtClean="0">
              <a:solidFill>
                <a:srgbClr val="0000FF"/>
              </a:solidFill>
            </a:endParaRPr>
          </a:p>
          <a:p>
            <a:pPr lvl="1" eaLnBrk="1" hangingPunct="1">
              <a:defRPr/>
            </a:pPr>
            <a:r>
              <a:rPr lang="en-US" sz="2800" dirty="0" smtClean="0">
                <a:solidFill>
                  <a:srgbClr val="000000"/>
                </a:solidFill>
              </a:rPr>
              <a:t>Fidelity to reality (observations)</a:t>
            </a:r>
          </a:p>
          <a:p>
            <a:pPr lvl="1" eaLnBrk="1" hangingPunct="1">
              <a:defRPr/>
            </a:pPr>
            <a:r>
              <a:rPr lang="en-US" sz="2800" dirty="0" smtClean="0">
                <a:solidFill>
                  <a:srgbClr val="000000"/>
                </a:solidFill>
              </a:rPr>
              <a:t>Consistency between situational awareness &amp; NWP analyses</a:t>
            </a:r>
          </a:p>
          <a:p>
            <a:pPr lvl="1" eaLnBrk="1" hangingPunct="1">
              <a:defRPr/>
            </a:pPr>
            <a:r>
              <a:rPr lang="en-US" sz="2800" dirty="0" err="1" smtClean="0">
                <a:solidFill>
                  <a:srgbClr val="000000"/>
                </a:solidFill>
              </a:rPr>
              <a:t>Nowcast</a:t>
            </a:r>
            <a:r>
              <a:rPr lang="en-US" sz="2800" dirty="0" smtClean="0">
                <a:solidFill>
                  <a:srgbClr val="000000"/>
                </a:solidFill>
              </a:rPr>
              <a:t> (forecast) skill</a:t>
            </a:r>
          </a:p>
          <a:p>
            <a:pPr lvl="1" eaLnBrk="1" hangingPunct="1">
              <a:defRPr/>
            </a:pPr>
            <a:r>
              <a:rPr lang="en-US" sz="2800" dirty="0" smtClean="0">
                <a:solidFill>
                  <a:srgbClr val="000000"/>
                </a:solidFill>
              </a:rPr>
              <a:t>Speed – Low latency, high frequency, high resolution</a:t>
            </a:r>
          </a:p>
          <a:p>
            <a:pPr eaLnBrk="1" hangingPunct="1">
              <a:defRPr/>
            </a:pPr>
            <a:r>
              <a:rPr lang="en-US" sz="3200" b="1" dirty="0" smtClean="0">
                <a:solidFill>
                  <a:srgbClr val="0000FF"/>
                </a:solidFill>
              </a:rPr>
              <a:t>Drivers for change in use of LAPS</a:t>
            </a:r>
            <a:endParaRPr lang="en-US" sz="3200" dirty="0">
              <a:solidFill>
                <a:srgbClr val="0000FF"/>
              </a:solidFill>
            </a:endParaRPr>
          </a:p>
          <a:p>
            <a:pPr lvl="1" eaLnBrk="1" hangingPunct="1">
              <a:defRPr/>
            </a:pPr>
            <a:r>
              <a:rPr lang="en-US" sz="2800" dirty="0" smtClean="0">
                <a:solidFill>
                  <a:srgbClr val="000000"/>
                </a:solidFill>
              </a:rPr>
              <a:t>Need for more coordination, cloud computing, WRN</a:t>
            </a:r>
          </a:p>
          <a:p>
            <a:pPr eaLnBrk="1" hangingPunct="1">
              <a:defRPr/>
            </a:pPr>
            <a:r>
              <a:rPr lang="en-US" sz="3200" b="1" dirty="0" err="1" smtClean="0">
                <a:solidFill>
                  <a:srgbClr val="0000FF"/>
                </a:solidFill>
              </a:rPr>
              <a:t>VLab</a:t>
            </a:r>
            <a:r>
              <a:rPr lang="en-US" sz="3200" b="1" dirty="0" smtClean="0">
                <a:solidFill>
                  <a:srgbClr val="0000FF"/>
                </a:solidFill>
              </a:rPr>
              <a:t> path to </a:t>
            </a:r>
            <a:r>
              <a:rPr lang="en-US" sz="3200" b="1" dirty="0" err="1" smtClean="0">
                <a:solidFill>
                  <a:srgbClr val="0000FF"/>
                </a:solidFill>
              </a:rPr>
              <a:t>Nowcasting</a:t>
            </a:r>
            <a:r>
              <a:rPr lang="en-US" sz="3200" b="1" dirty="0" smtClean="0">
                <a:solidFill>
                  <a:srgbClr val="0000FF"/>
                </a:solidFill>
              </a:rPr>
              <a:t> with LAPS </a:t>
            </a:r>
          </a:p>
          <a:p>
            <a:pPr lvl="1" eaLnBrk="1" hangingPunct="1">
              <a:defRPr/>
            </a:pPr>
            <a:r>
              <a:rPr lang="en-US" sz="2800" dirty="0" smtClean="0">
                <a:solidFill>
                  <a:srgbClr val="000000"/>
                </a:solidFill>
              </a:rPr>
              <a:t>Monitoring</a:t>
            </a:r>
          </a:p>
          <a:p>
            <a:pPr lvl="2" eaLnBrk="1" hangingPunct="1">
              <a:defRPr/>
            </a:pPr>
            <a:r>
              <a:rPr lang="en-US" sz="2600" dirty="0" smtClean="0">
                <a:solidFill>
                  <a:srgbClr val="000000"/>
                </a:solidFill>
              </a:rPr>
              <a:t>2.5 km / 15-min frequency CONUS &amp; OCONUS 2/3D analysis</a:t>
            </a:r>
          </a:p>
          <a:p>
            <a:pPr lvl="1" eaLnBrk="1" hangingPunct="1">
              <a:defRPr/>
            </a:pPr>
            <a:r>
              <a:rPr lang="en-US" sz="2800" dirty="0" err="1" smtClean="0">
                <a:solidFill>
                  <a:srgbClr val="000000"/>
                </a:solidFill>
              </a:rPr>
              <a:t>Nowcasting</a:t>
            </a:r>
            <a:endParaRPr lang="en-US" sz="2800" dirty="0" smtClean="0">
              <a:solidFill>
                <a:srgbClr val="000000"/>
              </a:solidFill>
            </a:endParaRPr>
          </a:p>
          <a:p>
            <a:pPr lvl="2" eaLnBrk="1" hangingPunct="1">
              <a:defRPr/>
            </a:pPr>
            <a:r>
              <a:rPr lang="en-US" sz="2600" dirty="0" smtClean="0">
                <a:solidFill>
                  <a:srgbClr val="000000"/>
                </a:solidFill>
              </a:rPr>
              <a:t>For high impact events – </a:t>
            </a:r>
            <a:r>
              <a:rPr lang="en-US" sz="2600" dirty="0" err="1" smtClean="0">
                <a:solidFill>
                  <a:srgbClr val="000000"/>
                </a:solidFill>
              </a:rPr>
              <a:t>Relocatable</a:t>
            </a:r>
            <a:r>
              <a:rPr lang="en-US" sz="2600" dirty="0" smtClean="0">
                <a:solidFill>
                  <a:srgbClr val="000000"/>
                </a:solidFill>
              </a:rPr>
              <a:t> domain</a:t>
            </a:r>
          </a:p>
          <a:p>
            <a:pPr lvl="2" eaLnBrk="1" hangingPunct="1">
              <a:defRPr/>
            </a:pPr>
            <a:r>
              <a:rPr lang="en-US" sz="2600" dirty="0" smtClean="0">
                <a:solidFill>
                  <a:srgbClr val="000000"/>
                </a:solidFill>
              </a:rPr>
              <a:t>1km/5-15 min freq. 3D analysis, 1hr freq. 3-6 </a:t>
            </a:r>
            <a:r>
              <a:rPr lang="en-US" sz="2600" dirty="0" err="1" smtClean="0">
                <a:solidFill>
                  <a:srgbClr val="000000"/>
                </a:solidFill>
              </a:rPr>
              <a:t>hr</a:t>
            </a:r>
            <a:r>
              <a:rPr lang="en-US" sz="2600" dirty="0" smtClean="0">
                <a:solidFill>
                  <a:srgbClr val="000000"/>
                </a:solidFill>
              </a:rPr>
              <a:t> WRF forecast</a:t>
            </a:r>
          </a:p>
          <a:p>
            <a:pPr lvl="1" eaLnBrk="1" hangingPunct="1">
              <a:defRPr/>
            </a:pPr>
            <a:r>
              <a:rPr lang="en-US" sz="2800" dirty="0" smtClean="0">
                <a:solidFill>
                  <a:srgbClr val="000000"/>
                </a:solidFill>
              </a:rPr>
              <a:t>Approach</a:t>
            </a:r>
          </a:p>
          <a:p>
            <a:pPr lvl="2" eaLnBrk="1" hangingPunct="1">
              <a:defRPr/>
            </a:pPr>
            <a:r>
              <a:rPr lang="en-US" sz="2600" dirty="0" smtClean="0">
                <a:solidFill>
                  <a:srgbClr val="000000"/>
                </a:solidFill>
              </a:rPr>
              <a:t>Run on IDP server; Test off-line, in </a:t>
            </a:r>
            <a:r>
              <a:rPr lang="en-US" sz="2600" dirty="0" err="1" smtClean="0">
                <a:solidFill>
                  <a:srgbClr val="000000"/>
                </a:solidFill>
              </a:rPr>
              <a:t>Testbeds</a:t>
            </a:r>
            <a:r>
              <a:rPr lang="en-US" sz="2600" dirty="0" smtClean="0">
                <a:solidFill>
                  <a:srgbClr val="000000"/>
                </a:solidFill>
              </a:rPr>
              <a:t>, OPG</a:t>
            </a:r>
          </a:p>
          <a:p>
            <a:pPr lvl="2" eaLnBrk="1" hangingPunct="1">
              <a:defRPr/>
            </a:pPr>
            <a:r>
              <a:rPr lang="en-US" sz="2600" dirty="0" smtClean="0">
                <a:solidFill>
                  <a:srgbClr val="000000"/>
                </a:solidFill>
              </a:rPr>
              <a:t>Engage with broader DA / user communities – LAPS Workshop, User Group</a:t>
            </a:r>
          </a:p>
        </p:txBody>
      </p:sp>
      <p:sp>
        <p:nvSpPr>
          <p:cNvPr id="4" name="Slide Number Placeholder 4"/>
          <p:cNvSpPr>
            <a:spLocks noGrp="1"/>
          </p:cNvSpPr>
          <p:nvPr>
            <p:ph type="sldNum" sz="quarter" idx="12"/>
          </p:nvPr>
        </p:nvSpPr>
        <p:spPr>
          <a:xfrm>
            <a:off x="8686800" y="6553200"/>
            <a:ext cx="4572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a:pPr eaLnBrk="1" hangingPunct="1"/>
              <a:t>2</a:t>
            </a:fld>
            <a:endParaRPr lang="en-US" sz="1400" dirty="0"/>
          </a:p>
        </p:txBody>
      </p:sp>
    </p:spTree>
    <p:extLst>
      <p:ext uri="{BB962C8B-B14F-4D97-AF65-F5344CB8AC3E}">
        <p14:creationId xmlns:p14="http://schemas.microsoft.com/office/powerpoint/2010/main" val="427255083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0" y="0"/>
            <a:ext cx="9144000" cy="457200"/>
          </a:xfrm>
        </p:spPr>
        <p:txBody>
          <a:bodyPr/>
          <a:lstStyle/>
          <a:p>
            <a:pPr eaLnBrk="1" hangingPunct="1">
              <a:defRPr/>
            </a:pPr>
            <a:r>
              <a:rPr lang="en-GB" sz="3200" dirty="0" smtClean="0">
                <a:solidFill>
                  <a:srgbClr val="FF0000"/>
                </a:solidFill>
                <a:cs typeface="+mj-cs"/>
              </a:rPr>
              <a:t>USE OF LAPS IN NWS</a:t>
            </a:r>
            <a:endParaRPr lang="en-US" sz="3200" dirty="0" smtClean="0">
              <a:solidFill>
                <a:srgbClr val="FF0000"/>
              </a:solidFill>
              <a:cs typeface="+mj-cs"/>
            </a:endParaRPr>
          </a:p>
        </p:txBody>
      </p:sp>
      <p:sp>
        <p:nvSpPr>
          <p:cNvPr id="384003" name="Rectangle 3"/>
          <p:cNvSpPr>
            <a:spLocks noGrp="1" noChangeArrowheads="1"/>
          </p:cNvSpPr>
          <p:nvPr>
            <p:ph type="body" idx="1"/>
          </p:nvPr>
        </p:nvSpPr>
        <p:spPr bwMode="auto">
          <a:xfrm>
            <a:off x="0" y="533400"/>
            <a:ext cx="9144000" cy="6324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rmAutofit fontScale="70000" lnSpcReduction="20000"/>
          </a:bodyPr>
          <a:lstStyle/>
          <a:p>
            <a:pPr>
              <a:lnSpc>
                <a:spcPct val="110000"/>
              </a:lnSpc>
            </a:pPr>
            <a:r>
              <a:rPr lang="en-US" sz="3200" b="1" dirty="0" smtClean="0">
                <a:solidFill>
                  <a:srgbClr val="0000FF"/>
                </a:solidFill>
              </a:rPr>
              <a:t>AWIPS Operational Requirements </a:t>
            </a:r>
            <a:r>
              <a:rPr lang="en-US" sz="3200" dirty="0" smtClean="0"/>
              <a:t>(2009)</a:t>
            </a:r>
          </a:p>
          <a:p>
            <a:pPr lvl="1">
              <a:lnSpc>
                <a:spcPct val="110000"/>
              </a:lnSpc>
            </a:pPr>
            <a:r>
              <a:rPr lang="en-US" sz="2800" dirty="0" smtClean="0"/>
              <a:t>3D LAPS analysis needed “to properly assimilate an increasing number of data sources into [the forecasters’] decision making process”</a:t>
            </a:r>
          </a:p>
          <a:p>
            <a:pPr lvl="1">
              <a:lnSpc>
                <a:spcPct val="110000"/>
              </a:lnSpc>
            </a:pPr>
            <a:r>
              <a:rPr lang="en-US" sz="2800" dirty="0" smtClean="0"/>
              <a:t>Single 3/4D gridded data </a:t>
            </a:r>
          </a:p>
          <a:p>
            <a:pPr lvl="2">
              <a:lnSpc>
                <a:spcPct val="110000"/>
              </a:lnSpc>
            </a:pPr>
            <a:r>
              <a:rPr lang="en-US" sz="2600" b="1" i="1" dirty="0" smtClean="0">
                <a:solidFill>
                  <a:srgbClr val="D612F0"/>
                </a:solidFill>
              </a:rPr>
              <a:t>Synthesis of all observational information</a:t>
            </a:r>
          </a:p>
          <a:p>
            <a:pPr lvl="2">
              <a:lnSpc>
                <a:spcPct val="110000"/>
              </a:lnSpc>
            </a:pPr>
            <a:r>
              <a:rPr lang="en-US" sz="2600" b="1" i="1" dirty="0" smtClean="0">
                <a:solidFill>
                  <a:srgbClr val="D612F0"/>
                </a:solidFill>
              </a:rPr>
              <a:t>From which all products can be derived</a:t>
            </a:r>
          </a:p>
          <a:p>
            <a:pPr lvl="8">
              <a:lnSpc>
                <a:spcPct val="110000"/>
              </a:lnSpc>
            </a:pPr>
            <a:endParaRPr lang="en-US" sz="2400" b="1" i="1" dirty="0" smtClean="0">
              <a:solidFill>
                <a:srgbClr val="D612F0"/>
              </a:solidFill>
            </a:endParaRPr>
          </a:p>
          <a:p>
            <a:pPr>
              <a:lnSpc>
                <a:spcPct val="110000"/>
              </a:lnSpc>
            </a:pPr>
            <a:r>
              <a:rPr lang="en-US" sz="3200" dirty="0" smtClean="0"/>
              <a:t>WFO application areas - </a:t>
            </a:r>
            <a:r>
              <a:rPr lang="en-US" sz="3200" dirty="0"/>
              <a:t>NWS </a:t>
            </a:r>
            <a:r>
              <a:rPr lang="en-US" sz="3100" b="1" dirty="0">
                <a:solidFill>
                  <a:srgbClr val="0000FF"/>
                </a:solidFill>
              </a:rPr>
              <a:t>LAPS survey </a:t>
            </a:r>
            <a:r>
              <a:rPr lang="en-US" sz="3200" dirty="0" smtClean="0"/>
              <a:t>&amp; AWIPS requirements</a:t>
            </a:r>
          </a:p>
          <a:p>
            <a:pPr lvl="1">
              <a:lnSpc>
                <a:spcPct val="110000"/>
              </a:lnSpc>
            </a:pPr>
            <a:r>
              <a:rPr lang="en-US" sz="2800" dirty="0" smtClean="0">
                <a:solidFill>
                  <a:srgbClr val="D612F0"/>
                </a:solidFill>
              </a:rPr>
              <a:t>Monitoring</a:t>
            </a:r>
          </a:p>
          <a:p>
            <a:pPr lvl="2">
              <a:lnSpc>
                <a:spcPct val="110000"/>
              </a:lnSpc>
            </a:pPr>
            <a:r>
              <a:rPr lang="en-US" sz="2600" dirty="0" smtClean="0"/>
              <a:t>Severe weather &amp; convective potential</a:t>
            </a:r>
          </a:p>
          <a:p>
            <a:pPr lvl="2">
              <a:lnSpc>
                <a:spcPct val="110000"/>
              </a:lnSpc>
            </a:pPr>
            <a:r>
              <a:rPr lang="en-US" sz="2600" dirty="0" smtClean="0"/>
              <a:t>Pre</a:t>
            </a:r>
            <a:r>
              <a:rPr lang="en-US" sz="2600" dirty="0"/>
              <a:t>-storm &amp; near-storm </a:t>
            </a:r>
            <a:r>
              <a:rPr lang="en-US" sz="2600" dirty="0" smtClean="0"/>
              <a:t>environments - 3D thermodynamic &amp; kinematic analysis</a:t>
            </a:r>
          </a:p>
          <a:p>
            <a:pPr lvl="2">
              <a:lnSpc>
                <a:spcPct val="110000"/>
              </a:lnSpc>
            </a:pPr>
            <a:r>
              <a:rPr lang="en-US" sz="2600" dirty="0" smtClean="0"/>
              <a:t>Frontal / wind / synoptic forcing analysis</a:t>
            </a:r>
          </a:p>
          <a:p>
            <a:pPr lvl="2">
              <a:lnSpc>
                <a:spcPct val="110000"/>
              </a:lnSpc>
            </a:pPr>
            <a:r>
              <a:rPr lang="en-US" sz="2600" dirty="0" smtClean="0"/>
              <a:t>Winter weather / melting layer / mixed precipitation</a:t>
            </a:r>
          </a:p>
          <a:p>
            <a:pPr lvl="2">
              <a:lnSpc>
                <a:spcPct val="110000"/>
              </a:lnSpc>
            </a:pPr>
            <a:r>
              <a:rPr lang="en-US" sz="2600" dirty="0" smtClean="0"/>
              <a:t>Ongoing monitoring of current conditions</a:t>
            </a:r>
          </a:p>
          <a:p>
            <a:pPr lvl="2">
              <a:lnSpc>
                <a:spcPct val="110000"/>
              </a:lnSpc>
            </a:pPr>
            <a:r>
              <a:rPr lang="en-US" sz="2600" dirty="0" smtClean="0"/>
              <a:t>Moisture / temperature analysis / trends</a:t>
            </a:r>
          </a:p>
          <a:p>
            <a:pPr lvl="2">
              <a:lnSpc>
                <a:spcPct val="110000"/>
              </a:lnSpc>
            </a:pPr>
            <a:r>
              <a:rPr lang="en-US" sz="2600" dirty="0" smtClean="0"/>
              <a:t>Aviation forecasting – low level </a:t>
            </a:r>
            <a:r>
              <a:rPr lang="en-US" sz="2600" dirty="0" err="1" smtClean="0"/>
              <a:t>windshear</a:t>
            </a:r>
            <a:endParaRPr lang="en-US" sz="2600" dirty="0" smtClean="0"/>
          </a:p>
          <a:p>
            <a:pPr lvl="2">
              <a:lnSpc>
                <a:spcPct val="110000"/>
              </a:lnSpc>
            </a:pPr>
            <a:r>
              <a:rPr lang="en-US" sz="2600" dirty="0" smtClean="0"/>
              <a:t>Coastal forecasting – intrusion of marine layers</a:t>
            </a:r>
          </a:p>
          <a:p>
            <a:pPr lvl="1">
              <a:lnSpc>
                <a:spcPct val="110000"/>
              </a:lnSpc>
            </a:pPr>
            <a:r>
              <a:rPr lang="en-US" sz="2800" dirty="0" smtClean="0"/>
              <a:t>“Local high resolution </a:t>
            </a:r>
            <a:r>
              <a:rPr lang="en-US" sz="2900" dirty="0">
                <a:solidFill>
                  <a:srgbClr val="D612F0"/>
                </a:solidFill>
              </a:rPr>
              <a:t>model initialization</a:t>
            </a:r>
            <a:r>
              <a:rPr lang="en-US" sz="2800" dirty="0" smtClean="0"/>
              <a:t>” – </a:t>
            </a:r>
            <a:r>
              <a:rPr lang="en-US" sz="2800" dirty="0" err="1" smtClean="0"/>
              <a:t>Nowcasting</a:t>
            </a:r>
            <a:endParaRPr lang="en-US" sz="2800" dirty="0" smtClean="0"/>
          </a:p>
          <a:p>
            <a:pPr lvl="2">
              <a:lnSpc>
                <a:spcPct val="110000"/>
              </a:lnSpc>
            </a:pPr>
            <a:r>
              <a:rPr lang="en-US" sz="2600" dirty="0" smtClean="0"/>
              <a:t>LAPS GUI does not support this in AWIPS</a:t>
            </a:r>
            <a:endParaRPr lang="en-US" sz="3200" dirty="0" smtClean="0"/>
          </a:p>
        </p:txBody>
      </p:sp>
      <p:sp>
        <p:nvSpPr>
          <p:cNvPr id="4" name="Slide Number Placeholder 4"/>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fld id="{18B72C05-4274-D242-BA78-E78DA5042A50}" type="slidenum">
              <a:rPr lang="en-US" sz="1400">
                <a:solidFill>
                  <a:srgbClr val="000000"/>
                </a:solidFill>
              </a:rPr>
              <a:pPr algn="ctr" eaLnBrk="1" hangingPunct="1"/>
              <a:t>20</a:t>
            </a:fld>
            <a:endParaRPr lang="en-US" sz="1400" dirty="0">
              <a:solidFill>
                <a:srgbClr val="000000"/>
              </a:solidFill>
            </a:endParaRPr>
          </a:p>
        </p:txBody>
      </p:sp>
    </p:spTree>
    <p:extLst>
      <p:ext uri="{BB962C8B-B14F-4D97-AF65-F5344CB8AC3E}">
        <p14:creationId xmlns:p14="http://schemas.microsoft.com/office/powerpoint/2010/main" val="29375519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0" y="0"/>
            <a:ext cx="9144000" cy="457200"/>
          </a:xfrm>
        </p:spPr>
        <p:txBody>
          <a:bodyPr/>
          <a:lstStyle/>
          <a:p>
            <a:pPr eaLnBrk="1" hangingPunct="1">
              <a:defRPr/>
            </a:pPr>
            <a:r>
              <a:rPr lang="en-GB" sz="2800" dirty="0" smtClean="0">
                <a:solidFill>
                  <a:srgbClr val="FF0000"/>
                </a:solidFill>
                <a:cs typeface="+mj-cs"/>
              </a:rPr>
              <a:t>DEFAULT LAPS CONFIGURATIONS ON AWIPS</a:t>
            </a:r>
            <a:endParaRPr lang="en-US" sz="2800" dirty="0" smtClean="0">
              <a:solidFill>
                <a:srgbClr val="FF0000"/>
              </a:solidFill>
              <a:cs typeface="+mj-cs"/>
            </a:endParaRPr>
          </a:p>
        </p:txBody>
      </p:sp>
      <p:sp>
        <p:nvSpPr>
          <p:cNvPr id="384003" name="Rectangle 3"/>
          <p:cNvSpPr>
            <a:spLocks noGrp="1" noChangeArrowheads="1"/>
          </p:cNvSpPr>
          <p:nvPr>
            <p:ph type="body" idx="1"/>
          </p:nvPr>
        </p:nvSpPr>
        <p:spPr bwMode="auto">
          <a:xfrm>
            <a:off x="0" y="609600"/>
            <a:ext cx="9144000" cy="62484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rmAutofit fontScale="92500" lnSpcReduction="10000"/>
          </a:bodyPr>
          <a:lstStyle/>
          <a:p>
            <a:pPr>
              <a:lnSpc>
                <a:spcPct val="120000"/>
              </a:lnSpc>
            </a:pPr>
            <a:r>
              <a:rPr lang="en-US" sz="3200" b="1" dirty="0" smtClean="0">
                <a:solidFill>
                  <a:srgbClr val="0000FF"/>
                </a:solidFill>
              </a:rPr>
              <a:t>2009</a:t>
            </a:r>
          </a:p>
          <a:p>
            <a:pPr lvl="1">
              <a:lnSpc>
                <a:spcPct val="120000"/>
              </a:lnSpc>
            </a:pPr>
            <a:r>
              <a:rPr lang="en-US" sz="2800" dirty="0"/>
              <a:t>10 km, 1-hr frequency </a:t>
            </a:r>
            <a:r>
              <a:rPr lang="en-US" sz="2800" dirty="0" smtClean="0"/>
              <a:t>WFO domain 3D analysis</a:t>
            </a:r>
          </a:p>
          <a:p>
            <a:pPr lvl="1">
              <a:lnSpc>
                <a:spcPct val="120000"/>
              </a:lnSpc>
            </a:pPr>
            <a:r>
              <a:rPr lang="en-US" sz="2800" dirty="0" smtClean="0"/>
              <a:t>Schedule driven</a:t>
            </a:r>
          </a:p>
          <a:p>
            <a:pPr lvl="1">
              <a:lnSpc>
                <a:spcPct val="120000"/>
              </a:lnSpc>
            </a:pPr>
            <a:r>
              <a:rPr lang="en-US" sz="2800" dirty="0" smtClean="0"/>
              <a:t>Serves </a:t>
            </a:r>
            <a:r>
              <a:rPr lang="en-US" sz="2800" dirty="0"/>
              <a:t>single </a:t>
            </a:r>
            <a:r>
              <a:rPr lang="en-US" sz="2800" dirty="0" smtClean="0"/>
              <a:t>WFO</a:t>
            </a:r>
          </a:p>
          <a:p>
            <a:pPr lvl="1">
              <a:lnSpc>
                <a:spcPct val="120000"/>
              </a:lnSpc>
            </a:pPr>
            <a:r>
              <a:rPr lang="en-US" sz="2800" dirty="0" smtClean="0"/>
              <a:t>Runs on AWIPS</a:t>
            </a:r>
          </a:p>
          <a:p>
            <a:pPr>
              <a:lnSpc>
                <a:spcPct val="120000"/>
              </a:lnSpc>
            </a:pPr>
            <a:r>
              <a:rPr lang="en-US" sz="3200" b="1" dirty="0">
                <a:solidFill>
                  <a:srgbClr val="0000FF"/>
                </a:solidFill>
              </a:rPr>
              <a:t>2014</a:t>
            </a:r>
          </a:p>
          <a:p>
            <a:pPr lvl="1">
              <a:lnSpc>
                <a:spcPct val="120000"/>
              </a:lnSpc>
            </a:pPr>
            <a:r>
              <a:rPr lang="en-US" sz="2800" dirty="0"/>
              <a:t>2.5km, </a:t>
            </a:r>
            <a:r>
              <a:rPr lang="en-US" sz="2800" dirty="0" smtClean="0"/>
              <a:t>1-hr (?) </a:t>
            </a:r>
            <a:r>
              <a:rPr lang="en-US" sz="2800" dirty="0"/>
              <a:t>frequency </a:t>
            </a:r>
            <a:r>
              <a:rPr lang="en-US" sz="2800" dirty="0" smtClean="0"/>
              <a:t>WFO domain 3D analysis</a:t>
            </a:r>
          </a:p>
          <a:p>
            <a:pPr lvl="1">
              <a:lnSpc>
                <a:spcPct val="120000"/>
              </a:lnSpc>
            </a:pPr>
            <a:r>
              <a:rPr lang="en-US" sz="2800" dirty="0" smtClean="0"/>
              <a:t>Schedule driven</a:t>
            </a:r>
          </a:p>
          <a:p>
            <a:pPr lvl="1">
              <a:lnSpc>
                <a:spcPct val="120000"/>
              </a:lnSpc>
            </a:pPr>
            <a:r>
              <a:rPr lang="en-US" sz="2800" dirty="0" smtClean="0"/>
              <a:t>Serves single WFO</a:t>
            </a:r>
          </a:p>
          <a:p>
            <a:pPr lvl="1">
              <a:lnSpc>
                <a:spcPct val="120000"/>
              </a:lnSpc>
            </a:pPr>
            <a:r>
              <a:rPr lang="en-US" sz="2800" dirty="0" smtClean="0"/>
              <a:t>Runs on AWIPS-</a:t>
            </a:r>
            <a:r>
              <a:rPr lang="en-US" sz="2800" dirty="0" err="1" smtClean="0"/>
              <a:t>ll</a:t>
            </a:r>
            <a:endParaRPr lang="en-US" sz="2800" dirty="0" smtClean="0"/>
          </a:p>
          <a:p>
            <a:pPr>
              <a:lnSpc>
                <a:spcPct val="120000"/>
              </a:lnSpc>
            </a:pPr>
            <a:r>
              <a:rPr lang="en-US" sz="3200" b="1" dirty="0">
                <a:solidFill>
                  <a:srgbClr val="0000FF"/>
                </a:solidFill>
              </a:rPr>
              <a:t>Future configuration </a:t>
            </a:r>
            <a:r>
              <a:rPr lang="en-US" sz="3200" dirty="0" smtClean="0"/>
              <a:t>– How should we design?</a:t>
            </a:r>
            <a:endParaRPr lang="en-US" sz="2600" dirty="0" smtClean="0"/>
          </a:p>
          <a:p>
            <a:pPr lvl="2">
              <a:lnSpc>
                <a:spcPct val="120000"/>
              </a:lnSpc>
            </a:pPr>
            <a:endParaRPr lang="en-US" sz="2600" dirty="0" smtClean="0"/>
          </a:p>
          <a:p>
            <a:pPr lvl="1">
              <a:lnSpc>
                <a:spcPct val="120000"/>
              </a:lnSpc>
            </a:pPr>
            <a:endParaRPr lang="en-US" sz="2800" dirty="0" smtClean="0"/>
          </a:p>
          <a:p>
            <a:pPr>
              <a:lnSpc>
                <a:spcPct val="120000"/>
              </a:lnSpc>
            </a:pPr>
            <a:endParaRPr lang="en-US" sz="3200" dirty="0" smtClean="0"/>
          </a:p>
          <a:p>
            <a:pPr>
              <a:lnSpc>
                <a:spcPct val="120000"/>
              </a:lnSpc>
            </a:pPr>
            <a:endParaRPr lang="en-US" sz="3200" dirty="0" smtClean="0"/>
          </a:p>
        </p:txBody>
      </p:sp>
      <p:sp>
        <p:nvSpPr>
          <p:cNvPr id="4" name="Slide Number Placeholder 4"/>
          <p:cNvSpPr>
            <a:spLocks noGrp="1"/>
          </p:cNvSpPr>
          <p:nvPr>
            <p:ph type="sldNum" sz="quarter" idx="12"/>
          </p:nvPr>
        </p:nvSpPr>
        <p:spPr>
          <a:xfrm>
            <a:off x="8686800" y="6553200"/>
            <a:ext cx="4572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a:solidFill>
                  <a:srgbClr val="000000"/>
                </a:solidFill>
              </a:rPr>
              <a:pPr eaLnBrk="1" hangingPunct="1"/>
              <a:t>21</a:t>
            </a:fld>
            <a:endParaRPr lang="en-US" sz="1400" dirty="0">
              <a:solidFill>
                <a:srgbClr val="000000"/>
              </a:solidFill>
            </a:endParaRPr>
          </a:p>
        </p:txBody>
      </p:sp>
    </p:spTree>
    <p:extLst>
      <p:ext uri="{BB962C8B-B14F-4D97-AF65-F5344CB8AC3E}">
        <p14:creationId xmlns:p14="http://schemas.microsoft.com/office/powerpoint/2010/main" val="362187280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0" y="0"/>
            <a:ext cx="9144000" cy="457200"/>
          </a:xfrm>
        </p:spPr>
        <p:txBody>
          <a:bodyPr/>
          <a:lstStyle/>
          <a:p>
            <a:pPr eaLnBrk="1" hangingPunct="1">
              <a:defRPr/>
            </a:pPr>
            <a:r>
              <a:rPr lang="en-GB" sz="3100" dirty="0" smtClean="0">
                <a:solidFill>
                  <a:srgbClr val="FF0000"/>
                </a:solidFill>
                <a:cs typeface="+mj-cs"/>
              </a:rPr>
              <a:t>DRIVERS FOR CHANGE IN NWS USE OF LAPS</a:t>
            </a:r>
            <a:endParaRPr lang="en-US" sz="3100" dirty="0" smtClean="0">
              <a:solidFill>
                <a:srgbClr val="FF0000"/>
              </a:solidFill>
              <a:cs typeface="+mj-cs"/>
            </a:endParaRPr>
          </a:p>
        </p:txBody>
      </p:sp>
      <p:sp>
        <p:nvSpPr>
          <p:cNvPr id="384003" name="Rectangle 3"/>
          <p:cNvSpPr>
            <a:spLocks noGrp="1" noChangeArrowheads="1"/>
          </p:cNvSpPr>
          <p:nvPr>
            <p:ph type="body" idx="1"/>
          </p:nvPr>
        </p:nvSpPr>
        <p:spPr bwMode="auto">
          <a:xfrm>
            <a:off x="0" y="533400"/>
            <a:ext cx="9144000" cy="6324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rmAutofit lnSpcReduction="10000"/>
          </a:bodyPr>
          <a:lstStyle/>
          <a:p>
            <a:pPr eaLnBrk="1" hangingPunct="1">
              <a:defRPr/>
            </a:pPr>
            <a:r>
              <a:rPr lang="en-US" sz="3200" dirty="0" smtClean="0"/>
              <a:t>Desire for more</a:t>
            </a:r>
            <a:r>
              <a:rPr lang="en-US" sz="3200" b="1" dirty="0" smtClean="0"/>
              <a:t> </a:t>
            </a:r>
            <a:r>
              <a:rPr lang="en-US" sz="3200" b="1" dirty="0" smtClean="0">
                <a:solidFill>
                  <a:srgbClr val="0000FF"/>
                </a:solidFill>
              </a:rPr>
              <a:t>coordinated forecast process</a:t>
            </a:r>
          </a:p>
          <a:p>
            <a:pPr lvl="1" eaLnBrk="1" hangingPunct="1">
              <a:defRPr/>
            </a:pPr>
            <a:r>
              <a:rPr lang="en-US" sz="2800" dirty="0" smtClean="0">
                <a:solidFill>
                  <a:srgbClr val="D612F0"/>
                </a:solidFill>
              </a:rPr>
              <a:t>WFOs work together </a:t>
            </a:r>
            <a:r>
              <a:rPr lang="en-US" sz="2800" dirty="0" smtClean="0"/>
              <a:t>to cover evolving high impact events</a:t>
            </a:r>
          </a:p>
          <a:p>
            <a:pPr lvl="1" eaLnBrk="1" hangingPunct="1">
              <a:defRPr/>
            </a:pPr>
            <a:r>
              <a:rPr lang="en-US" sz="2800" dirty="0" smtClean="0"/>
              <a:t>Close LAPS user – developer loop</a:t>
            </a:r>
          </a:p>
          <a:p>
            <a:pPr eaLnBrk="1" hangingPunct="1">
              <a:defRPr/>
            </a:pPr>
            <a:r>
              <a:rPr lang="en-US" sz="3200" dirty="0"/>
              <a:t>Government </a:t>
            </a:r>
            <a:r>
              <a:rPr lang="en-US" sz="3200" dirty="0" smtClean="0"/>
              <a:t>directive </a:t>
            </a:r>
            <a:r>
              <a:rPr lang="en-US" sz="3200" dirty="0"/>
              <a:t>to </a:t>
            </a:r>
            <a:r>
              <a:rPr lang="en-US" sz="3200" b="1" dirty="0">
                <a:solidFill>
                  <a:srgbClr val="0000FF"/>
                </a:solidFill>
              </a:rPr>
              <a:t>reduce # of data centers</a:t>
            </a:r>
          </a:p>
          <a:p>
            <a:pPr lvl="1" eaLnBrk="1" hangingPunct="1">
              <a:defRPr/>
            </a:pPr>
            <a:r>
              <a:rPr lang="en-US" sz="2800" dirty="0" smtClean="0">
                <a:solidFill>
                  <a:srgbClr val="D612F0"/>
                </a:solidFill>
              </a:rPr>
              <a:t>Servers or “thin clients” at WFOs? </a:t>
            </a:r>
            <a:endParaRPr lang="en-US" sz="2800" dirty="0" smtClean="0"/>
          </a:p>
          <a:p>
            <a:pPr eaLnBrk="1" hangingPunct="1">
              <a:defRPr/>
            </a:pPr>
            <a:r>
              <a:rPr lang="en-US" sz="3200" b="1" dirty="0" smtClean="0">
                <a:solidFill>
                  <a:srgbClr val="0000FF"/>
                </a:solidFill>
              </a:rPr>
              <a:t>Cloud computing</a:t>
            </a:r>
          </a:p>
          <a:p>
            <a:pPr lvl="1" eaLnBrk="1" hangingPunct="1">
              <a:defRPr/>
            </a:pPr>
            <a:r>
              <a:rPr lang="en-US" sz="2800" dirty="0" smtClean="0"/>
              <a:t>Reassess where LAPS &amp; AWIPS runs</a:t>
            </a:r>
          </a:p>
          <a:p>
            <a:pPr lvl="2" eaLnBrk="1" hangingPunct="1">
              <a:defRPr/>
            </a:pPr>
            <a:r>
              <a:rPr lang="en-US" sz="2600" dirty="0" smtClean="0">
                <a:solidFill>
                  <a:srgbClr val="D612F0"/>
                </a:solidFill>
              </a:rPr>
              <a:t>Local machine or central / cloud facility?</a:t>
            </a:r>
          </a:p>
          <a:p>
            <a:pPr eaLnBrk="1" hangingPunct="1">
              <a:defRPr/>
            </a:pPr>
            <a:r>
              <a:rPr lang="en-US" sz="3200" b="1" dirty="0" smtClean="0">
                <a:solidFill>
                  <a:srgbClr val="0000FF"/>
                </a:solidFill>
              </a:rPr>
              <a:t>Weather Ready Nation </a:t>
            </a:r>
            <a:r>
              <a:rPr lang="en-US" sz="3200" dirty="0" smtClean="0"/>
              <a:t>(WRN)</a:t>
            </a:r>
          </a:p>
          <a:p>
            <a:pPr lvl="1" eaLnBrk="1" hangingPunct="1">
              <a:defRPr/>
            </a:pPr>
            <a:r>
              <a:rPr lang="en-US" sz="2800" dirty="0" smtClean="0">
                <a:solidFill>
                  <a:srgbClr val="D612F0"/>
                </a:solidFill>
              </a:rPr>
              <a:t>Digital guidance needed </a:t>
            </a:r>
            <a:r>
              <a:rPr lang="en-US" sz="2800" dirty="0" smtClean="0"/>
              <a:t>for decision making support</a:t>
            </a:r>
          </a:p>
        </p:txBody>
      </p:sp>
      <p:sp>
        <p:nvSpPr>
          <p:cNvPr id="4" name="Slide Number Placeholder 4"/>
          <p:cNvSpPr>
            <a:spLocks noGrp="1"/>
          </p:cNvSpPr>
          <p:nvPr>
            <p:ph type="sldNum" sz="quarter" idx="12"/>
          </p:nvPr>
        </p:nvSpPr>
        <p:spPr>
          <a:xfrm>
            <a:off x="8686800" y="6553200"/>
            <a:ext cx="4572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a:solidFill>
                  <a:srgbClr val="000000"/>
                </a:solidFill>
              </a:rPr>
              <a:pPr eaLnBrk="1" hangingPunct="1"/>
              <a:t>22</a:t>
            </a:fld>
            <a:endParaRPr lang="en-US" sz="1400" dirty="0">
              <a:solidFill>
                <a:srgbClr val="000000"/>
              </a:solidFill>
            </a:endParaRPr>
          </a:p>
        </p:txBody>
      </p:sp>
    </p:spTree>
    <p:extLst>
      <p:ext uri="{BB962C8B-B14F-4D97-AF65-F5344CB8AC3E}">
        <p14:creationId xmlns:p14="http://schemas.microsoft.com/office/powerpoint/2010/main" val="248631853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0" y="0"/>
            <a:ext cx="9144000" cy="914400"/>
          </a:xfrm>
        </p:spPr>
        <p:txBody>
          <a:bodyPr/>
          <a:lstStyle/>
          <a:p>
            <a:pPr eaLnBrk="1" hangingPunct="1">
              <a:defRPr/>
            </a:pPr>
            <a:r>
              <a:rPr lang="en-GB" sz="3200" dirty="0">
                <a:solidFill>
                  <a:srgbClr val="FF0000"/>
                </a:solidFill>
                <a:cs typeface="+mj-cs"/>
              </a:rPr>
              <a:t>PROPOSED CONFIGURATION FOR</a:t>
            </a:r>
            <a:r>
              <a:rPr lang="en-GB" sz="3200" dirty="0" smtClean="0">
                <a:solidFill>
                  <a:srgbClr val="FF0000"/>
                </a:solidFill>
                <a:cs typeface="+mj-cs"/>
              </a:rPr>
              <a:t/>
            </a:r>
            <a:br>
              <a:rPr lang="en-GB" sz="3200" dirty="0" smtClean="0">
                <a:solidFill>
                  <a:srgbClr val="FF0000"/>
                </a:solidFill>
                <a:cs typeface="+mj-cs"/>
              </a:rPr>
            </a:br>
            <a:r>
              <a:rPr lang="en-GB" sz="3200" dirty="0" smtClean="0">
                <a:solidFill>
                  <a:srgbClr val="FF0000"/>
                </a:solidFill>
                <a:cs typeface="+mj-cs"/>
              </a:rPr>
              <a:t>LAPS ANALYSIS &amp; NOWCASTING (LAN)</a:t>
            </a:r>
            <a:endParaRPr lang="en-US" sz="3200" dirty="0" smtClean="0">
              <a:solidFill>
                <a:srgbClr val="FF0000"/>
              </a:solidFill>
              <a:cs typeface="+mj-cs"/>
            </a:endParaRPr>
          </a:p>
        </p:txBody>
      </p:sp>
      <p:sp>
        <p:nvSpPr>
          <p:cNvPr id="384003" name="Rectangle 3"/>
          <p:cNvSpPr>
            <a:spLocks noGrp="1" noChangeArrowheads="1"/>
          </p:cNvSpPr>
          <p:nvPr>
            <p:ph type="body" idx="1"/>
          </p:nvPr>
        </p:nvSpPr>
        <p:spPr bwMode="auto">
          <a:xfrm>
            <a:off x="0" y="990600"/>
            <a:ext cx="9144000" cy="58674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rmAutofit fontScale="92500" lnSpcReduction="20000"/>
          </a:bodyPr>
          <a:lstStyle/>
          <a:p>
            <a:pPr>
              <a:lnSpc>
                <a:spcPct val="120000"/>
              </a:lnSpc>
            </a:pPr>
            <a:r>
              <a:rPr lang="en-US" sz="3200" b="1" dirty="0" smtClean="0">
                <a:solidFill>
                  <a:srgbClr val="0000FF"/>
                </a:solidFill>
              </a:rPr>
              <a:t>Analysis</a:t>
            </a:r>
            <a:r>
              <a:rPr lang="en-US" sz="3200" dirty="0" smtClean="0">
                <a:solidFill>
                  <a:srgbClr val="0000FF"/>
                </a:solidFill>
              </a:rPr>
              <a:t> </a:t>
            </a:r>
            <a:r>
              <a:rPr lang="en-US" sz="3200" dirty="0" smtClean="0"/>
              <a:t>for monitoring</a:t>
            </a:r>
          </a:p>
          <a:p>
            <a:pPr lvl="1">
              <a:lnSpc>
                <a:spcPct val="120000"/>
              </a:lnSpc>
            </a:pPr>
            <a:r>
              <a:rPr lang="en-US" sz="2800" dirty="0"/>
              <a:t>2.5 km, 15-min frequency </a:t>
            </a:r>
            <a:r>
              <a:rPr lang="en-US" sz="2800" dirty="0" smtClean="0"/>
              <a:t>CONUS 3D analysis</a:t>
            </a:r>
          </a:p>
          <a:p>
            <a:pPr lvl="1">
              <a:lnSpc>
                <a:spcPct val="120000"/>
              </a:lnSpc>
            </a:pPr>
            <a:r>
              <a:rPr lang="en-US" sz="2800" dirty="0" smtClean="0"/>
              <a:t>Schedule driven</a:t>
            </a:r>
          </a:p>
          <a:p>
            <a:pPr lvl="1">
              <a:lnSpc>
                <a:spcPct val="120000"/>
              </a:lnSpc>
            </a:pPr>
            <a:r>
              <a:rPr lang="en-US" sz="2800" dirty="0" smtClean="0"/>
              <a:t>Serves all WFOs – </a:t>
            </a:r>
            <a:r>
              <a:rPr lang="en-US" sz="2800" i="1" dirty="0">
                <a:solidFill>
                  <a:srgbClr val="D612F0"/>
                </a:solidFill>
              </a:rPr>
              <a:t>C</a:t>
            </a:r>
            <a:r>
              <a:rPr lang="en-US" sz="2800" i="1" dirty="0" smtClean="0">
                <a:solidFill>
                  <a:srgbClr val="D612F0"/>
                </a:solidFill>
              </a:rPr>
              <a:t>oordination made easier</a:t>
            </a:r>
          </a:p>
          <a:p>
            <a:pPr>
              <a:lnSpc>
                <a:spcPct val="120000"/>
              </a:lnSpc>
            </a:pPr>
            <a:r>
              <a:rPr lang="en-US" sz="3200" b="1" dirty="0" err="1" smtClean="0">
                <a:solidFill>
                  <a:srgbClr val="0000FF"/>
                </a:solidFill>
              </a:rPr>
              <a:t>Nowcasting</a:t>
            </a:r>
            <a:endParaRPr lang="en-US" sz="3200" dirty="0" smtClean="0"/>
          </a:p>
          <a:p>
            <a:pPr lvl="1">
              <a:lnSpc>
                <a:spcPct val="120000"/>
              </a:lnSpc>
            </a:pPr>
            <a:r>
              <a:rPr lang="en-US" sz="2800" dirty="0"/>
              <a:t>On </a:t>
            </a:r>
            <a:r>
              <a:rPr lang="en-US" sz="2800" dirty="0" smtClean="0"/>
              <a:t>demand, for selected high </a:t>
            </a:r>
            <a:r>
              <a:rPr lang="en-US" sz="2800" dirty="0"/>
              <a:t>impact events</a:t>
            </a:r>
          </a:p>
          <a:p>
            <a:pPr lvl="1">
              <a:lnSpc>
                <a:spcPct val="120000"/>
              </a:lnSpc>
            </a:pPr>
            <a:r>
              <a:rPr lang="en-US" sz="2800" dirty="0"/>
              <a:t>Serves </a:t>
            </a:r>
            <a:r>
              <a:rPr lang="en-US" sz="2800" i="1" dirty="0">
                <a:solidFill>
                  <a:srgbClr val="D612F0"/>
                </a:solidFill>
              </a:rPr>
              <a:t>group of WFOs coordinating </a:t>
            </a:r>
            <a:r>
              <a:rPr lang="en-US" sz="2800" dirty="0"/>
              <a:t>event response </a:t>
            </a:r>
            <a:endParaRPr lang="en-US" sz="2800" dirty="0" smtClean="0"/>
          </a:p>
          <a:p>
            <a:pPr lvl="2">
              <a:lnSpc>
                <a:spcPct val="120000"/>
              </a:lnSpc>
            </a:pPr>
            <a:r>
              <a:rPr lang="en-US" sz="2600" dirty="0" smtClean="0"/>
              <a:t>1km </a:t>
            </a:r>
            <a:r>
              <a:rPr lang="en-US" sz="2600" dirty="0"/>
              <a:t>15-min freq</a:t>
            </a:r>
            <a:r>
              <a:rPr lang="en-US" sz="2600" dirty="0" smtClean="0"/>
              <a:t>., </a:t>
            </a:r>
            <a:r>
              <a:rPr lang="en-US" sz="2600" dirty="0" err="1" smtClean="0"/>
              <a:t>relocatable</a:t>
            </a:r>
            <a:r>
              <a:rPr lang="en-US" sz="2600" dirty="0" smtClean="0"/>
              <a:t> domain </a:t>
            </a:r>
            <a:r>
              <a:rPr lang="en-US" sz="2600" dirty="0"/>
              <a:t>3D </a:t>
            </a:r>
            <a:r>
              <a:rPr lang="en-US" sz="2600" dirty="0" smtClean="0"/>
              <a:t>analysis</a:t>
            </a:r>
          </a:p>
          <a:p>
            <a:pPr lvl="2">
              <a:lnSpc>
                <a:spcPct val="120000"/>
              </a:lnSpc>
            </a:pPr>
            <a:r>
              <a:rPr lang="en-US" sz="2600" dirty="0" smtClean="0"/>
              <a:t>1km </a:t>
            </a:r>
            <a:r>
              <a:rPr lang="en-US" sz="2600" dirty="0"/>
              <a:t>1-hr freq. 6-hr </a:t>
            </a:r>
            <a:r>
              <a:rPr lang="en-US" sz="2600" dirty="0" smtClean="0"/>
              <a:t>forecast</a:t>
            </a:r>
          </a:p>
          <a:p>
            <a:pPr>
              <a:lnSpc>
                <a:spcPct val="120000"/>
              </a:lnSpc>
            </a:pPr>
            <a:r>
              <a:rPr lang="en-US" sz="3200" b="1" dirty="0">
                <a:solidFill>
                  <a:srgbClr val="0000FF"/>
                </a:solidFill>
              </a:rPr>
              <a:t>Platform</a:t>
            </a:r>
          </a:p>
          <a:p>
            <a:pPr lvl="1">
              <a:lnSpc>
                <a:spcPct val="120000"/>
              </a:lnSpc>
            </a:pPr>
            <a:r>
              <a:rPr lang="en-US" sz="2800" dirty="0" smtClean="0"/>
              <a:t>Run </a:t>
            </a:r>
            <a:r>
              <a:rPr lang="en-US" sz="2800" dirty="0"/>
              <a:t>on NWS central IDP </a:t>
            </a:r>
            <a:r>
              <a:rPr lang="en-US" sz="2800" dirty="0" smtClean="0"/>
              <a:t>servers</a:t>
            </a:r>
          </a:p>
          <a:p>
            <a:pPr lvl="2">
              <a:lnSpc>
                <a:spcPct val="120000"/>
              </a:lnSpc>
            </a:pPr>
            <a:r>
              <a:rPr lang="en-US" sz="2400" dirty="0"/>
              <a:t>Space, data access, </a:t>
            </a:r>
            <a:r>
              <a:rPr lang="en-US" sz="2400" dirty="0" err="1"/>
              <a:t>cpu</a:t>
            </a:r>
            <a:r>
              <a:rPr lang="en-US" sz="2400" dirty="0"/>
              <a:t>, </a:t>
            </a:r>
            <a:r>
              <a:rPr lang="en-US" sz="2400" dirty="0" err="1" smtClean="0"/>
              <a:t>etc</a:t>
            </a:r>
            <a:r>
              <a:rPr lang="en-US" sz="2400" dirty="0" smtClean="0"/>
              <a:t> offered for testing</a:t>
            </a:r>
            <a:endParaRPr lang="en-US" sz="2600" dirty="0" smtClean="0"/>
          </a:p>
          <a:p>
            <a:pPr lvl="1">
              <a:lnSpc>
                <a:spcPct val="120000"/>
              </a:lnSpc>
            </a:pPr>
            <a:endParaRPr lang="en-US" sz="2800" dirty="0" smtClean="0"/>
          </a:p>
          <a:p>
            <a:pPr>
              <a:lnSpc>
                <a:spcPct val="120000"/>
              </a:lnSpc>
            </a:pPr>
            <a:endParaRPr lang="en-US" sz="3200" dirty="0" smtClean="0"/>
          </a:p>
          <a:p>
            <a:pPr>
              <a:lnSpc>
                <a:spcPct val="120000"/>
              </a:lnSpc>
            </a:pPr>
            <a:endParaRPr lang="en-US" sz="3200" dirty="0" smtClean="0"/>
          </a:p>
        </p:txBody>
      </p:sp>
      <p:sp>
        <p:nvSpPr>
          <p:cNvPr id="4" name="Slide Number Placeholder 4"/>
          <p:cNvSpPr>
            <a:spLocks noGrp="1"/>
          </p:cNvSpPr>
          <p:nvPr>
            <p:ph type="sldNum" sz="quarter" idx="12"/>
          </p:nvPr>
        </p:nvSpPr>
        <p:spPr>
          <a:xfrm>
            <a:off x="8686800" y="6553200"/>
            <a:ext cx="4572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a:solidFill>
                  <a:srgbClr val="000000"/>
                </a:solidFill>
              </a:rPr>
              <a:pPr eaLnBrk="1" hangingPunct="1"/>
              <a:t>23</a:t>
            </a:fld>
            <a:endParaRPr lang="en-US" sz="1400" dirty="0">
              <a:solidFill>
                <a:srgbClr val="000000"/>
              </a:solidFill>
            </a:endParaRPr>
          </a:p>
        </p:txBody>
      </p:sp>
    </p:spTree>
    <p:extLst>
      <p:ext uri="{BB962C8B-B14F-4D97-AF65-F5344CB8AC3E}">
        <p14:creationId xmlns:p14="http://schemas.microsoft.com/office/powerpoint/2010/main" val="339087259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0" y="0"/>
            <a:ext cx="9144000" cy="457200"/>
          </a:xfrm>
        </p:spPr>
        <p:txBody>
          <a:bodyPr/>
          <a:lstStyle/>
          <a:p>
            <a:pPr eaLnBrk="1" hangingPunct="1">
              <a:defRPr/>
            </a:pPr>
            <a:r>
              <a:rPr lang="en-GB" sz="3200" dirty="0" smtClean="0">
                <a:solidFill>
                  <a:srgbClr val="FF0000"/>
                </a:solidFill>
                <a:cs typeface="+mj-cs"/>
              </a:rPr>
              <a:t>“LOCAL” IN LAPS</a:t>
            </a:r>
            <a:endParaRPr lang="en-US" sz="3200" dirty="0" smtClean="0">
              <a:solidFill>
                <a:srgbClr val="FF0000"/>
              </a:solidFill>
              <a:cs typeface="+mj-cs"/>
            </a:endParaRPr>
          </a:p>
        </p:txBody>
      </p:sp>
      <p:sp>
        <p:nvSpPr>
          <p:cNvPr id="384003" name="Rectangle 3"/>
          <p:cNvSpPr>
            <a:spLocks noGrp="1" noChangeArrowheads="1"/>
          </p:cNvSpPr>
          <p:nvPr>
            <p:ph type="body" idx="1"/>
          </p:nvPr>
        </p:nvSpPr>
        <p:spPr bwMode="auto">
          <a:xfrm>
            <a:off x="0" y="533400"/>
            <a:ext cx="9144000" cy="6324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rmAutofit lnSpcReduction="10000"/>
          </a:bodyPr>
          <a:lstStyle/>
          <a:p>
            <a:pPr eaLnBrk="1" hangingPunct="1">
              <a:defRPr/>
            </a:pPr>
            <a:r>
              <a:rPr lang="en-US" sz="3200" b="1" dirty="0" smtClean="0">
                <a:solidFill>
                  <a:srgbClr val="0000FF"/>
                </a:solidFill>
              </a:rPr>
              <a:t>NWP strongly constrained by CPU</a:t>
            </a:r>
          </a:p>
          <a:p>
            <a:pPr lvl="1" eaLnBrk="1" hangingPunct="1">
              <a:defRPr/>
            </a:pPr>
            <a:r>
              <a:rPr lang="en-US" sz="2800" dirty="0" smtClean="0"/>
              <a:t>Must sacrifice resolution on global / CONUS scales</a:t>
            </a:r>
          </a:p>
          <a:p>
            <a:pPr lvl="1" eaLnBrk="1" hangingPunct="1">
              <a:defRPr/>
            </a:pPr>
            <a:r>
              <a:rPr lang="en-US" sz="2800" dirty="0" smtClean="0"/>
              <a:t>Can run more sophisticated applications regionally</a:t>
            </a:r>
          </a:p>
          <a:p>
            <a:pPr eaLnBrk="1" hangingPunct="1">
              <a:defRPr/>
            </a:pPr>
            <a:r>
              <a:rPr lang="en-US" sz="3200" b="1" dirty="0" smtClean="0">
                <a:solidFill>
                  <a:srgbClr val="0000FF"/>
                </a:solidFill>
              </a:rPr>
              <a:t>LAPS example</a:t>
            </a:r>
            <a:endParaRPr lang="en-US" sz="3200" b="1" dirty="0">
              <a:solidFill>
                <a:srgbClr val="0000FF"/>
              </a:solidFill>
            </a:endParaRPr>
          </a:p>
          <a:p>
            <a:pPr lvl="1" eaLnBrk="1" hangingPunct="1">
              <a:defRPr/>
            </a:pPr>
            <a:r>
              <a:rPr lang="en-US" sz="2800" b="1" i="1" dirty="0" smtClean="0">
                <a:solidFill>
                  <a:srgbClr val="D612F0"/>
                </a:solidFill>
              </a:rPr>
              <a:t>~20-year advantage </a:t>
            </a:r>
            <a:r>
              <a:rPr lang="en-US" sz="2800" dirty="0" smtClean="0"/>
              <a:t>over high impact areas</a:t>
            </a:r>
          </a:p>
          <a:p>
            <a:pPr lvl="2" eaLnBrk="1" hangingPunct="1">
              <a:defRPr/>
            </a:pPr>
            <a:r>
              <a:rPr lang="en-US" sz="2600" dirty="0" smtClean="0"/>
              <a:t>2 km local guidance in 1994</a:t>
            </a:r>
          </a:p>
          <a:p>
            <a:pPr lvl="3" eaLnBrk="1" hangingPunct="1">
              <a:defRPr/>
            </a:pPr>
            <a:r>
              <a:rPr lang="en-US" sz="2600" dirty="0" smtClean="0"/>
              <a:t>Terminal LAPS (T-LAPS – ITWS) for FAA</a:t>
            </a:r>
          </a:p>
          <a:p>
            <a:pPr lvl="2" eaLnBrk="1" hangingPunct="1">
              <a:defRPr/>
            </a:pPr>
            <a:r>
              <a:rPr lang="en-US" sz="2600" dirty="0" smtClean="0"/>
              <a:t>3km CONUS guidance in 2014?</a:t>
            </a:r>
          </a:p>
          <a:p>
            <a:pPr lvl="3" eaLnBrk="1" hangingPunct="1">
              <a:defRPr/>
            </a:pPr>
            <a:r>
              <a:rPr lang="en-US" sz="2600" dirty="0" smtClean="0"/>
              <a:t>HR implementation scheduled at NCEP</a:t>
            </a:r>
          </a:p>
          <a:p>
            <a:pPr eaLnBrk="1" hangingPunct="1">
              <a:defRPr/>
            </a:pPr>
            <a:r>
              <a:rPr lang="en-US" sz="3200" b="1" dirty="0">
                <a:solidFill>
                  <a:srgbClr val="0000FF"/>
                </a:solidFill>
              </a:rPr>
              <a:t>Need for finer resolutions never </a:t>
            </a:r>
            <a:r>
              <a:rPr lang="en-US" sz="3200" b="1" dirty="0" smtClean="0">
                <a:solidFill>
                  <a:srgbClr val="0000FF"/>
                </a:solidFill>
              </a:rPr>
              <a:t>goes away</a:t>
            </a:r>
            <a:endParaRPr lang="en-US" sz="3200" b="1" dirty="0">
              <a:solidFill>
                <a:srgbClr val="0000FF"/>
              </a:solidFill>
            </a:endParaRPr>
          </a:p>
          <a:p>
            <a:pPr lvl="1" eaLnBrk="1" hangingPunct="1">
              <a:defRPr/>
            </a:pPr>
            <a:r>
              <a:rPr lang="en-US" sz="2800" dirty="0"/>
              <a:t>Do not wait until global / CONUS solution possible</a:t>
            </a:r>
          </a:p>
          <a:p>
            <a:pPr lvl="1" eaLnBrk="1" hangingPunct="1">
              <a:defRPr/>
            </a:pPr>
            <a:r>
              <a:rPr lang="en-US" sz="2800" dirty="0"/>
              <a:t>Run </a:t>
            </a:r>
            <a:r>
              <a:rPr lang="en-US" sz="2800" b="1" dirty="0">
                <a:solidFill>
                  <a:srgbClr val="D612F0"/>
                </a:solidFill>
              </a:rPr>
              <a:t>finer resolution </a:t>
            </a:r>
            <a:r>
              <a:rPr lang="en-US" sz="2800" b="1" dirty="0" smtClean="0">
                <a:solidFill>
                  <a:srgbClr val="D612F0"/>
                </a:solidFill>
              </a:rPr>
              <a:t>regional applications </a:t>
            </a:r>
            <a:r>
              <a:rPr lang="en-US" sz="2800" dirty="0" smtClean="0"/>
              <a:t>for</a:t>
            </a:r>
          </a:p>
          <a:p>
            <a:pPr lvl="2" eaLnBrk="1" hangingPunct="1">
              <a:defRPr/>
            </a:pPr>
            <a:r>
              <a:rPr lang="en-US" sz="2600" dirty="0" smtClean="0"/>
              <a:t>Tornadoes (</a:t>
            </a:r>
            <a:r>
              <a:rPr lang="en-US" sz="2600" dirty="0" err="1" smtClean="0"/>
              <a:t>WoF</a:t>
            </a:r>
            <a:r>
              <a:rPr lang="en-US" sz="2600" dirty="0" smtClean="0"/>
              <a:t>), flash flood, urban events, </a:t>
            </a:r>
            <a:r>
              <a:rPr lang="en-US" sz="2600" dirty="0" err="1" smtClean="0"/>
              <a:t>etc</a:t>
            </a:r>
            <a:endParaRPr lang="en-US" sz="2600" dirty="0"/>
          </a:p>
        </p:txBody>
      </p:sp>
      <p:sp>
        <p:nvSpPr>
          <p:cNvPr id="4" name="Slide Number Placeholder 4"/>
          <p:cNvSpPr>
            <a:spLocks noGrp="1"/>
          </p:cNvSpPr>
          <p:nvPr>
            <p:ph type="sldNum" sz="quarter" idx="12"/>
          </p:nvPr>
        </p:nvSpPr>
        <p:spPr>
          <a:xfrm>
            <a:off x="8686800" y="6553199"/>
            <a:ext cx="457200" cy="30414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a:solidFill>
                  <a:srgbClr val="000000"/>
                </a:solidFill>
              </a:rPr>
              <a:pPr eaLnBrk="1" hangingPunct="1"/>
              <a:t>24</a:t>
            </a:fld>
            <a:endParaRPr lang="en-US" sz="1400" dirty="0">
              <a:solidFill>
                <a:srgbClr val="000000"/>
              </a:solidFill>
            </a:endParaRPr>
          </a:p>
        </p:txBody>
      </p:sp>
    </p:spTree>
    <p:extLst>
      <p:ext uri="{BB962C8B-B14F-4D97-AF65-F5344CB8AC3E}">
        <p14:creationId xmlns:p14="http://schemas.microsoft.com/office/powerpoint/2010/main" val="149084893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0" y="0"/>
            <a:ext cx="9144000" cy="457200"/>
          </a:xfrm>
        </p:spPr>
        <p:txBody>
          <a:bodyPr/>
          <a:lstStyle/>
          <a:p>
            <a:pPr eaLnBrk="1" hangingPunct="1">
              <a:defRPr/>
            </a:pPr>
            <a:r>
              <a:rPr lang="en-GB" sz="3100" dirty="0" smtClean="0">
                <a:solidFill>
                  <a:srgbClr val="FF0000"/>
                </a:solidFill>
                <a:cs typeface="+mj-cs"/>
              </a:rPr>
              <a:t>LAPS ANALYSIS &amp; NOWCASTING (LAN)</a:t>
            </a:r>
            <a:endParaRPr lang="en-US" sz="3100" dirty="0" smtClean="0">
              <a:solidFill>
                <a:srgbClr val="FF0000"/>
              </a:solidFill>
              <a:cs typeface="+mj-cs"/>
            </a:endParaRPr>
          </a:p>
        </p:txBody>
      </p:sp>
      <p:sp>
        <p:nvSpPr>
          <p:cNvPr id="384003" name="Rectangle 3"/>
          <p:cNvSpPr>
            <a:spLocks noGrp="1" noChangeArrowheads="1"/>
          </p:cNvSpPr>
          <p:nvPr>
            <p:ph type="body" idx="1"/>
          </p:nvPr>
        </p:nvSpPr>
        <p:spPr bwMode="auto">
          <a:xfrm>
            <a:off x="0" y="533400"/>
            <a:ext cx="9144000" cy="6324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rmAutofit fontScale="92500"/>
          </a:bodyPr>
          <a:lstStyle/>
          <a:p>
            <a:pPr eaLnBrk="1" hangingPunct="1">
              <a:defRPr/>
            </a:pPr>
            <a:r>
              <a:rPr lang="en-US" sz="3200" b="1" dirty="0" smtClean="0">
                <a:solidFill>
                  <a:srgbClr val="0000FF"/>
                </a:solidFill>
              </a:rPr>
              <a:t>Forecasters</a:t>
            </a:r>
            <a:r>
              <a:rPr lang="en-US" sz="3200" b="1" dirty="0">
                <a:solidFill>
                  <a:srgbClr val="0000FF"/>
                </a:solidFill>
              </a:rPr>
              <a:t>’ role</a:t>
            </a:r>
          </a:p>
          <a:p>
            <a:pPr lvl="1" eaLnBrk="1" hangingPunct="1">
              <a:defRPr/>
            </a:pPr>
            <a:r>
              <a:rPr lang="en-US" sz="2800" dirty="0" smtClean="0"/>
              <a:t>Analysis</a:t>
            </a:r>
          </a:p>
          <a:p>
            <a:pPr lvl="2" eaLnBrk="1" hangingPunct="1">
              <a:defRPr/>
            </a:pPr>
            <a:r>
              <a:rPr lang="en-US" sz="2600" dirty="0" smtClean="0"/>
              <a:t>Local (WFO) QC of obs. for CONUS analysis</a:t>
            </a:r>
            <a:endParaRPr lang="en-US" sz="2600" dirty="0"/>
          </a:p>
          <a:p>
            <a:pPr lvl="1" eaLnBrk="1" hangingPunct="1">
              <a:defRPr/>
            </a:pPr>
            <a:r>
              <a:rPr lang="en-US" sz="2800" dirty="0" err="1" smtClean="0"/>
              <a:t>Nowcasting</a:t>
            </a:r>
            <a:endParaRPr lang="en-US" sz="2800" dirty="0"/>
          </a:p>
          <a:p>
            <a:pPr lvl="2" eaLnBrk="1" hangingPunct="1">
              <a:defRPr/>
            </a:pPr>
            <a:r>
              <a:rPr lang="en-US" sz="2600" dirty="0" smtClean="0"/>
              <a:t>Groups of WFOs / NCEP Service Centers </a:t>
            </a:r>
          </a:p>
          <a:p>
            <a:pPr lvl="3" eaLnBrk="1" hangingPunct="1">
              <a:defRPr/>
            </a:pPr>
            <a:r>
              <a:rPr lang="en-US" sz="2600" dirty="0" smtClean="0"/>
              <a:t>Request application</a:t>
            </a:r>
          </a:p>
          <a:p>
            <a:pPr lvl="3" eaLnBrk="1" hangingPunct="1">
              <a:defRPr/>
            </a:pPr>
            <a:r>
              <a:rPr lang="en-US" sz="2600" dirty="0" smtClean="0"/>
              <a:t>Define regional domain</a:t>
            </a:r>
          </a:p>
          <a:p>
            <a:pPr lvl="3" eaLnBrk="1" hangingPunct="1">
              <a:defRPr/>
            </a:pPr>
            <a:r>
              <a:rPr lang="en-US" sz="2600" dirty="0" smtClean="0"/>
              <a:t>Define non-default setup</a:t>
            </a:r>
          </a:p>
          <a:p>
            <a:pPr eaLnBrk="1" hangingPunct="1">
              <a:defRPr/>
            </a:pPr>
            <a:r>
              <a:rPr lang="en-US" sz="3200" b="1" dirty="0" smtClean="0">
                <a:solidFill>
                  <a:srgbClr val="0000FF"/>
                </a:solidFill>
              </a:rPr>
              <a:t>Can serve needs of other agencies - </a:t>
            </a:r>
            <a:r>
              <a:rPr lang="en-US" sz="3200" dirty="0" smtClean="0"/>
              <a:t>consistency</a:t>
            </a:r>
            <a:endParaRPr lang="en-US" sz="3200" dirty="0"/>
          </a:p>
          <a:p>
            <a:pPr lvl="1" eaLnBrk="1" hangingPunct="1">
              <a:defRPr/>
            </a:pPr>
            <a:r>
              <a:rPr lang="en-US" sz="2800" dirty="0" smtClean="0"/>
              <a:t>FAA – </a:t>
            </a:r>
            <a:r>
              <a:rPr lang="en-US" sz="2800" dirty="0" err="1" smtClean="0"/>
              <a:t>Nowcasting</a:t>
            </a:r>
            <a:r>
              <a:rPr lang="en-US" sz="2800" dirty="0" smtClean="0"/>
              <a:t> for CIWS (with MIT Lincoln Lab)</a:t>
            </a:r>
          </a:p>
          <a:p>
            <a:pPr lvl="1" eaLnBrk="1" hangingPunct="1">
              <a:defRPr/>
            </a:pPr>
            <a:r>
              <a:rPr lang="en-US" sz="2800" dirty="0" smtClean="0"/>
              <a:t>USAF – Range Standardization and Automation</a:t>
            </a:r>
          </a:p>
          <a:p>
            <a:pPr lvl="1" eaLnBrk="1" hangingPunct="1">
              <a:defRPr/>
            </a:pPr>
            <a:r>
              <a:rPr lang="en-US" sz="2800" dirty="0" smtClean="0"/>
              <a:t>SF Public Utility Commission, SF Bay Area Consortium</a:t>
            </a:r>
            <a:endParaRPr lang="en-US" sz="3200" dirty="0" smtClean="0"/>
          </a:p>
          <a:p>
            <a:pPr lvl="2" eaLnBrk="1" hangingPunct="1">
              <a:defRPr/>
            </a:pPr>
            <a:endParaRPr lang="en-US" sz="2600" dirty="0" smtClean="0"/>
          </a:p>
        </p:txBody>
      </p:sp>
      <p:sp>
        <p:nvSpPr>
          <p:cNvPr id="4" name="Slide Number Placeholder 4"/>
          <p:cNvSpPr>
            <a:spLocks noGrp="1"/>
          </p:cNvSpPr>
          <p:nvPr>
            <p:ph type="sldNum" sz="quarter" idx="12"/>
          </p:nvPr>
        </p:nvSpPr>
        <p:spPr>
          <a:xfrm>
            <a:off x="8686800" y="6553200"/>
            <a:ext cx="4572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a:solidFill>
                  <a:srgbClr val="000000"/>
                </a:solidFill>
              </a:rPr>
              <a:pPr eaLnBrk="1" hangingPunct="1"/>
              <a:t>25</a:t>
            </a:fld>
            <a:endParaRPr lang="en-US" sz="1400" dirty="0">
              <a:solidFill>
                <a:srgbClr val="000000"/>
              </a:solidFill>
            </a:endParaRPr>
          </a:p>
        </p:txBody>
      </p:sp>
    </p:spTree>
    <p:extLst>
      <p:ext uri="{BB962C8B-B14F-4D97-AF65-F5344CB8AC3E}">
        <p14:creationId xmlns:p14="http://schemas.microsoft.com/office/powerpoint/2010/main" val="68472938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438400" y="5791200"/>
            <a:ext cx="4191000" cy="838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smtClean="0">
              <a:solidFill>
                <a:prstClr val="white"/>
              </a:solidFill>
              <a:latin typeface="Franklin Gothic Book"/>
            </a:endParaRPr>
          </a:p>
        </p:txBody>
      </p:sp>
      <p:sp>
        <p:nvSpPr>
          <p:cNvPr id="2" name="Rectangle 1"/>
          <p:cNvSpPr/>
          <p:nvPr/>
        </p:nvSpPr>
        <p:spPr>
          <a:xfrm>
            <a:off x="2971798" y="228600"/>
            <a:ext cx="3182282"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pPr>
            <a:r>
              <a:rPr lang="en-US" sz="5400" b="1" spc="50" dirty="0" smtClean="0">
                <a:ln w="11430"/>
                <a:gradFill>
                  <a:gsLst>
                    <a:gs pos="25000">
                      <a:srgbClr val="5ECCF3">
                        <a:satMod val="155000"/>
                      </a:srgbClr>
                    </a:gs>
                    <a:gs pos="100000">
                      <a:srgbClr val="5ECCF3">
                        <a:shade val="45000"/>
                        <a:satMod val="165000"/>
                      </a:srgbClr>
                    </a:gs>
                  </a:gsLst>
                  <a:lin ang="5400000"/>
                </a:gradFill>
                <a:effectLst>
                  <a:outerShdw blurRad="76200" dist="50800" dir="5400000" algn="tl" rotWithShape="0">
                    <a:srgbClr val="000000">
                      <a:alpha val="65000"/>
                    </a:srgbClr>
                  </a:outerShdw>
                </a:effectLst>
                <a:latin typeface="Franklin Gothic Book"/>
              </a:rPr>
              <a:t>NWS R2O</a:t>
            </a:r>
          </a:p>
        </p:txBody>
      </p:sp>
      <p:graphicFrame>
        <p:nvGraphicFramePr>
          <p:cNvPr id="3" name="Diagram 2"/>
          <p:cNvGraphicFramePr/>
          <p:nvPr>
            <p:extLst>
              <p:ext uri="{D42A27DB-BD31-4B8C-83A1-F6EECF244321}">
                <p14:modId xmlns:p14="http://schemas.microsoft.com/office/powerpoint/2010/main" val="1148955819"/>
              </p:ext>
            </p:extLst>
          </p:nvPr>
        </p:nvGraphicFramePr>
        <p:xfrm>
          <a:off x="762000" y="1143000"/>
          <a:ext cx="7543800"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2743200" y="1600200"/>
            <a:ext cx="1813317" cy="338554"/>
          </a:xfrm>
          <a:prstGeom prst="rect">
            <a:avLst/>
          </a:prstGeom>
          <a:noFill/>
        </p:spPr>
        <p:txBody>
          <a:bodyPr wrap="none" lIns="91440" tIns="45720" rIns="91440" bIns="45720">
            <a:spAutoFit/>
          </a:bodyPr>
          <a:lstStyle/>
          <a:p>
            <a:pPr algn="ctr" fontAlgn="auto">
              <a:spcBef>
                <a:spcPts val="0"/>
              </a:spcBef>
              <a:spcAft>
                <a:spcPts val="0"/>
              </a:spcAft>
            </a:pPr>
            <a:r>
              <a:rPr lang="en-US" sz="1600" b="1" spc="300" dirty="0" smtClean="0">
                <a:ln w="11430" cmpd="sng">
                  <a:solidFill>
                    <a:srgbClr val="B4DCFA">
                      <a:lumMod val="25000"/>
                    </a:srgbClr>
                  </a:solidFill>
                  <a:prstDash val="solid"/>
                  <a:miter lim="800000"/>
                </a:ln>
                <a:solidFill>
                  <a:srgbClr val="B4DCFA">
                    <a:lumMod val="25000"/>
                  </a:srgbClr>
                </a:solidFill>
                <a:effectLst>
                  <a:glow rad="45500">
                    <a:srgbClr val="4E67C8">
                      <a:satMod val="220000"/>
                      <a:alpha val="35000"/>
                    </a:srgbClr>
                  </a:glow>
                </a:effectLst>
                <a:latin typeface="Franklin Gothic Book"/>
              </a:rPr>
              <a:t>R&amp;D Sources</a:t>
            </a:r>
          </a:p>
        </p:txBody>
      </p:sp>
      <p:sp>
        <p:nvSpPr>
          <p:cNvPr id="6" name="Rectangle 5"/>
          <p:cNvSpPr/>
          <p:nvPr/>
        </p:nvSpPr>
        <p:spPr>
          <a:xfrm rot="18319127">
            <a:off x="3892163" y="2989215"/>
            <a:ext cx="4556810" cy="461665"/>
          </a:xfrm>
          <a:prstGeom prst="rect">
            <a:avLst/>
          </a:prstGeom>
          <a:noFill/>
          <a:scene3d>
            <a:camera prst="orthographicFront">
              <a:rot lat="2400000" lon="0" rev="0"/>
            </a:camera>
            <a:lightRig rig="threePt" dir="t"/>
          </a:scene3d>
        </p:spPr>
        <p:txBody>
          <a:bodyPr wrap="square" lIns="91440" tIns="45720" rIns="91440" bIns="45720">
            <a:spAutoFit/>
          </a:bodyPr>
          <a:lstStyle/>
          <a:p>
            <a:pPr fontAlgn="auto">
              <a:spcBef>
                <a:spcPts val="0"/>
              </a:spcBef>
              <a:spcAft>
                <a:spcPts val="0"/>
              </a:spcAft>
            </a:pPr>
            <a:r>
              <a:rPr lang="en-US" sz="2400" b="1" spc="300" dirty="0" smtClean="0">
                <a:ln w="11430" cmpd="sng">
                  <a:solidFill>
                    <a:srgbClr val="B4DCFA">
                      <a:lumMod val="50000"/>
                    </a:srgbClr>
                  </a:solidFill>
                  <a:prstDash val="solid"/>
                  <a:miter lim="800000"/>
                </a:ln>
                <a:solidFill>
                  <a:srgbClr val="B4DCFA">
                    <a:lumMod val="25000"/>
                  </a:srgbClr>
                </a:solidFill>
                <a:effectLst>
                  <a:glow rad="45500">
                    <a:srgbClr val="4E67C8">
                      <a:satMod val="220000"/>
                      <a:alpha val="35000"/>
                    </a:srgbClr>
                  </a:glow>
                </a:effectLst>
                <a:latin typeface="Franklin Gothic Book"/>
              </a:rPr>
              <a:t>R2O Infrastructure</a:t>
            </a:r>
          </a:p>
        </p:txBody>
      </p:sp>
      <p:sp>
        <p:nvSpPr>
          <p:cNvPr id="7" name="TextBox 13"/>
          <p:cNvSpPr txBox="1">
            <a:spLocks noChangeArrowheads="1"/>
          </p:cNvSpPr>
          <p:nvPr/>
        </p:nvSpPr>
        <p:spPr bwMode="auto">
          <a:xfrm>
            <a:off x="6255959" y="6434827"/>
            <a:ext cx="28880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ko-KR" sz="2000" b="1" i="1" dirty="0" smtClean="0">
                <a:solidFill>
                  <a:srgbClr val="FFFFFF"/>
                </a:solidFill>
              </a:rPr>
              <a:t>After Stephan Smith</a:t>
            </a:r>
            <a:endParaRPr lang="ko-KR" altLang="en-US" sz="2000" b="1" i="1" dirty="0">
              <a:solidFill>
                <a:srgbClr val="FFFFFF"/>
              </a:solidFill>
            </a:endParaRPr>
          </a:p>
        </p:txBody>
      </p:sp>
      <p:sp>
        <p:nvSpPr>
          <p:cNvPr id="8" name="TextBox 13"/>
          <p:cNvSpPr txBox="1">
            <a:spLocks noChangeArrowheads="1"/>
          </p:cNvSpPr>
          <p:nvPr/>
        </p:nvSpPr>
        <p:spPr bwMode="auto">
          <a:xfrm>
            <a:off x="6172200" y="1143000"/>
            <a:ext cx="1371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ko-KR" b="1" dirty="0" smtClean="0">
                <a:solidFill>
                  <a:srgbClr val="00A034"/>
                </a:solidFill>
              </a:rPr>
              <a:t>GSD</a:t>
            </a:r>
            <a:endParaRPr lang="ko-KR" altLang="en-US" b="1" dirty="0">
              <a:solidFill>
                <a:srgbClr val="00A034"/>
              </a:solidFill>
            </a:endParaRPr>
          </a:p>
        </p:txBody>
      </p:sp>
      <p:sp>
        <p:nvSpPr>
          <p:cNvPr id="9" name="TextBox 13"/>
          <p:cNvSpPr txBox="1">
            <a:spLocks noChangeArrowheads="1"/>
          </p:cNvSpPr>
          <p:nvPr/>
        </p:nvSpPr>
        <p:spPr bwMode="auto">
          <a:xfrm>
            <a:off x="1447800" y="2819400"/>
            <a:ext cx="1371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ko-KR" b="1" dirty="0" smtClean="0">
                <a:solidFill>
                  <a:srgbClr val="0000FF"/>
                </a:solidFill>
              </a:rPr>
              <a:t>FDSE, AWIPS</a:t>
            </a:r>
            <a:endParaRPr lang="ko-KR" altLang="en-US" b="1" dirty="0">
              <a:solidFill>
                <a:srgbClr val="0000FF"/>
              </a:solidFill>
            </a:endParaRPr>
          </a:p>
        </p:txBody>
      </p:sp>
      <p:sp>
        <p:nvSpPr>
          <p:cNvPr id="10" name="TextBox 13"/>
          <p:cNvSpPr txBox="1">
            <a:spLocks noChangeArrowheads="1"/>
          </p:cNvSpPr>
          <p:nvPr/>
        </p:nvSpPr>
        <p:spPr bwMode="auto">
          <a:xfrm>
            <a:off x="1066800" y="3886200"/>
            <a:ext cx="2743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ko-KR" b="1" dirty="0" err="1" smtClean="0">
                <a:solidFill>
                  <a:srgbClr val="F96A1B"/>
                </a:solidFill>
              </a:rPr>
              <a:t>Vaisala</a:t>
            </a:r>
            <a:r>
              <a:rPr lang="en-US" altLang="ko-KR" b="1" dirty="0" smtClean="0">
                <a:solidFill>
                  <a:srgbClr val="F96A1B"/>
                </a:solidFill>
              </a:rPr>
              <a:t>, </a:t>
            </a:r>
            <a:r>
              <a:rPr lang="en-US" altLang="ko-KR" b="1" dirty="0" err="1" smtClean="0">
                <a:solidFill>
                  <a:srgbClr val="F96A1B"/>
                </a:solidFill>
              </a:rPr>
              <a:t>intl</a:t>
            </a:r>
            <a:r>
              <a:rPr lang="en-US" altLang="ko-KR" b="1" dirty="0" smtClean="0">
                <a:solidFill>
                  <a:srgbClr val="F96A1B"/>
                </a:solidFill>
              </a:rPr>
              <a:t> partners, </a:t>
            </a:r>
            <a:r>
              <a:rPr lang="en-US" altLang="ko-KR" b="1" dirty="0" err="1" smtClean="0">
                <a:solidFill>
                  <a:srgbClr val="F96A1B"/>
                </a:solidFill>
              </a:rPr>
              <a:t>etc</a:t>
            </a:r>
            <a:endParaRPr lang="ko-KR" altLang="en-US" b="1" dirty="0">
              <a:solidFill>
                <a:srgbClr val="F96A1B"/>
              </a:solidFill>
            </a:endParaRPr>
          </a:p>
        </p:txBody>
      </p:sp>
      <p:sp>
        <p:nvSpPr>
          <p:cNvPr id="11" name="Slide Number Placeholder 10"/>
          <p:cNvSpPr>
            <a:spLocks noGrp="1"/>
          </p:cNvSpPr>
          <p:nvPr>
            <p:ph type="sldNum" sz="quarter" idx="12"/>
          </p:nvPr>
        </p:nvSpPr>
        <p:spPr>
          <a:xfrm>
            <a:off x="8641080" y="6019800"/>
            <a:ext cx="502920" cy="502920"/>
          </a:xfrm>
        </p:spPr>
        <p:txBody>
          <a:bodyPr/>
          <a:lstStyle/>
          <a:p>
            <a:fld id="{AE9AF135-CD1A-454F-A377-ABD6EC5E5FE6}" type="slidenum">
              <a:rPr lang="en-US" smtClean="0">
                <a:latin typeface="Franklin Gothic Book"/>
              </a:rPr>
              <a:pPr/>
              <a:t>26</a:t>
            </a:fld>
            <a:endParaRPr lang="en-US" dirty="0">
              <a:latin typeface="Franklin Gothic Book"/>
            </a:endParaRPr>
          </a:p>
        </p:txBody>
      </p:sp>
    </p:spTree>
    <p:extLst>
      <p:ext uri="{BB962C8B-B14F-4D97-AF65-F5344CB8AC3E}">
        <p14:creationId xmlns:p14="http://schemas.microsoft.com/office/powerpoint/2010/main" val="300448675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0" y="0"/>
            <a:ext cx="9144000" cy="457200"/>
          </a:xfrm>
        </p:spPr>
        <p:txBody>
          <a:bodyPr/>
          <a:lstStyle/>
          <a:p>
            <a:pPr eaLnBrk="1" hangingPunct="1">
              <a:defRPr/>
            </a:pPr>
            <a:r>
              <a:rPr lang="en-GB" sz="3100" dirty="0" smtClean="0">
                <a:solidFill>
                  <a:srgbClr val="FF0000"/>
                </a:solidFill>
                <a:cs typeface="+mj-cs"/>
              </a:rPr>
              <a:t>KEY PARTNERSHIPS</a:t>
            </a:r>
            <a:endParaRPr lang="en-US" sz="3100" dirty="0" smtClean="0">
              <a:solidFill>
                <a:srgbClr val="FF0000"/>
              </a:solidFill>
              <a:cs typeface="+mj-cs"/>
            </a:endParaRPr>
          </a:p>
        </p:txBody>
      </p:sp>
      <p:sp>
        <p:nvSpPr>
          <p:cNvPr id="384003" name="Rectangle 3"/>
          <p:cNvSpPr>
            <a:spLocks noGrp="1" noChangeArrowheads="1"/>
          </p:cNvSpPr>
          <p:nvPr>
            <p:ph type="body" idx="1"/>
          </p:nvPr>
        </p:nvSpPr>
        <p:spPr bwMode="auto">
          <a:xfrm>
            <a:off x="0" y="609600"/>
            <a:ext cx="9144000" cy="62484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rmAutofit fontScale="92500" lnSpcReduction="20000"/>
          </a:bodyPr>
          <a:lstStyle/>
          <a:p>
            <a:pPr eaLnBrk="1" hangingPunct="1">
              <a:defRPr/>
            </a:pPr>
            <a:r>
              <a:rPr lang="en-US" sz="3200" b="1" dirty="0" smtClean="0">
                <a:solidFill>
                  <a:srgbClr val="0000FF"/>
                </a:solidFill>
              </a:rPr>
              <a:t>MRMS</a:t>
            </a:r>
          </a:p>
          <a:p>
            <a:pPr lvl="1" eaLnBrk="1" hangingPunct="1">
              <a:defRPr/>
            </a:pPr>
            <a:r>
              <a:rPr lang="en-US" sz="2800" dirty="0" smtClean="0"/>
              <a:t>N-LAPS to use extensive radar QC </a:t>
            </a:r>
            <a:r>
              <a:rPr lang="en-US" sz="2800" dirty="0" err="1" smtClean="0"/>
              <a:t>etc</a:t>
            </a:r>
            <a:r>
              <a:rPr lang="en-US" sz="2800" dirty="0" smtClean="0"/>
              <a:t> from MRMS</a:t>
            </a:r>
          </a:p>
          <a:p>
            <a:pPr lvl="1" eaLnBrk="1" hangingPunct="1">
              <a:defRPr/>
            </a:pPr>
            <a:r>
              <a:rPr lang="en-US" sz="2800" dirty="0" smtClean="0"/>
              <a:t>MRMS to use microphysics analysis, </a:t>
            </a:r>
            <a:r>
              <a:rPr lang="en-US" sz="2800" dirty="0" err="1" smtClean="0"/>
              <a:t>precip</a:t>
            </a:r>
            <a:r>
              <a:rPr lang="en-US" sz="2800" dirty="0" smtClean="0"/>
              <a:t> over orography, &amp; radar – gage relationships from LAPS</a:t>
            </a:r>
          </a:p>
          <a:p>
            <a:pPr eaLnBrk="1" hangingPunct="1">
              <a:defRPr/>
            </a:pPr>
            <a:r>
              <a:rPr lang="en-US" sz="3200" b="1" dirty="0" smtClean="0">
                <a:solidFill>
                  <a:srgbClr val="0000FF"/>
                </a:solidFill>
              </a:rPr>
              <a:t>FACETS</a:t>
            </a:r>
            <a:endParaRPr lang="en-US" sz="3200" b="1" dirty="0">
              <a:solidFill>
                <a:srgbClr val="0000FF"/>
              </a:solidFill>
            </a:endParaRPr>
          </a:p>
          <a:p>
            <a:pPr lvl="1" eaLnBrk="1" hangingPunct="1">
              <a:defRPr/>
            </a:pPr>
            <a:r>
              <a:rPr lang="en-US" sz="2800" dirty="0" smtClean="0"/>
              <a:t>Role of LAN in end-to-end probabilistic warning</a:t>
            </a:r>
          </a:p>
          <a:p>
            <a:pPr lvl="2" eaLnBrk="1" hangingPunct="1">
              <a:defRPr/>
            </a:pPr>
            <a:r>
              <a:rPr lang="en-US" sz="2600" dirty="0" smtClean="0"/>
              <a:t>Gridded probabilistic warning guidance</a:t>
            </a:r>
          </a:p>
          <a:p>
            <a:pPr eaLnBrk="1" hangingPunct="1">
              <a:defRPr/>
            </a:pPr>
            <a:r>
              <a:rPr lang="en-US" sz="3200" b="1" dirty="0" smtClean="0">
                <a:solidFill>
                  <a:srgbClr val="0000FF"/>
                </a:solidFill>
              </a:rPr>
              <a:t>SOOs from WFOs and Service Centers</a:t>
            </a:r>
            <a:endParaRPr lang="en-US" sz="3200" b="1" dirty="0">
              <a:solidFill>
                <a:srgbClr val="0000FF"/>
              </a:solidFill>
            </a:endParaRPr>
          </a:p>
          <a:p>
            <a:pPr lvl="1" eaLnBrk="1" hangingPunct="1">
              <a:defRPr/>
            </a:pPr>
            <a:r>
              <a:rPr lang="en-US" sz="2800" dirty="0" smtClean="0"/>
              <a:t>Contribute to design / development / testing</a:t>
            </a:r>
          </a:p>
          <a:p>
            <a:pPr lvl="2" eaLnBrk="1" hangingPunct="1">
              <a:defRPr/>
            </a:pPr>
            <a:r>
              <a:rPr lang="en-US" sz="2600" dirty="0" smtClean="0"/>
              <a:t>FDSE – Boise, Boulder; GOES-R 1-min scans, </a:t>
            </a:r>
            <a:r>
              <a:rPr lang="en-US" sz="2800" dirty="0"/>
              <a:t>NUCAPS </a:t>
            </a:r>
            <a:r>
              <a:rPr lang="en-US" sz="2800" dirty="0" smtClean="0"/>
              <a:t>soundings, </a:t>
            </a:r>
            <a:r>
              <a:rPr lang="en-US" sz="2800" dirty="0" err="1" smtClean="0"/>
              <a:t>etc</a:t>
            </a:r>
            <a:endParaRPr lang="en-US" sz="2600" dirty="0" smtClean="0"/>
          </a:p>
          <a:p>
            <a:pPr eaLnBrk="1" hangingPunct="1">
              <a:defRPr/>
            </a:pPr>
            <a:r>
              <a:rPr lang="en-US" sz="3200" b="1" dirty="0" smtClean="0">
                <a:solidFill>
                  <a:srgbClr val="0000FF"/>
                </a:solidFill>
              </a:rPr>
              <a:t>Training Division</a:t>
            </a:r>
          </a:p>
          <a:p>
            <a:pPr lvl="1" eaLnBrk="1" hangingPunct="1">
              <a:defRPr/>
            </a:pPr>
            <a:r>
              <a:rPr lang="en-US" sz="2800" dirty="0" smtClean="0"/>
              <a:t>Link with WRF Environmental Modeling System (EMS)</a:t>
            </a:r>
          </a:p>
          <a:p>
            <a:pPr lvl="2" eaLnBrk="1" hangingPunct="1">
              <a:defRPr/>
            </a:pPr>
            <a:r>
              <a:rPr lang="en-US" sz="2600" dirty="0" smtClean="0"/>
              <a:t>WRF model for WFO use</a:t>
            </a:r>
          </a:p>
          <a:p>
            <a:pPr lvl="3" eaLnBrk="1" hangingPunct="1">
              <a:defRPr/>
            </a:pPr>
            <a:r>
              <a:rPr lang="en-US" sz="2600" dirty="0" smtClean="0"/>
              <a:t>Bob </a:t>
            </a:r>
            <a:r>
              <a:rPr lang="en-US" sz="2600" dirty="0" err="1" smtClean="0"/>
              <a:t>Rozumalski</a:t>
            </a:r>
            <a:r>
              <a:rPr lang="en-US" sz="2600" dirty="0" smtClean="0"/>
              <a:t> et al</a:t>
            </a:r>
          </a:p>
        </p:txBody>
      </p:sp>
      <p:sp>
        <p:nvSpPr>
          <p:cNvPr id="4" name="Slide Number Placeholder 4"/>
          <p:cNvSpPr>
            <a:spLocks noGrp="1"/>
          </p:cNvSpPr>
          <p:nvPr>
            <p:ph type="sldNum" sz="quarter" idx="12"/>
          </p:nvPr>
        </p:nvSpPr>
        <p:spPr>
          <a:xfrm>
            <a:off x="8686800" y="6553200"/>
            <a:ext cx="4572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a:solidFill>
                  <a:srgbClr val="000000"/>
                </a:solidFill>
              </a:rPr>
              <a:pPr eaLnBrk="1" hangingPunct="1"/>
              <a:t>27</a:t>
            </a:fld>
            <a:endParaRPr lang="en-US" sz="1400" dirty="0">
              <a:solidFill>
                <a:srgbClr val="000000"/>
              </a:solidFill>
            </a:endParaRPr>
          </a:p>
        </p:txBody>
      </p:sp>
    </p:spTree>
    <p:extLst>
      <p:ext uri="{BB962C8B-B14F-4D97-AF65-F5344CB8AC3E}">
        <p14:creationId xmlns:p14="http://schemas.microsoft.com/office/powerpoint/2010/main" val="225211035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ACETS-projections.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5167"/>
          </a:xfrm>
          <a:prstGeom prst="rect">
            <a:avLst/>
          </a:prstGeom>
        </p:spPr>
      </p:pic>
      <p:sp>
        <p:nvSpPr>
          <p:cNvPr id="5" name="TextBox 13"/>
          <p:cNvSpPr txBox="1">
            <a:spLocks noChangeArrowheads="1"/>
          </p:cNvSpPr>
          <p:nvPr/>
        </p:nvSpPr>
        <p:spPr bwMode="auto">
          <a:xfrm>
            <a:off x="5943600" y="5791200"/>
            <a:ext cx="28880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ko-KR" sz="2000" b="1" i="1" dirty="0" smtClean="0">
                <a:solidFill>
                  <a:schemeClr val="bg1"/>
                </a:solidFill>
              </a:rPr>
              <a:t>After </a:t>
            </a:r>
            <a:r>
              <a:rPr lang="en-US" altLang="ko-KR" sz="2000" b="1" i="1" dirty="0" err="1" smtClean="0">
                <a:solidFill>
                  <a:schemeClr val="bg1"/>
                </a:solidFill>
              </a:rPr>
              <a:t>Lans</a:t>
            </a:r>
            <a:r>
              <a:rPr lang="en-US" altLang="ko-KR" sz="2000" b="1" i="1" dirty="0" smtClean="0">
                <a:solidFill>
                  <a:schemeClr val="bg1"/>
                </a:solidFill>
              </a:rPr>
              <a:t> </a:t>
            </a:r>
            <a:r>
              <a:rPr lang="en-US" altLang="ko-KR" sz="2000" b="1" i="1" dirty="0" err="1" smtClean="0">
                <a:solidFill>
                  <a:schemeClr val="bg1"/>
                </a:solidFill>
              </a:rPr>
              <a:t>Rothfusz</a:t>
            </a:r>
            <a:endParaRPr lang="ko-KR" altLang="en-US" sz="2000" b="1" i="1" dirty="0">
              <a:solidFill>
                <a:schemeClr val="bg1"/>
              </a:solidFill>
            </a:endParaRPr>
          </a:p>
        </p:txBody>
      </p:sp>
      <p:sp>
        <p:nvSpPr>
          <p:cNvPr id="6" name="Oval 5"/>
          <p:cNvSpPr/>
          <p:nvPr/>
        </p:nvSpPr>
        <p:spPr bwMode="auto">
          <a:xfrm>
            <a:off x="5257800" y="2514600"/>
            <a:ext cx="1524000" cy="2133600"/>
          </a:xfrm>
          <a:prstGeom prst="ellipse">
            <a:avLst/>
          </a:prstGeom>
          <a:noFill/>
          <a:ln w="57150" cap="flat" cmpd="sng" algn="ctr">
            <a:solidFill>
              <a:schemeClr val="accent3"/>
            </a:solidFill>
            <a:prstDash val="sysDash"/>
            <a:round/>
            <a:headEnd type="none" w="med" len="med"/>
            <a:tailEnd type="none" w="med" len="med"/>
          </a:ln>
          <a:effectLst>
            <a:glow rad="63500">
              <a:schemeClr val="tx2">
                <a:alpha val="84000"/>
              </a:schemeClr>
            </a:glow>
            <a:outerShdw blurRad="63500"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Helvetica" charset="0"/>
              <a:ea typeface="ＭＳ Ｐゴシック" charset="0"/>
            </a:endParaRPr>
          </a:p>
        </p:txBody>
      </p:sp>
      <p:sp>
        <p:nvSpPr>
          <p:cNvPr id="7" name="Oval 6"/>
          <p:cNvSpPr/>
          <p:nvPr/>
        </p:nvSpPr>
        <p:spPr bwMode="auto">
          <a:xfrm rot="5400000">
            <a:off x="7200900" y="571500"/>
            <a:ext cx="685800" cy="2133600"/>
          </a:xfrm>
          <a:prstGeom prst="ellipse">
            <a:avLst/>
          </a:prstGeom>
          <a:noFill/>
          <a:ln w="57150" cap="flat" cmpd="sng" algn="ctr">
            <a:solidFill>
              <a:schemeClr val="accent3"/>
            </a:solidFill>
            <a:prstDash val="sysDash"/>
            <a:round/>
            <a:headEnd type="none" w="med" len="med"/>
            <a:tailEnd type="none" w="med" len="med"/>
          </a:ln>
          <a:effectLst>
            <a:glow rad="63500">
              <a:schemeClr val="tx2">
                <a:alpha val="84000"/>
              </a:schemeClr>
            </a:glow>
            <a:outerShdw blurRad="63500"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Helvetica" charset="0"/>
              <a:ea typeface="ＭＳ Ｐゴシック" charset="0"/>
            </a:endParaRPr>
          </a:p>
        </p:txBody>
      </p:sp>
      <p:sp>
        <p:nvSpPr>
          <p:cNvPr id="2" name="Rectangle 1"/>
          <p:cNvSpPr/>
          <p:nvPr/>
        </p:nvSpPr>
        <p:spPr>
          <a:xfrm>
            <a:off x="7512482" y="2243397"/>
            <a:ext cx="1524000" cy="923330"/>
          </a:xfrm>
          <a:prstGeom prst="rect">
            <a:avLst/>
          </a:prstGeom>
          <a:solidFill>
            <a:srgbClr val="2A64E7"/>
          </a:solidFill>
        </p:spPr>
        <p:txBody>
          <a:bodyPr wrap="square">
            <a:spAutoFit/>
          </a:bodyPr>
          <a:lstStyle/>
          <a:p>
            <a:pPr algn="ctr"/>
            <a:r>
              <a:rPr lang="en-US" altLang="ko-KR" b="1" i="1" dirty="0" smtClean="0">
                <a:solidFill>
                  <a:schemeClr val="bg1"/>
                </a:solidFill>
              </a:rPr>
              <a:t>Analysis</a:t>
            </a:r>
          </a:p>
          <a:p>
            <a:pPr algn="ctr"/>
            <a:r>
              <a:rPr lang="en-US" b="1" i="1" dirty="0" smtClean="0">
                <a:solidFill>
                  <a:schemeClr val="bg1"/>
                </a:solidFill>
              </a:rPr>
              <a:t>LAPS</a:t>
            </a:r>
          </a:p>
          <a:p>
            <a:pPr algn="ctr"/>
            <a:r>
              <a:rPr lang="en-US" b="1" i="1" dirty="0" err="1" smtClean="0">
                <a:solidFill>
                  <a:schemeClr val="bg1"/>
                </a:solidFill>
              </a:rPr>
              <a:t>Nowcasting</a:t>
            </a:r>
            <a:endParaRPr lang="en-US" dirty="0"/>
          </a:p>
        </p:txBody>
      </p:sp>
      <p:cxnSp>
        <p:nvCxnSpPr>
          <p:cNvPr id="10" name="Straight Arrow Connector 9"/>
          <p:cNvCxnSpPr/>
          <p:nvPr/>
        </p:nvCxnSpPr>
        <p:spPr>
          <a:xfrm flipH="1">
            <a:off x="6858000" y="2990138"/>
            <a:ext cx="735401" cy="210262"/>
          </a:xfrm>
          <a:prstGeom prst="straightConnector1">
            <a:avLst/>
          </a:prstGeom>
          <a:noFill/>
          <a:ln w="38100" cap="flat" cmpd="sng" algn="ctr">
            <a:solidFill>
              <a:schemeClr val="bg1"/>
            </a:solidFill>
            <a:prstDash val="sysDash"/>
            <a:tailEnd type="arrow"/>
          </a:ln>
          <a:effectLst>
            <a:outerShdw blurRad="40000" dist="20000" dir="5400000" rotWithShape="0">
              <a:srgbClr val="000000">
                <a:alpha val="38000"/>
              </a:srgbClr>
            </a:outerShdw>
          </a:effectLst>
        </p:spPr>
      </p:cxnSp>
      <p:cxnSp>
        <p:nvCxnSpPr>
          <p:cNvPr id="15" name="Straight Arrow Connector 14"/>
          <p:cNvCxnSpPr/>
          <p:nvPr/>
        </p:nvCxnSpPr>
        <p:spPr>
          <a:xfrm flipH="1" flipV="1">
            <a:off x="8366180" y="1928472"/>
            <a:ext cx="201594" cy="369567"/>
          </a:xfrm>
          <a:prstGeom prst="straightConnector1">
            <a:avLst/>
          </a:prstGeom>
          <a:noFill/>
          <a:ln w="38100" cap="flat" cmpd="sng" algn="ctr">
            <a:solidFill>
              <a:schemeClr val="bg1"/>
            </a:solidFill>
            <a:prstDash val="sysDash"/>
            <a:tailEnd type="arrow"/>
          </a:ln>
          <a:effectLst>
            <a:outerShdw blurRad="40000" dist="20000" dir="5400000" rotWithShape="0">
              <a:srgbClr val="000000">
                <a:alpha val="38000"/>
              </a:srgbClr>
            </a:outerShdw>
          </a:effectLst>
        </p:spPr>
      </p:cxnSp>
      <p:sp>
        <p:nvSpPr>
          <p:cNvPr id="20" name="Slide Number Placeholder 19"/>
          <p:cNvSpPr>
            <a:spLocks noGrp="1"/>
          </p:cNvSpPr>
          <p:nvPr>
            <p:ph type="sldNum" sz="quarter" idx="12"/>
          </p:nvPr>
        </p:nvSpPr>
        <p:spPr/>
        <p:txBody>
          <a:bodyPr/>
          <a:lstStyle/>
          <a:p>
            <a:pPr>
              <a:defRPr/>
            </a:pPr>
            <a:fld id="{32A4EB29-9A59-D046-8BA7-E1E625E7611C}" type="slidenum">
              <a:rPr lang="en-US" smtClean="0"/>
              <a:pPr>
                <a:defRPr/>
              </a:pPr>
              <a:t>28</a:t>
            </a:fld>
            <a:endParaRPr lang="en-US"/>
          </a:p>
        </p:txBody>
      </p:sp>
    </p:spTree>
    <p:extLst>
      <p:ext uri="{BB962C8B-B14F-4D97-AF65-F5344CB8AC3E}">
        <p14:creationId xmlns:p14="http://schemas.microsoft.com/office/powerpoint/2010/main" val="203355922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0" y="0"/>
            <a:ext cx="9144000" cy="457200"/>
          </a:xfrm>
        </p:spPr>
        <p:txBody>
          <a:bodyPr/>
          <a:lstStyle/>
          <a:p>
            <a:pPr eaLnBrk="1" hangingPunct="1">
              <a:defRPr/>
            </a:pPr>
            <a:r>
              <a:rPr lang="en-GB" dirty="0" smtClean="0">
                <a:solidFill>
                  <a:srgbClr val="FF0000"/>
                </a:solidFill>
                <a:cs typeface="+mj-cs"/>
              </a:rPr>
              <a:t>WHAT DISTINGUISHES DATA ASSIMILATION SCHEMES?</a:t>
            </a:r>
            <a:endParaRPr lang="en-US" dirty="0" smtClean="0">
              <a:solidFill>
                <a:srgbClr val="FF0000"/>
              </a:solidFill>
              <a:cs typeface="+mj-cs"/>
            </a:endParaRPr>
          </a:p>
        </p:txBody>
      </p:sp>
      <p:sp>
        <p:nvSpPr>
          <p:cNvPr id="384003" name="Rectangle 3"/>
          <p:cNvSpPr>
            <a:spLocks noGrp="1" noChangeArrowheads="1"/>
          </p:cNvSpPr>
          <p:nvPr>
            <p:ph type="body" idx="1"/>
          </p:nvPr>
        </p:nvSpPr>
        <p:spPr bwMode="auto">
          <a:xfrm>
            <a:off x="0" y="609600"/>
            <a:ext cx="9144000" cy="62484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rmAutofit fontScale="92500"/>
          </a:bodyPr>
          <a:lstStyle/>
          <a:p>
            <a:pPr eaLnBrk="1" hangingPunct="1">
              <a:defRPr/>
            </a:pPr>
            <a:r>
              <a:rPr lang="en-US" sz="3200" b="1" dirty="0" smtClean="0">
                <a:solidFill>
                  <a:srgbClr val="0000FF"/>
                </a:solidFill>
              </a:rPr>
              <a:t>Scientific aspects </a:t>
            </a:r>
          </a:p>
          <a:p>
            <a:pPr lvl="1" eaLnBrk="1" hangingPunct="1">
              <a:defRPr/>
            </a:pPr>
            <a:r>
              <a:rPr lang="en-US" sz="2800" dirty="0" smtClean="0">
                <a:solidFill>
                  <a:srgbClr val="000000"/>
                </a:solidFill>
              </a:rPr>
              <a:t>Collection of methods based on 10-20 choices</a:t>
            </a:r>
          </a:p>
          <a:p>
            <a:pPr lvl="2" eaLnBrk="1" hangingPunct="1">
              <a:defRPr/>
            </a:pPr>
            <a:r>
              <a:rPr lang="en-US" sz="2600" dirty="0" err="1" smtClean="0">
                <a:solidFill>
                  <a:srgbClr val="000000"/>
                </a:solidFill>
              </a:rPr>
              <a:t>Variational</a:t>
            </a:r>
            <a:r>
              <a:rPr lang="en-US" sz="2600" dirty="0" smtClean="0">
                <a:solidFill>
                  <a:srgbClr val="000000"/>
                </a:solidFill>
              </a:rPr>
              <a:t> or ensemble filter, interpolation, minimization algorithm, QC, </a:t>
            </a:r>
            <a:r>
              <a:rPr lang="en-US" sz="2600" dirty="0" err="1" smtClean="0">
                <a:solidFill>
                  <a:srgbClr val="000000"/>
                </a:solidFill>
              </a:rPr>
              <a:t>etc</a:t>
            </a:r>
            <a:endParaRPr lang="en-US" sz="2600" dirty="0" smtClean="0">
              <a:solidFill>
                <a:srgbClr val="000000"/>
              </a:solidFill>
            </a:endParaRPr>
          </a:p>
          <a:p>
            <a:pPr lvl="1" eaLnBrk="1" hangingPunct="1">
              <a:defRPr/>
            </a:pPr>
            <a:r>
              <a:rPr lang="en-US" sz="2800" dirty="0" smtClean="0">
                <a:solidFill>
                  <a:srgbClr val="000000"/>
                </a:solidFill>
              </a:rPr>
              <a:t>Assembled to accomplish objectives in targeted </a:t>
            </a:r>
            <a:r>
              <a:rPr lang="en-US" sz="2800" dirty="0" err="1" smtClean="0">
                <a:solidFill>
                  <a:srgbClr val="000000"/>
                </a:solidFill>
              </a:rPr>
              <a:t>appls</a:t>
            </a:r>
            <a:r>
              <a:rPr lang="en-US" sz="2800" dirty="0" smtClean="0">
                <a:solidFill>
                  <a:srgbClr val="000000"/>
                </a:solidFill>
              </a:rPr>
              <a:t>.</a:t>
            </a:r>
          </a:p>
          <a:p>
            <a:pPr eaLnBrk="1" hangingPunct="1">
              <a:defRPr/>
            </a:pPr>
            <a:r>
              <a:rPr lang="en-US" sz="3200" b="1" dirty="0" smtClean="0">
                <a:solidFill>
                  <a:srgbClr val="0000FF"/>
                </a:solidFill>
              </a:rPr>
              <a:t>Software engineering realization</a:t>
            </a:r>
          </a:p>
          <a:p>
            <a:pPr lvl="1" eaLnBrk="1" hangingPunct="1">
              <a:defRPr/>
            </a:pPr>
            <a:r>
              <a:rPr lang="en-US" sz="2800" dirty="0" smtClean="0">
                <a:solidFill>
                  <a:srgbClr val="000000"/>
                </a:solidFill>
              </a:rPr>
              <a:t>Process oriented design</a:t>
            </a:r>
          </a:p>
          <a:p>
            <a:pPr lvl="2" eaLnBrk="1" hangingPunct="1">
              <a:defRPr/>
            </a:pPr>
            <a:r>
              <a:rPr lang="en-US" sz="2600" dirty="0" smtClean="0">
                <a:solidFill>
                  <a:srgbClr val="000000"/>
                </a:solidFill>
              </a:rPr>
              <a:t>Traditional, “hardwired” approach for particular application</a:t>
            </a:r>
          </a:p>
          <a:p>
            <a:pPr lvl="2" eaLnBrk="1" hangingPunct="1">
              <a:defRPr/>
            </a:pPr>
            <a:r>
              <a:rPr lang="en-US" sz="2600" dirty="0" smtClean="0">
                <a:solidFill>
                  <a:srgbClr val="000000"/>
                </a:solidFill>
              </a:rPr>
              <a:t>Hard to modify / generalize</a:t>
            </a:r>
          </a:p>
          <a:p>
            <a:pPr lvl="1" eaLnBrk="1" hangingPunct="1">
              <a:defRPr/>
            </a:pPr>
            <a:r>
              <a:rPr lang="en-US" sz="2800" dirty="0" smtClean="0">
                <a:solidFill>
                  <a:srgbClr val="D612F0"/>
                </a:solidFill>
              </a:rPr>
              <a:t>Object oriented design</a:t>
            </a:r>
          </a:p>
          <a:p>
            <a:pPr lvl="2" eaLnBrk="1" hangingPunct="1">
              <a:defRPr/>
            </a:pPr>
            <a:r>
              <a:rPr lang="en-US" sz="2600" dirty="0" smtClean="0">
                <a:solidFill>
                  <a:srgbClr val="000000"/>
                </a:solidFill>
              </a:rPr>
              <a:t>Best suited for</a:t>
            </a:r>
          </a:p>
          <a:p>
            <a:pPr lvl="3" eaLnBrk="1" hangingPunct="1">
              <a:defRPr/>
            </a:pPr>
            <a:r>
              <a:rPr lang="en-US" sz="2600" dirty="0" smtClean="0">
                <a:solidFill>
                  <a:srgbClr val="000000"/>
                </a:solidFill>
              </a:rPr>
              <a:t>Wide range of applications</a:t>
            </a:r>
          </a:p>
          <a:p>
            <a:pPr lvl="3" eaLnBrk="1" hangingPunct="1">
              <a:defRPr/>
            </a:pPr>
            <a:r>
              <a:rPr lang="en-US" sz="2600" dirty="0" smtClean="0">
                <a:solidFill>
                  <a:srgbClr val="000000"/>
                </a:solidFill>
              </a:rPr>
              <a:t>Distributed development</a:t>
            </a:r>
          </a:p>
        </p:txBody>
      </p:sp>
      <p:sp>
        <p:nvSpPr>
          <p:cNvPr id="4" name="Slide Number Placeholder 4"/>
          <p:cNvSpPr>
            <a:spLocks noGrp="1"/>
          </p:cNvSpPr>
          <p:nvPr>
            <p:ph type="sldNum" sz="quarter" idx="12"/>
          </p:nvPr>
        </p:nvSpPr>
        <p:spPr>
          <a:xfrm>
            <a:off x="8686800" y="6553199"/>
            <a:ext cx="457200" cy="3243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a:solidFill>
                  <a:srgbClr val="000000"/>
                </a:solidFill>
              </a:rPr>
              <a:pPr eaLnBrk="1" hangingPunct="1"/>
              <a:t>29</a:t>
            </a:fld>
            <a:endParaRPr lang="en-US" sz="1400" dirty="0">
              <a:solidFill>
                <a:srgbClr val="000000"/>
              </a:solidFill>
            </a:endParaRPr>
          </a:p>
        </p:txBody>
      </p:sp>
    </p:spTree>
    <p:extLst>
      <p:ext uri="{BB962C8B-B14F-4D97-AF65-F5344CB8AC3E}">
        <p14:creationId xmlns:p14="http://schemas.microsoft.com/office/powerpoint/2010/main" val="42150882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0" y="0"/>
            <a:ext cx="9144000" cy="457200"/>
          </a:xfrm>
        </p:spPr>
        <p:txBody>
          <a:bodyPr/>
          <a:lstStyle/>
          <a:p>
            <a:pPr eaLnBrk="1" hangingPunct="1">
              <a:defRPr/>
            </a:pPr>
            <a:r>
              <a:rPr lang="en-GB" sz="3200" dirty="0" smtClean="0">
                <a:solidFill>
                  <a:srgbClr val="FF0000"/>
                </a:solidFill>
                <a:cs typeface="+mj-cs"/>
              </a:rPr>
              <a:t>HISTORY OF LAPS</a:t>
            </a:r>
            <a:endParaRPr lang="en-US" sz="3200" dirty="0" smtClean="0">
              <a:solidFill>
                <a:srgbClr val="FF0000"/>
              </a:solidFill>
              <a:cs typeface="+mj-cs"/>
            </a:endParaRPr>
          </a:p>
        </p:txBody>
      </p:sp>
      <p:sp>
        <p:nvSpPr>
          <p:cNvPr id="384003" name="Rectangle 3"/>
          <p:cNvSpPr>
            <a:spLocks noGrp="1" noChangeArrowheads="1"/>
          </p:cNvSpPr>
          <p:nvPr>
            <p:ph type="body" idx="1"/>
          </p:nvPr>
        </p:nvSpPr>
        <p:spPr bwMode="auto">
          <a:xfrm>
            <a:off x="0" y="457200"/>
            <a:ext cx="9144000" cy="6400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rmAutofit lnSpcReduction="10000"/>
          </a:bodyPr>
          <a:lstStyle/>
          <a:p>
            <a:pPr eaLnBrk="1" hangingPunct="1">
              <a:defRPr/>
            </a:pPr>
            <a:r>
              <a:rPr lang="en-US" dirty="0" smtClean="0">
                <a:solidFill>
                  <a:srgbClr val="000000"/>
                </a:solidFill>
              </a:rPr>
              <a:t>Wind analysis &amp; radar remapping (V, Z)			1989</a:t>
            </a:r>
          </a:p>
          <a:p>
            <a:pPr eaLnBrk="1" hangingPunct="1">
              <a:defRPr/>
            </a:pPr>
            <a:r>
              <a:rPr lang="en-US" dirty="0" smtClean="0">
                <a:solidFill>
                  <a:srgbClr val="000000"/>
                </a:solidFill>
              </a:rPr>
              <a:t>Cloud analysis / </a:t>
            </a:r>
            <a:r>
              <a:rPr lang="en-US" dirty="0" err="1" smtClean="0">
                <a:solidFill>
                  <a:srgbClr val="E600FF"/>
                </a:solidFill>
              </a:rPr>
              <a:t>Hotstart</a:t>
            </a:r>
            <a:r>
              <a:rPr lang="en-US" dirty="0" smtClean="0">
                <a:solidFill>
                  <a:srgbClr val="000000"/>
                </a:solidFill>
              </a:rPr>
              <a:t>						1991</a:t>
            </a:r>
          </a:p>
          <a:p>
            <a:pPr lvl="1" eaLnBrk="1" hangingPunct="1">
              <a:defRPr/>
            </a:pPr>
            <a:r>
              <a:rPr lang="en-US" dirty="0" smtClean="0">
                <a:solidFill>
                  <a:srgbClr val="E600FF"/>
                </a:solidFill>
              </a:rPr>
              <a:t>Major innovation </a:t>
            </a:r>
            <a:r>
              <a:rPr lang="en-US" dirty="0" smtClean="0">
                <a:solidFill>
                  <a:srgbClr val="000000"/>
                </a:solidFill>
              </a:rPr>
              <a:t>– 150+ citations					</a:t>
            </a:r>
          </a:p>
          <a:p>
            <a:pPr eaLnBrk="1" hangingPunct="1">
              <a:defRPr/>
            </a:pPr>
            <a:r>
              <a:rPr lang="en-US" dirty="0" smtClean="0">
                <a:solidFill>
                  <a:srgbClr val="000000"/>
                </a:solidFill>
              </a:rPr>
              <a:t>T-LAPS - Terminal-LAPS at 40 ITWS/FAA sites		1992</a:t>
            </a:r>
          </a:p>
          <a:p>
            <a:pPr lvl="1" eaLnBrk="1" hangingPunct="1">
              <a:defRPr/>
            </a:pPr>
            <a:r>
              <a:rPr lang="en-US" dirty="0" smtClean="0">
                <a:solidFill>
                  <a:srgbClr val="000000"/>
                </a:solidFill>
              </a:rPr>
              <a:t>Major advancement</a:t>
            </a:r>
          </a:p>
          <a:p>
            <a:pPr lvl="1" eaLnBrk="1" hangingPunct="1">
              <a:defRPr/>
            </a:pPr>
            <a:r>
              <a:rPr lang="en-US" dirty="0" smtClean="0">
                <a:solidFill>
                  <a:srgbClr val="000000"/>
                </a:solidFill>
              </a:rPr>
              <a:t>5-min update at 2km, </a:t>
            </a:r>
            <a:r>
              <a:rPr lang="en-US" b="1" dirty="0">
                <a:solidFill>
                  <a:srgbClr val="E600FF"/>
                </a:solidFill>
              </a:rPr>
              <a:t>20+ years ahead of national guidance</a:t>
            </a:r>
          </a:p>
          <a:p>
            <a:pPr eaLnBrk="1" hangingPunct="1">
              <a:defRPr/>
            </a:pPr>
            <a:r>
              <a:rPr lang="en-US" dirty="0" smtClean="0">
                <a:solidFill>
                  <a:srgbClr val="000000"/>
                </a:solidFill>
              </a:rPr>
              <a:t>O-LAPS – System adapted at OU / CAPS		         1990s</a:t>
            </a:r>
          </a:p>
          <a:p>
            <a:pPr eaLnBrk="1" hangingPunct="1">
              <a:defRPr/>
            </a:pPr>
            <a:r>
              <a:rPr lang="en-US" dirty="0" smtClean="0">
                <a:solidFill>
                  <a:srgbClr val="000000"/>
                </a:solidFill>
              </a:rPr>
              <a:t>K-LAPS </a:t>
            </a:r>
            <a:r>
              <a:rPr lang="en-US" dirty="0">
                <a:solidFill>
                  <a:srgbClr val="000000"/>
                </a:solidFill>
              </a:rPr>
              <a:t>-</a:t>
            </a:r>
            <a:r>
              <a:rPr lang="en-US" dirty="0" smtClean="0">
                <a:solidFill>
                  <a:srgbClr val="000000"/>
                </a:solidFill>
              </a:rPr>
              <a:t> Technology transfer to KMA			         1990s</a:t>
            </a:r>
          </a:p>
          <a:p>
            <a:pPr eaLnBrk="1" hangingPunct="1">
              <a:defRPr/>
            </a:pPr>
            <a:r>
              <a:rPr lang="en-US" dirty="0" smtClean="0">
                <a:solidFill>
                  <a:srgbClr val="000000"/>
                </a:solidFill>
              </a:rPr>
              <a:t>Cloud analysis / hot start elements in other systems  1995-2005</a:t>
            </a:r>
          </a:p>
          <a:p>
            <a:pPr lvl="1" eaLnBrk="1" hangingPunct="1">
              <a:defRPr/>
            </a:pPr>
            <a:r>
              <a:rPr lang="en-US" dirty="0" smtClean="0">
                <a:solidFill>
                  <a:srgbClr val="000000"/>
                </a:solidFill>
              </a:rPr>
              <a:t>ADAS, RUC, </a:t>
            </a:r>
            <a:r>
              <a:rPr lang="en-US" dirty="0" err="1" smtClean="0">
                <a:solidFill>
                  <a:srgbClr val="000000"/>
                </a:solidFill>
              </a:rPr>
              <a:t>etc</a:t>
            </a:r>
            <a:endParaRPr lang="en-US" dirty="0" smtClean="0">
              <a:solidFill>
                <a:srgbClr val="000000"/>
              </a:solidFill>
            </a:endParaRPr>
          </a:p>
          <a:p>
            <a:pPr eaLnBrk="1" hangingPunct="1">
              <a:defRPr/>
            </a:pPr>
            <a:r>
              <a:rPr lang="en-US" dirty="0" smtClean="0">
                <a:solidFill>
                  <a:srgbClr val="000000"/>
                </a:solidFill>
              </a:rPr>
              <a:t>LAPS </a:t>
            </a:r>
            <a:r>
              <a:rPr lang="en-US" dirty="0" smtClean="0">
                <a:solidFill>
                  <a:srgbClr val="E600FF"/>
                </a:solidFill>
              </a:rPr>
              <a:t>operationally used </a:t>
            </a:r>
            <a:r>
              <a:rPr lang="en-US" dirty="0" smtClean="0">
                <a:solidFill>
                  <a:srgbClr val="000000"/>
                </a:solidFill>
              </a:rPr>
              <a:t>at NWS WFOs (AWIPS)	</a:t>
            </a:r>
            <a:r>
              <a:rPr lang="en-US" dirty="0">
                <a:solidFill>
                  <a:srgbClr val="000000"/>
                </a:solidFill>
              </a:rPr>
              <a:t> </a:t>
            </a:r>
            <a:r>
              <a:rPr lang="en-US" dirty="0" smtClean="0">
                <a:solidFill>
                  <a:srgbClr val="000000"/>
                </a:solidFill>
              </a:rPr>
              <a:t>       ~1995</a:t>
            </a:r>
          </a:p>
          <a:p>
            <a:pPr eaLnBrk="1" hangingPunct="1">
              <a:defRPr/>
            </a:pPr>
            <a:r>
              <a:rPr lang="en-US" dirty="0" smtClean="0">
                <a:solidFill>
                  <a:srgbClr val="000000"/>
                </a:solidFill>
              </a:rPr>
              <a:t>New 2DVar surface analysis – </a:t>
            </a:r>
            <a:r>
              <a:rPr lang="en-US" dirty="0" err="1" smtClean="0">
                <a:solidFill>
                  <a:srgbClr val="000000"/>
                </a:solidFill>
              </a:rPr>
              <a:t>multiscale</a:t>
            </a:r>
            <a:r>
              <a:rPr lang="en-US" dirty="0" smtClean="0">
                <a:solidFill>
                  <a:srgbClr val="000000"/>
                </a:solidFill>
              </a:rPr>
              <a:t> STMAS		2004</a:t>
            </a:r>
          </a:p>
          <a:p>
            <a:pPr eaLnBrk="1" hangingPunct="1">
              <a:defRPr/>
            </a:pPr>
            <a:r>
              <a:rPr lang="en-US" dirty="0" smtClean="0">
                <a:solidFill>
                  <a:srgbClr val="000000"/>
                </a:solidFill>
              </a:rPr>
              <a:t>NOAA </a:t>
            </a:r>
            <a:r>
              <a:rPr lang="en-US" dirty="0" smtClean="0">
                <a:solidFill>
                  <a:srgbClr val="E600FF"/>
                </a:solidFill>
              </a:rPr>
              <a:t>Tech Transfer Awards</a:t>
            </a:r>
            <a:r>
              <a:rPr lang="en-US" dirty="0" smtClean="0">
                <a:solidFill>
                  <a:srgbClr val="000000"/>
                </a:solidFill>
              </a:rPr>
              <a:t>				2005,  2008</a:t>
            </a:r>
          </a:p>
          <a:p>
            <a:pPr eaLnBrk="1" hangingPunct="1">
              <a:defRPr/>
            </a:pPr>
            <a:r>
              <a:rPr lang="en-US" dirty="0" err="1" smtClean="0">
                <a:solidFill>
                  <a:srgbClr val="E600FF"/>
                </a:solidFill>
              </a:rPr>
              <a:t>Variational</a:t>
            </a:r>
            <a:r>
              <a:rPr lang="en-US" dirty="0" smtClean="0">
                <a:solidFill>
                  <a:srgbClr val="E600FF"/>
                </a:solidFill>
              </a:rPr>
              <a:t> LAPS </a:t>
            </a:r>
            <a:r>
              <a:rPr lang="en-US" dirty="0" smtClean="0"/>
              <a:t>based on STMAS =&gt; AWIPS-</a:t>
            </a:r>
            <a:r>
              <a:rPr lang="en-US" dirty="0" err="1" smtClean="0"/>
              <a:t>ll</a:t>
            </a:r>
            <a:r>
              <a:rPr lang="en-US" dirty="0" smtClean="0">
                <a:solidFill>
                  <a:srgbClr val="000000"/>
                </a:solidFill>
              </a:rPr>
              <a:t>		2013</a:t>
            </a:r>
          </a:p>
          <a:p>
            <a:pPr eaLnBrk="1" hangingPunct="1">
              <a:defRPr/>
            </a:pPr>
            <a:r>
              <a:rPr lang="en-US" dirty="0" err="1" smtClean="0">
                <a:solidFill>
                  <a:srgbClr val="000000"/>
                </a:solidFill>
              </a:rPr>
              <a:t>Multiscale</a:t>
            </a:r>
            <a:r>
              <a:rPr lang="en-US" dirty="0" smtClean="0">
                <a:solidFill>
                  <a:srgbClr val="000000"/>
                </a:solidFill>
              </a:rPr>
              <a:t> approach in hybrid GSI &amp; other systems	2013 - 2014</a:t>
            </a:r>
          </a:p>
          <a:p>
            <a:pPr eaLnBrk="1" hangingPunct="1">
              <a:defRPr/>
            </a:pPr>
            <a:r>
              <a:rPr lang="en-US" dirty="0" err="1" smtClean="0">
                <a:solidFill>
                  <a:srgbClr val="000000"/>
                </a:solidFill>
              </a:rPr>
              <a:t>Variational</a:t>
            </a:r>
            <a:r>
              <a:rPr lang="en-US" dirty="0" smtClean="0">
                <a:solidFill>
                  <a:srgbClr val="000000"/>
                </a:solidFill>
              </a:rPr>
              <a:t> LAPS transitioned to FAA operations	2012 - 2015</a:t>
            </a:r>
            <a:endParaRPr lang="en-US" dirty="0">
              <a:solidFill>
                <a:srgbClr val="000000"/>
              </a:solidFill>
            </a:endParaRPr>
          </a:p>
        </p:txBody>
      </p:sp>
      <p:sp>
        <p:nvSpPr>
          <p:cNvPr id="2" name="Slide Number Placeholder 1"/>
          <p:cNvSpPr>
            <a:spLocks noGrp="1"/>
          </p:cNvSpPr>
          <p:nvPr>
            <p:ph type="sldNum" sz="quarter" idx="12"/>
          </p:nvPr>
        </p:nvSpPr>
        <p:spPr>
          <a:xfrm>
            <a:off x="7239000" y="6553200"/>
            <a:ext cx="1905000" cy="304800"/>
          </a:xfrm>
        </p:spPr>
        <p:txBody>
          <a:bodyPr/>
          <a:lstStyle/>
          <a:p>
            <a:pPr>
              <a:defRPr/>
            </a:pPr>
            <a:fld id="{2E22E996-B2A2-BB43-9A69-A8FA5619D325}" type="slidenum">
              <a:rPr lang="en-US" smtClean="0">
                <a:solidFill>
                  <a:srgbClr val="000000"/>
                </a:solidFill>
              </a:rPr>
              <a:pPr>
                <a:defRPr/>
              </a:pPr>
              <a:t>3</a:t>
            </a:fld>
            <a:endParaRPr lang="en-US" dirty="0">
              <a:solidFill>
                <a:srgbClr val="000000"/>
              </a:solidFill>
            </a:endParaRPr>
          </a:p>
        </p:txBody>
      </p:sp>
    </p:spTree>
    <p:extLst>
      <p:ext uri="{BB962C8B-B14F-4D97-AF65-F5344CB8AC3E}">
        <p14:creationId xmlns:p14="http://schemas.microsoft.com/office/powerpoint/2010/main" val="209038052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0" y="0"/>
            <a:ext cx="9144000" cy="457200"/>
          </a:xfrm>
        </p:spPr>
        <p:txBody>
          <a:bodyPr/>
          <a:lstStyle/>
          <a:p>
            <a:pPr eaLnBrk="1" hangingPunct="1">
              <a:defRPr/>
            </a:pPr>
            <a:r>
              <a:rPr lang="en-GB" sz="2800" dirty="0" smtClean="0">
                <a:solidFill>
                  <a:srgbClr val="FF0000"/>
                </a:solidFill>
                <a:cs typeface="+mj-cs"/>
              </a:rPr>
              <a:t>COMMUNITY DEVELOPMENT</a:t>
            </a:r>
            <a:endParaRPr lang="en-US" sz="2800" dirty="0" smtClean="0">
              <a:solidFill>
                <a:srgbClr val="FF0000"/>
              </a:solidFill>
              <a:cs typeface="+mj-cs"/>
            </a:endParaRPr>
          </a:p>
        </p:txBody>
      </p:sp>
      <p:sp>
        <p:nvSpPr>
          <p:cNvPr id="384003" name="Rectangle 3"/>
          <p:cNvSpPr>
            <a:spLocks noGrp="1" noChangeArrowheads="1"/>
          </p:cNvSpPr>
          <p:nvPr>
            <p:ph type="body" idx="1"/>
          </p:nvPr>
        </p:nvSpPr>
        <p:spPr bwMode="auto">
          <a:xfrm>
            <a:off x="0" y="685800"/>
            <a:ext cx="9144000" cy="6172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rmAutofit fontScale="62500" lnSpcReduction="20000"/>
          </a:bodyPr>
          <a:lstStyle/>
          <a:p>
            <a:pPr eaLnBrk="1" hangingPunct="1">
              <a:lnSpc>
                <a:spcPct val="110000"/>
              </a:lnSpc>
              <a:defRPr/>
            </a:pPr>
            <a:r>
              <a:rPr lang="en-US" sz="3200" b="1" dirty="0" smtClean="0">
                <a:solidFill>
                  <a:srgbClr val="0000FF"/>
                </a:solidFill>
              </a:rPr>
              <a:t>Mature US data assimilation systems</a:t>
            </a:r>
          </a:p>
          <a:p>
            <a:pPr lvl="1" eaLnBrk="1" hangingPunct="1">
              <a:lnSpc>
                <a:spcPct val="110000"/>
              </a:lnSpc>
              <a:defRPr/>
            </a:pPr>
            <a:r>
              <a:rPr lang="en-US" sz="2800" dirty="0" smtClean="0"/>
              <a:t>GSI, WRFDA, LAPS, DART, NAVDAS, </a:t>
            </a:r>
            <a:r>
              <a:rPr lang="en-US" sz="2800" dirty="0" err="1" smtClean="0"/>
              <a:t>etc</a:t>
            </a:r>
            <a:r>
              <a:rPr lang="en-US" sz="2800" dirty="0" smtClean="0"/>
              <a:t> – in their separate repositories</a:t>
            </a:r>
          </a:p>
          <a:p>
            <a:pPr lvl="2" eaLnBrk="1" hangingPunct="1">
              <a:lnSpc>
                <a:spcPct val="110000"/>
              </a:lnSpc>
              <a:defRPr/>
            </a:pPr>
            <a:r>
              <a:rPr lang="en-US" sz="2600" dirty="0" smtClean="0"/>
              <a:t>Only ideas exchanged – independent software development</a:t>
            </a:r>
          </a:p>
          <a:p>
            <a:pPr lvl="2" eaLnBrk="1" hangingPunct="1">
              <a:lnSpc>
                <a:spcPct val="110000"/>
              </a:lnSpc>
              <a:defRPr/>
            </a:pPr>
            <a:r>
              <a:rPr lang="en-US" sz="2600" dirty="0" smtClean="0"/>
              <a:t>Algorithms must be recoded &amp; retested</a:t>
            </a:r>
          </a:p>
          <a:p>
            <a:pPr lvl="3" eaLnBrk="1" hangingPunct="1">
              <a:lnSpc>
                <a:spcPct val="110000"/>
              </a:lnSpc>
              <a:defRPr/>
            </a:pPr>
            <a:r>
              <a:rPr lang="en-US" sz="2600" dirty="0" smtClean="0">
                <a:solidFill>
                  <a:srgbClr val="D612F0"/>
                </a:solidFill>
              </a:rPr>
              <a:t>Waste of national resources</a:t>
            </a:r>
          </a:p>
          <a:p>
            <a:pPr eaLnBrk="1" hangingPunct="1">
              <a:lnSpc>
                <a:spcPct val="110000"/>
              </a:lnSpc>
              <a:defRPr/>
            </a:pPr>
            <a:r>
              <a:rPr lang="en-US" sz="3200" b="1" dirty="0" smtClean="0">
                <a:solidFill>
                  <a:srgbClr val="0000FF"/>
                </a:solidFill>
              </a:rPr>
              <a:t>Concept of Community Data Assimilation Repository (CDAR)</a:t>
            </a:r>
            <a:endParaRPr lang="en-US" sz="3200" dirty="0" smtClean="0"/>
          </a:p>
          <a:p>
            <a:pPr lvl="1" eaLnBrk="1" hangingPunct="1">
              <a:lnSpc>
                <a:spcPct val="110000"/>
              </a:lnSpc>
              <a:defRPr/>
            </a:pPr>
            <a:r>
              <a:rPr lang="en-US" sz="2800" b="1" dirty="0" smtClean="0">
                <a:solidFill>
                  <a:srgbClr val="D612F0"/>
                </a:solidFill>
              </a:rPr>
              <a:t>Agree upon use of Object Oriented Software Design</a:t>
            </a:r>
            <a:r>
              <a:rPr lang="en-US" sz="2800" dirty="0" smtClean="0"/>
              <a:t> principles (OOSD)</a:t>
            </a:r>
          </a:p>
          <a:p>
            <a:pPr lvl="1" eaLnBrk="1" hangingPunct="1">
              <a:lnSpc>
                <a:spcPct val="110000"/>
              </a:lnSpc>
              <a:defRPr/>
            </a:pPr>
            <a:r>
              <a:rPr lang="en-US" sz="2800" b="1" dirty="0" smtClean="0">
                <a:solidFill>
                  <a:srgbClr val="D612F0"/>
                </a:solidFill>
              </a:rPr>
              <a:t>Share DA techniques </a:t>
            </a:r>
            <a:r>
              <a:rPr lang="en-US" sz="2800" dirty="0" smtClean="0"/>
              <a:t>with community</a:t>
            </a:r>
          </a:p>
          <a:p>
            <a:pPr lvl="2" eaLnBrk="1" hangingPunct="1">
              <a:lnSpc>
                <a:spcPct val="110000"/>
              </a:lnSpc>
              <a:defRPr/>
            </a:pPr>
            <a:r>
              <a:rPr lang="en-US" sz="2600" dirty="0"/>
              <a:t>Techniques from GSI, LAPS, </a:t>
            </a:r>
            <a:r>
              <a:rPr lang="en-US" sz="2600" dirty="0" err="1"/>
              <a:t>etc</a:t>
            </a:r>
            <a:r>
              <a:rPr lang="en-US" sz="2600" dirty="0"/>
              <a:t> available for </a:t>
            </a:r>
            <a:r>
              <a:rPr lang="en-US" sz="2600" dirty="0" smtClean="0"/>
              <a:t>direct use</a:t>
            </a:r>
            <a:endParaRPr lang="en-US" sz="2600" dirty="0"/>
          </a:p>
          <a:p>
            <a:pPr lvl="3" eaLnBrk="1" hangingPunct="1">
              <a:lnSpc>
                <a:spcPct val="110000"/>
              </a:lnSpc>
              <a:defRPr/>
            </a:pPr>
            <a:r>
              <a:rPr lang="en-US" sz="2400" dirty="0"/>
              <a:t>Developers exchange software – </a:t>
            </a:r>
            <a:r>
              <a:rPr lang="en-US" sz="2400" i="1" dirty="0">
                <a:solidFill>
                  <a:srgbClr val="D612F0"/>
                </a:solidFill>
              </a:rPr>
              <a:t>Accelerated advances in DA</a:t>
            </a:r>
          </a:p>
          <a:p>
            <a:pPr lvl="3" eaLnBrk="1" hangingPunct="1">
              <a:lnSpc>
                <a:spcPct val="110000"/>
              </a:lnSpc>
              <a:defRPr/>
            </a:pPr>
            <a:r>
              <a:rPr lang="en-US" sz="2600" dirty="0"/>
              <a:t>Users configure their DA according to their needs</a:t>
            </a:r>
          </a:p>
          <a:p>
            <a:pPr lvl="4" eaLnBrk="1" hangingPunct="1">
              <a:lnSpc>
                <a:spcPct val="110000"/>
              </a:lnSpc>
              <a:defRPr/>
            </a:pPr>
            <a:r>
              <a:rPr lang="en-US" sz="2400" i="1" dirty="0">
                <a:solidFill>
                  <a:srgbClr val="D612F0"/>
                </a:solidFill>
              </a:rPr>
              <a:t>Improved DA applications</a:t>
            </a:r>
          </a:p>
          <a:p>
            <a:pPr lvl="2" eaLnBrk="1" hangingPunct="1">
              <a:lnSpc>
                <a:spcPct val="110000"/>
              </a:lnSpc>
              <a:defRPr/>
            </a:pPr>
            <a:r>
              <a:rPr lang="en-US" sz="2400" dirty="0"/>
              <a:t>Concept paper ready for community review (BAMS</a:t>
            </a:r>
            <a:r>
              <a:rPr lang="en-US" sz="2400" dirty="0" smtClean="0"/>
              <a:t>)</a:t>
            </a:r>
            <a:endParaRPr lang="en-US" sz="2600" dirty="0" smtClean="0"/>
          </a:p>
          <a:p>
            <a:pPr eaLnBrk="1" hangingPunct="1">
              <a:lnSpc>
                <a:spcPct val="110000"/>
              </a:lnSpc>
              <a:defRPr/>
            </a:pPr>
            <a:r>
              <a:rPr lang="en-US" sz="3200" b="1" dirty="0" smtClean="0">
                <a:solidFill>
                  <a:srgbClr val="0000FF"/>
                </a:solidFill>
              </a:rPr>
              <a:t>Operational Centers</a:t>
            </a:r>
          </a:p>
          <a:p>
            <a:pPr lvl="1" eaLnBrk="1" hangingPunct="1">
              <a:lnSpc>
                <a:spcPct val="110000"/>
              </a:lnSpc>
              <a:defRPr/>
            </a:pPr>
            <a:r>
              <a:rPr lang="en-US" sz="2800" dirty="0" smtClean="0"/>
              <a:t>Configure and test subsets of CDAR to meet their needs for various applications</a:t>
            </a:r>
          </a:p>
          <a:p>
            <a:pPr lvl="2" eaLnBrk="1" hangingPunct="1">
              <a:lnSpc>
                <a:spcPct val="110000"/>
              </a:lnSpc>
              <a:defRPr/>
            </a:pPr>
            <a:r>
              <a:rPr lang="en-US" sz="2600" dirty="0" smtClean="0"/>
              <a:t>Benefit from faster development and range of techniques</a:t>
            </a:r>
          </a:p>
          <a:p>
            <a:pPr lvl="1" eaLnBrk="1" hangingPunct="1">
              <a:lnSpc>
                <a:spcPct val="110000"/>
              </a:lnSpc>
              <a:defRPr/>
            </a:pPr>
            <a:r>
              <a:rPr lang="en-US" sz="2800" b="1" dirty="0" smtClean="0">
                <a:solidFill>
                  <a:srgbClr val="D612F0"/>
                </a:solidFill>
              </a:rPr>
              <a:t>National leveraging</a:t>
            </a:r>
          </a:p>
          <a:p>
            <a:pPr lvl="2" eaLnBrk="1" hangingPunct="1">
              <a:lnSpc>
                <a:spcPct val="110000"/>
              </a:lnSpc>
              <a:defRPr/>
            </a:pPr>
            <a:r>
              <a:rPr lang="en-US" sz="2600" dirty="0" smtClean="0"/>
              <a:t>Links with JCSDA, ESMF, NUOPC, DTC - Integrated development </a:t>
            </a:r>
          </a:p>
          <a:p>
            <a:pPr eaLnBrk="1" hangingPunct="1">
              <a:lnSpc>
                <a:spcPct val="110000"/>
              </a:lnSpc>
              <a:defRPr/>
            </a:pPr>
            <a:r>
              <a:rPr lang="en-US" sz="3200" b="1" dirty="0" smtClean="0">
                <a:solidFill>
                  <a:srgbClr val="0000FF"/>
                </a:solidFill>
              </a:rPr>
              <a:t>Gradual adoption of OOSD</a:t>
            </a:r>
            <a:endParaRPr lang="en-US" sz="3200" b="1" dirty="0">
              <a:solidFill>
                <a:srgbClr val="0000FF"/>
              </a:solidFill>
            </a:endParaRPr>
          </a:p>
          <a:p>
            <a:pPr lvl="1" eaLnBrk="1" hangingPunct="1">
              <a:lnSpc>
                <a:spcPct val="110000"/>
              </a:lnSpc>
              <a:defRPr/>
            </a:pPr>
            <a:r>
              <a:rPr lang="en-US" sz="2800" dirty="0" smtClean="0"/>
              <a:t>Newly developed methods </a:t>
            </a:r>
            <a:r>
              <a:rPr lang="en-US" sz="2800" dirty="0"/>
              <a:t>adhere to OOSD</a:t>
            </a:r>
          </a:p>
          <a:p>
            <a:pPr lvl="2" eaLnBrk="1" hangingPunct="1">
              <a:lnSpc>
                <a:spcPct val="110000"/>
              </a:lnSpc>
              <a:defRPr/>
            </a:pPr>
            <a:r>
              <a:rPr lang="en-US" sz="2600" dirty="0"/>
              <a:t>Other elements made compliant when changes required</a:t>
            </a:r>
          </a:p>
          <a:p>
            <a:pPr eaLnBrk="1" hangingPunct="1">
              <a:lnSpc>
                <a:spcPct val="110000"/>
              </a:lnSpc>
              <a:defRPr/>
            </a:pPr>
            <a:endParaRPr lang="en-US" sz="3200" i="1" dirty="0" smtClean="0">
              <a:solidFill>
                <a:srgbClr val="D612F0"/>
              </a:solidFill>
            </a:endParaRPr>
          </a:p>
          <a:p>
            <a:pPr lvl="1" eaLnBrk="1" hangingPunct="1">
              <a:lnSpc>
                <a:spcPct val="110000"/>
              </a:lnSpc>
              <a:defRPr/>
            </a:pPr>
            <a:endParaRPr lang="en-US" sz="2800" dirty="0" smtClean="0"/>
          </a:p>
          <a:p>
            <a:pPr lvl="1" eaLnBrk="1" hangingPunct="1">
              <a:lnSpc>
                <a:spcPct val="110000"/>
              </a:lnSpc>
              <a:defRPr/>
            </a:pPr>
            <a:endParaRPr lang="en-US" sz="2800" dirty="0" smtClean="0"/>
          </a:p>
        </p:txBody>
      </p:sp>
      <p:sp>
        <p:nvSpPr>
          <p:cNvPr id="4" name="Slide Number Placeholder 4"/>
          <p:cNvSpPr>
            <a:spLocks noGrp="1"/>
          </p:cNvSpPr>
          <p:nvPr>
            <p:ph type="sldNum" sz="quarter" idx="12"/>
          </p:nvPr>
        </p:nvSpPr>
        <p:spPr>
          <a:xfrm>
            <a:off x="8680304" y="6553200"/>
            <a:ext cx="4572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a:solidFill>
                  <a:srgbClr val="000000"/>
                </a:solidFill>
              </a:rPr>
              <a:pPr eaLnBrk="1" hangingPunct="1"/>
              <a:t>30</a:t>
            </a:fld>
            <a:endParaRPr lang="en-US" sz="1400" dirty="0">
              <a:solidFill>
                <a:srgbClr val="000000"/>
              </a:solidFill>
            </a:endParaRPr>
          </a:p>
        </p:txBody>
      </p:sp>
    </p:spTree>
    <p:extLst>
      <p:ext uri="{BB962C8B-B14F-4D97-AF65-F5344CB8AC3E}">
        <p14:creationId xmlns:p14="http://schemas.microsoft.com/office/powerpoint/2010/main" val="335907041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979190" y="1702365"/>
            <a:ext cx="3118811" cy="2773550"/>
          </a:xfrm>
          <a:prstGeom prst="ellipse">
            <a:avLst/>
          </a:prstGeom>
          <a:solidFill>
            <a:srgbClr val="B9D6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6" name="Oval 5"/>
          <p:cNvSpPr/>
          <p:nvPr/>
        </p:nvSpPr>
        <p:spPr>
          <a:xfrm>
            <a:off x="6455035" y="2626038"/>
            <a:ext cx="1463383" cy="1460186"/>
          </a:xfrm>
          <a:prstGeom prst="ellipse">
            <a:avLst/>
          </a:prstGeom>
          <a:solidFill>
            <a:srgbClr val="B9D6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04" name="Oval 103"/>
          <p:cNvSpPr/>
          <p:nvPr/>
        </p:nvSpPr>
        <p:spPr>
          <a:xfrm>
            <a:off x="5201131" y="2453154"/>
            <a:ext cx="466888" cy="424774"/>
          </a:xfrm>
          <a:prstGeom prst="ellipse">
            <a:avLst/>
          </a:prstGeom>
          <a:solidFill>
            <a:srgbClr val="D954F7"/>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5" name="Oval 4"/>
          <p:cNvSpPr/>
          <p:nvPr/>
        </p:nvSpPr>
        <p:spPr>
          <a:xfrm>
            <a:off x="5070403" y="4851986"/>
            <a:ext cx="1459335" cy="1456814"/>
          </a:xfrm>
          <a:prstGeom prst="ellipse">
            <a:avLst/>
          </a:prstGeom>
          <a:solidFill>
            <a:srgbClr val="B9D6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7" name="Oval 6"/>
          <p:cNvSpPr/>
          <p:nvPr/>
        </p:nvSpPr>
        <p:spPr>
          <a:xfrm>
            <a:off x="887087" y="2626038"/>
            <a:ext cx="1456691" cy="1460186"/>
          </a:xfrm>
          <a:prstGeom prst="ellipse">
            <a:avLst/>
          </a:prstGeom>
          <a:solidFill>
            <a:srgbClr val="B9D6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8" name="Oval 7"/>
          <p:cNvSpPr/>
          <p:nvPr/>
        </p:nvSpPr>
        <p:spPr>
          <a:xfrm>
            <a:off x="2110333" y="437834"/>
            <a:ext cx="1456691" cy="1463168"/>
          </a:xfrm>
          <a:prstGeom prst="ellipse">
            <a:avLst/>
          </a:prstGeom>
          <a:solidFill>
            <a:srgbClr val="B9D6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9" name="Oval 8"/>
          <p:cNvSpPr/>
          <p:nvPr/>
        </p:nvSpPr>
        <p:spPr>
          <a:xfrm>
            <a:off x="5539935" y="437833"/>
            <a:ext cx="1463383" cy="1463169"/>
          </a:xfrm>
          <a:prstGeom prst="ellipse">
            <a:avLst/>
          </a:prstGeom>
          <a:solidFill>
            <a:srgbClr val="B9D6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0" name="Oval 9"/>
          <p:cNvSpPr/>
          <p:nvPr/>
        </p:nvSpPr>
        <p:spPr>
          <a:xfrm>
            <a:off x="2511237" y="4851985"/>
            <a:ext cx="1456691" cy="1456815"/>
          </a:xfrm>
          <a:prstGeom prst="ellipse">
            <a:avLst/>
          </a:prstGeom>
          <a:solidFill>
            <a:srgbClr val="B9D6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1" name="TextBox 10"/>
          <p:cNvSpPr txBox="1"/>
          <p:nvPr/>
        </p:nvSpPr>
        <p:spPr>
          <a:xfrm>
            <a:off x="2950732" y="6374170"/>
            <a:ext cx="597617" cy="461665"/>
          </a:xfrm>
          <a:prstGeom prst="rect">
            <a:avLst/>
          </a:prstGeom>
          <a:noFill/>
        </p:spPr>
        <p:txBody>
          <a:bodyPr wrap="square" rtlCol="0">
            <a:spAutoFit/>
          </a:bodyPr>
          <a:lstStyle/>
          <a:p>
            <a:pPr algn="ctr" defTabSz="457200" fontAlgn="auto">
              <a:spcBef>
                <a:spcPts val="0"/>
              </a:spcBef>
              <a:spcAft>
                <a:spcPts val="0"/>
              </a:spcAft>
            </a:pPr>
            <a:r>
              <a:rPr lang="en-US" sz="2400" b="1" dirty="0" smtClean="0">
                <a:solidFill>
                  <a:prstClr val="black"/>
                </a:solidFill>
                <a:latin typeface="Calibri"/>
                <a:ea typeface="+mn-ea"/>
                <a:cs typeface="+mn-cs"/>
              </a:rPr>
              <a:t>GSI</a:t>
            </a:r>
            <a:endParaRPr lang="en-US" sz="2400" b="1" dirty="0">
              <a:solidFill>
                <a:prstClr val="black"/>
              </a:solidFill>
              <a:latin typeface="Calibri"/>
              <a:ea typeface="+mn-ea"/>
              <a:cs typeface="+mn-cs"/>
            </a:endParaRPr>
          </a:p>
        </p:txBody>
      </p:sp>
      <p:sp>
        <p:nvSpPr>
          <p:cNvPr id="12" name="TextBox 11"/>
          <p:cNvSpPr txBox="1"/>
          <p:nvPr/>
        </p:nvSpPr>
        <p:spPr>
          <a:xfrm>
            <a:off x="5474572" y="6374170"/>
            <a:ext cx="828415" cy="461665"/>
          </a:xfrm>
          <a:prstGeom prst="rect">
            <a:avLst/>
          </a:prstGeom>
          <a:noFill/>
        </p:spPr>
        <p:txBody>
          <a:bodyPr wrap="square" rtlCol="0">
            <a:spAutoFit/>
          </a:bodyPr>
          <a:lstStyle/>
          <a:p>
            <a:pPr algn="ctr" defTabSz="457200" fontAlgn="auto">
              <a:spcBef>
                <a:spcPts val="0"/>
              </a:spcBef>
              <a:spcAft>
                <a:spcPts val="0"/>
              </a:spcAft>
            </a:pPr>
            <a:r>
              <a:rPr lang="en-US" sz="2400" b="1" dirty="0" smtClean="0">
                <a:solidFill>
                  <a:prstClr val="black"/>
                </a:solidFill>
                <a:latin typeface="Calibri"/>
                <a:ea typeface="+mn-ea"/>
                <a:cs typeface="+mn-cs"/>
              </a:rPr>
              <a:t>LAPS</a:t>
            </a:r>
            <a:endParaRPr lang="en-US" sz="2400" b="1" dirty="0">
              <a:solidFill>
                <a:prstClr val="black"/>
              </a:solidFill>
              <a:latin typeface="Calibri"/>
              <a:ea typeface="+mn-ea"/>
              <a:cs typeface="+mn-cs"/>
            </a:endParaRPr>
          </a:p>
        </p:txBody>
      </p:sp>
      <p:sp>
        <p:nvSpPr>
          <p:cNvPr id="13" name="TextBox 12"/>
          <p:cNvSpPr txBox="1"/>
          <p:nvPr/>
        </p:nvSpPr>
        <p:spPr>
          <a:xfrm>
            <a:off x="3809805" y="1181934"/>
            <a:ext cx="1391326" cy="584776"/>
          </a:xfrm>
          <a:prstGeom prst="rect">
            <a:avLst/>
          </a:prstGeom>
          <a:noFill/>
        </p:spPr>
        <p:txBody>
          <a:bodyPr wrap="square" rtlCol="0">
            <a:spAutoFit/>
          </a:bodyPr>
          <a:lstStyle/>
          <a:p>
            <a:pPr algn="ctr" defTabSz="457200" fontAlgn="auto">
              <a:spcBef>
                <a:spcPts val="0"/>
              </a:spcBef>
              <a:spcAft>
                <a:spcPts val="0"/>
              </a:spcAft>
            </a:pPr>
            <a:r>
              <a:rPr lang="en-US" sz="3200" b="1" dirty="0" smtClean="0">
                <a:solidFill>
                  <a:prstClr val="black"/>
                </a:solidFill>
                <a:latin typeface="Calibri"/>
                <a:ea typeface="+mn-ea"/>
                <a:cs typeface="+mn-cs"/>
              </a:rPr>
              <a:t>CDAR</a:t>
            </a:r>
            <a:endParaRPr lang="en-US" sz="3200" b="1" dirty="0">
              <a:solidFill>
                <a:prstClr val="black"/>
              </a:solidFill>
              <a:latin typeface="Calibri"/>
              <a:ea typeface="+mn-ea"/>
              <a:cs typeface="+mn-cs"/>
            </a:endParaRPr>
          </a:p>
        </p:txBody>
      </p:sp>
      <p:sp>
        <p:nvSpPr>
          <p:cNvPr id="16" name="Freeform 15"/>
          <p:cNvSpPr/>
          <p:nvPr/>
        </p:nvSpPr>
        <p:spPr>
          <a:xfrm>
            <a:off x="3165500" y="4851985"/>
            <a:ext cx="289471" cy="280157"/>
          </a:xfrm>
          <a:custGeom>
            <a:avLst/>
            <a:gdLst>
              <a:gd name="connsiteX0" fmla="*/ 0 w 289471"/>
              <a:gd name="connsiteY0" fmla="*/ 0 h 233464"/>
              <a:gd name="connsiteX1" fmla="*/ 9338 w 289471"/>
              <a:gd name="connsiteY1" fmla="*/ 168094 h 233464"/>
              <a:gd name="connsiteX2" fmla="*/ 18676 w 289471"/>
              <a:gd name="connsiteY2" fmla="*/ 196110 h 233464"/>
              <a:gd name="connsiteX3" fmla="*/ 74702 w 289471"/>
              <a:gd name="connsiteY3" fmla="*/ 233464 h 233464"/>
              <a:gd name="connsiteX4" fmla="*/ 214769 w 289471"/>
              <a:gd name="connsiteY4" fmla="*/ 214787 h 233464"/>
              <a:gd name="connsiteX5" fmla="*/ 233444 w 289471"/>
              <a:gd name="connsiteY5" fmla="*/ 186771 h 233464"/>
              <a:gd name="connsiteX6" fmla="*/ 224106 w 289471"/>
              <a:gd name="connsiteY6" fmla="*/ 130740 h 233464"/>
              <a:gd name="connsiteX7" fmla="*/ 214769 w 289471"/>
              <a:gd name="connsiteY7" fmla="*/ 102724 h 233464"/>
              <a:gd name="connsiteX8" fmla="*/ 252120 w 289471"/>
              <a:gd name="connsiteY8" fmla="*/ 56031 h 233464"/>
              <a:gd name="connsiteX9" fmla="*/ 270795 w 289471"/>
              <a:gd name="connsiteY9" fmla="*/ 28016 h 233464"/>
              <a:gd name="connsiteX10" fmla="*/ 289471 w 289471"/>
              <a:gd name="connsiteY10" fmla="*/ 9339 h 23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9471" h="233464">
                <a:moveTo>
                  <a:pt x="0" y="0"/>
                </a:moveTo>
                <a:cubicBezTo>
                  <a:pt x="3113" y="56031"/>
                  <a:pt x="4018" y="112229"/>
                  <a:pt x="9338" y="168094"/>
                </a:cubicBezTo>
                <a:cubicBezTo>
                  <a:pt x="10271" y="177893"/>
                  <a:pt x="11716" y="189149"/>
                  <a:pt x="18676" y="196110"/>
                </a:cubicBezTo>
                <a:cubicBezTo>
                  <a:pt x="34547" y="211982"/>
                  <a:pt x="74702" y="233464"/>
                  <a:pt x="74702" y="233464"/>
                </a:cubicBezTo>
                <a:cubicBezTo>
                  <a:pt x="121391" y="227238"/>
                  <a:pt x="169581" y="228079"/>
                  <a:pt x="214769" y="214787"/>
                </a:cubicBezTo>
                <a:cubicBezTo>
                  <a:pt x="225536" y="211620"/>
                  <a:pt x="232205" y="197926"/>
                  <a:pt x="233444" y="186771"/>
                </a:cubicBezTo>
                <a:cubicBezTo>
                  <a:pt x="235535" y="167952"/>
                  <a:pt x="228213" y="149224"/>
                  <a:pt x="224106" y="130740"/>
                </a:cubicBezTo>
                <a:cubicBezTo>
                  <a:pt x="221971" y="121131"/>
                  <a:pt x="217881" y="112063"/>
                  <a:pt x="214769" y="102724"/>
                </a:cubicBezTo>
                <a:cubicBezTo>
                  <a:pt x="232946" y="48183"/>
                  <a:pt x="209883" y="98271"/>
                  <a:pt x="252120" y="56031"/>
                </a:cubicBezTo>
                <a:cubicBezTo>
                  <a:pt x="260056" y="48095"/>
                  <a:pt x="263784" y="36780"/>
                  <a:pt x="270795" y="28016"/>
                </a:cubicBezTo>
                <a:cubicBezTo>
                  <a:pt x="276295" y="21141"/>
                  <a:pt x="283246" y="15565"/>
                  <a:pt x="289471" y="933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17" name="Freeform 16"/>
          <p:cNvSpPr/>
          <p:nvPr/>
        </p:nvSpPr>
        <p:spPr>
          <a:xfrm>
            <a:off x="3377718" y="4990885"/>
            <a:ext cx="348240" cy="262659"/>
          </a:xfrm>
          <a:custGeom>
            <a:avLst/>
            <a:gdLst>
              <a:gd name="connsiteX0" fmla="*/ 2551 w 348240"/>
              <a:gd name="connsiteY0" fmla="*/ 103903 h 262659"/>
              <a:gd name="connsiteX1" fmla="*/ 39902 w 348240"/>
              <a:gd name="connsiteY1" fmla="*/ 253320 h 262659"/>
              <a:gd name="connsiteX2" fmla="*/ 67915 w 348240"/>
              <a:gd name="connsiteY2" fmla="*/ 262659 h 262659"/>
              <a:gd name="connsiteX3" fmla="*/ 198644 w 348240"/>
              <a:gd name="connsiteY3" fmla="*/ 253320 h 262659"/>
              <a:gd name="connsiteX4" fmla="*/ 226657 w 348240"/>
              <a:gd name="connsiteY4" fmla="*/ 234643 h 262659"/>
              <a:gd name="connsiteX5" fmla="*/ 301359 w 348240"/>
              <a:gd name="connsiteY5" fmla="*/ 215966 h 262659"/>
              <a:gd name="connsiteX6" fmla="*/ 329372 w 348240"/>
              <a:gd name="connsiteY6" fmla="*/ 206627 h 262659"/>
              <a:gd name="connsiteX7" fmla="*/ 348048 w 348240"/>
              <a:gd name="connsiteY7" fmla="*/ 178612 h 262659"/>
              <a:gd name="connsiteX8" fmla="*/ 320034 w 348240"/>
              <a:gd name="connsiteY8" fmla="*/ 122580 h 262659"/>
              <a:gd name="connsiteX9" fmla="*/ 329372 w 348240"/>
              <a:gd name="connsiteY9" fmla="*/ 38533 h 262659"/>
              <a:gd name="connsiteX10" fmla="*/ 348048 w 348240"/>
              <a:gd name="connsiteY10" fmla="*/ 1179 h 262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8240" h="262659">
                <a:moveTo>
                  <a:pt x="2551" y="103903"/>
                </a:moveTo>
                <a:cubicBezTo>
                  <a:pt x="9595" y="202530"/>
                  <a:pt x="-23670" y="221531"/>
                  <a:pt x="39902" y="253320"/>
                </a:cubicBezTo>
                <a:cubicBezTo>
                  <a:pt x="48706" y="257722"/>
                  <a:pt x="58577" y="259546"/>
                  <a:pt x="67915" y="262659"/>
                </a:cubicBezTo>
                <a:cubicBezTo>
                  <a:pt x="111491" y="259546"/>
                  <a:pt x="155622" y="260913"/>
                  <a:pt x="198644" y="253320"/>
                </a:cubicBezTo>
                <a:cubicBezTo>
                  <a:pt x="209696" y="251369"/>
                  <a:pt x="216110" y="238479"/>
                  <a:pt x="226657" y="234643"/>
                </a:cubicBezTo>
                <a:cubicBezTo>
                  <a:pt x="250779" y="225871"/>
                  <a:pt x="276596" y="222720"/>
                  <a:pt x="301359" y="215966"/>
                </a:cubicBezTo>
                <a:cubicBezTo>
                  <a:pt x="310855" y="213376"/>
                  <a:pt x="320034" y="209740"/>
                  <a:pt x="329372" y="206627"/>
                </a:cubicBezTo>
                <a:cubicBezTo>
                  <a:pt x="335597" y="197289"/>
                  <a:pt x="346203" y="189682"/>
                  <a:pt x="348048" y="178612"/>
                </a:cubicBezTo>
                <a:cubicBezTo>
                  <a:pt x="350625" y="163147"/>
                  <a:pt x="326538" y="132337"/>
                  <a:pt x="320034" y="122580"/>
                </a:cubicBezTo>
                <a:cubicBezTo>
                  <a:pt x="323147" y="94564"/>
                  <a:pt x="322536" y="65880"/>
                  <a:pt x="329372" y="38533"/>
                </a:cubicBezTo>
                <a:cubicBezTo>
                  <a:pt x="349775" y="-43082"/>
                  <a:pt x="348048" y="35890"/>
                  <a:pt x="348048" y="117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18" name="Freeform 17"/>
          <p:cNvSpPr/>
          <p:nvPr/>
        </p:nvSpPr>
        <p:spPr>
          <a:xfrm>
            <a:off x="3609918" y="5234867"/>
            <a:ext cx="367967" cy="168093"/>
          </a:xfrm>
          <a:custGeom>
            <a:avLst/>
            <a:gdLst>
              <a:gd name="connsiteX0" fmla="*/ 59821 w 367967"/>
              <a:gd name="connsiteY0" fmla="*/ 0 h 168093"/>
              <a:gd name="connsiteX1" fmla="*/ 13132 w 367967"/>
              <a:gd name="connsiteY1" fmla="*/ 158755 h 168093"/>
              <a:gd name="connsiteX2" fmla="*/ 41146 w 367967"/>
              <a:gd name="connsiteY2" fmla="*/ 168093 h 168093"/>
              <a:gd name="connsiteX3" fmla="*/ 330616 w 367967"/>
              <a:gd name="connsiteY3" fmla="*/ 158755 h 168093"/>
              <a:gd name="connsiteX4" fmla="*/ 349292 w 367967"/>
              <a:gd name="connsiteY4" fmla="*/ 130739 h 168093"/>
              <a:gd name="connsiteX5" fmla="*/ 367967 w 367967"/>
              <a:gd name="connsiteY5" fmla="*/ 121401 h 168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967" h="168093">
                <a:moveTo>
                  <a:pt x="59821" y="0"/>
                </a:moveTo>
                <a:cubicBezTo>
                  <a:pt x="17675" y="63225"/>
                  <a:pt x="-21102" y="81723"/>
                  <a:pt x="13132" y="158755"/>
                </a:cubicBezTo>
                <a:cubicBezTo>
                  <a:pt x="17129" y="167750"/>
                  <a:pt x="31808" y="164980"/>
                  <a:pt x="41146" y="168093"/>
                </a:cubicBezTo>
                <a:cubicBezTo>
                  <a:pt x="137636" y="164980"/>
                  <a:pt x="234777" y="170373"/>
                  <a:pt x="330616" y="158755"/>
                </a:cubicBezTo>
                <a:cubicBezTo>
                  <a:pt x="341758" y="157404"/>
                  <a:pt x="341356" y="138675"/>
                  <a:pt x="349292" y="130739"/>
                </a:cubicBezTo>
                <a:cubicBezTo>
                  <a:pt x="354213" y="125817"/>
                  <a:pt x="361742" y="124514"/>
                  <a:pt x="367967" y="12140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19" name="Freeform 18"/>
          <p:cNvSpPr/>
          <p:nvPr/>
        </p:nvSpPr>
        <p:spPr>
          <a:xfrm>
            <a:off x="3296229" y="5272221"/>
            <a:ext cx="476225" cy="242391"/>
          </a:xfrm>
          <a:custGeom>
            <a:avLst/>
            <a:gdLst>
              <a:gd name="connsiteX0" fmla="*/ 84040 w 476225"/>
              <a:gd name="connsiteY0" fmla="*/ 0 h 242391"/>
              <a:gd name="connsiteX1" fmla="*/ 28013 w 476225"/>
              <a:gd name="connsiteY1" fmla="*/ 28015 h 242391"/>
              <a:gd name="connsiteX2" fmla="*/ 9338 w 476225"/>
              <a:gd name="connsiteY2" fmla="*/ 84047 h 242391"/>
              <a:gd name="connsiteX3" fmla="*/ 0 w 476225"/>
              <a:gd name="connsiteY3" fmla="*/ 112062 h 242391"/>
              <a:gd name="connsiteX4" fmla="*/ 9338 w 476225"/>
              <a:gd name="connsiteY4" fmla="*/ 186771 h 242391"/>
              <a:gd name="connsiteX5" fmla="*/ 74702 w 476225"/>
              <a:gd name="connsiteY5" fmla="*/ 214786 h 242391"/>
              <a:gd name="connsiteX6" fmla="*/ 457550 w 476225"/>
              <a:gd name="connsiteY6" fmla="*/ 177432 h 242391"/>
              <a:gd name="connsiteX7" fmla="*/ 476225 w 476225"/>
              <a:gd name="connsiteY7" fmla="*/ 158755 h 24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25" h="242391">
                <a:moveTo>
                  <a:pt x="84040" y="0"/>
                </a:moveTo>
                <a:cubicBezTo>
                  <a:pt x="65364" y="9338"/>
                  <a:pt x="41884" y="12408"/>
                  <a:pt x="28013" y="28015"/>
                </a:cubicBezTo>
                <a:cubicBezTo>
                  <a:pt x="14934" y="42730"/>
                  <a:pt x="15563" y="65370"/>
                  <a:pt x="9338" y="84047"/>
                </a:cubicBezTo>
                <a:lnTo>
                  <a:pt x="0" y="112062"/>
                </a:lnTo>
                <a:cubicBezTo>
                  <a:pt x="3113" y="136965"/>
                  <a:pt x="18" y="163469"/>
                  <a:pt x="9338" y="186771"/>
                </a:cubicBezTo>
                <a:cubicBezTo>
                  <a:pt x="16503" y="204686"/>
                  <a:pt x="62514" y="211739"/>
                  <a:pt x="74702" y="214786"/>
                </a:cubicBezTo>
                <a:cubicBezTo>
                  <a:pt x="640128" y="200287"/>
                  <a:pt x="353955" y="306937"/>
                  <a:pt x="457550" y="177432"/>
                </a:cubicBezTo>
                <a:cubicBezTo>
                  <a:pt x="463049" y="170557"/>
                  <a:pt x="470000" y="164981"/>
                  <a:pt x="476225" y="15875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21" name="Freeform 20"/>
          <p:cNvSpPr/>
          <p:nvPr/>
        </p:nvSpPr>
        <p:spPr>
          <a:xfrm>
            <a:off x="2912262" y="5253544"/>
            <a:ext cx="383967" cy="226996"/>
          </a:xfrm>
          <a:custGeom>
            <a:avLst/>
            <a:gdLst>
              <a:gd name="connsiteX0" fmla="*/ 19794 w 383967"/>
              <a:gd name="connsiteY0" fmla="*/ 0 h 226996"/>
              <a:gd name="connsiteX1" fmla="*/ 10456 w 383967"/>
              <a:gd name="connsiteY1" fmla="*/ 168094 h 226996"/>
              <a:gd name="connsiteX2" fmla="*/ 38470 w 383967"/>
              <a:gd name="connsiteY2" fmla="*/ 177432 h 226996"/>
              <a:gd name="connsiteX3" fmla="*/ 66483 w 383967"/>
              <a:gd name="connsiteY3" fmla="*/ 196109 h 226996"/>
              <a:gd name="connsiteX4" fmla="*/ 131847 w 383967"/>
              <a:gd name="connsiteY4" fmla="*/ 214786 h 226996"/>
              <a:gd name="connsiteX5" fmla="*/ 383967 w 383967"/>
              <a:gd name="connsiteY5" fmla="*/ 224125 h 226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3967" h="226996">
                <a:moveTo>
                  <a:pt x="19794" y="0"/>
                </a:moveTo>
                <a:cubicBezTo>
                  <a:pt x="9515" y="51400"/>
                  <a:pt x="-13346" y="114534"/>
                  <a:pt x="10456" y="168094"/>
                </a:cubicBezTo>
                <a:cubicBezTo>
                  <a:pt x="14453" y="177089"/>
                  <a:pt x="29132" y="174319"/>
                  <a:pt x="38470" y="177432"/>
                </a:cubicBezTo>
                <a:cubicBezTo>
                  <a:pt x="47808" y="183658"/>
                  <a:pt x="56445" y="191090"/>
                  <a:pt x="66483" y="196109"/>
                </a:cubicBezTo>
                <a:cubicBezTo>
                  <a:pt x="78353" y="202045"/>
                  <a:pt x="121869" y="212790"/>
                  <a:pt x="131847" y="214786"/>
                </a:cubicBezTo>
                <a:cubicBezTo>
                  <a:pt x="232270" y="234872"/>
                  <a:pt x="238259" y="224125"/>
                  <a:pt x="383967" y="22412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22" name="Freeform 21"/>
          <p:cNvSpPr/>
          <p:nvPr/>
        </p:nvSpPr>
        <p:spPr>
          <a:xfrm>
            <a:off x="3667061" y="5543039"/>
            <a:ext cx="320877" cy="270818"/>
          </a:xfrm>
          <a:custGeom>
            <a:avLst/>
            <a:gdLst>
              <a:gd name="connsiteX0" fmla="*/ 21354 w 320877"/>
              <a:gd name="connsiteY0" fmla="*/ 0 h 270818"/>
              <a:gd name="connsiteX1" fmla="*/ 12016 w 320877"/>
              <a:gd name="connsiteY1" fmla="*/ 186771 h 270818"/>
              <a:gd name="connsiteX2" fmla="*/ 40029 w 320877"/>
              <a:gd name="connsiteY2" fmla="*/ 196109 h 270818"/>
              <a:gd name="connsiteX3" fmla="*/ 254798 w 320877"/>
              <a:gd name="connsiteY3" fmla="*/ 224125 h 270818"/>
              <a:gd name="connsiteX4" fmla="*/ 320162 w 320877"/>
              <a:gd name="connsiteY4" fmla="*/ 270818 h 270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877" h="270818">
                <a:moveTo>
                  <a:pt x="21354" y="0"/>
                </a:moveTo>
                <a:cubicBezTo>
                  <a:pt x="5847" y="69786"/>
                  <a:pt x="-12652" y="112762"/>
                  <a:pt x="12016" y="186771"/>
                </a:cubicBezTo>
                <a:cubicBezTo>
                  <a:pt x="15128" y="196109"/>
                  <a:pt x="30691" y="192996"/>
                  <a:pt x="40029" y="196109"/>
                </a:cubicBezTo>
                <a:cubicBezTo>
                  <a:pt x="105681" y="261768"/>
                  <a:pt x="44657" y="209114"/>
                  <a:pt x="254798" y="224125"/>
                </a:cubicBezTo>
                <a:cubicBezTo>
                  <a:pt x="332488" y="229675"/>
                  <a:pt x="320162" y="214595"/>
                  <a:pt x="320162" y="27081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25" name="Freeform 24"/>
          <p:cNvSpPr/>
          <p:nvPr/>
        </p:nvSpPr>
        <p:spPr>
          <a:xfrm>
            <a:off x="2932056" y="5515023"/>
            <a:ext cx="382873" cy="252141"/>
          </a:xfrm>
          <a:custGeom>
            <a:avLst/>
            <a:gdLst>
              <a:gd name="connsiteX0" fmla="*/ 0 w 382873"/>
              <a:gd name="connsiteY0" fmla="*/ 252141 h 252141"/>
              <a:gd name="connsiteX1" fmla="*/ 214769 w 382873"/>
              <a:gd name="connsiteY1" fmla="*/ 242803 h 252141"/>
              <a:gd name="connsiteX2" fmla="*/ 252120 w 382873"/>
              <a:gd name="connsiteY2" fmla="*/ 224125 h 252141"/>
              <a:gd name="connsiteX3" fmla="*/ 308146 w 382873"/>
              <a:gd name="connsiteY3" fmla="*/ 177433 h 252141"/>
              <a:gd name="connsiteX4" fmla="*/ 326822 w 382873"/>
              <a:gd name="connsiteY4" fmla="*/ 149417 h 252141"/>
              <a:gd name="connsiteX5" fmla="*/ 336159 w 382873"/>
              <a:gd name="connsiteY5" fmla="*/ 121401 h 252141"/>
              <a:gd name="connsiteX6" fmla="*/ 354835 w 382873"/>
              <a:gd name="connsiteY6" fmla="*/ 93386 h 252141"/>
              <a:gd name="connsiteX7" fmla="*/ 373511 w 382873"/>
              <a:gd name="connsiteY7" fmla="*/ 37354 h 252141"/>
              <a:gd name="connsiteX8" fmla="*/ 382848 w 382873"/>
              <a:gd name="connsiteY8" fmla="*/ 0 h 25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873" h="252141">
                <a:moveTo>
                  <a:pt x="0" y="252141"/>
                </a:moveTo>
                <a:cubicBezTo>
                  <a:pt x="71590" y="249028"/>
                  <a:pt x="143550" y="250717"/>
                  <a:pt x="214769" y="242803"/>
                </a:cubicBezTo>
                <a:cubicBezTo>
                  <a:pt x="228604" y="241266"/>
                  <a:pt x="240034" y="231032"/>
                  <a:pt x="252120" y="224125"/>
                </a:cubicBezTo>
                <a:cubicBezTo>
                  <a:pt x="275491" y="210769"/>
                  <a:pt x="290589" y="198503"/>
                  <a:pt x="308146" y="177433"/>
                </a:cubicBezTo>
                <a:cubicBezTo>
                  <a:pt x="315331" y="168811"/>
                  <a:pt x="320597" y="158756"/>
                  <a:pt x="326822" y="149417"/>
                </a:cubicBezTo>
                <a:cubicBezTo>
                  <a:pt x="329934" y="140078"/>
                  <a:pt x="331757" y="130206"/>
                  <a:pt x="336159" y="121401"/>
                </a:cubicBezTo>
                <a:cubicBezTo>
                  <a:pt x="341178" y="111363"/>
                  <a:pt x="350277" y="103642"/>
                  <a:pt x="354835" y="93386"/>
                </a:cubicBezTo>
                <a:cubicBezTo>
                  <a:pt x="362830" y="75395"/>
                  <a:pt x="367286" y="56031"/>
                  <a:pt x="373511" y="37354"/>
                </a:cubicBezTo>
                <a:cubicBezTo>
                  <a:pt x="383832" y="6387"/>
                  <a:pt x="382848" y="19182"/>
                  <a:pt x="382848"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26" name="Freeform 25"/>
          <p:cNvSpPr/>
          <p:nvPr/>
        </p:nvSpPr>
        <p:spPr>
          <a:xfrm>
            <a:off x="2857354" y="5869888"/>
            <a:ext cx="239160" cy="392219"/>
          </a:xfrm>
          <a:custGeom>
            <a:avLst/>
            <a:gdLst>
              <a:gd name="connsiteX0" fmla="*/ 0 w 239160"/>
              <a:gd name="connsiteY0" fmla="*/ 0 h 392219"/>
              <a:gd name="connsiteX1" fmla="*/ 46689 w 239160"/>
              <a:gd name="connsiteY1" fmla="*/ 28016 h 392219"/>
              <a:gd name="connsiteX2" fmla="*/ 74702 w 239160"/>
              <a:gd name="connsiteY2" fmla="*/ 56031 h 392219"/>
              <a:gd name="connsiteX3" fmla="*/ 102715 w 239160"/>
              <a:gd name="connsiteY3" fmla="*/ 65370 h 392219"/>
              <a:gd name="connsiteX4" fmla="*/ 168080 w 239160"/>
              <a:gd name="connsiteY4" fmla="*/ 93386 h 392219"/>
              <a:gd name="connsiteX5" fmla="*/ 196093 w 239160"/>
              <a:gd name="connsiteY5" fmla="*/ 121401 h 392219"/>
              <a:gd name="connsiteX6" fmla="*/ 205431 w 239160"/>
              <a:gd name="connsiteY6" fmla="*/ 149417 h 392219"/>
              <a:gd name="connsiteX7" fmla="*/ 224106 w 239160"/>
              <a:gd name="connsiteY7" fmla="*/ 177433 h 392219"/>
              <a:gd name="connsiteX8" fmla="*/ 224106 w 239160"/>
              <a:gd name="connsiteY8" fmla="*/ 345527 h 392219"/>
              <a:gd name="connsiteX9" fmla="*/ 196093 w 239160"/>
              <a:gd name="connsiteY9" fmla="*/ 354865 h 392219"/>
              <a:gd name="connsiteX10" fmla="*/ 168080 w 239160"/>
              <a:gd name="connsiteY10" fmla="*/ 392219 h 392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160" h="392219">
                <a:moveTo>
                  <a:pt x="0" y="0"/>
                </a:moveTo>
                <a:cubicBezTo>
                  <a:pt x="15563" y="9339"/>
                  <a:pt x="32170" y="17126"/>
                  <a:pt x="46689" y="28016"/>
                </a:cubicBezTo>
                <a:cubicBezTo>
                  <a:pt x="57253" y="35940"/>
                  <a:pt x="63714" y="48705"/>
                  <a:pt x="74702" y="56031"/>
                </a:cubicBezTo>
                <a:cubicBezTo>
                  <a:pt x="82892" y="61491"/>
                  <a:pt x="93911" y="60968"/>
                  <a:pt x="102715" y="65370"/>
                </a:cubicBezTo>
                <a:cubicBezTo>
                  <a:pt x="167199" y="97615"/>
                  <a:pt x="90348" y="73950"/>
                  <a:pt x="168080" y="93386"/>
                </a:cubicBezTo>
                <a:cubicBezTo>
                  <a:pt x="177418" y="102724"/>
                  <a:pt x="188768" y="110413"/>
                  <a:pt x="196093" y="121401"/>
                </a:cubicBezTo>
                <a:cubicBezTo>
                  <a:pt x="201553" y="129592"/>
                  <a:pt x="201029" y="140612"/>
                  <a:pt x="205431" y="149417"/>
                </a:cubicBezTo>
                <a:cubicBezTo>
                  <a:pt x="210450" y="159456"/>
                  <a:pt x="217881" y="168094"/>
                  <a:pt x="224106" y="177433"/>
                </a:cubicBezTo>
                <a:cubicBezTo>
                  <a:pt x="240057" y="241240"/>
                  <a:pt x="247918" y="256226"/>
                  <a:pt x="224106" y="345527"/>
                </a:cubicBezTo>
                <a:cubicBezTo>
                  <a:pt x="221570" y="355038"/>
                  <a:pt x="205431" y="351752"/>
                  <a:pt x="196093" y="354865"/>
                </a:cubicBezTo>
                <a:cubicBezTo>
                  <a:pt x="162900" y="376996"/>
                  <a:pt x="168080" y="362319"/>
                  <a:pt x="168080" y="39221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27" name="Freeform 26"/>
          <p:cNvSpPr/>
          <p:nvPr/>
        </p:nvSpPr>
        <p:spPr>
          <a:xfrm>
            <a:off x="3100136" y="6065998"/>
            <a:ext cx="329087" cy="224125"/>
          </a:xfrm>
          <a:custGeom>
            <a:avLst/>
            <a:gdLst>
              <a:gd name="connsiteX0" fmla="*/ 0 w 329087"/>
              <a:gd name="connsiteY0" fmla="*/ 9338 h 224125"/>
              <a:gd name="connsiteX1" fmla="*/ 242782 w 329087"/>
              <a:gd name="connsiteY1" fmla="*/ 0 h 224125"/>
              <a:gd name="connsiteX2" fmla="*/ 289470 w 329087"/>
              <a:gd name="connsiteY2" fmla="*/ 9338 h 224125"/>
              <a:gd name="connsiteX3" fmla="*/ 317484 w 329087"/>
              <a:gd name="connsiteY3" fmla="*/ 37354 h 224125"/>
              <a:gd name="connsiteX4" fmla="*/ 326821 w 329087"/>
              <a:gd name="connsiteY4" fmla="*/ 224125 h 224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87" h="224125">
                <a:moveTo>
                  <a:pt x="0" y="9338"/>
                </a:moveTo>
                <a:cubicBezTo>
                  <a:pt x="80927" y="6225"/>
                  <a:pt x="161795" y="0"/>
                  <a:pt x="242782" y="0"/>
                </a:cubicBezTo>
                <a:cubicBezTo>
                  <a:pt x="258653" y="0"/>
                  <a:pt x="275275" y="2240"/>
                  <a:pt x="289470" y="9338"/>
                </a:cubicBezTo>
                <a:cubicBezTo>
                  <a:pt x="301282" y="15244"/>
                  <a:pt x="308146" y="28015"/>
                  <a:pt x="317484" y="37354"/>
                </a:cubicBezTo>
                <a:cubicBezTo>
                  <a:pt x="335977" y="129833"/>
                  <a:pt x="326821" y="68175"/>
                  <a:pt x="326821" y="22412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28" name="Freeform 27"/>
          <p:cNvSpPr/>
          <p:nvPr/>
        </p:nvSpPr>
        <p:spPr>
          <a:xfrm>
            <a:off x="3324242" y="5804518"/>
            <a:ext cx="373510" cy="384006"/>
          </a:xfrm>
          <a:custGeom>
            <a:avLst/>
            <a:gdLst>
              <a:gd name="connsiteX0" fmla="*/ 18676 w 373510"/>
              <a:gd name="connsiteY0" fmla="*/ 270818 h 384006"/>
              <a:gd name="connsiteX1" fmla="*/ 9338 w 373510"/>
              <a:gd name="connsiteY1" fmla="*/ 224126 h 384006"/>
              <a:gd name="connsiteX2" fmla="*/ 0 w 373510"/>
              <a:gd name="connsiteY2" fmla="*/ 186771 h 384006"/>
              <a:gd name="connsiteX3" fmla="*/ 9338 w 373510"/>
              <a:gd name="connsiteY3" fmla="*/ 65370 h 384006"/>
              <a:gd name="connsiteX4" fmla="*/ 18676 w 373510"/>
              <a:gd name="connsiteY4" fmla="*/ 37354 h 384006"/>
              <a:gd name="connsiteX5" fmla="*/ 46689 w 373510"/>
              <a:gd name="connsiteY5" fmla="*/ 18677 h 384006"/>
              <a:gd name="connsiteX6" fmla="*/ 102715 w 373510"/>
              <a:gd name="connsiteY6" fmla="*/ 0 h 384006"/>
              <a:gd name="connsiteX7" fmla="*/ 140066 w 373510"/>
              <a:gd name="connsiteY7" fmla="*/ 9339 h 384006"/>
              <a:gd name="connsiteX8" fmla="*/ 168080 w 373510"/>
              <a:gd name="connsiteY8" fmla="*/ 65370 h 384006"/>
              <a:gd name="connsiteX9" fmla="*/ 196093 w 373510"/>
              <a:gd name="connsiteY9" fmla="*/ 177433 h 384006"/>
              <a:gd name="connsiteX10" fmla="*/ 214768 w 373510"/>
              <a:gd name="connsiteY10" fmla="*/ 270818 h 384006"/>
              <a:gd name="connsiteX11" fmla="*/ 224106 w 373510"/>
              <a:gd name="connsiteY11" fmla="*/ 298834 h 384006"/>
              <a:gd name="connsiteX12" fmla="*/ 242782 w 373510"/>
              <a:gd name="connsiteY12" fmla="*/ 326850 h 384006"/>
              <a:gd name="connsiteX13" fmla="*/ 270795 w 373510"/>
              <a:gd name="connsiteY13" fmla="*/ 345527 h 384006"/>
              <a:gd name="connsiteX14" fmla="*/ 289471 w 373510"/>
              <a:gd name="connsiteY14" fmla="*/ 373542 h 384006"/>
              <a:gd name="connsiteX15" fmla="*/ 373510 w 373510"/>
              <a:gd name="connsiteY15" fmla="*/ 382881 h 38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510" h="384006">
                <a:moveTo>
                  <a:pt x="18676" y="270818"/>
                </a:moveTo>
                <a:cubicBezTo>
                  <a:pt x="15563" y="255254"/>
                  <a:pt x="12781" y="239620"/>
                  <a:pt x="9338" y="224126"/>
                </a:cubicBezTo>
                <a:cubicBezTo>
                  <a:pt x="6554" y="211597"/>
                  <a:pt x="0" y="199606"/>
                  <a:pt x="0" y="186771"/>
                </a:cubicBezTo>
                <a:cubicBezTo>
                  <a:pt x="0" y="146184"/>
                  <a:pt x="4304" y="105643"/>
                  <a:pt x="9338" y="65370"/>
                </a:cubicBezTo>
                <a:cubicBezTo>
                  <a:pt x="10559" y="55602"/>
                  <a:pt x="12527" y="45041"/>
                  <a:pt x="18676" y="37354"/>
                </a:cubicBezTo>
                <a:cubicBezTo>
                  <a:pt x="25686" y="28590"/>
                  <a:pt x="36434" y="23235"/>
                  <a:pt x="46689" y="18677"/>
                </a:cubicBezTo>
                <a:cubicBezTo>
                  <a:pt x="64678" y="10681"/>
                  <a:pt x="102715" y="0"/>
                  <a:pt x="102715" y="0"/>
                </a:cubicBezTo>
                <a:cubicBezTo>
                  <a:pt x="115165" y="3113"/>
                  <a:pt x="129388" y="2220"/>
                  <a:pt x="140066" y="9339"/>
                </a:cubicBezTo>
                <a:cubicBezTo>
                  <a:pt x="155583" y="19684"/>
                  <a:pt x="162753" y="49389"/>
                  <a:pt x="168080" y="65370"/>
                </a:cubicBezTo>
                <a:cubicBezTo>
                  <a:pt x="193345" y="242258"/>
                  <a:pt x="158917" y="38012"/>
                  <a:pt x="196093" y="177433"/>
                </a:cubicBezTo>
                <a:cubicBezTo>
                  <a:pt x="204272" y="208106"/>
                  <a:pt x="207631" y="239886"/>
                  <a:pt x="214768" y="270818"/>
                </a:cubicBezTo>
                <a:cubicBezTo>
                  <a:pt x="216981" y="280410"/>
                  <a:pt x="219704" y="290029"/>
                  <a:pt x="224106" y="298834"/>
                </a:cubicBezTo>
                <a:cubicBezTo>
                  <a:pt x="229125" y="308873"/>
                  <a:pt x="234846" y="318913"/>
                  <a:pt x="242782" y="326850"/>
                </a:cubicBezTo>
                <a:cubicBezTo>
                  <a:pt x="250717" y="334786"/>
                  <a:pt x="261457" y="339301"/>
                  <a:pt x="270795" y="345527"/>
                </a:cubicBezTo>
                <a:cubicBezTo>
                  <a:pt x="277020" y="354865"/>
                  <a:pt x="280707" y="366531"/>
                  <a:pt x="289471" y="373542"/>
                </a:cubicBezTo>
                <a:cubicBezTo>
                  <a:pt x="308526" y="388787"/>
                  <a:pt x="358251" y="382881"/>
                  <a:pt x="373510" y="38288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29" name="Freeform 28"/>
          <p:cNvSpPr/>
          <p:nvPr/>
        </p:nvSpPr>
        <p:spPr>
          <a:xfrm>
            <a:off x="3529673" y="5804483"/>
            <a:ext cx="233444" cy="186806"/>
          </a:xfrm>
          <a:custGeom>
            <a:avLst/>
            <a:gdLst>
              <a:gd name="connsiteX0" fmla="*/ 0 w 233444"/>
              <a:gd name="connsiteY0" fmla="*/ 186806 h 186806"/>
              <a:gd name="connsiteX1" fmla="*/ 46689 w 233444"/>
              <a:gd name="connsiteY1" fmla="*/ 140114 h 186806"/>
              <a:gd name="connsiteX2" fmla="*/ 65364 w 233444"/>
              <a:gd name="connsiteY2" fmla="*/ 112098 h 186806"/>
              <a:gd name="connsiteX3" fmla="*/ 102715 w 233444"/>
              <a:gd name="connsiteY3" fmla="*/ 93421 h 186806"/>
              <a:gd name="connsiteX4" fmla="*/ 140066 w 233444"/>
              <a:gd name="connsiteY4" fmla="*/ 65405 h 186806"/>
              <a:gd name="connsiteX5" fmla="*/ 196093 w 233444"/>
              <a:gd name="connsiteY5" fmla="*/ 28051 h 186806"/>
              <a:gd name="connsiteX6" fmla="*/ 233444 w 233444"/>
              <a:gd name="connsiteY6" fmla="*/ 35 h 186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444" h="186806">
                <a:moveTo>
                  <a:pt x="0" y="186806"/>
                </a:moveTo>
                <a:cubicBezTo>
                  <a:pt x="15563" y="171242"/>
                  <a:pt x="32196" y="156679"/>
                  <a:pt x="46689" y="140114"/>
                </a:cubicBezTo>
                <a:cubicBezTo>
                  <a:pt x="54079" y="131667"/>
                  <a:pt x="56742" y="119283"/>
                  <a:pt x="65364" y="112098"/>
                </a:cubicBezTo>
                <a:cubicBezTo>
                  <a:pt x="76057" y="103186"/>
                  <a:pt x="90911" y="100799"/>
                  <a:pt x="102715" y="93421"/>
                </a:cubicBezTo>
                <a:cubicBezTo>
                  <a:pt x="115912" y="85172"/>
                  <a:pt x="128250" y="75534"/>
                  <a:pt x="140066" y="65405"/>
                </a:cubicBezTo>
                <a:cubicBezTo>
                  <a:pt x="184577" y="27249"/>
                  <a:pt x="148442" y="43935"/>
                  <a:pt x="196093" y="28051"/>
                </a:cubicBezTo>
                <a:cubicBezTo>
                  <a:pt x="226307" y="-2166"/>
                  <a:pt x="210900" y="35"/>
                  <a:pt x="233444" y="3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30" name="Freeform 29"/>
          <p:cNvSpPr/>
          <p:nvPr/>
        </p:nvSpPr>
        <p:spPr>
          <a:xfrm>
            <a:off x="3361593" y="5524362"/>
            <a:ext cx="74702" cy="261479"/>
          </a:xfrm>
          <a:custGeom>
            <a:avLst/>
            <a:gdLst>
              <a:gd name="connsiteX0" fmla="*/ 74702 w 74702"/>
              <a:gd name="connsiteY0" fmla="*/ 0 h 261479"/>
              <a:gd name="connsiteX1" fmla="*/ 9338 w 74702"/>
              <a:gd name="connsiteY1" fmla="*/ 84047 h 261479"/>
              <a:gd name="connsiteX2" fmla="*/ 0 w 74702"/>
              <a:gd name="connsiteY2" fmla="*/ 112062 h 261479"/>
              <a:gd name="connsiteX3" fmla="*/ 9338 w 74702"/>
              <a:gd name="connsiteY3" fmla="*/ 261479 h 261479"/>
            </a:gdLst>
            <a:ahLst/>
            <a:cxnLst>
              <a:cxn ang="0">
                <a:pos x="connsiteX0" y="connsiteY0"/>
              </a:cxn>
              <a:cxn ang="0">
                <a:pos x="connsiteX1" y="connsiteY1"/>
              </a:cxn>
              <a:cxn ang="0">
                <a:pos x="connsiteX2" y="connsiteY2"/>
              </a:cxn>
              <a:cxn ang="0">
                <a:pos x="connsiteX3" y="connsiteY3"/>
              </a:cxn>
            </a:cxnLst>
            <a:rect l="l" t="t" r="r" b="b"/>
            <a:pathLst>
              <a:path w="74702" h="261479">
                <a:moveTo>
                  <a:pt x="74702" y="0"/>
                </a:moveTo>
                <a:cubicBezTo>
                  <a:pt x="64361" y="12410"/>
                  <a:pt x="21400" y="59920"/>
                  <a:pt x="9338" y="84047"/>
                </a:cubicBezTo>
                <a:cubicBezTo>
                  <a:pt x="4936" y="92851"/>
                  <a:pt x="3113" y="102724"/>
                  <a:pt x="0" y="112062"/>
                </a:cubicBezTo>
                <a:cubicBezTo>
                  <a:pt x="10054" y="242775"/>
                  <a:pt x="9338" y="192877"/>
                  <a:pt x="9338" y="26147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32" name="Freeform 31"/>
          <p:cNvSpPr/>
          <p:nvPr/>
        </p:nvSpPr>
        <p:spPr>
          <a:xfrm>
            <a:off x="5864112" y="5076111"/>
            <a:ext cx="550928" cy="260404"/>
          </a:xfrm>
          <a:custGeom>
            <a:avLst/>
            <a:gdLst>
              <a:gd name="connsiteX0" fmla="*/ 0 w 550928"/>
              <a:gd name="connsiteY0" fmla="*/ 0 h 260404"/>
              <a:gd name="connsiteX1" fmla="*/ 9338 w 550928"/>
              <a:gd name="connsiteY1" fmla="*/ 140078 h 260404"/>
              <a:gd name="connsiteX2" fmla="*/ 18676 w 550928"/>
              <a:gd name="connsiteY2" fmla="*/ 252141 h 260404"/>
              <a:gd name="connsiteX3" fmla="*/ 149404 w 550928"/>
              <a:gd name="connsiteY3" fmla="*/ 233464 h 260404"/>
              <a:gd name="connsiteX4" fmla="*/ 242782 w 550928"/>
              <a:gd name="connsiteY4" fmla="*/ 205448 h 260404"/>
              <a:gd name="connsiteX5" fmla="*/ 345497 w 550928"/>
              <a:gd name="connsiteY5" fmla="*/ 186771 h 260404"/>
              <a:gd name="connsiteX6" fmla="*/ 373511 w 550928"/>
              <a:gd name="connsiteY6" fmla="*/ 177433 h 260404"/>
              <a:gd name="connsiteX7" fmla="*/ 420199 w 550928"/>
              <a:gd name="connsiteY7" fmla="*/ 168094 h 260404"/>
              <a:gd name="connsiteX8" fmla="*/ 476226 w 550928"/>
              <a:gd name="connsiteY8" fmla="*/ 149417 h 260404"/>
              <a:gd name="connsiteX9" fmla="*/ 513577 w 550928"/>
              <a:gd name="connsiteY9" fmla="*/ 130740 h 260404"/>
              <a:gd name="connsiteX10" fmla="*/ 550928 w 550928"/>
              <a:gd name="connsiteY10" fmla="*/ 130740 h 26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0928" h="260404">
                <a:moveTo>
                  <a:pt x="0" y="0"/>
                </a:moveTo>
                <a:cubicBezTo>
                  <a:pt x="3113" y="46693"/>
                  <a:pt x="5881" y="93410"/>
                  <a:pt x="9338" y="140078"/>
                </a:cubicBezTo>
                <a:cubicBezTo>
                  <a:pt x="12107" y="177459"/>
                  <a:pt x="-12512" y="231347"/>
                  <a:pt x="18676" y="252141"/>
                </a:cubicBezTo>
                <a:cubicBezTo>
                  <a:pt x="55301" y="276560"/>
                  <a:pt x="105828" y="239690"/>
                  <a:pt x="149404" y="233464"/>
                </a:cubicBezTo>
                <a:cubicBezTo>
                  <a:pt x="184984" y="221603"/>
                  <a:pt x="200023" y="216138"/>
                  <a:pt x="242782" y="205448"/>
                </a:cubicBezTo>
                <a:cubicBezTo>
                  <a:pt x="310716" y="188463"/>
                  <a:pt x="270619" y="203412"/>
                  <a:pt x="345497" y="186771"/>
                </a:cubicBezTo>
                <a:cubicBezTo>
                  <a:pt x="355106" y="184636"/>
                  <a:pt x="363962" y="179820"/>
                  <a:pt x="373511" y="177433"/>
                </a:cubicBezTo>
                <a:cubicBezTo>
                  <a:pt x="388908" y="173583"/>
                  <a:pt x="404887" y="172270"/>
                  <a:pt x="420199" y="168094"/>
                </a:cubicBezTo>
                <a:cubicBezTo>
                  <a:pt x="439191" y="162914"/>
                  <a:pt x="458619" y="158221"/>
                  <a:pt x="476226" y="149417"/>
                </a:cubicBezTo>
                <a:cubicBezTo>
                  <a:pt x="488676" y="143191"/>
                  <a:pt x="500073" y="134116"/>
                  <a:pt x="513577" y="130740"/>
                </a:cubicBezTo>
                <a:cubicBezTo>
                  <a:pt x="525656" y="127720"/>
                  <a:pt x="538478" y="130740"/>
                  <a:pt x="550928" y="13074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33" name="Freeform 32"/>
          <p:cNvSpPr/>
          <p:nvPr/>
        </p:nvSpPr>
        <p:spPr>
          <a:xfrm>
            <a:off x="6134907" y="5309575"/>
            <a:ext cx="401524" cy="291456"/>
          </a:xfrm>
          <a:custGeom>
            <a:avLst/>
            <a:gdLst>
              <a:gd name="connsiteX0" fmla="*/ 56027 w 401524"/>
              <a:gd name="connsiteY0" fmla="*/ 0 h 291456"/>
              <a:gd name="connsiteX1" fmla="*/ 18676 w 401524"/>
              <a:gd name="connsiteY1" fmla="*/ 130740 h 291456"/>
              <a:gd name="connsiteX2" fmla="*/ 0 w 401524"/>
              <a:gd name="connsiteY2" fmla="*/ 242802 h 291456"/>
              <a:gd name="connsiteX3" fmla="*/ 9338 w 401524"/>
              <a:gd name="connsiteY3" fmla="*/ 289495 h 291456"/>
              <a:gd name="connsiteX4" fmla="*/ 37351 w 401524"/>
              <a:gd name="connsiteY4" fmla="*/ 280157 h 291456"/>
              <a:gd name="connsiteX5" fmla="*/ 112053 w 401524"/>
              <a:gd name="connsiteY5" fmla="*/ 252141 h 291456"/>
              <a:gd name="connsiteX6" fmla="*/ 233444 w 401524"/>
              <a:gd name="connsiteY6" fmla="*/ 224125 h 291456"/>
              <a:gd name="connsiteX7" fmla="*/ 382848 w 401524"/>
              <a:gd name="connsiteY7" fmla="*/ 186771 h 291456"/>
              <a:gd name="connsiteX8" fmla="*/ 401524 w 401524"/>
              <a:gd name="connsiteY8" fmla="*/ 186771 h 291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524" h="291456">
                <a:moveTo>
                  <a:pt x="56027" y="0"/>
                </a:moveTo>
                <a:cubicBezTo>
                  <a:pt x="10774" y="75430"/>
                  <a:pt x="34272" y="21564"/>
                  <a:pt x="18676" y="130740"/>
                </a:cubicBezTo>
                <a:cubicBezTo>
                  <a:pt x="13321" y="168229"/>
                  <a:pt x="0" y="242802"/>
                  <a:pt x="0" y="242802"/>
                </a:cubicBezTo>
                <a:cubicBezTo>
                  <a:pt x="3113" y="258366"/>
                  <a:pt x="-1885" y="278271"/>
                  <a:pt x="9338" y="289495"/>
                </a:cubicBezTo>
                <a:cubicBezTo>
                  <a:pt x="16298" y="296455"/>
                  <a:pt x="27887" y="282861"/>
                  <a:pt x="37351" y="280157"/>
                </a:cubicBezTo>
                <a:cubicBezTo>
                  <a:pt x="123424" y="255563"/>
                  <a:pt x="25025" y="289442"/>
                  <a:pt x="112053" y="252141"/>
                </a:cubicBezTo>
                <a:cubicBezTo>
                  <a:pt x="156785" y="232968"/>
                  <a:pt x="173610" y="244071"/>
                  <a:pt x="233444" y="224125"/>
                </a:cubicBezTo>
                <a:cubicBezTo>
                  <a:pt x="277654" y="209387"/>
                  <a:pt x="337777" y="186771"/>
                  <a:pt x="382848" y="186771"/>
                </a:cubicBezTo>
                <a:lnTo>
                  <a:pt x="401524" y="186771"/>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35" name="Freeform 34"/>
          <p:cNvSpPr/>
          <p:nvPr/>
        </p:nvSpPr>
        <p:spPr>
          <a:xfrm>
            <a:off x="5341198" y="5020080"/>
            <a:ext cx="364172" cy="168094"/>
          </a:xfrm>
          <a:custGeom>
            <a:avLst/>
            <a:gdLst>
              <a:gd name="connsiteX0" fmla="*/ 364172 w 364172"/>
              <a:gd name="connsiteY0" fmla="*/ 168094 h 168094"/>
              <a:gd name="connsiteX1" fmla="*/ 317484 w 364172"/>
              <a:gd name="connsiteY1" fmla="*/ 140078 h 168094"/>
              <a:gd name="connsiteX2" fmla="*/ 298808 w 364172"/>
              <a:gd name="connsiteY2" fmla="*/ 112062 h 168094"/>
              <a:gd name="connsiteX3" fmla="*/ 205431 w 364172"/>
              <a:gd name="connsiteY3" fmla="*/ 74708 h 168094"/>
              <a:gd name="connsiteX4" fmla="*/ 121391 w 364172"/>
              <a:gd name="connsiteY4" fmla="*/ 37354 h 168094"/>
              <a:gd name="connsiteX5" fmla="*/ 65364 w 364172"/>
              <a:gd name="connsiteY5" fmla="*/ 18677 h 168094"/>
              <a:gd name="connsiteX6" fmla="*/ 37351 w 364172"/>
              <a:gd name="connsiteY6" fmla="*/ 9338 h 168094"/>
              <a:gd name="connsiteX7" fmla="*/ 0 w 364172"/>
              <a:gd name="connsiteY7" fmla="*/ 0 h 16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172" h="168094">
                <a:moveTo>
                  <a:pt x="364172" y="168094"/>
                </a:moveTo>
                <a:cubicBezTo>
                  <a:pt x="348609" y="158755"/>
                  <a:pt x="331264" y="151890"/>
                  <a:pt x="317484" y="140078"/>
                </a:cubicBezTo>
                <a:cubicBezTo>
                  <a:pt x="308963" y="132773"/>
                  <a:pt x="307430" y="119247"/>
                  <a:pt x="298808" y="112062"/>
                </a:cubicBezTo>
                <a:cubicBezTo>
                  <a:pt x="255861" y="76270"/>
                  <a:pt x="257676" y="109540"/>
                  <a:pt x="205431" y="74708"/>
                </a:cubicBezTo>
                <a:cubicBezTo>
                  <a:pt x="161038" y="45111"/>
                  <a:pt x="188064" y="59581"/>
                  <a:pt x="121391" y="37354"/>
                </a:cubicBezTo>
                <a:lnTo>
                  <a:pt x="65364" y="18677"/>
                </a:lnTo>
                <a:cubicBezTo>
                  <a:pt x="56026" y="15564"/>
                  <a:pt x="46900" y="11725"/>
                  <a:pt x="37351" y="9338"/>
                </a:cubicBezTo>
                <a:lnTo>
                  <a:pt x="0" y="0"/>
                </a:lnTo>
              </a:path>
            </a:pathLst>
          </a:custGeom>
          <a:ln>
            <a:solidFill>
              <a:srgbClr val="4F81BD"/>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36" name="Freeform 35"/>
          <p:cNvSpPr/>
          <p:nvPr/>
        </p:nvSpPr>
        <p:spPr>
          <a:xfrm>
            <a:off x="5070403" y="5291879"/>
            <a:ext cx="242782" cy="45719"/>
          </a:xfrm>
          <a:custGeom>
            <a:avLst/>
            <a:gdLst>
              <a:gd name="connsiteX0" fmla="*/ 280133 w 280133"/>
              <a:gd name="connsiteY0" fmla="*/ 0 h 9346"/>
              <a:gd name="connsiteX1" fmla="*/ 0 w 280133"/>
              <a:gd name="connsiteY1" fmla="*/ 9339 h 9346"/>
            </a:gdLst>
            <a:ahLst/>
            <a:cxnLst>
              <a:cxn ang="0">
                <a:pos x="connsiteX0" y="connsiteY0"/>
              </a:cxn>
              <a:cxn ang="0">
                <a:pos x="connsiteX1" y="connsiteY1"/>
              </a:cxn>
            </a:cxnLst>
            <a:rect l="l" t="t" r="r" b="b"/>
            <a:pathLst>
              <a:path w="280133" h="9346">
                <a:moveTo>
                  <a:pt x="280133" y="0"/>
                </a:moveTo>
                <a:cubicBezTo>
                  <a:pt x="31138" y="9961"/>
                  <a:pt x="124566" y="9339"/>
                  <a:pt x="0" y="9339"/>
                </a:cubicBezTo>
              </a:path>
            </a:pathLst>
          </a:custGeom>
          <a:ln>
            <a:solidFill>
              <a:srgbClr val="4F81BD"/>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38" name="Freeform 37"/>
          <p:cNvSpPr/>
          <p:nvPr/>
        </p:nvSpPr>
        <p:spPr>
          <a:xfrm>
            <a:off x="5453251" y="5430976"/>
            <a:ext cx="298808" cy="421898"/>
          </a:xfrm>
          <a:custGeom>
            <a:avLst/>
            <a:gdLst>
              <a:gd name="connsiteX0" fmla="*/ 0 w 298808"/>
              <a:gd name="connsiteY0" fmla="*/ 74709 h 421898"/>
              <a:gd name="connsiteX1" fmla="*/ 9338 w 298808"/>
              <a:gd name="connsiteY1" fmla="*/ 205448 h 421898"/>
              <a:gd name="connsiteX2" fmla="*/ 18675 w 298808"/>
              <a:gd name="connsiteY2" fmla="*/ 233464 h 421898"/>
              <a:gd name="connsiteX3" fmla="*/ 37351 w 298808"/>
              <a:gd name="connsiteY3" fmla="*/ 317511 h 421898"/>
              <a:gd name="connsiteX4" fmla="*/ 56027 w 298808"/>
              <a:gd name="connsiteY4" fmla="*/ 354865 h 421898"/>
              <a:gd name="connsiteX5" fmla="*/ 65364 w 298808"/>
              <a:gd name="connsiteY5" fmla="*/ 420235 h 421898"/>
              <a:gd name="connsiteX6" fmla="*/ 74702 w 298808"/>
              <a:gd name="connsiteY6" fmla="*/ 392219 h 421898"/>
              <a:gd name="connsiteX7" fmla="*/ 102715 w 298808"/>
              <a:gd name="connsiteY7" fmla="*/ 364204 h 421898"/>
              <a:gd name="connsiteX8" fmla="*/ 121391 w 298808"/>
              <a:gd name="connsiteY8" fmla="*/ 336188 h 421898"/>
              <a:gd name="connsiteX9" fmla="*/ 149404 w 298808"/>
              <a:gd name="connsiteY9" fmla="*/ 261480 h 421898"/>
              <a:gd name="connsiteX10" fmla="*/ 158742 w 298808"/>
              <a:gd name="connsiteY10" fmla="*/ 233464 h 421898"/>
              <a:gd name="connsiteX11" fmla="*/ 177417 w 298808"/>
              <a:gd name="connsiteY11" fmla="*/ 196110 h 421898"/>
              <a:gd name="connsiteX12" fmla="*/ 196093 w 298808"/>
              <a:gd name="connsiteY12" fmla="*/ 168094 h 421898"/>
              <a:gd name="connsiteX13" fmla="*/ 214768 w 298808"/>
              <a:gd name="connsiteY13" fmla="*/ 112063 h 421898"/>
              <a:gd name="connsiteX14" fmla="*/ 280133 w 298808"/>
              <a:gd name="connsiteY14" fmla="*/ 28016 h 421898"/>
              <a:gd name="connsiteX15" fmla="*/ 298808 w 298808"/>
              <a:gd name="connsiteY15" fmla="*/ 0 h 42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808" h="421898">
                <a:moveTo>
                  <a:pt x="0" y="74709"/>
                </a:moveTo>
                <a:cubicBezTo>
                  <a:pt x="3113" y="118289"/>
                  <a:pt x="4234" y="162057"/>
                  <a:pt x="9338" y="205448"/>
                </a:cubicBezTo>
                <a:cubicBezTo>
                  <a:pt x="10488" y="215224"/>
                  <a:pt x="16288" y="223914"/>
                  <a:pt x="18675" y="233464"/>
                </a:cubicBezTo>
                <a:cubicBezTo>
                  <a:pt x="23112" y="251213"/>
                  <a:pt x="30162" y="298339"/>
                  <a:pt x="37351" y="317511"/>
                </a:cubicBezTo>
                <a:cubicBezTo>
                  <a:pt x="42239" y="330546"/>
                  <a:pt x="49802" y="342414"/>
                  <a:pt x="56027" y="354865"/>
                </a:cubicBezTo>
                <a:cubicBezTo>
                  <a:pt x="59139" y="376655"/>
                  <a:pt x="55521" y="400547"/>
                  <a:pt x="65364" y="420235"/>
                </a:cubicBezTo>
                <a:cubicBezTo>
                  <a:pt x="69766" y="429040"/>
                  <a:pt x="69242" y="400410"/>
                  <a:pt x="74702" y="392219"/>
                </a:cubicBezTo>
                <a:cubicBezTo>
                  <a:pt x="82027" y="381231"/>
                  <a:pt x="94261" y="374349"/>
                  <a:pt x="102715" y="364204"/>
                </a:cubicBezTo>
                <a:cubicBezTo>
                  <a:pt x="109900" y="355582"/>
                  <a:pt x="115166" y="345527"/>
                  <a:pt x="121391" y="336188"/>
                </a:cubicBezTo>
                <a:cubicBezTo>
                  <a:pt x="139407" y="246101"/>
                  <a:pt x="117345" y="325604"/>
                  <a:pt x="149404" y="261480"/>
                </a:cubicBezTo>
                <a:cubicBezTo>
                  <a:pt x="153806" y="252675"/>
                  <a:pt x="154865" y="242512"/>
                  <a:pt x="158742" y="233464"/>
                </a:cubicBezTo>
                <a:cubicBezTo>
                  <a:pt x="164225" y="220669"/>
                  <a:pt x="170511" y="208197"/>
                  <a:pt x="177417" y="196110"/>
                </a:cubicBezTo>
                <a:cubicBezTo>
                  <a:pt x="182985" y="186365"/>
                  <a:pt x="191535" y="178350"/>
                  <a:pt x="196093" y="168094"/>
                </a:cubicBezTo>
                <a:cubicBezTo>
                  <a:pt x="204088" y="150103"/>
                  <a:pt x="200848" y="125984"/>
                  <a:pt x="214768" y="112063"/>
                </a:cubicBezTo>
                <a:cubicBezTo>
                  <a:pt x="258652" y="68176"/>
                  <a:pt x="235459" y="95034"/>
                  <a:pt x="280133" y="28016"/>
                </a:cubicBezTo>
                <a:lnTo>
                  <a:pt x="298808"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39" name="Freeform 38"/>
          <p:cNvSpPr/>
          <p:nvPr/>
        </p:nvSpPr>
        <p:spPr>
          <a:xfrm>
            <a:off x="5677357" y="5580393"/>
            <a:ext cx="625630" cy="318555"/>
          </a:xfrm>
          <a:custGeom>
            <a:avLst/>
            <a:gdLst>
              <a:gd name="connsiteX0" fmla="*/ 0 w 625630"/>
              <a:gd name="connsiteY0" fmla="*/ 0 h 318555"/>
              <a:gd name="connsiteX1" fmla="*/ 46689 w 625630"/>
              <a:gd name="connsiteY1" fmla="*/ 140078 h 318555"/>
              <a:gd name="connsiteX2" fmla="*/ 65364 w 625630"/>
              <a:gd name="connsiteY2" fmla="*/ 196110 h 318555"/>
              <a:gd name="connsiteX3" fmla="*/ 93378 w 625630"/>
              <a:gd name="connsiteY3" fmla="*/ 280157 h 318555"/>
              <a:gd name="connsiteX4" fmla="*/ 102716 w 625630"/>
              <a:gd name="connsiteY4" fmla="*/ 317511 h 318555"/>
              <a:gd name="connsiteX5" fmla="*/ 168080 w 625630"/>
              <a:gd name="connsiteY5" fmla="*/ 298834 h 318555"/>
              <a:gd name="connsiteX6" fmla="*/ 242782 w 625630"/>
              <a:gd name="connsiteY6" fmla="*/ 261479 h 318555"/>
              <a:gd name="connsiteX7" fmla="*/ 270795 w 625630"/>
              <a:gd name="connsiteY7" fmla="*/ 242802 h 318555"/>
              <a:gd name="connsiteX8" fmla="*/ 317484 w 625630"/>
              <a:gd name="connsiteY8" fmla="*/ 233464 h 318555"/>
              <a:gd name="connsiteX9" fmla="*/ 345497 w 625630"/>
              <a:gd name="connsiteY9" fmla="*/ 205448 h 318555"/>
              <a:gd name="connsiteX10" fmla="*/ 373511 w 625630"/>
              <a:gd name="connsiteY10" fmla="*/ 186771 h 318555"/>
              <a:gd name="connsiteX11" fmla="*/ 410862 w 625630"/>
              <a:gd name="connsiteY11" fmla="*/ 158755 h 318555"/>
              <a:gd name="connsiteX12" fmla="*/ 457550 w 625630"/>
              <a:gd name="connsiteY12" fmla="*/ 130740 h 318555"/>
              <a:gd name="connsiteX13" fmla="*/ 485564 w 625630"/>
              <a:gd name="connsiteY13" fmla="*/ 102724 h 318555"/>
              <a:gd name="connsiteX14" fmla="*/ 532252 w 625630"/>
              <a:gd name="connsiteY14" fmla="*/ 74708 h 318555"/>
              <a:gd name="connsiteX15" fmla="*/ 560266 w 625630"/>
              <a:gd name="connsiteY15" fmla="*/ 46693 h 318555"/>
              <a:gd name="connsiteX16" fmla="*/ 588279 w 625630"/>
              <a:gd name="connsiteY16" fmla="*/ 28016 h 318555"/>
              <a:gd name="connsiteX17" fmla="*/ 625630 w 625630"/>
              <a:gd name="connsiteY17" fmla="*/ 9339 h 31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25630" h="318555">
                <a:moveTo>
                  <a:pt x="0" y="0"/>
                </a:moveTo>
                <a:lnTo>
                  <a:pt x="46689" y="140078"/>
                </a:lnTo>
                <a:cubicBezTo>
                  <a:pt x="46691" y="140085"/>
                  <a:pt x="65363" y="196102"/>
                  <a:pt x="65364" y="196110"/>
                </a:cubicBezTo>
                <a:cubicBezTo>
                  <a:pt x="76547" y="263212"/>
                  <a:pt x="64199" y="236386"/>
                  <a:pt x="93378" y="280157"/>
                </a:cubicBezTo>
                <a:cubicBezTo>
                  <a:pt x="96491" y="292608"/>
                  <a:pt x="90265" y="314398"/>
                  <a:pt x="102716" y="317511"/>
                </a:cubicBezTo>
                <a:cubicBezTo>
                  <a:pt x="124699" y="323007"/>
                  <a:pt x="146376" y="305346"/>
                  <a:pt x="168080" y="298834"/>
                </a:cubicBezTo>
                <a:cubicBezTo>
                  <a:pt x="206370" y="287346"/>
                  <a:pt x="200451" y="287938"/>
                  <a:pt x="242782" y="261479"/>
                </a:cubicBezTo>
                <a:cubicBezTo>
                  <a:pt x="252299" y="255531"/>
                  <a:pt x="260287" y="246743"/>
                  <a:pt x="270795" y="242802"/>
                </a:cubicBezTo>
                <a:cubicBezTo>
                  <a:pt x="285656" y="237229"/>
                  <a:pt x="301921" y="236577"/>
                  <a:pt x="317484" y="233464"/>
                </a:cubicBezTo>
                <a:cubicBezTo>
                  <a:pt x="326822" y="224125"/>
                  <a:pt x="335352" y="213903"/>
                  <a:pt x="345497" y="205448"/>
                </a:cubicBezTo>
                <a:cubicBezTo>
                  <a:pt x="354119" y="198263"/>
                  <a:pt x="364379" y="193295"/>
                  <a:pt x="373511" y="186771"/>
                </a:cubicBezTo>
                <a:cubicBezTo>
                  <a:pt x="386175" y="177724"/>
                  <a:pt x="397913" y="167389"/>
                  <a:pt x="410862" y="158755"/>
                </a:cubicBezTo>
                <a:cubicBezTo>
                  <a:pt x="425963" y="148687"/>
                  <a:pt x="443031" y="141630"/>
                  <a:pt x="457550" y="130740"/>
                </a:cubicBezTo>
                <a:cubicBezTo>
                  <a:pt x="468115" y="122816"/>
                  <a:pt x="474999" y="110648"/>
                  <a:pt x="485564" y="102724"/>
                </a:cubicBezTo>
                <a:cubicBezTo>
                  <a:pt x="500083" y="91834"/>
                  <a:pt x="517733" y="85598"/>
                  <a:pt x="532252" y="74708"/>
                </a:cubicBezTo>
                <a:cubicBezTo>
                  <a:pt x="542817" y="66784"/>
                  <a:pt x="550121" y="55148"/>
                  <a:pt x="560266" y="46693"/>
                </a:cubicBezTo>
                <a:cubicBezTo>
                  <a:pt x="568887" y="39508"/>
                  <a:pt x="578241" y="33035"/>
                  <a:pt x="588279" y="28016"/>
                </a:cubicBezTo>
                <a:cubicBezTo>
                  <a:pt x="631199" y="6554"/>
                  <a:pt x="604533" y="30436"/>
                  <a:pt x="625630" y="933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40" name="Freeform 39"/>
          <p:cNvSpPr/>
          <p:nvPr/>
        </p:nvSpPr>
        <p:spPr>
          <a:xfrm>
            <a:off x="6134907" y="5748487"/>
            <a:ext cx="270795" cy="252141"/>
          </a:xfrm>
          <a:custGeom>
            <a:avLst/>
            <a:gdLst>
              <a:gd name="connsiteX0" fmla="*/ 0 w 270795"/>
              <a:gd name="connsiteY0" fmla="*/ 0 h 252141"/>
              <a:gd name="connsiteX1" fmla="*/ 37351 w 270795"/>
              <a:gd name="connsiteY1" fmla="*/ 102724 h 252141"/>
              <a:gd name="connsiteX2" fmla="*/ 56027 w 270795"/>
              <a:gd name="connsiteY2" fmla="*/ 158755 h 252141"/>
              <a:gd name="connsiteX3" fmla="*/ 65365 w 270795"/>
              <a:gd name="connsiteY3" fmla="*/ 214787 h 252141"/>
              <a:gd name="connsiteX4" fmla="*/ 74702 w 270795"/>
              <a:gd name="connsiteY4" fmla="*/ 242802 h 252141"/>
              <a:gd name="connsiteX5" fmla="*/ 112053 w 270795"/>
              <a:gd name="connsiteY5" fmla="*/ 252141 h 252141"/>
              <a:gd name="connsiteX6" fmla="*/ 168080 w 270795"/>
              <a:gd name="connsiteY6" fmla="*/ 242802 h 252141"/>
              <a:gd name="connsiteX7" fmla="*/ 270795 w 270795"/>
              <a:gd name="connsiteY7" fmla="*/ 224125 h 25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795" h="252141">
                <a:moveTo>
                  <a:pt x="0" y="0"/>
                </a:moveTo>
                <a:cubicBezTo>
                  <a:pt x="45948" y="160829"/>
                  <a:pt x="-5862" y="-5316"/>
                  <a:pt x="37351" y="102724"/>
                </a:cubicBezTo>
                <a:cubicBezTo>
                  <a:pt x="44662" y="121003"/>
                  <a:pt x="56027" y="158755"/>
                  <a:pt x="56027" y="158755"/>
                </a:cubicBezTo>
                <a:cubicBezTo>
                  <a:pt x="59140" y="177432"/>
                  <a:pt x="61258" y="196303"/>
                  <a:pt x="65365" y="214787"/>
                </a:cubicBezTo>
                <a:cubicBezTo>
                  <a:pt x="67500" y="224396"/>
                  <a:pt x="67016" y="236653"/>
                  <a:pt x="74702" y="242802"/>
                </a:cubicBezTo>
                <a:cubicBezTo>
                  <a:pt x="84723" y="250820"/>
                  <a:pt x="99603" y="249028"/>
                  <a:pt x="112053" y="252141"/>
                </a:cubicBezTo>
                <a:cubicBezTo>
                  <a:pt x="130729" y="249028"/>
                  <a:pt x="149514" y="246515"/>
                  <a:pt x="168080" y="242802"/>
                </a:cubicBezTo>
                <a:cubicBezTo>
                  <a:pt x="268208" y="222775"/>
                  <a:pt x="221251" y="224125"/>
                  <a:pt x="270795" y="22412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41" name="Freeform 40"/>
          <p:cNvSpPr/>
          <p:nvPr/>
        </p:nvSpPr>
        <p:spPr>
          <a:xfrm>
            <a:off x="5845437" y="5944597"/>
            <a:ext cx="429537" cy="308172"/>
          </a:xfrm>
          <a:custGeom>
            <a:avLst/>
            <a:gdLst>
              <a:gd name="connsiteX0" fmla="*/ 0 w 429537"/>
              <a:gd name="connsiteY0" fmla="*/ 0 h 308172"/>
              <a:gd name="connsiteX1" fmla="*/ 9338 w 429537"/>
              <a:gd name="connsiteY1" fmla="*/ 140078 h 308172"/>
              <a:gd name="connsiteX2" fmla="*/ 28013 w 429537"/>
              <a:gd name="connsiteY2" fmla="*/ 308172 h 308172"/>
              <a:gd name="connsiteX3" fmla="*/ 56026 w 429537"/>
              <a:gd name="connsiteY3" fmla="*/ 298833 h 308172"/>
              <a:gd name="connsiteX4" fmla="*/ 93377 w 429537"/>
              <a:gd name="connsiteY4" fmla="*/ 280156 h 308172"/>
              <a:gd name="connsiteX5" fmla="*/ 130728 w 429537"/>
              <a:gd name="connsiteY5" fmla="*/ 270818 h 308172"/>
              <a:gd name="connsiteX6" fmla="*/ 186755 w 429537"/>
              <a:gd name="connsiteY6" fmla="*/ 242802 h 308172"/>
              <a:gd name="connsiteX7" fmla="*/ 233444 w 429537"/>
              <a:gd name="connsiteY7" fmla="*/ 214786 h 308172"/>
              <a:gd name="connsiteX8" fmla="*/ 261457 w 429537"/>
              <a:gd name="connsiteY8" fmla="*/ 196109 h 308172"/>
              <a:gd name="connsiteX9" fmla="*/ 289470 w 429537"/>
              <a:gd name="connsiteY9" fmla="*/ 186771 h 308172"/>
              <a:gd name="connsiteX10" fmla="*/ 364172 w 429537"/>
              <a:gd name="connsiteY10" fmla="*/ 149416 h 308172"/>
              <a:gd name="connsiteX11" fmla="*/ 429537 w 429537"/>
              <a:gd name="connsiteY11" fmla="*/ 112062 h 30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9537" h="308172">
                <a:moveTo>
                  <a:pt x="0" y="0"/>
                </a:moveTo>
                <a:cubicBezTo>
                  <a:pt x="3113" y="46693"/>
                  <a:pt x="6004" y="93401"/>
                  <a:pt x="9338" y="140078"/>
                </a:cubicBezTo>
                <a:cubicBezTo>
                  <a:pt x="18720" y="271445"/>
                  <a:pt x="11174" y="223972"/>
                  <a:pt x="28013" y="308172"/>
                </a:cubicBezTo>
                <a:cubicBezTo>
                  <a:pt x="37351" y="305059"/>
                  <a:pt x="46979" y="302711"/>
                  <a:pt x="56026" y="298833"/>
                </a:cubicBezTo>
                <a:cubicBezTo>
                  <a:pt x="68820" y="293349"/>
                  <a:pt x="80343" y="285044"/>
                  <a:pt x="93377" y="280156"/>
                </a:cubicBezTo>
                <a:cubicBezTo>
                  <a:pt x="105393" y="275650"/>
                  <a:pt x="118278" y="273931"/>
                  <a:pt x="130728" y="270818"/>
                </a:cubicBezTo>
                <a:cubicBezTo>
                  <a:pt x="211019" y="217288"/>
                  <a:pt x="109430" y="281469"/>
                  <a:pt x="186755" y="242802"/>
                </a:cubicBezTo>
                <a:cubicBezTo>
                  <a:pt x="202988" y="234684"/>
                  <a:pt x="218053" y="224406"/>
                  <a:pt x="233444" y="214786"/>
                </a:cubicBezTo>
                <a:cubicBezTo>
                  <a:pt x="242961" y="208838"/>
                  <a:pt x="251419" y="201128"/>
                  <a:pt x="261457" y="196109"/>
                </a:cubicBezTo>
                <a:cubicBezTo>
                  <a:pt x="270261" y="191707"/>
                  <a:pt x="280132" y="189884"/>
                  <a:pt x="289470" y="186771"/>
                </a:cubicBezTo>
                <a:cubicBezTo>
                  <a:pt x="377321" y="128201"/>
                  <a:pt x="238526" y="217957"/>
                  <a:pt x="364172" y="149416"/>
                </a:cubicBezTo>
                <a:cubicBezTo>
                  <a:pt x="435813" y="110335"/>
                  <a:pt x="395947" y="112062"/>
                  <a:pt x="429537" y="11206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42" name="Freeform 41"/>
          <p:cNvSpPr/>
          <p:nvPr/>
        </p:nvSpPr>
        <p:spPr>
          <a:xfrm>
            <a:off x="5285171" y="5860550"/>
            <a:ext cx="242782" cy="214786"/>
          </a:xfrm>
          <a:custGeom>
            <a:avLst/>
            <a:gdLst>
              <a:gd name="connsiteX0" fmla="*/ 242782 w 242782"/>
              <a:gd name="connsiteY0" fmla="*/ 0 h 214786"/>
              <a:gd name="connsiteX1" fmla="*/ 196093 w 242782"/>
              <a:gd name="connsiteY1" fmla="*/ 46692 h 214786"/>
              <a:gd name="connsiteX2" fmla="*/ 149404 w 242782"/>
              <a:gd name="connsiteY2" fmla="*/ 102724 h 214786"/>
              <a:gd name="connsiteX3" fmla="*/ 121391 w 242782"/>
              <a:gd name="connsiteY3" fmla="*/ 112062 h 214786"/>
              <a:gd name="connsiteX4" fmla="*/ 93378 w 242782"/>
              <a:gd name="connsiteY4" fmla="*/ 140078 h 214786"/>
              <a:gd name="connsiteX5" fmla="*/ 74702 w 242782"/>
              <a:gd name="connsiteY5" fmla="*/ 168094 h 214786"/>
              <a:gd name="connsiteX6" fmla="*/ 46689 w 242782"/>
              <a:gd name="connsiteY6" fmla="*/ 177432 h 214786"/>
              <a:gd name="connsiteX7" fmla="*/ 0 w 242782"/>
              <a:gd name="connsiteY7" fmla="*/ 214786 h 2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782" h="214786">
                <a:moveTo>
                  <a:pt x="242782" y="0"/>
                </a:moveTo>
                <a:cubicBezTo>
                  <a:pt x="227219" y="15564"/>
                  <a:pt x="210586" y="30127"/>
                  <a:pt x="196093" y="46692"/>
                </a:cubicBezTo>
                <a:cubicBezTo>
                  <a:pt x="171975" y="74257"/>
                  <a:pt x="183139" y="80233"/>
                  <a:pt x="149404" y="102724"/>
                </a:cubicBezTo>
                <a:cubicBezTo>
                  <a:pt x="141214" y="108184"/>
                  <a:pt x="130729" y="108949"/>
                  <a:pt x="121391" y="112062"/>
                </a:cubicBezTo>
                <a:cubicBezTo>
                  <a:pt x="112053" y="121401"/>
                  <a:pt x="101832" y="129932"/>
                  <a:pt x="93378" y="140078"/>
                </a:cubicBezTo>
                <a:cubicBezTo>
                  <a:pt x="86193" y="148700"/>
                  <a:pt x="83466" y="161082"/>
                  <a:pt x="74702" y="168094"/>
                </a:cubicBezTo>
                <a:cubicBezTo>
                  <a:pt x="67016" y="174243"/>
                  <a:pt x="56027" y="174319"/>
                  <a:pt x="46689" y="177432"/>
                </a:cubicBezTo>
                <a:cubicBezTo>
                  <a:pt x="11351" y="200993"/>
                  <a:pt x="26611" y="188173"/>
                  <a:pt x="0" y="21478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43" name="Freeform 42"/>
          <p:cNvSpPr/>
          <p:nvPr/>
        </p:nvSpPr>
        <p:spPr>
          <a:xfrm>
            <a:off x="5527953" y="5869888"/>
            <a:ext cx="158742" cy="410896"/>
          </a:xfrm>
          <a:custGeom>
            <a:avLst/>
            <a:gdLst>
              <a:gd name="connsiteX0" fmla="*/ 0 w 158742"/>
              <a:gd name="connsiteY0" fmla="*/ 0 h 410896"/>
              <a:gd name="connsiteX1" fmla="*/ 18676 w 158742"/>
              <a:gd name="connsiteY1" fmla="*/ 84047 h 410896"/>
              <a:gd name="connsiteX2" fmla="*/ 37351 w 158742"/>
              <a:gd name="connsiteY2" fmla="*/ 112063 h 410896"/>
              <a:gd name="connsiteX3" fmla="*/ 56027 w 158742"/>
              <a:gd name="connsiteY3" fmla="*/ 177433 h 410896"/>
              <a:gd name="connsiteX4" fmla="*/ 74702 w 158742"/>
              <a:gd name="connsiteY4" fmla="*/ 205448 h 410896"/>
              <a:gd name="connsiteX5" fmla="*/ 84040 w 158742"/>
              <a:gd name="connsiteY5" fmla="*/ 242803 h 410896"/>
              <a:gd name="connsiteX6" fmla="*/ 121391 w 158742"/>
              <a:gd name="connsiteY6" fmla="*/ 298834 h 410896"/>
              <a:gd name="connsiteX7" fmla="*/ 149404 w 158742"/>
              <a:gd name="connsiteY7" fmla="*/ 392219 h 410896"/>
              <a:gd name="connsiteX8" fmla="*/ 158742 w 158742"/>
              <a:gd name="connsiteY8" fmla="*/ 410896 h 41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742" h="410896">
                <a:moveTo>
                  <a:pt x="0" y="0"/>
                </a:moveTo>
                <a:cubicBezTo>
                  <a:pt x="1662" y="8311"/>
                  <a:pt x="13730" y="72506"/>
                  <a:pt x="18676" y="84047"/>
                </a:cubicBezTo>
                <a:cubicBezTo>
                  <a:pt x="23097" y="94363"/>
                  <a:pt x="32332" y="102024"/>
                  <a:pt x="37351" y="112063"/>
                </a:cubicBezTo>
                <a:cubicBezTo>
                  <a:pt x="55525" y="148414"/>
                  <a:pt x="38073" y="135536"/>
                  <a:pt x="56027" y="177433"/>
                </a:cubicBezTo>
                <a:cubicBezTo>
                  <a:pt x="60448" y="187749"/>
                  <a:pt x="68477" y="196110"/>
                  <a:pt x="74702" y="205448"/>
                </a:cubicBezTo>
                <a:cubicBezTo>
                  <a:pt x="77815" y="217900"/>
                  <a:pt x="78300" y="231323"/>
                  <a:pt x="84040" y="242803"/>
                </a:cubicBezTo>
                <a:cubicBezTo>
                  <a:pt x="94078" y="262880"/>
                  <a:pt x="121391" y="298834"/>
                  <a:pt x="121391" y="298834"/>
                </a:cubicBezTo>
                <a:cubicBezTo>
                  <a:pt x="128092" y="325640"/>
                  <a:pt x="138039" y="369488"/>
                  <a:pt x="149404" y="392219"/>
                </a:cubicBezTo>
                <a:lnTo>
                  <a:pt x="158742" y="410896"/>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79" name="TextBox 78"/>
          <p:cNvSpPr txBox="1"/>
          <p:nvPr/>
        </p:nvSpPr>
        <p:spPr>
          <a:xfrm>
            <a:off x="2979190" y="5527233"/>
            <a:ext cx="230147" cy="276999"/>
          </a:xfrm>
          <a:prstGeom prst="rect">
            <a:avLst/>
          </a:prstGeom>
          <a:noFill/>
        </p:spPr>
        <p:txBody>
          <a:bodyPr wrap="square" rtlCol="0">
            <a:spAutoFit/>
          </a:bodyPr>
          <a:lstStyle/>
          <a:p>
            <a:pPr defTabSz="457200" fontAlgn="auto">
              <a:spcBef>
                <a:spcPts val="0"/>
              </a:spcBef>
              <a:spcAft>
                <a:spcPts val="0"/>
              </a:spcAft>
            </a:pPr>
            <a:r>
              <a:rPr lang="en-US" sz="1200" b="1" dirty="0" smtClean="0">
                <a:solidFill>
                  <a:prstClr val="black"/>
                </a:solidFill>
                <a:latin typeface="Arial"/>
                <a:ea typeface="+mn-ea"/>
                <a:cs typeface="Arial"/>
              </a:rPr>
              <a:t>D</a:t>
            </a:r>
            <a:endParaRPr lang="en-US" sz="1200" b="1" dirty="0">
              <a:solidFill>
                <a:prstClr val="black"/>
              </a:solidFill>
              <a:latin typeface="Arial"/>
              <a:ea typeface="+mn-ea"/>
              <a:cs typeface="Arial"/>
            </a:endParaRPr>
          </a:p>
        </p:txBody>
      </p:sp>
      <p:sp>
        <p:nvSpPr>
          <p:cNvPr id="80" name="TextBox 79"/>
          <p:cNvSpPr txBox="1"/>
          <p:nvPr/>
        </p:nvSpPr>
        <p:spPr>
          <a:xfrm>
            <a:off x="7068620" y="3103078"/>
            <a:ext cx="230147" cy="276999"/>
          </a:xfrm>
          <a:prstGeom prst="rect">
            <a:avLst/>
          </a:prstGeom>
          <a:noFill/>
        </p:spPr>
        <p:txBody>
          <a:bodyPr wrap="square" rtlCol="0">
            <a:spAutoFit/>
          </a:bodyPr>
          <a:lstStyle/>
          <a:p>
            <a:pPr defTabSz="457200" fontAlgn="auto">
              <a:spcBef>
                <a:spcPts val="0"/>
              </a:spcBef>
              <a:spcAft>
                <a:spcPts val="0"/>
              </a:spcAft>
            </a:pPr>
            <a:r>
              <a:rPr lang="en-US" sz="1200" b="1" dirty="0" smtClean="0">
                <a:solidFill>
                  <a:prstClr val="black"/>
                </a:solidFill>
                <a:latin typeface="Arial"/>
                <a:ea typeface="+mn-ea"/>
                <a:cs typeface="Arial"/>
              </a:rPr>
              <a:t>D</a:t>
            </a:r>
            <a:endParaRPr lang="en-US" sz="1200" b="1" dirty="0">
              <a:solidFill>
                <a:prstClr val="black"/>
              </a:solidFill>
              <a:latin typeface="Arial"/>
              <a:ea typeface="+mn-ea"/>
              <a:cs typeface="Arial"/>
            </a:endParaRPr>
          </a:p>
        </p:txBody>
      </p:sp>
      <p:sp>
        <p:nvSpPr>
          <p:cNvPr id="81" name="TextBox 80"/>
          <p:cNvSpPr txBox="1"/>
          <p:nvPr/>
        </p:nvSpPr>
        <p:spPr>
          <a:xfrm>
            <a:off x="5633965" y="5153977"/>
            <a:ext cx="230147" cy="276999"/>
          </a:xfrm>
          <a:prstGeom prst="rect">
            <a:avLst/>
          </a:prstGeom>
          <a:noFill/>
        </p:spPr>
        <p:txBody>
          <a:bodyPr wrap="square" rtlCol="0">
            <a:spAutoFit/>
          </a:bodyPr>
          <a:lstStyle/>
          <a:p>
            <a:pPr defTabSz="457200" fontAlgn="auto">
              <a:spcBef>
                <a:spcPts val="0"/>
              </a:spcBef>
              <a:spcAft>
                <a:spcPts val="0"/>
              </a:spcAft>
            </a:pPr>
            <a:r>
              <a:rPr lang="en-US" sz="1200" b="1" dirty="0" smtClean="0">
                <a:solidFill>
                  <a:prstClr val="black"/>
                </a:solidFill>
                <a:latin typeface="Arial"/>
                <a:ea typeface="+mn-ea"/>
                <a:cs typeface="Arial"/>
              </a:rPr>
              <a:t>D</a:t>
            </a:r>
            <a:endParaRPr lang="en-US" sz="1200" b="1" dirty="0">
              <a:solidFill>
                <a:prstClr val="black"/>
              </a:solidFill>
              <a:latin typeface="Arial"/>
              <a:ea typeface="+mn-ea"/>
              <a:cs typeface="Arial"/>
            </a:endParaRPr>
          </a:p>
        </p:txBody>
      </p:sp>
      <p:sp>
        <p:nvSpPr>
          <p:cNvPr id="82" name="TextBox 81"/>
          <p:cNvSpPr txBox="1"/>
          <p:nvPr/>
        </p:nvSpPr>
        <p:spPr>
          <a:xfrm>
            <a:off x="7499429" y="3292966"/>
            <a:ext cx="230147" cy="276999"/>
          </a:xfrm>
          <a:prstGeom prst="rect">
            <a:avLst/>
          </a:prstGeom>
          <a:noFill/>
        </p:spPr>
        <p:txBody>
          <a:bodyPr wrap="square" rtlCol="0">
            <a:spAutoFit/>
          </a:bodyPr>
          <a:lstStyle/>
          <a:p>
            <a:pPr defTabSz="457200" fontAlgn="auto">
              <a:spcBef>
                <a:spcPts val="0"/>
              </a:spcBef>
              <a:spcAft>
                <a:spcPts val="0"/>
              </a:spcAft>
            </a:pPr>
            <a:r>
              <a:rPr lang="en-US" sz="1200" b="1" dirty="0" smtClean="0">
                <a:solidFill>
                  <a:prstClr val="black"/>
                </a:solidFill>
                <a:latin typeface="Arial"/>
                <a:ea typeface="+mn-ea"/>
                <a:cs typeface="Arial"/>
              </a:rPr>
              <a:t>E</a:t>
            </a:r>
            <a:endParaRPr lang="en-US" sz="1200" b="1" dirty="0">
              <a:solidFill>
                <a:prstClr val="black"/>
              </a:solidFill>
              <a:latin typeface="Arial"/>
              <a:ea typeface="+mn-ea"/>
              <a:cs typeface="Arial"/>
            </a:endParaRPr>
          </a:p>
        </p:txBody>
      </p:sp>
      <p:sp>
        <p:nvSpPr>
          <p:cNvPr id="83" name="TextBox 82"/>
          <p:cNvSpPr txBox="1"/>
          <p:nvPr/>
        </p:nvSpPr>
        <p:spPr>
          <a:xfrm>
            <a:off x="6012065" y="5010084"/>
            <a:ext cx="245683" cy="276999"/>
          </a:xfrm>
          <a:prstGeom prst="rect">
            <a:avLst/>
          </a:prstGeom>
          <a:noFill/>
        </p:spPr>
        <p:txBody>
          <a:bodyPr wrap="square" rtlCol="0">
            <a:spAutoFit/>
          </a:bodyPr>
          <a:lstStyle/>
          <a:p>
            <a:pPr defTabSz="457200" fontAlgn="auto">
              <a:spcBef>
                <a:spcPts val="0"/>
              </a:spcBef>
              <a:spcAft>
                <a:spcPts val="0"/>
              </a:spcAft>
            </a:pPr>
            <a:r>
              <a:rPr lang="en-US" sz="1200" b="1" dirty="0" smtClean="0">
                <a:solidFill>
                  <a:prstClr val="black"/>
                </a:solidFill>
                <a:latin typeface="Arial"/>
                <a:ea typeface="+mn-ea"/>
                <a:cs typeface="Arial"/>
              </a:rPr>
              <a:t>E</a:t>
            </a:r>
            <a:endParaRPr lang="en-US" sz="1200" b="1" dirty="0">
              <a:solidFill>
                <a:prstClr val="black"/>
              </a:solidFill>
              <a:latin typeface="Arial"/>
              <a:ea typeface="+mn-ea"/>
              <a:cs typeface="Arial"/>
            </a:endParaRPr>
          </a:p>
        </p:txBody>
      </p:sp>
      <p:sp>
        <p:nvSpPr>
          <p:cNvPr id="91" name="TextBox 90"/>
          <p:cNvSpPr txBox="1"/>
          <p:nvPr/>
        </p:nvSpPr>
        <p:spPr>
          <a:xfrm>
            <a:off x="5322338" y="2527722"/>
            <a:ext cx="230147" cy="276999"/>
          </a:xfrm>
          <a:prstGeom prst="rect">
            <a:avLst/>
          </a:prstGeom>
          <a:noFill/>
        </p:spPr>
        <p:txBody>
          <a:bodyPr wrap="square" rtlCol="0">
            <a:spAutoFit/>
          </a:bodyPr>
          <a:lstStyle/>
          <a:p>
            <a:pPr defTabSz="457200" fontAlgn="auto">
              <a:spcBef>
                <a:spcPts val="0"/>
              </a:spcBef>
              <a:spcAft>
                <a:spcPts val="0"/>
              </a:spcAft>
            </a:pPr>
            <a:r>
              <a:rPr lang="en-US" sz="1200" b="1" dirty="0" smtClean="0">
                <a:solidFill>
                  <a:srgbClr val="000000"/>
                </a:solidFill>
                <a:latin typeface="Arial"/>
                <a:ea typeface="+mn-ea"/>
                <a:cs typeface="Arial"/>
              </a:rPr>
              <a:t>C</a:t>
            </a:r>
            <a:endParaRPr lang="en-US" sz="1200" b="1" dirty="0">
              <a:solidFill>
                <a:srgbClr val="000000"/>
              </a:solidFill>
              <a:latin typeface="Arial"/>
              <a:ea typeface="+mn-ea"/>
              <a:cs typeface="Arial"/>
            </a:endParaRPr>
          </a:p>
        </p:txBody>
      </p:sp>
      <p:cxnSp>
        <p:nvCxnSpPr>
          <p:cNvPr id="94" name="Straight Arrow Connector 93"/>
          <p:cNvCxnSpPr>
            <a:stCxn id="54" idx="3"/>
          </p:cNvCxnSpPr>
          <p:nvPr/>
        </p:nvCxnSpPr>
        <p:spPr>
          <a:xfrm flipV="1">
            <a:off x="3100136" y="4127989"/>
            <a:ext cx="457053" cy="928496"/>
          </a:xfrm>
          <a:prstGeom prst="straightConnector1">
            <a:avLst/>
          </a:prstGeom>
          <a:ln>
            <a:solidFill>
              <a:schemeClr val="tx1"/>
            </a:solidFill>
            <a:tailEnd type="arrow"/>
          </a:ln>
        </p:spPr>
        <p:style>
          <a:lnRef idx="2">
            <a:schemeClr val="accent2"/>
          </a:lnRef>
          <a:fillRef idx="0">
            <a:schemeClr val="accent2"/>
          </a:fillRef>
          <a:effectRef idx="1">
            <a:schemeClr val="accent2"/>
          </a:effectRef>
          <a:fontRef idx="minor">
            <a:schemeClr val="tx1"/>
          </a:fontRef>
        </p:style>
      </p:cxnSp>
      <p:cxnSp>
        <p:nvCxnSpPr>
          <p:cNvPr id="96" name="Straight Arrow Connector 95"/>
          <p:cNvCxnSpPr/>
          <p:nvPr/>
        </p:nvCxnSpPr>
        <p:spPr>
          <a:xfrm flipV="1">
            <a:off x="2737440" y="2930732"/>
            <a:ext cx="717531" cy="2397520"/>
          </a:xfrm>
          <a:prstGeom prst="straightConnector1">
            <a:avLst/>
          </a:prstGeom>
          <a:ln>
            <a:solidFill>
              <a:schemeClr val="tx1"/>
            </a:solidFill>
            <a:tailEnd type="arrow"/>
          </a:ln>
        </p:spPr>
        <p:style>
          <a:lnRef idx="2">
            <a:schemeClr val="accent6"/>
          </a:lnRef>
          <a:fillRef idx="0">
            <a:schemeClr val="accent6"/>
          </a:fillRef>
          <a:effectRef idx="1">
            <a:schemeClr val="accent6"/>
          </a:effectRef>
          <a:fontRef idx="minor">
            <a:schemeClr val="tx1"/>
          </a:fontRef>
        </p:style>
      </p:cxnSp>
      <p:cxnSp>
        <p:nvCxnSpPr>
          <p:cNvPr id="97" name="Straight Arrow Connector 96"/>
          <p:cNvCxnSpPr>
            <a:stCxn id="72" idx="1"/>
          </p:cNvCxnSpPr>
          <p:nvPr/>
        </p:nvCxnSpPr>
        <p:spPr>
          <a:xfrm flipH="1" flipV="1">
            <a:off x="4214593" y="3082665"/>
            <a:ext cx="1089773" cy="2131946"/>
          </a:xfrm>
          <a:prstGeom prst="straightConnector1">
            <a:avLst/>
          </a:prstGeom>
          <a:ln>
            <a:solidFill>
              <a:schemeClr val="tx1"/>
            </a:solidFill>
            <a:tailEnd type="arrow"/>
          </a:ln>
        </p:spPr>
        <p:style>
          <a:lnRef idx="2">
            <a:schemeClr val="accent6"/>
          </a:lnRef>
          <a:fillRef idx="0">
            <a:schemeClr val="accent6"/>
          </a:fillRef>
          <a:effectRef idx="1">
            <a:schemeClr val="accent6"/>
          </a:effectRef>
          <a:fontRef idx="minor">
            <a:schemeClr val="tx1"/>
          </a:fontRef>
        </p:style>
      </p:cxnSp>
      <p:cxnSp>
        <p:nvCxnSpPr>
          <p:cNvPr id="98" name="Straight Arrow Connector 97"/>
          <p:cNvCxnSpPr>
            <a:stCxn id="55" idx="0"/>
          </p:cNvCxnSpPr>
          <p:nvPr/>
        </p:nvCxnSpPr>
        <p:spPr>
          <a:xfrm flipH="1" flipV="1">
            <a:off x="4374265" y="3891881"/>
            <a:ext cx="858177" cy="1472146"/>
          </a:xfrm>
          <a:prstGeom prst="straightConnector1">
            <a:avLst/>
          </a:prstGeom>
          <a:ln>
            <a:solidFill>
              <a:schemeClr val="tx1"/>
            </a:solidFill>
            <a:tailEnd type="arrow"/>
          </a:ln>
        </p:spPr>
        <p:style>
          <a:lnRef idx="2">
            <a:schemeClr val="accent2"/>
          </a:lnRef>
          <a:fillRef idx="0">
            <a:schemeClr val="accent2"/>
          </a:fillRef>
          <a:effectRef idx="1">
            <a:schemeClr val="accent2"/>
          </a:effectRef>
          <a:fontRef idx="minor">
            <a:schemeClr val="tx1"/>
          </a:fontRef>
        </p:style>
      </p:cxnSp>
      <p:cxnSp>
        <p:nvCxnSpPr>
          <p:cNvPr id="102" name="Straight Arrow Connector 101"/>
          <p:cNvCxnSpPr/>
          <p:nvPr/>
        </p:nvCxnSpPr>
        <p:spPr>
          <a:xfrm flipH="1">
            <a:off x="3912522" y="3276444"/>
            <a:ext cx="2520324" cy="103633"/>
          </a:xfrm>
          <a:prstGeom prst="straightConnector1">
            <a:avLst/>
          </a:prstGeom>
          <a:ln>
            <a:solidFill>
              <a:schemeClr val="tx1"/>
            </a:solidFill>
            <a:tailEnd type="arrow"/>
          </a:ln>
        </p:spPr>
        <p:style>
          <a:lnRef idx="2">
            <a:schemeClr val="accent2"/>
          </a:lnRef>
          <a:fillRef idx="0">
            <a:schemeClr val="accent2"/>
          </a:fillRef>
          <a:effectRef idx="1">
            <a:schemeClr val="accent2"/>
          </a:effectRef>
          <a:fontRef idx="minor">
            <a:schemeClr val="tx1"/>
          </a:fontRef>
        </p:style>
      </p:cxnSp>
      <p:cxnSp>
        <p:nvCxnSpPr>
          <p:cNvPr id="121" name="Straight Arrow Connector 120"/>
          <p:cNvCxnSpPr/>
          <p:nvPr/>
        </p:nvCxnSpPr>
        <p:spPr>
          <a:xfrm flipH="1" flipV="1">
            <a:off x="5752059" y="2702460"/>
            <a:ext cx="1501276" cy="103634"/>
          </a:xfrm>
          <a:prstGeom prst="straightConnector1">
            <a:avLst/>
          </a:prstGeom>
          <a:ln>
            <a:solidFill>
              <a:schemeClr val="tx1"/>
            </a:solidFill>
            <a:tailEnd type="arrow"/>
          </a:ln>
        </p:spPr>
        <p:style>
          <a:lnRef idx="2">
            <a:schemeClr val="accent2"/>
          </a:lnRef>
          <a:fillRef idx="0">
            <a:schemeClr val="accent2"/>
          </a:fillRef>
          <a:effectRef idx="1">
            <a:schemeClr val="accent2"/>
          </a:effectRef>
          <a:fontRef idx="minor">
            <a:schemeClr val="tx1"/>
          </a:fontRef>
        </p:style>
      </p:cxnSp>
      <p:sp>
        <p:nvSpPr>
          <p:cNvPr id="125" name="Rectangle 124"/>
          <p:cNvSpPr/>
          <p:nvPr/>
        </p:nvSpPr>
        <p:spPr>
          <a:xfrm>
            <a:off x="3006402" y="5234867"/>
            <a:ext cx="287308" cy="276999"/>
          </a:xfrm>
          <a:prstGeom prst="rect">
            <a:avLst/>
          </a:prstGeom>
        </p:spPr>
        <p:txBody>
          <a:bodyPr wrap="none">
            <a:spAutoFit/>
          </a:bodyPr>
          <a:lstStyle/>
          <a:p>
            <a:pPr defTabSz="457200" fontAlgn="auto">
              <a:spcBef>
                <a:spcPts val="0"/>
              </a:spcBef>
              <a:spcAft>
                <a:spcPts val="0"/>
              </a:spcAft>
            </a:pPr>
            <a:r>
              <a:rPr lang="en-US" sz="1200" b="1" dirty="0" smtClean="0">
                <a:solidFill>
                  <a:prstClr val="black"/>
                </a:solidFill>
                <a:latin typeface="Arial"/>
                <a:ea typeface="+mn-ea"/>
                <a:cs typeface="Arial"/>
              </a:rPr>
              <a:t>E</a:t>
            </a:r>
            <a:endParaRPr lang="en-US" sz="1200" b="1" dirty="0">
              <a:solidFill>
                <a:prstClr val="black"/>
              </a:solidFill>
              <a:latin typeface="Arial"/>
              <a:ea typeface="+mn-ea"/>
              <a:cs typeface="Arial"/>
            </a:endParaRPr>
          </a:p>
        </p:txBody>
      </p:sp>
      <p:sp>
        <p:nvSpPr>
          <p:cNvPr id="14" name="Freeform 13"/>
          <p:cNvSpPr/>
          <p:nvPr/>
        </p:nvSpPr>
        <p:spPr>
          <a:xfrm>
            <a:off x="6965578" y="2648489"/>
            <a:ext cx="467278" cy="374160"/>
          </a:xfrm>
          <a:custGeom>
            <a:avLst/>
            <a:gdLst>
              <a:gd name="connsiteX0" fmla="*/ 171993 w 467278"/>
              <a:gd name="connsiteY0" fmla="*/ 618 h 374160"/>
              <a:gd name="connsiteX1" fmla="*/ 59940 w 467278"/>
              <a:gd name="connsiteY1" fmla="*/ 19295 h 374160"/>
              <a:gd name="connsiteX2" fmla="*/ 31927 w 467278"/>
              <a:gd name="connsiteY2" fmla="*/ 37972 h 374160"/>
              <a:gd name="connsiteX3" fmla="*/ 13251 w 467278"/>
              <a:gd name="connsiteY3" fmla="*/ 65988 h 374160"/>
              <a:gd name="connsiteX4" fmla="*/ 13251 w 467278"/>
              <a:gd name="connsiteY4" fmla="*/ 252759 h 374160"/>
              <a:gd name="connsiteX5" fmla="*/ 59940 w 467278"/>
              <a:gd name="connsiteY5" fmla="*/ 318129 h 374160"/>
              <a:gd name="connsiteX6" fmla="*/ 87953 w 467278"/>
              <a:gd name="connsiteY6" fmla="*/ 327467 h 374160"/>
              <a:gd name="connsiteX7" fmla="*/ 115966 w 467278"/>
              <a:gd name="connsiteY7" fmla="*/ 346144 h 374160"/>
              <a:gd name="connsiteX8" fmla="*/ 143980 w 467278"/>
              <a:gd name="connsiteY8" fmla="*/ 355483 h 374160"/>
              <a:gd name="connsiteX9" fmla="*/ 190669 w 467278"/>
              <a:gd name="connsiteY9" fmla="*/ 374160 h 374160"/>
              <a:gd name="connsiteX10" fmla="*/ 396099 w 467278"/>
              <a:gd name="connsiteY10" fmla="*/ 355483 h 374160"/>
              <a:gd name="connsiteX11" fmla="*/ 424112 w 467278"/>
              <a:gd name="connsiteY11" fmla="*/ 346144 h 374160"/>
              <a:gd name="connsiteX12" fmla="*/ 442788 w 467278"/>
              <a:gd name="connsiteY12" fmla="*/ 318129 h 374160"/>
              <a:gd name="connsiteX13" fmla="*/ 452126 w 467278"/>
              <a:gd name="connsiteY13" fmla="*/ 75326 h 374160"/>
              <a:gd name="connsiteX14" fmla="*/ 442788 w 467278"/>
              <a:gd name="connsiteY14" fmla="*/ 47311 h 374160"/>
              <a:gd name="connsiteX15" fmla="*/ 396099 w 467278"/>
              <a:gd name="connsiteY15" fmla="*/ 618 h 374160"/>
              <a:gd name="connsiteX16" fmla="*/ 386761 w 467278"/>
              <a:gd name="connsiteY16" fmla="*/ 618 h 374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78" h="374160">
                <a:moveTo>
                  <a:pt x="171993" y="618"/>
                </a:moveTo>
                <a:cubicBezTo>
                  <a:pt x="145358" y="3578"/>
                  <a:pt x="91229" y="3649"/>
                  <a:pt x="59940" y="19295"/>
                </a:cubicBezTo>
                <a:cubicBezTo>
                  <a:pt x="49902" y="24314"/>
                  <a:pt x="41265" y="31746"/>
                  <a:pt x="31927" y="37972"/>
                </a:cubicBezTo>
                <a:cubicBezTo>
                  <a:pt x="25702" y="47311"/>
                  <a:pt x="18270" y="55949"/>
                  <a:pt x="13251" y="65988"/>
                </a:cubicBezTo>
                <a:cubicBezTo>
                  <a:pt x="-13704" y="119900"/>
                  <a:pt x="7934" y="215539"/>
                  <a:pt x="13251" y="252759"/>
                </a:cubicBezTo>
                <a:cubicBezTo>
                  <a:pt x="16326" y="274282"/>
                  <a:pt x="42487" y="306493"/>
                  <a:pt x="59940" y="318129"/>
                </a:cubicBezTo>
                <a:cubicBezTo>
                  <a:pt x="68129" y="323589"/>
                  <a:pt x="78615" y="324354"/>
                  <a:pt x="87953" y="327467"/>
                </a:cubicBezTo>
                <a:cubicBezTo>
                  <a:pt x="97291" y="333693"/>
                  <a:pt x="105928" y="341125"/>
                  <a:pt x="115966" y="346144"/>
                </a:cubicBezTo>
                <a:cubicBezTo>
                  <a:pt x="124770" y="350546"/>
                  <a:pt x="134764" y="352027"/>
                  <a:pt x="143980" y="355483"/>
                </a:cubicBezTo>
                <a:cubicBezTo>
                  <a:pt x="159675" y="361369"/>
                  <a:pt x="175106" y="367934"/>
                  <a:pt x="190669" y="374160"/>
                </a:cubicBezTo>
                <a:cubicBezTo>
                  <a:pt x="259146" y="367934"/>
                  <a:pt x="327830" y="363676"/>
                  <a:pt x="396099" y="355483"/>
                </a:cubicBezTo>
                <a:cubicBezTo>
                  <a:pt x="405872" y="354310"/>
                  <a:pt x="416426" y="352293"/>
                  <a:pt x="424112" y="346144"/>
                </a:cubicBezTo>
                <a:cubicBezTo>
                  <a:pt x="432876" y="339133"/>
                  <a:pt x="436563" y="327467"/>
                  <a:pt x="442788" y="318129"/>
                </a:cubicBezTo>
                <a:cubicBezTo>
                  <a:pt x="479264" y="208694"/>
                  <a:pt x="468497" y="263608"/>
                  <a:pt x="452126" y="75326"/>
                </a:cubicBezTo>
                <a:cubicBezTo>
                  <a:pt x="451273" y="65520"/>
                  <a:pt x="447190" y="56115"/>
                  <a:pt x="442788" y="47311"/>
                </a:cubicBezTo>
                <a:cubicBezTo>
                  <a:pt x="430338" y="22409"/>
                  <a:pt x="421000" y="13070"/>
                  <a:pt x="396099" y="618"/>
                </a:cubicBezTo>
                <a:cubicBezTo>
                  <a:pt x="393315" y="-774"/>
                  <a:pt x="389874" y="618"/>
                  <a:pt x="386761" y="618"/>
                </a:cubicBezTo>
              </a:path>
            </a:pathLst>
          </a:custGeom>
          <a:solidFill>
            <a:srgbClr val="D954F7"/>
          </a:solidFill>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15" name="Freeform 14"/>
          <p:cNvSpPr/>
          <p:nvPr/>
        </p:nvSpPr>
        <p:spPr>
          <a:xfrm>
            <a:off x="7376829" y="2881186"/>
            <a:ext cx="467923" cy="299199"/>
          </a:xfrm>
          <a:custGeom>
            <a:avLst/>
            <a:gdLst>
              <a:gd name="connsiteX0" fmla="*/ 354835 w 467923"/>
              <a:gd name="connsiteY0" fmla="*/ 9704 h 299199"/>
              <a:gd name="connsiteX1" fmla="*/ 308146 w 467923"/>
              <a:gd name="connsiteY1" fmla="*/ 365 h 299199"/>
              <a:gd name="connsiteX2" fmla="*/ 74702 w 467923"/>
              <a:gd name="connsiteY2" fmla="*/ 19042 h 299199"/>
              <a:gd name="connsiteX3" fmla="*/ 46689 w 467923"/>
              <a:gd name="connsiteY3" fmla="*/ 37719 h 299199"/>
              <a:gd name="connsiteX4" fmla="*/ 28013 w 467923"/>
              <a:gd name="connsiteY4" fmla="*/ 65735 h 299199"/>
              <a:gd name="connsiteX5" fmla="*/ 0 w 467923"/>
              <a:gd name="connsiteY5" fmla="*/ 103089 h 299199"/>
              <a:gd name="connsiteX6" fmla="*/ 9338 w 467923"/>
              <a:gd name="connsiteY6" fmla="*/ 243168 h 299199"/>
              <a:gd name="connsiteX7" fmla="*/ 46689 w 467923"/>
              <a:gd name="connsiteY7" fmla="*/ 261845 h 299199"/>
              <a:gd name="connsiteX8" fmla="*/ 112053 w 467923"/>
              <a:gd name="connsiteY8" fmla="*/ 271183 h 299199"/>
              <a:gd name="connsiteX9" fmla="*/ 242782 w 467923"/>
              <a:gd name="connsiteY9" fmla="*/ 299199 h 299199"/>
              <a:gd name="connsiteX10" fmla="*/ 410862 w 467923"/>
              <a:gd name="connsiteY10" fmla="*/ 289860 h 299199"/>
              <a:gd name="connsiteX11" fmla="*/ 438875 w 467923"/>
              <a:gd name="connsiteY11" fmla="*/ 280522 h 299199"/>
              <a:gd name="connsiteX12" fmla="*/ 466888 w 467923"/>
              <a:gd name="connsiteY12" fmla="*/ 205813 h 299199"/>
              <a:gd name="connsiteX13" fmla="*/ 466888 w 467923"/>
              <a:gd name="connsiteY13" fmla="*/ 93751 h 29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7923" h="299199">
                <a:moveTo>
                  <a:pt x="354835" y="9704"/>
                </a:moveTo>
                <a:cubicBezTo>
                  <a:pt x="339272" y="6591"/>
                  <a:pt x="324017" y="365"/>
                  <a:pt x="308146" y="365"/>
                </a:cubicBezTo>
                <a:cubicBezTo>
                  <a:pt x="139031" y="365"/>
                  <a:pt x="167733" y="-4216"/>
                  <a:pt x="74702" y="19042"/>
                </a:cubicBezTo>
                <a:cubicBezTo>
                  <a:pt x="65364" y="25268"/>
                  <a:pt x="54624" y="29783"/>
                  <a:pt x="46689" y="37719"/>
                </a:cubicBezTo>
                <a:cubicBezTo>
                  <a:pt x="38753" y="45656"/>
                  <a:pt x="34536" y="56602"/>
                  <a:pt x="28013" y="65735"/>
                </a:cubicBezTo>
                <a:cubicBezTo>
                  <a:pt x="18967" y="78400"/>
                  <a:pt x="9338" y="90638"/>
                  <a:pt x="0" y="103089"/>
                </a:cubicBezTo>
                <a:cubicBezTo>
                  <a:pt x="3113" y="149782"/>
                  <a:pt x="-3865" y="198273"/>
                  <a:pt x="9338" y="243168"/>
                </a:cubicBezTo>
                <a:cubicBezTo>
                  <a:pt x="13265" y="256523"/>
                  <a:pt x="33259" y="258182"/>
                  <a:pt x="46689" y="261845"/>
                </a:cubicBezTo>
                <a:cubicBezTo>
                  <a:pt x="67923" y="267636"/>
                  <a:pt x="90471" y="266866"/>
                  <a:pt x="112053" y="271183"/>
                </a:cubicBezTo>
                <a:cubicBezTo>
                  <a:pt x="344781" y="317732"/>
                  <a:pt x="58418" y="268468"/>
                  <a:pt x="242782" y="299199"/>
                </a:cubicBezTo>
                <a:cubicBezTo>
                  <a:pt x="298809" y="296086"/>
                  <a:pt x="355002" y="295180"/>
                  <a:pt x="410862" y="289860"/>
                </a:cubicBezTo>
                <a:cubicBezTo>
                  <a:pt x="420660" y="288927"/>
                  <a:pt x="431915" y="287482"/>
                  <a:pt x="438875" y="280522"/>
                </a:cubicBezTo>
                <a:cubicBezTo>
                  <a:pt x="450630" y="268766"/>
                  <a:pt x="465846" y="222487"/>
                  <a:pt x="466888" y="205813"/>
                </a:cubicBezTo>
                <a:cubicBezTo>
                  <a:pt x="469218" y="168532"/>
                  <a:pt x="466888" y="131105"/>
                  <a:pt x="466888" y="9375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45" name="Freeform 44"/>
          <p:cNvSpPr/>
          <p:nvPr/>
        </p:nvSpPr>
        <p:spPr>
          <a:xfrm>
            <a:off x="7404842" y="3208400"/>
            <a:ext cx="513577" cy="354866"/>
          </a:xfrm>
          <a:custGeom>
            <a:avLst/>
            <a:gdLst>
              <a:gd name="connsiteX0" fmla="*/ 504239 w 513577"/>
              <a:gd name="connsiteY0" fmla="*/ 140079 h 354866"/>
              <a:gd name="connsiteX1" fmla="*/ 448213 w 513577"/>
              <a:gd name="connsiteY1" fmla="*/ 65370 h 354866"/>
              <a:gd name="connsiteX2" fmla="*/ 438875 w 513577"/>
              <a:gd name="connsiteY2" fmla="*/ 37355 h 354866"/>
              <a:gd name="connsiteX3" fmla="*/ 410862 w 513577"/>
              <a:gd name="connsiteY3" fmla="*/ 28016 h 354866"/>
              <a:gd name="connsiteX4" fmla="*/ 354835 w 513577"/>
              <a:gd name="connsiteY4" fmla="*/ 0 h 354866"/>
              <a:gd name="connsiteX5" fmla="*/ 112054 w 513577"/>
              <a:gd name="connsiteY5" fmla="*/ 9339 h 354866"/>
              <a:gd name="connsiteX6" fmla="*/ 56027 w 513577"/>
              <a:gd name="connsiteY6" fmla="*/ 28016 h 354866"/>
              <a:gd name="connsiteX7" fmla="*/ 28014 w 513577"/>
              <a:gd name="connsiteY7" fmla="*/ 37355 h 354866"/>
              <a:gd name="connsiteX8" fmla="*/ 18676 w 513577"/>
              <a:gd name="connsiteY8" fmla="*/ 65370 h 354866"/>
              <a:gd name="connsiteX9" fmla="*/ 0 w 513577"/>
              <a:gd name="connsiteY9" fmla="*/ 140079 h 354866"/>
              <a:gd name="connsiteX10" fmla="*/ 18676 w 513577"/>
              <a:gd name="connsiteY10" fmla="*/ 242803 h 354866"/>
              <a:gd name="connsiteX11" fmla="*/ 112054 w 513577"/>
              <a:gd name="connsiteY11" fmla="*/ 336188 h 354866"/>
              <a:gd name="connsiteX12" fmla="*/ 140067 w 513577"/>
              <a:gd name="connsiteY12" fmla="*/ 345527 h 354866"/>
              <a:gd name="connsiteX13" fmla="*/ 252120 w 513577"/>
              <a:gd name="connsiteY13" fmla="*/ 354866 h 354866"/>
              <a:gd name="connsiteX14" fmla="*/ 364173 w 513577"/>
              <a:gd name="connsiteY14" fmla="*/ 345527 h 354866"/>
              <a:gd name="connsiteX15" fmla="*/ 420200 w 513577"/>
              <a:gd name="connsiteY15" fmla="*/ 317511 h 354866"/>
              <a:gd name="connsiteX16" fmla="*/ 457551 w 513577"/>
              <a:gd name="connsiteY16" fmla="*/ 298834 h 354866"/>
              <a:gd name="connsiteX17" fmla="*/ 476226 w 513577"/>
              <a:gd name="connsiteY17" fmla="*/ 242803 h 354866"/>
              <a:gd name="connsiteX18" fmla="*/ 485564 w 513577"/>
              <a:gd name="connsiteY18" fmla="*/ 214787 h 354866"/>
              <a:gd name="connsiteX19" fmla="*/ 513577 w 513577"/>
              <a:gd name="connsiteY19" fmla="*/ 205449 h 35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3577" h="354866">
                <a:moveTo>
                  <a:pt x="504239" y="140079"/>
                </a:moveTo>
                <a:cubicBezTo>
                  <a:pt x="495072" y="128619"/>
                  <a:pt x="458125" y="85196"/>
                  <a:pt x="448213" y="65370"/>
                </a:cubicBezTo>
                <a:cubicBezTo>
                  <a:pt x="443811" y="56566"/>
                  <a:pt x="445835" y="44316"/>
                  <a:pt x="438875" y="37355"/>
                </a:cubicBezTo>
                <a:cubicBezTo>
                  <a:pt x="431915" y="30395"/>
                  <a:pt x="419666" y="32418"/>
                  <a:pt x="410862" y="28016"/>
                </a:cubicBezTo>
                <a:cubicBezTo>
                  <a:pt x="338459" y="-8189"/>
                  <a:pt x="425246" y="23473"/>
                  <a:pt x="354835" y="0"/>
                </a:cubicBezTo>
                <a:cubicBezTo>
                  <a:pt x="273908" y="3113"/>
                  <a:pt x="192687" y="1779"/>
                  <a:pt x="112054" y="9339"/>
                </a:cubicBezTo>
                <a:cubicBezTo>
                  <a:pt x="92454" y="11177"/>
                  <a:pt x="74703" y="21790"/>
                  <a:pt x="56027" y="28016"/>
                </a:cubicBezTo>
                <a:lnTo>
                  <a:pt x="28014" y="37355"/>
                </a:lnTo>
                <a:cubicBezTo>
                  <a:pt x="24901" y="46693"/>
                  <a:pt x="21266" y="55873"/>
                  <a:pt x="18676" y="65370"/>
                </a:cubicBezTo>
                <a:cubicBezTo>
                  <a:pt x="11922" y="90135"/>
                  <a:pt x="0" y="140079"/>
                  <a:pt x="0" y="140079"/>
                </a:cubicBezTo>
                <a:cubicBezTo>
                  <a:pt x="6225" y="174320"/>
                  <a:pt x="7094" y="209984"/>
                  <a:pt x="18676" y="242803"/>
                </a:cubicBezTo>
                <a:cubicBezTo>
                  <a:pt x="31956" y="280434"/>
                  <a:pt x="73871" y="323458"/>
                  <a:pt x="112054" y="336188"/>
                </a:cubicBezTo>
                <a:cubicBezTo>
                  <a:pt x="121392" y="339301"/>
                  <a:pt x="130310" y="344226"/>
                  <a:pt x="140067" y="345527"/>
                </a:cubicBezTo>
                <a:cubicBezTo>
                  <a:pt x="177219" y="350481"/>
                  <a:pt x="214769" y="351753"/>
                  <a:pt x="252120" y="354866"/>
                </a:cubicBezTo>
                <a:cubicBezTo>
                  <a:pt x="289471" y="351753"/>
                  <a:pt x="327021" y="350481"/>
                  <a:pt x="364173" y="345527"/>
                </a:cubicBezTo>
                <a:cubicBezTo>
                  <a:pt x="392084" y="341805"/>
                  <a:pt x="396253" y="331196"/>
                  <a:pt x="420200" y="317511"/>
                </a:cubicBezTo>
                <a:cubicBezTo>
                  <a:pt x="432286" y="310604"/>
                  <a:pt x="445101" y="305060"/>
                  <a:pt x="457551" y="298834"/>
                </a:cubicBezTo>
                <a:lnTo>
                  <a:pt x="476226" y="242803"/>
                </a:lnTo>
                <a:cubicBezTo>
                  <a:pt x="479339" y="233464"/>
                  <a:pt x="476225" y="217900"/>
                  <a:pt x="485564" y="214787"/>
                </a:cubicBezTo>
                <a:lnTo>
                  <a:pt x="513577" y="205449"/>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75" name="Freeform 74"/>
          <p:cNvSpPr/>
          <p:nvPr/>
        </p:nvSpPr>
        <p:spPr>
          <a:xfrm>
            <a:off x="7152723" y="3544588"/>
            <a:ext cx="489476" cy="373562"/>
          </a:xfrm>
          <a:custGeom>
            <a:avLst/>
            <a:gdLst>
              <a:gd name="connsiteX0" fmla="*/ 392186 w 489476"/>
              <a:gd name="connsiteY0" fmla="*/ 84047 h 373562"/>
              <a:gd name="connsiteX1" fmla="*/ 345497 w 489476"/>
              <a:gd name="connsiteY1" fmla="*/ 56032 h 373562"/>
              <a:gd name="connsiteX2" fmla="*/ 336159 w 489476"/>
              <a:gd name="connsiteY2" fmla="*/ 28016 h 373562"/>
              <a:gd name="connsiteX3" fmla="*/ 317484 w 489476"/>
              <a:gd name="connsiteY3" fmla="*/ 0 h 373562"/>
              <a:gd name="connsiteX4" fmla="*/ 130729 w 489476"/>
              <a:gd name="connsiteY4" fmla="*/ 18678 h 373562"/>
              <a:gd name="connsiteX5" fmla="*/ 65364 w 489476"/>
              <a:gd name="connsiteY5" fmla="*/ 56032 h 373562"/>
              <a:gd name="connsiteX6" fmla="*/ 46689 w 489476"/>
              <a:gd name="connsiteY6" fmla="*/ 84047 h 373562"/>
              <a:gd name="connsiteX7" fmla="*/ 0 w 489476"/>
              <a:gd name="connsiteY7" fmla="*/ 140079 h 373562"/>
              <a:gd name="connsiteX8" fmla="*/ 9338 w 489476"/>
              <a:gd name="connsiteY8" fmla="*/ 242803 h 373562"/>
              <a:gd name="connsiteX9" fmla="*/ 37351 w 489476"/>
              <a:gd name="connsiteY9" fmla="*/ 252141 h 373562"/>
              <a:gd name="connsiteX10" fmla="*/ 56027 w 489476"/>
              <a:gd name="connsiteY10" fmla="*/ 280157 h 373562"/>
              <a:gd name="connsiteX11" fmla="*/ 121391 w 489476"/>
              <a:gd name="connsiteY11" fmla="*/ 336188 h 373562"/>
              <a:gd name="connsiteX12" fmla="*/ 168080 w 489476"/>
              <a:gd name="connsiteY12" fmla="*/ 345527 h 373562"/>
              <a:gd name="connsiteX13" fmla="*/ 196093 w 489476"/>
              <a:gd name="connsiteY13" fmla="*/ 364204 h 373562"/>
              <a:gd name="connsiteX14" fmla="*/ 401524 w 489476"/>
              <a:gd name="connsiteY14" fmla="*/ 364204 h 373562"/>
              <a:gd name="connsiteX15" fmla="*/ 429537 w 489476"/>
              <a:gd name="connsiteY15" fmla="*/ 345527 h 373562"/>
              <a:gd name="connsiteX16" fmla="*/ 448212 w 489476"/>
              <a:gd name="connsiteY16" fmla="*/ 317511 h 373562"/>
              <a:gd name="connsiteX17" fmla="*/ 476226 w 489476"/>
              <a:gd name="connsiteY17" fmla="*/ 289496 h 373562"/>
              <a:gd name="connsiteX18" fmla="*/ 476226 w 489476"/>
              <a:gd name="connsiteY18" fmla="*/ 130740 h 373562"/>
              <a:gd name="connsiteX19" fmla="*/ 457550 w 489476"/>
              <a:gd name="connsiteY19" fmla="*/ 102724 h 373562"/>
              <a:gd name="connsiteX20" fmla="*/ 448212 w 489476"/>
              <a:gd name="connsiteY20" fmla="*/ 84047 h 373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9476" h="373562">
                <a:moveTo>
                  <a:pt x="392186" y="84047"/>
                </a:moveTo>
                <a:cubicBezTo>
                  <a:pt x="376623" y="74709"/>
                  <a:pt x="358330" y="68866"/>
                  <a:pt x="345497" y="56032"/>
                </a:cubicBezTo>
                <a:cubicBezTo>
                  <a:pt x="338537" y="49071"/>
                  <a:pt x="340561" y="36821"/>
                  <a:pt x="336159" y="28016"/>
                </a:cubicBezTo>
                <a:cubicBezTo>
                  <a:pt x="331140" y="17977"/>
                  <a:pt x="323709" y="9339"/>
                  <a:pt x="317484" y="0"/>
                </a:cubicBezTo>
                <a:cubicBezTo>
                  <a:pt x="255232" y="6226"/>
                  <a:pt x="192766" y="10585"/>
                  <a:pt x="130729" y="18678"/>
                </a:cubicBezTo>
                <a:cubicBezTo>
                  <a:pt x="106153" y="21884"/>
                  <a:pt x="81807" y="39587"/>
                  <a:pt x="65364" y="56032"/>
                </a:cubicBezTo>
                <a:cubicBezTo>
                  <a:pt x="57429" y="63968"/>
                  <a:pt x="53873" y="75425"/>
                  <a:pt x="46689" y="84047"/>
                </a:cubicBezTo>
                <a:cubicBezTo>
                  <a:pt x="-13227" y="155953"/>
                  <a:pt x="46370" y="70519"/>
                  <a:pt x="0" y="140079"/>
                </a:cubicBezTo>
                <a:cubicBezTo>
                  <a:pt x="3113" y="174320"/>
                  <a:pt x="-1534" y="210185"/>
                  <a:pt x="9338" y="242803"/>
                </a:cubicBezTo>
                <a:cubicBezTo>
                  <a:pt x="12450" y="252141"/>
                  <a:pt x="29665" y="245992"/>
                  <a:pt x="37351" y="252141"/>
                </a:cubicBezTo>
                <a:cubicBezTo>
                  <a:pt x="46115" y="259153"/>
                  <a:pt x="48842" y="271535"/>
                  <a:pt x="56027" y="280157"/>
                </a:cubicBezTo>
                <a:cubicBezTo>
                  <a:pt x="68275" y="294856"/>
                  <a:pt x="105022" y="328912"/>
                  <a:pt x="121391" y="336188"/>
                </a:cubicBezTo>
                <a:cubicBezTo>
                  <a:pt x="135894" y="342634"/>
                  <a:pt x="152517" y="342414"/>
                  <a:pt x="168080" y="345527"/>
                </a:cubicBezTo>
                <a:cubicBezTo>
                  <a:pt x="177418" y="351753"/>
                  <a:pt x="185205" y="361482"/>
                  <a:pt x="196093" y="364204"/>
                </a:cubicBezTo>
                <a:cubicBezTo>
                  <a:pt x="267631" y="382090"/>
                  <a:pt x="328108" y="369852"/>
                  <a:pt x="401524" y="364204"/>
                </a:cubicBezTo>
                <a:cubicBezTo>
                  <a:pt x="410862" y="357978"/>
                  <a:pt x="421602" y="353463"/>
                  <a:pt x="429537" y="345527"/>
                </a:cubicBezTo>
                <a:cubicBezTo>
                  <a:pt x="437473" y="337591"/>
                  <a:pt x="441027" y="326133"/>
                  <a:pt x="448212" y="317511"/>
                </a:cubicBezTo>
                <a:cubicBezTo>
                  <a:pt x="456666" y="307365"/>
                  <a:pt x="466888" y="298834"/>
                  <a:pt x="476226" y="289496"/>
                </a:cubicBezTo>
                <a:cubicBezTo>
                  <a:pt x="492724" y="223493"/>
                  <a:pt x="495026" y="231016"/>
                  <a:pt x="476226" y="130740"/>
                </a:cubicBezTo>
                <a:cubicBezTo>
                  <a:pt x="474158" y="119709"/>
                  <a:pt x="463324" y="112348"/>
                  <a:pt x="457550" y="102724"/>
                </a:cubicBezTo>
                <a:cubicBezTo>
                  <a:pt x="453969" y="96755"/>
                  <a:pt x="451325" y="90273"/>
                  <a:pt x="448212" y="8404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76" name="Freeform 75"/>
          <p:cNvSpPr/>
          <p:nvPr/>
        </p:nvSpPr>
        <p:spPr>
          <a:xfrm>
            <a:off x="6702344" y="3618867"/>
            <a:ext cx="410861" cy="345526"/>
          </a:xfrm>
          <a:custGeom>
            <a:avLst/>
            <a:gdLst>
              <a:gd name="connsiteX0" fmla="*/ 382848 w 410861"/>
              <a:gd name="connsiteY0" fmla="*/ 112062 h 345526"/>
              <a:gd name="connsiteX1" fmla="*/ 373510 w 410861"/>
              <a:gd name="connsiteY1" fmla="*/ 46692 h 345526"/>
              <a:gd name="connsiteX2" fmla="*/ 345497 w 410861"/>
              <a:gd name="connsiteY2" fmla="*/ 37354 h 345526"/>
              <a:gd name="connsiteX3" fmla="*/ 261457 w 410861"/>
              <a:gd name="connsiteY3" fmla="*/ 0 h 345526"/>
              <a:gd name="connsiteX4" fmla="*/ 84039 w 410861"/>
              <a:gd name="connsiteY4" fmla="*/ 18677 h 345526"/>
              <a:gd name="connsiteX5" fmla="*/ 56026 w 410861"/>
              <a:gd name="connsiteY5" fmla="*/ 28015 h 345526"/>
              <a:gd name="connsiteX6" fmla="*/ 0 w 410861"/>
              <a:gd name="connsiteY6" fmla="*/ 65369 h 345526"/>
              <a:gd name="connsiteX7" fmla="*/ 9337 w 410861"/>
              <a:gd name="connsiteY7" fmla="*/ 289495 h 345526"/>
              <a:gd name="connsiteX8" fmla="*/ 46688 w 410861"/>
              <a:gd name="connsiteY8" fmla="*/ 308172 h 345526"/>
              <a:gd name="connsiteX9" fmla="*/ 74702 w 410861"/>
              <a:gd name="connsiteY9" fmla="*/ 326849 h 345526"/>
              <a:gd name="connsiteX10" fmla="*/ 158742 w 410861"/>
              <a:gd name="connsiteY10" fmla="*/ 345526 h 345526"/>
              <a:gd name="connsiteX11" fmla="*/ 280132 w 410861"/>
              <a:gd name="connsiteY11" fmla="*/ 336187 h 345526"/>
              <a:gd name="connsiteX12" fmla="*/ 336159 w 410861"/>
              <a:gd name="connsiteY12" fmla="*/ 317510 h 345526"/>
              <a:gd name="connsiteX13" fmla="*/ 373510 w 410861"/>
              <a:gd name="connsiteY13" fmla="*/ 261479 h 345526"/>
              <a:gd name="connsiteX14" fmla="*/ 410861 w 410861"/>
              <a:gd name="connsiteY14" fmla="*/ 196109 h 34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0861" h="345526">
                <a:moveTo>
                  <a:pt x="382848" y="112062"/>
                </a:moveTo>
                <a:cubicBezTo>
                  <a:pt x="379735" y="90272"/>
                  <a:pt x="383353" y="66380"/>
                  <a:pt x="373510" y="46692"/>
                </a:cubicBezTo>
                <a:cubicBezTo>
                  <a:pt x="369108" y="37888"/>
                  <a:pt x="354043" y="42238"/>
                  <a:pt x="345497" y="37354"/>
                </a:cubicBezTo>
                <a:cubicBezTo>
                  <a:pt x="271388" y="-4998"/>
                  <a:pt x="347945" y="17298"/>
                  <a:pt x="261457" y="0"/>
                </a:cubicBezTo>
                <a:cubicBezTo>
                  <a:pt x="202318" y="6226"/>
                  <a:pt x="142960" y="10642"/>
                  <a:pt x="84039" y="18677"/>
                </a:cubicBezTo>
                <a:cubicBezTo>
                  <a:pt x="74286" y="20007"/>
                  <a:pt x="64630" y="23235"/>
                  <a:pt x="56026" y="28015"/>
                </a:cubicBezTo>
                <a:cubicBezTo>
                  <a:pt x="36405" y="38916"/>
                  <a:pt x="0" y="65369"/>
                  <a:pt x="0" y="65369"/>
                </a:cubicBezTo>
                <a:cubicBezTo>
                  <a:pt x="3112" y="140078"/>
                  <a:pt x="-4782" y="216067"/>
                  <a:pt x="9337" y="289495"/>
                </a:cubicBezTo>
                <a:cubicBezTo>
                  <a:pt x="11966" y="303165"/>
                  <a:pt x="34602" y="301265"/>
                  <a:pt x="46688" y="308172"/>
                </a:cubicBezTo>
                <a:cubicBezTo>
                  <a:pt x="56432" y="313740"/>
                  <a:pt x="64386" y="322428"/>
                  <a:pt x="74702" y="326849"/>
                </a:cubicBezTo>
                <a:cubicBezTo>
                  <a:pt x="86237" y="331793"/>
                  <a:pt x="150438" y="343865"/>
                  <a:pt x="158742" y="345526"/>
                </a:cubicBezTo>
                <a:cubicBezTo>
                  <a:pt x="199205" y="342413"/>
                  <a:pt x="240046" y="342517"/>
                  <a:pt x="280132" y="336187"/>
                </a:cubicBezTo>
                <a:cubicBezTo>
                  <a:pt x="299577" y="333116"/>
                  <a:pt x="336159" y="317510"/>
                  <a:pt x="336159" y="317510"/>
                </a:cubicBezTo>
                <a:cubicBezTo>
                  <a:pt x="348609" y="298833"/>
                  <a:pt x="366413" y="282774"/>
                  <a:pt x="373510" y="261479"/>
                </a:cubicBezTo>
                <a:cubicBezTo>
                  <a:pt x="394386" y="198845"/>
                  <a:pt x="374577" y="214253"/>
                  <a:pt x="410861" y="196109"/>
                </a:cubicBezTo>
              </a:path>
            </a:pathLst>
          </a:custGeom>
          <a:solidFill>
            <a:srgbClr val="FF6600"/>
          </a:solidFill>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95" name="Freeform 94"/>
          <p:cNvSpPr/>
          <p:nvPr/>
        </p:nvSpPr>
        <p:spPr>
          <a:xfrm>
            <a:off x="6457462" y="3192435"/>
            <a:ext cx="389787" cy="396794"/>
          </a:xfrm>
          <a:custGeom>
            <a:avLst/>
            <a:gdLst>
              <a:gd name="connsiteX0" fmla="*/ 326821 w 389787"/>
              <a:gd name="connsiteY0" fmla="*/ 65370 h 396794"/>
              <a:gd name="connsiteX1" fmla="*/ 308146 w 389787"/>
              <a:gd name="connsiteY1" fmla="*/ 18677 h 396794"/>
              <a:gd name="connsiteX2" fmla="*/ 252119 w 389787"/>
              <a:gd name="connsiteY2" fmla="*/ 0 h 396794"/>
              <a:gd name="connsiteX3" fmla="*/ 93377 w 389787"/>
              <a:gd name="connsiteY3" fmla="*/ 9338 h 396794"/>
              <a:gd name="connsiteX4" fmla="*/ 37351 w 389787"/>
              <a:gd name="connsiteY4" fmla="*/ 28015 h 396794"/>
              <a:gd name="connsiteX5" fmla="*/ 28013 w 389787"/>
              <a:gd name="connsiteY5" fmla="*/ 56031 h 396794"/>
              <a:gd name="connsiteX6" fmla="*/ 0 w 389787"/>
              <a:gd name="connsiteY6" fmla="*/ 112062 h 396794"/>
              <a:gd name="connsiteX7" fmla="*/ 9338 w 389787"/>
              <a:gd name="connsiteY7" fmla="*/ 326849 h 396794"/>
              <a:gd name="connsiteX8" fmla="*/ 18675 w 389787"/>
              <a:gd name="connsiteY8" fmla="*/ 354865 h 396794"/>
              <a:gd name="connsiteX9" fmla="*/ 84040 w 389787"/>
              <a:gd name="connsiteY9" fmla="*/ 382880 h 396794"/>
              <a:gd name="connsiteX10" fmla="*/ 345497 w 389787"/>
              <a:gd name="connsiteY10" fmla="*/ 336188 h 396794"/>
              <a:gd name="connsiteX11" fmla="*/ 373510 w 389787"/>
              <a:gd name="connsiteY11" fmla="*/ 298833 h 396794"/>
              <a:gd name="connsiteX12" fmla="*/ 382848 w 389787"/>
              <a:gd name="connsiteY12" fmla="*/ 74708 h 39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787" h="396794">
                <a:moveTo>
                  <a:pt x="326821" y="65370"/>
                </a:moveTo>
                <a:cubicBezTo>
                  <a:pt x="320596" y="49806"/>
                  <a:pt x="320761" y="29716"/>
                  <a:pt x="308146" y="18677"/>
                </a:cubicBezTo>
                <a:cubicBezTo>
                  <a:pt x="293331" y="5713"/>
                  <a:pt x="252119" y="0"/>
                  <a:pt x="252119" y="0"/>
                </a:cubicBezTo>
                <a:cubicBezTo>
                  <a:pt x="199205" y="3113"/>
                  <a:pt x="145937" y="2482"/>
                  <a:pt x="93377" y="9338"/>
                </a:cubicBezTo>
                <a:cubicBezTo>
                  <a:pt x="73857" y="11884"/>
                  <a:pt x="37351" y="28015"/>
                  <a:pt x="37351" y="28015"/>
                </a:cubicBezTo>
                <a:cubicBezTo>
                  <a:pt x="34238" y="37354"/>
                  <a:pt x="32415" y="47226"/>
                  <a:pt x="28013" y="56031"/>
                </a:cubicBezTo>
                <a:cubicBezTo>
                  <a:pt x="-8191" y="128447"/>
                  <a:pt x="23472" y="41642"/>
                  <a:pt x="0" y="112062"/>
                </a:cubicBezTo>
                <a:cubicBezTo>
                  <a:pt x="3113" y="183658"/>
                  <a:pt x="3842" y="255397"/>
                  <a:pt x="9338" y="326849"/>
                </a:cubicBezTo>
                <a:cubicBezTo>
                  <a:pt x="10093" y="336664"/>
                  <a:pt x="12526" y="347178"/>
                  <a:pt x="18675" y="354865"/>
                </a:cubicBezTo>
                <a:cubicBezTo>
                  <a:pt x="34796" y="375018"/>
                  <a:pt x="61611" y="377273"/>
                  <a:pt x="84040" y="382880"/>
                </a:cubicBezTo>
                <a:cubicBezTo>
                  <a:pt x="422521" y="369861"/>
                  <a:pt x="276545" y="446520"/>
                  <a:pt x="345497" y="336188"/>
                </a:cubicBezTo>
                <a:cubicBezTo>
                  <a:pt x="353745" y="322989"/>
                  <a:pt x="364172" y="311285"/>
                  <a:pt x="373510" y="298833"/>
                </a:cubicBezTo>
                <a:cubicBezTo>
                  <a:pt x="403519" y="208802"/>
                  <a:pt x="382848" y="280661"/>
                  <a:pt x="382848" y="74708"/>
                </a:cubicBezTo>
              </a:path>
            </a:pathLst>
          </a:custGeom>
          <a:solidFill>
            <a:srgbClr val="FF0000"/>
          </a:solidFill>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99" name="Freeform 98"/>
          <p:cNvSpPr/>
          <p:nvPr/>
        </p:nvSpPr>
        <p:spPr>
          <a:xfrm>
            <a:off x="6533137" y="2862566"/>
            <a:ext cx="499299" cy="327157"/>
          </a:xfrm>
          <a:custGeom>
            <a:avLst/>
            <a:gdLst>
              <a:gd name="connsiteX0" fmla="*/ 442169 w 499299"/>
              <a:gd name="connsiteY0" fmla="*/ 37662 h 327157"/>
              <a:gd name="connsiteX1" fmla="*/ 311440 w 499299"/>
              <a:gd name="connsiteY1" fmla="*/ 308 h 327157"/>
              <a:gd name="connsiteX2" fmla="*/ 162036 w 499299"/>
              <a:gd name="connsiteY2" fmla="*/ 9647 h 327157"/>
              <a:gd name="connsiteX3" fmla="*/ 134023 w 499299"/>
              <a:gd name="connsiteY3" fmla="*/ 18985 h 327157"/>
              <a:gd name="connsiteX4" fmla="*/ 106009 w 499299"/>
              <a:gd name="connsiteY4" fmla="*/ 37662 h 327157"/>
              <a:gd name="connsiteX5" fmla="*/ 40645 w 499299"/>
              <a:gd name="connsiteY5" fmla="*/ 93694 h 327157"/>
              <a:gd name="connsiteX6" fmla="*/ 21969 w 499299"/>
              <a:gd name="connsiteY6" fmla="*/ 121709 h 327157"/>
              <a:gd name="connsiteX7" fmla="*/ 12632 w 499299"/>
              <a:gd name="connsiteY7" fmla="*/ 149725 h 327157"/>
              <a:gd name="connsiteX8" fmla="*/ 12632 w 499299"/>
              <a:gd name="connsiteY8" fmla="*/ 289803 h 327157"/>
              <a:gd name="connsiteX9" fmla="*/ 40645 w 499299"/>
              <a:gd name="connsiteY9" fmla="*/ 308480 h 327157"/>
              <a:gd name="connsiteX10" fmla="*/ 124685 w 499299"/>
              <a:gd name="connsiteY10" fmla="*/ 327157 h 327157"/>
              <a:gd name="connsiteX11" fmla="*/ 358129 w 499299"/>
              <a:gd name="connsiteY11" fmla="*/ 308480 h 327157"/>
              <a:gd name="connsiteX12" fmla="*/ 414155 w 499299"/>
              <a:gd name="connsiteY12" fmla="*/ 280465 h 327157"/>
              <a:gd name="connsiteX13" fmla="*/ 442169 w 499299"/>
              <a:gd name="connsiteY13" fmla="*/ 271126 h 327157"/>
              <a:gd name="connsiteX14" fmla="*/ 460844 w 499299"/>
              <a:gd name="connsiteY14" fmla="*/ 243110 h 327157"/>
              <a:gd name="connsiteX15" fmla="*/ 488857 w 499299"/>
              <a:gd name="connsiteY15" fmla="*/ 224433 h 327157"/>
              <a:gd name="connsiteX16" fmla="*/ 498195 w 499299"/>
              <a:gd name="connsiteY16" fmla="*/ 196418 h 327157"/>
              <a:gd name="connsiteX17" fmla="*/ 498195 w 499299"/>
              <a:gd name="connsiteY17" fmla="*/ 84355 h 32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9299" h="327157">
                <a:moveTo>
                  <a:pt x="442169" y="37662"/>
                </a:moveTo>
                <a:cubicBezTo>
                  <a:pt x="398521" y="20202"/>
                  <a:pt x="361021" y="2291"/>
                  <a:pt x="311440" y="308"/>
                </a:cubicBezTo>
                <a:cubicBezTo>
                  <a:pt x="261581" y="-1686"/>
                  <a:pt x="211837" y="6534"/>
                  <a:pt x="162036" y="9647"/>
                </a:cubicBezTo>
                <a:cubicBezTo>
                  <a:pt x="152698" y="12760"/>
                  <a:pt x="142827" y="14583"/>
                  <a:pt x="134023" y="18985"/>
                </a:cubicBezTo>
                <a:cubicBezTo>
                  <a:pt x="123985" y="24004"/>
                  <a:pt x="115141" y="31138"/>
                  <a:pt x="106009" y="37662"/>
                </a:cubicBezTo>
                <a:cubicBezTo>
                  <a:pt x="80549" y="55849"/>
                  <a:pt x="60608" y="69736"/>
                  <a:pt x="40645" y="93694"/>
                </a:cubicBezTo>
                <a:cubicBezTo>
                  <a:pt x="33460" y="102316"/>
                  <a:pt x="28194" y="112371"/>
                  <a:pt x="21969" y="121709"/>
                </a:cubicBezTo>
                <a:cubicBezTo>
                  <a:pt x="18857" y="131048"/>
                  <a:pt x="15336" y="140260"/>
                  <a:pt x="12632" y="149725"/>
                </a:cubicBezTo>
                <a:cubicBezTo>
                  <a:pt x="-1853" y="200430"/>
                  <a:pt x="-6417" y="227890"/>
                  <a:pt x="12632" y="289803"/>
                </a:cubicBezTo>
                <a:cubicBezTo>
                  <a:pt x="15932" y="300530"/>
                  <a:pt x="30607" y="303461"/>
                  <a:pt x="40645" y="308480"/>
                </a:cubicBezTo>
                <a:cubicBezTo>
                  <a:pt x="63635" y="319976"/>
                  <a:pt x="103161" y="323570"/>
                  <a:pt x="124685" y="327157"/>
                </a:cubicBezTo>
                <a:cubicBezTo>
                  <a:pt x="202500" y="320931"/>
                  <a:pt x="280510" y="316797"/>
                  <a:pt x="358129" y="308480"/>
                </a:cubicBezTo>
                <a:cubicBezTo>
                  <a:pt x="388002" y="305279"/>
                  <a:pt x="387972" y="293558"/>
                  <a:pt x="414155" y="280465"/>
                </a:cubicBezTo>
                <a:cubicBezTo>
                  <a:pt x="422959" y="276063"/>
                  <a:pt x="432831" y="274239"/>
                  <a:pt x="442169" y="271126"/>
                </a:cubicBezTo>
                <a:cubicBezTo>
                  <a:pt x="448394" y="261787"/>
                  <a:pt x="452908" y="251046"/>
                  <a:pt x="460844" y="243110"/>
                </a:cubicBezTo>
                <a:cubicBezTo>
                  <a:pt x="468779" y="235174"/>
                  <a:pt x="481846" y="233197"/>
                  <a:pt x="488857" y="224433"/>
                </a:cubicBezTo>
                <a:cubicBezTo>
                  <a:pt x="495006" y="216746"/>
                  <a:pt x="497540" y="206240"/>
                  <a:pt x="498195" y="196418"/>
                </a:cubicBezTo>
                <a:cubicBezTo>
                  <a:pt x="500680" y="159146"/>
                  <a:pt x="498195" y="121709"/>
                  <a:pt x="498195" y="8435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100" name="Freeform 99"/>
          <p:cNvSpPr/>
          <p:nvPr/>
        </p:nvSpPr>
        <p:spPr>
          <a:xfrm>
            <a:off x="6928617" y="3048476"/>
            <a:ext cx="504239" cy="281326"/>
          </a:xfrm>
          <a:custGeom>
            <a:avLst/>
            <a:gdLst>
              <a:gd name="connsiteX0" fmla="*/ 93377 w 504239"/>
              <a:gd name="connsiteY0" fmla="*/ 29185 h 281326"/>
              <a:gd name="connsiteX1" fmla="*/ 18675 w 504239"/>
              <a:gd name="connsiteY1" fmla="*/ 94555 h 281326"/>
              <a:gd name="connsiteX2" fmla="*/ 0 w 504239"/>
              <a:gd name="connsiteY2" fmla="*/ 150586 h 281326"/>
              <a:gd name="connsiteX3" fmla="*/ 37351 w 504239"/>
              <a:gd name="connsiteY3" fmla="*/ 271987 h 281326"/>
              <a:gd name="connsiteX4" fmla="*/ 74702 w 504239"/>
              <a:gd name="connsiteY4" fmla="*/ 281326 h 281326"/>
              <a:gd name="connsiteX5" fmla="*/ 420199 w 504239"/>
              <a:gd name="connsiteY5" fmla="*/ 271987 h 281326"/>
              <a:gd name="connsiteX6" fmla="*/ 457550 w 504239"/>
              <a:gd name="connsiteY6" fmla="*/ 253310 h 281326"/>
              <a:gd name="connsiteX7" fmla="*/ 504239 w 504239"/>
              <a:gd name="connsiteY7" fmla="*/ 206617 h 281326"/>
              <a:gd name="connsiteX8" fmla="*/ 494901 w 504239"/>
              <a:gd name="connsiteY8" fmla="*/ 75878 h 281326"/>
              <a:gd name="connsiteX9" fmla="*/ 485563 w 504239"/>
              <a:gd name="connsiteY9" fmla="*/ 47862 h 281326"/>
              <a:gd name="connsiteX10" fmla="*/ 420199 w 504239"/>
              <a:gd name="connsiteY10" fmla="*/ 19846 h 281326"/>
              <a:gd name="connsiteX11" fmla="*/ 354835 w 504239"/>
              <a:gd name="connsiteY11" fmla="*/ 1169 h 281326"/>
              <a:gd name="connsiteX12" fmla="*/ 149404 w 504239"/>
              <a:gd name="connsiteY12" fmla="*/ 1169 h 28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4239" h="281326">
                <a:moveTo>
                  <a:pt x="93377" y="29185"/>
                </a:moveTo>
                <a:cubicBezTo>
                  <a:pt x="87215" y="34115"/>
                  <a:pt x="27096" y="79397"/>
                  <a:pt x="18675" y="94555"/>
                </a:cubicBezTo>
                <a:cubicBezTo>
                  <a:pt x="9115" y="111765"/>
                  <a:pt x="6225" y="131909"/>
                  <a:pt x="0" y="150586"/>
                </a:cubicBezTo>
                <a:cubicBezTo>
                  <a:pt x="1141" y="156293"/>
                  <a:pt x="8044" y="252447"/>
                  <a:pt x="37351" y="271987"/>
                </a:cubicBezTo>
                <a:cubicBezTo>
                  <a:pt x="48029" y="279106"/>
                  <a:pt x="62252" y="278213"/>
                  <a:pt x="74702" y="281326"/>
                </a:cubicBezTo>
                <a:cubicBezTo>
                  <a:pt x="189868" y="278213"/>
                  <a:pt x="305299" y="280395"/>
                  <a:pt x="420199" y="271987"/>
                </a:cubicBezTo>
                <a:cubicBezTo>
                  <a:pt x="434082" y="270971"/>
                  <a:pt x="446857" y="262222"/>
                  <a:pt x="457550" y="253310"/>
                </a:cubicBezTo>
                <a:cubicBezTo>
                  <a:pt x="582037" y="149561"/>
                  <a:pt x="367302" y="297913"/>
                  <a:pt x="504239" y="206617"/>
                </a:cubicBezTo>
                <a:cubicBezTo>
                  <a:pt x="501126" y="163037"/>
                  <a:pt x="500006" y="119269"/>
                  <a:pt x="494901" y="75878"/>
                </a:cubicBezTo>
                <a:cubicBezTo>
                  <a:pt x="493751" y="66102"/>
                  <a:pt x="491712" y="55549"/>
                  <a:pt x="485563" y="47862"/>
                </a:cubicBezTo>
                <a:cubicBezTo>
                  <a:pt x="468716" y="26801"/>
                  <a:pt x="443459" y="26492"/>
                  <a:pt x="420199" y="19846"/>
                </a:cubicBezTo>
                <a:cubicBezTo>
                  <a:pt x="403050" y="14946"/>
                  <a:pt x="371696" y="1818"/>
                  <a:pt x="354835" y="1169"/>
                </a:cubicBezTo>
                <a:cubicBezTo>
                  <a:pt x="286409" y="-1463"/>
                  <a:pt x="217881" y="1169"/>
                  <a:pt x="149404" y="116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101" name="Freeform 100"/>
          <p:cNvSpPr/>
          <p:nvPr/>
        </p:nvSpPr>
        <p:spPr>
          <a:xfrm>
            <a:off x="6927985" y="3357817"/>
            <a:ext cx="495533" cy="252688"/>
          </a:xfrm>
          <a:custGeom>
            <a:avLst/>
            <a:gdLst>
              <a:gd name="connsiteX0" fmla="*/ 327453 w 495533"/>
              <a:gd name="connsiteY0" fmla="*/ 9339 h 252688"/>
              <a:gd name="connsiteX1" fmla="*/ 47321 w 495533"/>
              <a:gd name="connsiteY1" fmla="*/ 37355 h 252688"/>
              <a:gd name="connsiteX2" fmla="*/ 19307 w 495533"/>
              <a:gd name="connsiteY2" fmla="*/ 56032 h 252688"/>
              <a:gd name="connsiteX3" fmla="*/ 632 w 495533"/>
              <a:gd name="connsiteY3" fmla="*/ 84047 h 252688"/>
              <a:gd name="connsiteX4" fmla="*/ 9970 w 495533"/>
              <a:gd name="connsiteY4" fmla="*/ 177433 h 252688"/>
              <a:gd name="connsiteX5" fmla="*/ 28645 w 495533"/>
              <a:gd name="connsiteY5" fmla="*/ 205449 h 252688"/>
              <a:gd name="connsiteX6" fmla="*/ 94009 w 495533"/>
              <a:gd name="connsiteY6" fmla="*/ 233464 h 252688"/>
              <a:gd name="connsiteX7" fmla="*/ 206062 w 495533"/>
              <a:gd name="connsiteY7" fmla="*/ 252141 h 252688"/>
              <a:gd name="connsiteX8" fmla="*/ 448844 w 495533"/>
              <a:gd name="connsiteY8" fmla="*/ 214787 h 252688"/>
              <a:gd name="connsiteX9" fmla="*/ 467520 w 495533"/>
              <a:gd name="connsiteY9" fmla="*/ 186771 h 252688"/>
              <a:gd name="connsiteX10" fmla="*/ 495533 w 495533"/>
              <a:gd name="connsiteY10" fmla="*/ 149417 h 252688"/>
              <a:gd name="connsiteX11" fmla="*/ 486195 w 495533"/>
              <a:gd name="connsiteY11" fmla="*/ 46693 h 252688"/>
              <a:gd name="connsiteX12" fmla="*/ 430169 w 495533"/>
              <a:gd name="connsiteY12" fmla="*/ 9339 h 252688"/>
              <a:gd name="connsiteX13" fmla="*/ 392818 w 495533"/>
              <a:gd name="connsiteY13" fmla="*/ 0 h 25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533" h="252688">
                <a:moveTo>
                  <a:pt x="327453" y="9339"/>
                </a:moveTo>
                <a:cubicBezTo>
                  <a:pt x="235767" y="13923"/>
                  <a:pt x="137256" y="9680"/>
                  <a:pt x="47321" y="37355"/>
                </a:cubicBezTo>
                <a:cubicBezTo>
                  <a:pt x="36594" y="40656"/>
                  <a:pt x="28645" y="49806"/>
                  <a:pt x="19307" y="56032"/>
                </a:cubicBezTo>
                <a:cubicBezTo>
                  <a:pt x="13082" y="65370"/>
                  <a:pt x="1493" y="72857"/>
                  <a:pt x="632" y="84047"/>
                </a:cubicBezTo>
                <a:cubicBezTo>
                  <a:pt x="-1767" y="115239"/>
                  <a:pt x="2936" y="146950"/>
                  <a:pt x="9970" y="177433"/>
                </a:cubicBezTo>
                <a:cubicBezTo>
                  <a:pt x="12493" y="188369"/>
                  <a:pt x="20709" y="197513"/>
                  <a:pt x="28645" y="205449"/>
                </a:cubicBezTo>
                <a:cubicBezTo>
                  <a:pt x="48218" y="225024"/>
                  <a:pt x="67632" y="228518"/>
                  <a:pt x="94009" y="233464"/>
                </a:cubicBezTo>
                <a:cubicBezTo>
                  <a:pt x="131227" y="240443"/>
                  <a:pt x="168711" y="245915"/>
                  <a:pt x="206062" y="252141"/>
                </a:cubicBezTo>
                <a:cubicBezTo>
                  <a:pt x="206129" y="252135"/>
                  <a:pt x="394376" y="260181"/>
                  <a:pt x="448844" y="214787"/>
                </a:cubicBezTo>
                <a:cubicBezTo>
                  <a:pt x="457466" y="207602"/>
                  <a:pt x="460997" y="195904"/>
                  <a:pt x="467520" y="186771"/>
                </a:cubicBezTo>
                <a:cubicBezTo>
                  <a:pt x="476566" y="174106"/>
                  <a:pt x="486195" y="161868"/>
                  <a:pt x="495533" y="149417"/>
                </a:cubicBezTo>
                <a:cubicBezTo>
                  <a:pt x="492420" y="115176"/>
                  <a:pt x="500734" y="77850"/>
                  <a:pt x="486195" y="46693"/>
                </a:cubicBezTo>
                <a:cubicBezTo>
                  <a:pt x="476704" y="26353"/>
                  <a:pt x="451944" y="14784"/>
                  <a:pt x="430169" y="9339"/>
                </a:cubicBezTo>
                <a:lnTo>
                  <a:pt x="392818"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2" name="Oval 1"/>
          <p:cNvSpPr/>
          <p:nvPr/>
        </p:nvSpPr>
        <p:spPr>
          <a:xfrm>
            <a:off x="4922317" y="1899155"/>
            <a:ext cx="466888" cy="424774"/>
          </a:xfrm>
          <a:prstGeom prst="ellipse">
            <a:avLst/>
          </a:prstGeom>
          <a:solidFill>
            <a:srgbClr val="D954F7"/>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90" name="TextBox 89"/>
          <p:cNvSpPr txBox="1"/>
          <p:nvPr/>
        </p:nvSpPr>
        <p:spPr>
          <a:xfrm>
            <a:off x="5037390" y="1976697"/>
            <a:ext cx="230147" cy="276999"/>
          </a:xfrm>
          <a:prstGeom prst="rect">
            <a:avLst/>
          </a:prstGeom>
          <a:noFill/>
        </p:spPr>
        <p:txBody>
          <a:bodyPr wrap="square" rtlCol="0">
            <a:spAutoFit/>
          </a:bodyPr>
          <a:lstStyle/>
          <a:p>
            <a:pPr defTabSz="457200" fontAlgn="auto">
              <a:spcBef>
                <a:spcPts val="0"/>
              </a:spcBef>
              <a:spcAft>
                <a:spcPts val="0"/>
              </a:spcAft>
            </a:pPr>
            <a:r>
              <a:rPr lang="en-US" sz="1200" b="1" dirty="0" smtClean="0">
                <a:solidFill>
                  <a:srgbClr val="000000"/>
                </a:solidFill>
                <a:latin typeface="Arial"/>
                <a:ea typeface="+mn-ea"/>
                <a:cs typeface="Arial"/>
              </a:rPr>
              <a:t>C</a:t>
            </a:r>
            <a:endParaRPr lang="en-US" sz="1200" b="1" dirty="0">
              <a:solidFill>
                <a:srgbClr val="000000"/>
              </a:solidFill>
              <a:latin typeface="Arial"/>
              <a:ea typeface="+mn-ea"/>
              <a:cs typeface="Arial"/>
            </a:endParaRPr>
          </a:p>
        </p:txBody>
      </p:sp>
      <p:sp>
        <p:nvSpPr>
          <p:cNvPr id="105" name="Oval 104"/>
          <p:cNvSpPr/>
          <p:nvPr/>
        </p:nvSpPr>
        <p:spPr>
          <a:xfrm>
            <a:off x="4704527" y="2347638"/>
            <a:ext cx="466888" cy="424774"/>
          </a:xfrm>
          <a:prstGeom prst="ellipse">
            <a:avLst/>
          </a:prstGeom>
          <a:solidFill>
            <a:srgbClr val="D954F7"/>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cxnSp>
        <p:nvCxnSpPr>
          <p:cNvPr id="103" name="Straight Arrow Connector 102"/>
          <p:cNvCxnSpPr>
            <a:stCxn id="77" idx="0"/>
          </p:cNvCxnSpPr>
          <p:nvPr/>
        </p:nvCxnSpPr>
        <p:spPr>
          <a:xfrm flipH="1" flipV="1">
            <a:off x="5045133" y="2826246"/>
            <a:ext cx="660237" cy="2042203"/>
          </a:xfrm>
          <a:prstGeom prst="straightConnector1">
            <a:avLst/>
          </a:prstGeom>
          <a:ln>
            <a:solidFill>
              <a:schemeClr val="tx1"/>
            </a:solidFill>
            <a:tailEnd type="arrow"/>
          </a:ln>
        </p:spPr>
        <p:style>
          <a:lnRef idx="2">
            <a:schemeClr val="accent2"/>
          </a:lnRef>
          <a:fillRef idx="0">
            <a:schemeClr val="accent2"/>
          </a:fillRef>
          <a:effectRef idx="1">
            <a:schemeClr val="accent2"/>
          </a:effectRef>
          <a:fontRef idx="minor">
            <a:schemeClr val="tx1"/>
          </a:fontRef>
        </p:style>
      </p:cxnSp>
      <p:sp>
        <p:nvSpPr>
          <p:cNvPr id="92" name="TextBox 91"/>
          <p:cNvSpPr txBox="1"/>
          <p:nvPr/>
        </p:nvSpPr>
        <p:spPr>
          <a:xfrm>
            <a:off x="4814986" y="2453154"/>
            <a:ext cx="230147" cy="276999"/>
          </a:xfrm>
          <a:prstGeom prst="rect">
            <a:avLst/>
          </a:prstGeom>
          <a:noFill/>
        </p:spPr>
        <p:txBody>
          <a:bodyPr wrap="square" rtlCol="0">
            <a:spAutoFit/>
          </a:bodyPr>
          <a:lstStyle/>
          <a:p>
            <a:pPr defTabSz="457200" fontAlgn="auto">
              <a:spcBef>
                <a:spcPts val="0"/>
              </a:spcBef>
              <a:spcAft>
                <a:spcPts val="0"/>
              </a:spcAft>
            </a:pPr>
            <a:r>
              <a:rPr lang="en-US" sz="1200" b="1" dirty="0" smtClean="0">
                <a:solidFill>
                  <a:srgbClr val="000000"/>
                </a:solidFill>
                <a:latin typeface="Arial"/>
                <a:ea typeface="+mn-ea"/>
                <a:cs typeface="Arial"/>
              </a:rPr>
              <a:t>C</a:t>
            </a:r>
            <a:endParaRPr lang="en-US" sz="1200" b="1" dirty="0">
              <a:solidFill>
                <a:srgbClr val="000000"/>
              </a:solidFill>
              <a:latin typeface="Arial"/>
              <a:ea typeface="+mn-ea"/>
              <a:cs typeface="Arial"/>
            </a:endParaRPr>
          </a:p>
        </p:txBody>
      </p:sp>
      <p:sp>
        <p:nvSpPr>
          <p:cNvPr id="106" name="Oval 105"/>
          <p:cNvSpPr/>
          <p:nvPr/>
        </p:nvSpPr>
        <p:spPr>
          <a:xfrm>
            <a:off x="3912522" y="2600929"/>
            <a:ext cx="466888" cy="424774"/>
          </a:xfrm>
          <a:prstGeom prst="ellipse">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08" name="Oval 107"/>
          <p:cNvSpPr/>
          <p:nvPr/>
        </p:nvSpPr>
        <p:spPr>
          <a:xfrm>
            <a:off x="3392293" y="2475360"/>
            <a:ext cx="466888" cy="424774"/>
          </a:xfrm>
          <a:prstGeom prst="ellipse">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09" name="Oval 108"/>
          <p:cNvSpPr/>
          <p:nvPr/>
        </p:nvSpPr>
        <p:spPr>
          <a:xfrm>
            <a:off x="3795045" y="2115197"/>
            <a:ext cx="466888" cy="424774"/>
          </a:xfrm>
          <a:prstGeom prst="ellipse">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10" name="Oval 109"/>
          <p:cNvSpPr/>
          <p:nvPr/>
        </p:nvSpPr>
        <p:spPr>
          <a:xfrm>
            <a:off x="3394995" y="3235532"/>
            <a:ext cx="466888" cy="4247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11" name="Oval 110"/>
          <p:cNvSpPr/>
          <p:nvPr/>
        </p:nvSpPr>
        <p:spPr>
          <a:xfrm>
            <a:off x="3912522" y="3447919"/>
            <a:ext cx="466888" cy="4247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12" name="Oval 111"/>
          <p:cNvSpPr/>
          <p:nvPr/>
        </p:nvSpPr>
        <p:spPr>
          <a:xfrm>
            <a:off x="3445634" y="3696405"/>
            <a:ext cx="466888" cy="4247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86" name="TextBox 85"/>
          <p:cNvSpPr txBox="1"/>
          <p:nvPr/>
        </p:nvSpPr>
        <p:spPr>
          <a:xfrm>
            <a:off x="3532970" y="3327163"/>
            <a:ext cx="230147" cy="276999"/>
          </a:xfrm>
          <a:prstGeom prst="rect">
            <a:avLst/>
          </a:prstGeom>
          <a:noFill/>
        </p:spPr>
        <p:txBody>
          <a:bodyPr wrap="square" rtlCol="0">
            <a:spAutoFit/>
          </a:bodyPr>
          <a:lstStyle/>
          <a:p>
            <a:pPr defTabSz="457200" fontAlgn="auto">
              <a:spcBef>
                <a:spcPts val="0"/>
              </a:spcBef>
              <a:spcAft>
                <a:spcPts val="0"/>
              </a:spcAft>
            </a:pPr>
            <a:r>
              <a:rPr lang="en-US" sz="1200" b="1" dirty="0" smtClean="0">
                <a:solidFill>
                  <a:srgbClr val="000000"/>
                </a:solidFill>
                <a:latin typeface="Arial"/>
                <a:ea typeface="+mn-ea"/>
                <a:cs typeface="Arial"/>
              </a:rPr>
              <a:t>A</a:t>
            </a:r>
            <a:endParaRPr lang="en-US" sz="1200" b="1" dirty="0">
              <a:solidFill>
                <a:srgbClr val="000000"/>
              </a:solidFill>
              <a:latin typeface="Arial"/>
              <a:ea typeface="+mn-ea"/>
              <a:cs typeface="Arial"/>
            </a:endParaRPr>
          </a:p>
        </p:txBody>
      </p:sp>
      <p:sp>
        <p:nvSpPr>
          <p:cNvPr id="84" name="TextBox 83"/>
          <p:cNvSpPr txBox="1"/>
          <p:nvPr/>
        </p:nvSpPr>
        <p:spPr>
          <a:xfrm>
            <a:off x="3564898" y="3809225"/>
            <a:ext cx="230147" cy="276999"/>
          </a:xfrm>
          <a:prstGeom prst="rect">
            <a:avLst/>
          </a:prstGeom>
          <a:noFill/>
        </p:spPr>
        <p:txBody>
          <a:bodyPr wrap="square" rtlCol="0">
            <a:spAutoFit/>
          </a:bodyPr>
          <a:lstStyle/>
          <a:p>
            <a:pPr defTabSz="457200" fontAlgn="auto">
              <a:spcBef>
                <a:spcPts val="0"/>
              </a:spcBef>
              <a:spcAft>
                <a:spcPts val="0"/>
              </a:spcAft>
            </a:pPr>
            <a:r>
              <a:rPr lang="en-US" sz="1200" b="1" dirty="0" smtClean="0">
                <a:solidFill>
                  <a:srgbClr val="000000"/>
                </a:solidFill>
                <a:latin typeface="Arial"/>
                <a:ea typeface="+mn-ea"/>
                <a:cs typeface="Arial"/>
              </a:rPr>
              <a:t>A</a:t>
            </a:r>
            <a:endParaRPr lang="en-US" sz="1200" b="1" dirty="0">
              <a:solidFill>
                <a:srgbClr val="000000"/>
              </a:solidFill>
              <a:latin typeface="Arial"/>
              <a:ea typeface="+mn-ea"/>
              <a:cs typeface="Arial"/>
            </a:endParaRPr>
          </a:p>
        </p:txBody>
      </p:sp>
      <p:sp>
        <p:nvSpPr>
          <p:cNvPr id="85" name="TextBox 84"/>
          <p:cNvSpPr txBox="1"/>
          <p:nvPr/>
        </p:nvSpPr>
        <p:spPr>
          <a:xfrm>
            <a:off x="3988558" y="3532226"/>
            <a:ext cx="230147" cy="276999"/>
          </a:xfrm>
          <a:prstGeom prst="rect">
            <a:avLst/>
          </a:prstGeom>
          <a:noFill/>
        </p:spPr>
        <p:txBody>
          <a:bodyPr wrap="square" rtlCol="0">
            <a:spAutoFit/>
          </a:bodyPr>
          <a:lstStyle/>
          <a:p>
            <a:pPr defTabSz="457200" fontAlgn="auto">
              <a:spcBef>
                <a:spcPts val="0"/>
              </a:spcBef>
              <a:spcAft>
                <a:spcPts val="0"/>
              </a:spcAft>
            </a:pPr>
            <a:r>
              <a:rPr lang="en-US" sz="1200" b="1" dirty="0" smtClean="0">
                <a:solidFill>
                  <a:srgbClr val="000000"/>
                </a:solidFill>
                <a:latin typeface="Arial"/>
                <a:ea typeface="+mn-ea"/>
                <a:cs typeface="Arial"/>
              </a:rPr>
              <a:t>A</a:t>
            </a:r>
            <a:endParaRPr lang="en-US" sz="1200" b="1" dirty="0">
              <a:solidFill>
                <a:srgbClr val="000000"/>
              </a:solidFill>
              <a:latin typeface="Arial"/>
              <a:ea typeface="+mn-ea"/>
              <a:cs typeface="Arial"/>
            </a:endParaRPr>
          </a:p>
        </p:txBody>
      </p:sp>
      <p:sp>
        <p:nvSpPr>
          <p:cNvPr id="87" name="TextBox 86"/>
          <p:cNvSpPr txBox="1"/>
          <p:nvPr/>
        </p:nvSpPr>
        <p:spPr>
          <a:xfrm>
            <a:off x="3912522" y="2198361"/>
            <a:ext cx="230147" cy="276999"/>
          </a:xfrm>
          <a:prstGeom prst="rect">
            <a:avLst/>
          </a:prstGeom>
          <a:noFill/>
        </p:spPr>
        <p:txBody>
          <a:bodyPr wrap="square" rtlCol="0">
            <a:spAutoFit/>
          </a:bodyPr>
          <a:lstStyle/>
          <a:p>
            <a:pPr defTabSz="457200" fontAlgn="auto">
              <a:spcBef>
                <a:spcPts val="0"/>
              </a:spcBef>
              <a:spcAft>
                <a:spcPts val="0"/>
              </a:spcAft>
            </a:pPr>
            <a:r>
              <a:rPr lang="en-US" sz="1200" b="1" dirty="0" smtClean="0">
                <a:solidFill>
                  <a:srgbClr val="000000"/>
                </a:solidFill>
                <a:latin typeface="Arial"/>
                <a:ea typeface="+mn-ea"/>
                <a:cs typeface="Arial"/>
              </a:rPr>
              <a:t>B</a:t>
            </a:r>
            <a:endParaRPr lang="en-US" sz="1200" b="1" dirty="0">
              <a:solidFill>
                <a:srgbClr val="000000"/>
              </a:solidFill>
              <a:latin typeface="Arial"/>
              <a:ea typeface="+mn-ea"/>
              <a:cs typeface="Arial"/>
            </a:endParaRPr>
          </a:p>
        </p:txBody>
      </p:sp>
      <p:sp>
        <p:nvSpPr>
          <p:cNvPr id="88" name="TextBox 87"/>
          <p:cNvSpPr txBox="1"/>
          <p:nvPr/>
        </p:nvSpPr>
        <p:spPr>
          <a:xfrm>
            <a:off x="3523027" y="2549247"/>
            <a:ext cx="230147" cy="276999"/>
          </a:xfrm>
          <a:prstGeom prst="rect">
            <a:avLst/>
          </a:prstGeom>
          <a:noFill/>
        </p:spPr>
        <p:txBody>
          <a:bodyPr wrap="square" rtlCol="0">
            <a:spAutoFit/>
          </a:bodyPr>
          <a:lstStyle/>
          <a:p>
            <a:pPr defTabSz="457200" fontAlgn="auto">
              <a:spcBef>
                <a:spcPts val="0"/>
              </a:spcBef>
              <a:spcAft>
                <a:spcPts val="0"/>
              </a:spcAft>
            </a:pPr>
            <a:r>
              <a:rPr lang="en-US" sz="1200" b="1" dirty="0" smtClean="0">
                <a:solidFill>
                  <a:srgbClr val="000000"/>
                </a:solidFill>
                <a:latin typeface="Arial"/>
                <a:ea typeface="+mn-ea"/>
                <a:cs typeface="Arial"/>
              </a:rPr>
              <a:t>B</a:t>
            </a:r>
            <a:endParaRPr lang="en-US" sz="1200" b="1" dirty="0">
              <a:solidFill>
                <a:srgbClr val="000000"/>
              </a:solidFill>
              <a:latin typeface="Arial"/>
              <a:ea typeface="+mn-ea"/>
              <a:cs typeface="Arial"/>
            </a:endParaRPr>
          </a:p>
        </p:txBody>
      </p:sp>
      <p:sp>
        <p:nvSpPr>
          <p:cNvPr id="89" name="TextBox 88"/>
          <p:cNvSpPr txBox="1"/>
          <p:nvPr/>
        </p:nvSpPr>
        <p:spPr>
          <a:xfrm>
            <a:off x="4031786" y="2702460"/>
            <a:ext cx="230147" cy="276999"/>
          </a:xfrm>
          <a:prstGeom prst="rect">
            <a:avLst/>
          </a:prstGeom>
          <a:noFill/>
        </p:spPr>
        <p:txBody>
          <a:bodyPr wrap="square" rtlCol="0">
            <a:spAutoFit/>
          </a:bodyPr>
          <a:lstStyle/>
          <a:p>
            <a:pPr defTabSz="457200" fontAlgn="auto">
              <a:spcBef>
                <a:spcPts val="0"/>
              </a:spcBef>
              <a:spcAft>
                <a:spcPts val="0"/>
              </a:spcAft>
            </a:pPr>
            <a:r>
              <a:rPr lang="en-US" sz="1200" b="1" dirty="0" smtClean="0">
                <a:solidFill>
                  <a:srgbClr val="000000"/>
                </a:solidFill>
                <a:latin typeface="Arial"/>
                <a:ea typeface="+mn-ea"/>
                <a:cs typeface="Arial"/>
              </a:rPr>
              <a:t>B</a:t>
            </a:r>
            <a:endParaRPr lang="en-US" sz="1200" b="1" dirty="0">
              <a:solidFill>
                <a:srgbClr val="000000"/>
              </a:solidFill>
              <a:latin typeface="Arial"/>
              <a:ea typeface="+mn-ea"/>
              <a:cs typeface="Arial"/>
            </a:endParaRPr>
          </a:p>
        </p:txBody>
      </p:sp>
      <p:sp>
        <p:nvSpPr>
          <p:cNvPr id="78" name="TextBox 77"/>
          <p:cNvSpPr txBox="1"/>
          <p:nvPr/>
        </p:nvSpPr>
        <p:spPr>
          <a:xfrm>
            <a:off x="7113205" y="2687746"/>
            <a:ext cx="230147" cy="276999"/>
          </a:xfrm>
          <a:prstGeom prst="rect">
            <a:avLst/>
          </a:prstGeom>
          <a:noFill/>
        </p:spPr>
        <p:txBody>
          <a:bodyPr wrap="square" rtlCol="0">
            <a:spAutoFit/>
          </a:bodyPr>
          <a:lstStyle/>
          <a:p>
            <a:pPr defTabSz="457200" fontAlgn="auto">
              <a:spcBef>
                <a:spcPts val="0"/>
              </a:spcBef>
              <a:spcAft>
                <a:spcPts val="0"/>
              </a:spcAft>
            </a:pPr>
            <a:r>
              <a:rPr lang="en-US" sz="1200" b="1" dirty="0" smtClean="0">
                <a:solidFill>
                  <a:srgbClr val="000000"/>
                </a:solidFill>
                <a:latin typeface="Arial"/>
                <a:ea typeface="+mn-ea"/>
                <a:cs typeface="Arial"/>
              </a:rPr>
              <a:t>C</a:t>
            </a:r>
            <a:endParaRPr lang="en-US" sz="1200" b="1" dirty="0">
              <a:solidFill>
                <a:srgbClr val="000000"/>
              </a:solidFill>
              <a:latin typeface="Arial"/>
              <a:ea typeface="+mn-ea"/>
              <a:cs typeface="Arial"/>
            </a:endParaRPr>
          </a:p>
        </p:txBody>
      </p:sp>
      <p:sp>
        <p:nvSpPr>
          <p:cNvPr id="56" name="TextBox 55"/>
          <p:cNvSpPr txBox="1"/>
          <p:nvPr/>
        </p:nvSpPr>
        <p:spPr>
          <a:xfrm>
            <a:off x="6521850" y="3255227"/>
            <a:ext cx="230147" cy="276999"/>
          </a:xfrm>
          <a:prstGeom prst="rect">
            <a:avLst/>
          </a:prstGeom>
          <a:noFill/>
        </p:spPr>
        <p:txBody>
          <a:bodyPr wrap="square" rtlCol="0">
            <a:spAutoFit/>
          </a:bodyPr>
          <a:lstStyle/>
          <a:p>
            <a:pPr defTabSz="457200" fontAlgn="auto">
              <a:spcBef>
                <a:spcPts val="0"/>
              </a:spcBef>
              <a:spcAft>
                <a:spcPts val="0"/>
              </a:spcAft>
            </a:pPr>
            <a:r>
              <a:rPr lang="en-US" sz="1200" b="1" dirty="0" smtClean="0">
                <a:solidFill>
                  <a:srgbClr val="000000"/>
                </a:solidFill>
                <a:latin typeface="Arial"/>
                <a:ea typeface="+mn-ea"/>
                <a:cs typeface="Arial"/>
              </a:rPr>
              <a:t>A</a:t>
            </a:r>
            <a:endParaRPr lang="en-US" sz="1200" b="1" dirty="0">
              <a:solidFill>
                <a:srgbClr val="000000"/>
              </a:solidFill>
              <a:latin typeface="Arial"/>
              <a:ea typeface="+mn-ea"/>
              <a:cs typeface="Arial"/>
            </a:endParaRPr>
          </a:p>
        </p:txBody>
      </p:sp>
      <p:sp>
        <p:nvSpPr>
          <p:cNvPr id="73" name="TextBox 72"/>
          <p:cNvSpPr txBox="1"/>
          <p:nvPr/>
        </p:nvSpPr>
        <p:spPr>
          <a:xfrm>
            <a:off x="6773171" y="3655482"/>
            <a:ext cx="230147" cy="276999"/>
          </a:xfrm>
          <a:prstGeom prst="rect">
            <a:avLst/>
          </a:prstGeom>
          <a:noFill/>
        </p:spPr>
        <p:txBody>
          <a:bodyPr wrap="square" rtlCol="0">
            <a:spAutoFit/>
          </a:bodyPr>
          <a:lstStyle/>
          <a:p>
            <a:pPr defTabSz="457200" fontAlgn="auto">
              <a:spcBef>
                <a:spcPts val="0"/>
              </a:spcBef>
              <a:spcAft>
                <a:spcPts val="0"/>
              </a:spcAft>
            </a:pPr>
            <a:r>
              <a:rPr lang="en-US" sz="1200" b="1" dirty="0" smtClean="0">
                <a:solidFill>
                  <a:srgbClr val="000000"/>
                </a:solidFill>
                <a:latin typeface="Arial"/>
                <a:ea typeface="+mn-ea"/>
                <a:cs typeface="Arial"/>
              </a:rPr>
              <a:t>B</a:t>
            </a:r>
            <a:endParaRPr lang="en-US" sz="1200" b="1" dirty="0">
              <a:solidFill>
                <a:srgbClr val="000000"/>
              </a:solidFill>
              <a:latin typeface="Arial"/>
              <a:ea typeface="+mn-ea"/>
              <a:cs typeface="Arial"/>
            </a:endParaRPr>
          </a:p>
        </p:txBody>
      </p:sp>
      <p:sp>
        <p:nvSpPr>
          <p:cNvPr id="130" name="Freeform 129"/>
          <p:cNvSpPr/>
          <p:nvPr/>
        </p:nvSpPr>
        <p:spPr>
          <a:xfrm>
            <a:off x="5079740" y="5336371"/>
            <a:ext cx="410862" cy="430793"/>
          </a:xfrm>
          <a:custGeom>
            <a:avLst/>
            <a:gdLst>
              <a:gd name="connsiteX0" fmla="*/ 0 w 410862"/>
              <a:gd name="connsiteY0" fmla="*/ 430793 h 430793"/>
              <a:gd name="connsiteX1" fmla="*/ 46689 w 410862"/>
              <a:gd name="connsiteY1" fmla="*/ 402777 h 430793"/>
              <a:gd name="connsiteX2" fmla="*/ 74702 w 410862"/>
              <a:gd name="connsiteY2" fmla="*/ 393438 h 430793"/>
              <a:gd name="connsiteX3" fmla="*/ 102715 w 410862"/>
              <a:gd name="connsiteY3" fmla="*/ 374761 h 430793"/>
              <a:gd name="connsiteX4" fmla="*/ 140067 w 410862"/>
              <a:gd name="connsiteY4" fmla="*/ 365423 h 430793"/>
              <a:gd name="connsiteX5" fmla="*/ 168080 w 410862"/>
              <a:gd name="connsiteY5" fmla="*/ 356084 h 430793"/>
              <a:gd name="connsiteX6" fmla="*/ 224106 w 410862"/>
              <a:gd name="connsiteY6" fmla="*/ 318730 h 430793"/>
              <a:gd name="connsiteX7" fmla="*/ 280133 w 410862"/>
              <a:gd name="connsiteY7" fmla="*/ 281376 h 430793"/>
              <a:gd name="connsiteX8" fmla="*/ 308146 w 410862"/>
              <a:gd name="connsiteY8" fmla="*/ 225344 h 430793"/>
              <a:gd name="connsiteX9" fmla="*/ 336159 w 410862"/>
              <a:gd name="connsiteY9" fmla="*/ 206667 h 430793"/>
              <a:gd name="connsiteX10" fmla="*/ 345497 w 410862"/>
              <a:gd name="connsiteY10" fmla="*/ 178652 h 430793"/>
              <a:gd name="connsiteX11" fmla="*/ 373510 w 410862"/>
              <a:gd name="connsiteY11" fmla="*/ 159975 h 430793"/>
              <a:gd name="connsiteX12" fmla="*/ 392186 w 410862"/>
              <a:gd name="connsiteY12" fmla="*/ 103943 h 430793"/>
              <a:gd name="connsiteX13" fmla="*/ 401524 w 410862"/>
              <a:gd name="connsiteY13" fmla="*/ 75928 h 430793"/>
              <a:gd name="connsiteX14" fmla="*/ 410862 w 410862"/>
              <a:gd name="connsiteY14" fmla="*/ 47912 h 430793"/>
              <a:gd name="connsiteX15" fmla="*/ 354835 w 410862"/>
              <a:gd name="connsiteY15" fmla="*/ 29235 h 430793"/>
              <a:gd name="connsiteX16" fmla="*/ 308146 w 410862"/>
              <a:gd name="connsiteY16" fmla="*/ 10558 h 430793"/>
              <a:gd name="connsiteX17" fmla="*/ 28013 w 410862"/>
              <a:gd name="connsiteY17" fmla="*/ 1219 h 43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0862" h="430793">
                <a:moveTo>
                  <a:pt x="0" y="430793"/>
                </a:moveTo>
                <a:cubicBezTo>
                  <a:pt x="15563" y="421454"/>
                  <a:pt x="30456" y="410895"/>
                  <a:pt x="46689" y="402777"/>
                </a:cubicBezTo>
                <a:cubicBezTo>
                  <a:pt x="55493" y="398375"/>
                  <a:pt x="65898" y="397840"/>
                  <a:pt x="74702" y="393438"/>
                </a:cubicBezTo>
                <a:cubicBezTo>
                  <a:pt x="84740" y="388419"/>
                  <a:pt x="92400" y="379182"/>
                  <a:pt x="102715" y="374761"/>
                </a:cubicBezTo>
                <a:cubicBezTo>
                  <a:pt x="114511" y="369705"/>
                  <a:pt x="127727" y="368949"/>
                  <a:pt x="140067" y="365423"/>
                </a:cubicBezTo>
                <a:cubicBezTo>
                  <a:pt x="149531" y="362719"/>
                  <a:pt x="158742" y="359197"/>
                  <a:pt x="168080" y="356084"/>
                </a:cubicBezTo>
                <a:cubicBezTo>
                  <a:pt x="230248" y="293912"/>
                  <a:pt x="163295" y="352517"/>
                  <a:pt x="224106" y="318730"/>
                </a:cubicBezTo>
                <a:cubicBezTo>
                  <a:pt x="243727" y="307829"/>
                  <a:pt x="280133" y="281376"/>
                  <a:pt x="280133" y="281376"/>
                </a:cubicBezTo>
                <a:cubicBezTo>
                  <a:pt x="287727" y="258592"/>
                  <a:pt x="290046" y="243446"/>
                  <a:pt x="308146" y="225344"/>
                </a:cubicBezTo>
                <a:cubicBezTo>
                  <a:pt x="316081" y="217408"/>
                  <a:pt x="326821" y="212893"/>
                  <a:pt x="336159" y="206667"/>
                </a:cubicBezTo>
                <a:cubicBezTo>
                  <a:pt x="339272" y="197329"/>
                  <a:pt x="339348" y="186339"/>
                  <a:pt x="345497" y="178652"/>
                </a:cubicBezTo>
                <a:cubicBezTo>
                  <a:pt x="352508" y="169888"/>
                  <a:pt x="367562" y="169492"/>
                  <a:pt x="373510" y="159975"/>
                </a:cubicBezTo>
                <a:cubicBezTo>
                  <a:pt x="383944" y="143280"/>
                  <a:pt x="385961" y="122620"/>
                  <a:pt x="392186" y="103943"/>
                </a:cubicBezTo>
                <a:lnTo>
                  <a:pt x="401524" y="75928"/>
                </a:lnTo>
                <a:lnTo>
                  <a:pt x="410862" y="47912"/>
                </a:lnTo>
                <a:cubicBezTo>
                  <a:pt x="392186" y="41686"/>
                  <a:pt x="373113" y="36547"/>
                  <a:pt x="354835" y="29235"/>
                </a:cubicBezTo>
                <a:cubicBezTo>
                  <a:pt x="339272" y="23009"/>
                  <a:pt x="324582" y="13846"/>
                  <a:pt x="308146" y="10558"/>
                </a:cubicBezTo>
                <a:cubicBezTo>
                  <a:pt x="230483" y="-4976"/>
                  <a:pt x="91505" y="1219"/>
                  <a:pt x="28013" y="1219"/>
                </a:cubicBezTo>
              </a:path>
            </a:pathLst>
          </a:custGeom>
          <a:solidFill>
            <a:srgbClr val="FF0000"/>
          </a:solidFill>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55" name="TextBox 54"/>
          <p:cNvSpPr txBox="1"/>
          <p:nvPr/>
        </p:nvSpPr>
        <p:spPr>
          <a:xfrm>
            <a:off x="5117368" y="5364027"/>
            <a:ext cx="230147" cy="276999"/>
          </a:xfrm>
          <a:prstGeom prst="rect">
            <a:avLst/>
          </a:prstGeom>
          <a:noFill/>
        </p:spPr>
        <p:txBody>
          <a:bodyPr wrap="square" rtlCol="0">
            <a:spAutoFit/>
          </a:bodyPr>
          <a:lstStyle/>
          <a:p>
            <a:pPr defTabSz="457200" fontAlgn="auto">
              <a:spcBef>
                <a:spcPts val="0"/>
              </a:spcBef>
              <a:spcAft>
                <a:spcPts val="0"/>
              </a:spcAft>
            </a:pPr>
            <a:r>
              <a:rPr lang="en-US" sz="1200" b="1" dirty="0" smtClean="0">
                <a:solidFill>
                  <a:srgbClr val="000000"/>
                </a:solidFill>
                <a:latin typeface="Arial"/>
                <a:ea typeface="+mn-ea"/>
                <a:cs typeface="Arial"/>
              </a:rPr>
              <a:t>A</a:t>
            </a:r>
            <a:endParaRPr lang="en-US" sz="1200" b="1" dirty="0">
              <a:solidFill>
                <a:srgbClr val="000000"/>
              </a:solidFill>
              <a:latin typeface="Arial"/>
              <a:ea typeface="+mn-ea"/>
              <a:cs typeface="Arial"/>
            </a:endParaRPr>
          </a:p>
        </p:txBody>
      </p:sp>
      <p:sp>
        <p:nvSpPr>
          <p:cNvPr id="131" name="Freeform 130"/>
          <p:cNvSpPr/>
          <p:nvPr/>
        </p:nvSpPr>
        <p:spPr>
          <a:xfrm>
            <a:off x="5093524" y="5066772"/>
            <a:ext cx="591361" cy="261479"/>
          </a:xfrm>
          <a:custGeom>
            <a:avLst/>
            <a:gdLst>
              <a:gd name="connsiteX0" fmla="*/ 0 w 591361"/>
              <a:gd name="connsiteY0" fmla="*/ 261479 h 261479"/>
              <a:gd name="connsiteX1" fmla="*/ 46689 w 591361"/>
              <a:gd name="connsiteY1" fmla="*/ 252141 h 261479"/>
              <a:gd name="connsiteX2" fmla="*/ 578941 w 591361"/>
              <a:gd name="connsiteY2" fmla="*/ 242802 h 261479"/>
              <a:gd name="connsiteX3" fmla="*/ 569603 w 591361"/>
              <a:gd name="connsiteY3" fmla="*/ 149416 h 261479"/>
              <a:gd name="connsiteX4" fmla="*/ 560265 w 591361"/>
              <a:gd name="connsiteY4" fmla="*/ 121401 h 261479"/>
              <a:gd name="connsiteX5" fmla="*/ 532252 w 591361"/>
              <a:gd name="connsiteY5" fmla="*/ 93385 h 261479"/>
              <a:gd name="connsiteX6" fmla="*/ 476226 w 591361"/>
              <a:gd name="connsiteY6" fmla="*/ 65369 h 261479"/>
              <a:gd name="connsiteX7" fmla="*/ 429537 w 591361"/>
              <a:gd name="connsiteY7" fmla="*/ 46692 h 261479"/>
              <a:gd name="connsiteX8" fmla="*/ 326821 w 591361"/>
              <a:gd name="connsiteY8" fmla="*/ 28015 h 261479"/>
              <a:gd name="connsiteX9" fmla="*/ 298808 w 591361"/>
              <a:gd name="connsiteY9" fmla="*/ 18677 h 261479"/>
              <a:gd name="connsiteX10" fmla="*/ 261457 w 591361"/>
              <a:gd name="connsiteY10" fmla="*/ 9338 h 261479"/>
              <a:gd name="connsiteX11" fmla="*/ 233444 w 591361"/>
              <a:gd name="connsiteY11" fmla="*/ 0 h 26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1361" h="261479">
                <a:moveTo>
                  <a:pt x="0" y="261479"/>
                </a:moveTo>
                <a:cubicBezTo>
                  <a:pt x="15563" y="258366"/>
                  <a:pt x="30826" y="252653"/>
                  <a:pt x="46689" y="252141"/>
                </a:cubicBezTo>
                <a:cubicBezTo>
                  <a:pt x="224041" y="246420"/>
                  <a:pt x="404824" y="277007"/>
                  <a:pt x="578941" y="242802"/>
                </a:cubicBezTo>
                <a:cubicBezTo>
                  <a:pt x="609638" y="236772"/>
                  <a:pt x="574360" y="180336"/>
                  <a:pt x="569603" y="149416"/>
                </a:cubicBezTo>
                <a:cubicBezTo>
                  <a:pt x="568106" y="139687"/>
                  <a:pt x="565725" y="129591"/>
                  <a:pt x="560265" y="121401"/>
                </a:cubicBezTo>
                <a:cubicBezTo>
                  <a:pt x="552940" y="110413"/>
                  <a:pt x="542397" y="101840"/>
                  <a:pt x="532252" y="93385"/>
                </a:cubicBezTo>
                <a:cubicBezTo>
                  <a:pt x="505209" y="70847"/>
                  <a:pt x="506853" y="76855"/>
                  <a:pt x="476226" y="65369"/>
                </a:cubicBezTo>
                <a:cubicBezTo>
                  <a:pt x="460531" y="59483"/>
                  <a:pt x="445592" y="51509"/>
                  <a:pt x="429537" y="46692"/>
                </a:cubicBezTo>
                <a:cubicBezTo>
                  <a:pt x="405274" y="39413"/>
                  <a:pt x="349603" y="33078"/>
                  <a:pt x="326821" y="28015"/>
                </a:cubicBezTo>
                <a:cubicBezTo>
                  <a:pt x="317213" y="25880"/>
                  <a:pt x="308272" y="21381"/>
                  <a:pt x="298808" y="18677"/>
                </a:cubicBezTo>
                <a:cubicBezTo>
                  <a:pt x="286468" y="15151"/>
                  <a:pt x="273797" y="12864"/>
                  <a:pt x="261457" y="9338"/>
                </a:cubicBezTo>
                <a:cubicBezTo>
                  <a:pt x="251993" y="6634"/>
                  <a:pt x="233444" y="0"/>
                  <a:pt x="233444" y="0"/>
                </a:cubicBezTo>
              </a:path>
            </a:pathLst>
          </a:custGeom>
          <a:solidFill>
            <a:srgbClr val="FF6600"/>
          </a:solidFill>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72" name="TextBox 71"/>
          <p:cNvSpPr txBox="1"/>
          <p:nvPr/>
        </p:nvSpPr>
        <p:spPr>
          <a:xfrm>
            <a:off x="5304366" y="5076111"/>
            <a:ext cx="220809" cy="276999"/>
          </a:xfrm>
          <a:prstGeom prst="rect">
            <a:avLst/>
          </a:prstGeom>
          <a:noFill/>
        </p:spPr>
        <p:txBody>
          <a:bodyPr wrap="square" rtlCol="0">
            <a:spAutoFit/>
          </a:bodyPr>
          <a:lstStyle/>
          <a:p>
            <a:pPr defTabSz="457200" fontAlgn="auto">
              <a:spcBef>
                <a:spcPts val="0"/>
              </a:spcBef>
              <a:spcAft>
                <a:spcPts val="0"/>
              </a:spcAft>
            </a:pPr>
            <a:r>
              <a:rPr lang="en-US" sz="1200" b="1" dirty="0" smtClean="0">
                <a:solidFill>
                  <a:srgbClr val="000000"/>
                </a:solidFill>
                <a:latin typeface="Arial"/>
                <a:ea typeface="+mn-ea"/>
                <a:cs typeface="Arial"/>
              </a:rPr>
              <a:t>B</a:t>
            </a:r>
            <a:endParaRPr lang="en-US" sz="1200" b="1" dirty="0">
              <a:solidFill>
                <a:srgbClr val="000000"/>
              </a:solidFill>
              <a:latin typeface="Arial"/>
              <a:ea typeface="+mn-ea"/>
              <a:cs typeface="Arial"/>
            </a:endParaRPr>
          </a:p>
        </p:txBody>
      </p:sp>
      <p:sp>
        <p:nvSpPr>
          <p:cNvPr id="133" name="Freeform 132"/>
          <p:cNvSpPr/>
          <p:nvPr/>
        </p:nvSpPr>
        <p:spPr>
          <a:xfrm>
            <a:off x="5368339" y="4845804"/>
            <a:ext cx="636712" cy="308173"/>
          </a:xfrm>
          <a:custGeom>
            <a:avLst/>
            <a:gdLst>
              <a:gd name="connsiteX0" fmla="*/ 1744 w 636712"/>
              <a:gd name="connsiteY0" fmla="*/ 177433 h 308173"/>
              <a:gd name="connsiteX1" fmla="*/ 85784 w 636712"/>
              <a:gd name="connsiteY1" fmla="*/ 196110 h 308173"/>
              <a:gd name="connsiteX2" fmla="*/ 160486 w 636712"/>
              <a:gd name="connsiteY2" fmla="*/ 205448 h 308173"/>
              <a:gd name="connsiteX3" fmla="*/ 179162 w 636712"/>
              <a:gd name="connsiteY3" fmla="*/ 224126 h 308173"/>
              <a:gd name="connsiteX4" fmla="*/ 207175 w 636712"/>
              <a:gd name="connsiteY4" fmla="*/ 233464 h 308173"/>
              <a:gd name="connsiteX5" fmla="*/ 235188 w 636712"/>
              <a:gd name="connsiteY5" fmla="*/ 252141 h 308173"/>
              <a:gd name="connsiteX6" fmla="*/ 263201 w 636712"/>
              <a:gd name="connsiteY6" fmla="*/ 261480 h 308173"/>
              <a:gd name="connsiteX7" fmla="*/ 300552 w 636712"/>
              <a:gd name="connsiteY7" fmla="*/ 280157 h 308173"/>
              <a:gd name="connsiteX8" fmla="*/ 356579 w 636712"/>
              <a:gd name="connsiteY8" fmla="*/ 308173 h 308173"/>
              <a:gd name="connsiteX9" fmla="*/ 421943 w 636712"/>
              <a:gd name="connsiteY9" fmla="*/ 289495 h 308173"/>
              <a:gd name="connsiteX10" fmla="*/ 431281 w 636712"/>
              <a:gd name="connsiteY10" fmla="*/ 261480 h 308173"/>
              <a:gd name="connsiteX11" fmla="*/ 487308 w 636712"/>
              <a:gd name="connsiteY11" fmla="*/ 214787 h 308173"/>
              <a:gd name="connsiteX12" fmla="*/ 533996 w 636712"/>
              <a:gd name="connsiteY12" fmla="*/ 168094 h 308173"/>
              <a:gd name="connsiteX13" fmla="*/ 608698 w 636712"/>
              <a:gd name="connsiteY13" fmla="*/ 112063 h 308173"/>
              <a:gd name="connsiteX14" fmla="*/ 618036 w 636712"/>
              <a:gd name="connsiteY14" fmla="*/ 84047 h 308173"/>
              <a:gd name="connsiteX15" fmla="*/ 636712 w 636712"/>
              <a:gd name="connsiteY15" fmla="*/ 56032 h 308173"/>
              <a:gd name="connsiteX16" fmla="*/ 571347 w 636712"/>
              <a:gd name="connsiteY16" fmla="*/ 18677 h 308173"/>
              <a:gd name="connsiteX17" fmla="*/ 496645 w 636712"/>
              <a:gd name="connsiteY17" fmla="*/ 9339 h 308173"/>
              <a:gd name="connsiteX18" fmla="*/ 431281 w 636712"/>
              <a:gd name="connsiteY18" fmla="*/ 0 h 308173"/>
              <a:gd name="connsiteX19" fmla="*/ 300552 w 636712"/>
              <a:gd name="connsiteY19" fmla="*/ 9339 h 308173"/>
              <a:gd name="connsiteX20" fmla="*/ 244526 w 636712"/>
              <a:gd name="connsiteY20" fmla="*/ 28016 h 308173"/>
              <a:gd name="connsiteX21" fmla="*/ 216513 w 636712"/>
              <a:gd name="connsiteY21" fmla="*/ 37355 h 308173"/>
              <a:gd name="connsiteX22" fmla="*/ 160486 w 636712"/>
              <a:gd name="connsiteY22" fmla="*/ 65370 h 308173"/>
              <a:gd name="connsiteX23" fmla="*/ 132473 w 636712"/>
              <a:gd name="connsiteY23" fmla="*/ 84047 h 308173"/>
              <a:gd name="connsiteX24" fmla="*/ 76446 w 636712"/>
              <a:gd name="connsiteY24" fmla="*/ 102724 h 308173"/>
              <a:gd name="connsiteX25" fmla="*/ 57771 w 636712"/>
              <a:gd name="connsiteY25" fmla="*/ 130740 h 308173"/>
              <a:gd name="connsiteX26" fmla="*/ 29757 w 636712"/>
              <a:gd name="connsiteY26" fmla="*/ 140079 h 308173"/>
              <a:gd name="connsiteX27" fmla="*/ 1744 w 636712"/>
              <a:gd name="connsiteY27" fmla="*/ 177433 h 30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6712" h="308173">
                <a:moveTo>
                  <a:pt x="1744" y="177433"/>
                </a:moveTo>
                <a:cubicBezTo>
                  <a:pt x="11082" y="186771"/>
                  <a:pt x="57524" y="191123"/>
                  <a:pt x="85784" y="196110"/>
                </a:cubicBezTo>
                <a:cubicBezTo>
                  <a:pt x="110497" y="200471"/>
                  <a:pt x="136450" y="198237"/>
                  <a:pt x="160486" y="205448"/>
                </a:cubicBezTo>
                <a:cubicBezTo>
                  <a:pt x="168919" y="207978"/>
                  <a:pt x="171612" y="219596"/>
                  <a:pt x="179162" y="224126"/>
                </a:cubicBezTo>
                <a:cubicBezTo>
                  <a:pt x="187602" y="229190"/>
                  <a:pt x="197837" y="230351"/>
                  <a:pt x="207175" y="233464"/>
                </a:cubicBezTo>
                <a:cubicBezTo>
                  <a:pt x="216513" y="239690"/>
                  <a:pt x="225150" y="247122"/>
                  <a:pt x="235188" y="252141"/>
                </a:cubicBezTo>
                <a:cubicBezTo>
                  <a:pt x="243992" y="256543"/>
                  <a:pt x="254154" y="257602"/>
                  <a:pt x="263201" y="261480"/>
                </a:cubicBezTo>
                <a:cubicBezTo>
                  <a:pt x="275995" y="266964"/>
                  <a:pt x="288466" y="273250"/>
                  <a:pt x="300552" y="280157"/>
                </a:cubicBezTo>
                <a:cubicBezTo>
                  <a:pt x="351237" y="309122"/>
                  <a:pt x="305218" y="291050"/>
                  <a:pt x="356579" y="308173"/>
                </a:cubicBezTo>
                <a:cubicBezTo>
                  <a:pt x="356903" y="308092"/>
                  <a:pt x="417477" y="293961"/>
                  <a:pt x="421943" y="289495"/>
                </a:cubicBezTo>
                <a:cubicBezTo>
                  <a:pt x="428903" y="282534"/>
                  <a:pt x="426879" y="270284"/>
                  <a:pt x="431281" y="261480"/>
                </a:cubicBezTo>
                <a:cubicBezTo>
                  <a:pt x="448879" y="226281"/>
                  <a:pt x="450831" y="233027"/>
                  <a:pt x="487308" y="214787"/>
                </a:cubicBezTo>
                <a:cubicBezTo>
                  <a:pt x="529815" y="129763"/>
                  <a:pt x="479038" y="209317"/>
                  <a:pt x="533996" y="168094"/>
                </a:cubicBezTo>
                <a:cubicBezTo>
                  <a:pt x="619831" y="103712"/>
                  <a:pt x="545411" y="133159"/>
                  <a:pt x="608698" y="112063"/>
                </a:cubicBezTo>
                <a:cubicBezTo>
                  <a:pt x="611811" y="102724"/>
                  <a:pt x="613634" y="92852"/>
                  <a:pt x="618036" y="84047"/>
                </a:cubicBezTo>
                <a:cubicBezTo>
                  <a:pt x="623055" y="74009"/>
                  <a:pt x="636712" y="67255"/>
                  <a:pt x="636712" y="56032"/>
                </a:cubicBezTo>
                <a:cubicBezTo>
                  <a:pt x="636712" y="20922"/>
                  <a:pt x="590182" y="21575"/>
                  <a:pt x="571347" y="18677"/>
                </a:cubicBezTo>
                <a:cubicBezTo>
                  <a:pt x="546544" y="14861"/>
                  <a:pt x="521519" y="12656"/>
                  <a:pt x="496645" y="9339"/>
                </a:cubicBezTo>
                <a:lnTo>
                  <a:pt x="431281" y="0"/>
                </a:lnTo>
                <a:cubicBezTo>
                  <a:pt x="387705" y="3113"/>
                  <a:pt x="343756" y="2858"/>
                  <a:pt x="300552" y="9339"/>
                </a:cubicBezTo>
                <a:cubicBezTo>
                  <a:pt x="281084" y="12259"/>
                  <a:pt x="263201" y="21790"/>
                  <a:pt x="244526" y="28016"/>
                </a:cubicBezTo>
                <a:cubicBezTo>
                  <a:pt x="235188" y="31129"/>
                  <a:pt x="224703" y="31895"/>
                  <a:pt x="216513" y="37355"/>
                </a:cubicBezTo>
                <a:cubicBezTo>
                  <a:pt x="180309" y="61492"/>
                  <a:pt x="199146" y="52483"/>
                  <a:pt x="160486" y="65370"/>
                </a:cubicBezTo>
                <a:cubicBezTo>
                  <a:pt x="151148" y="71596"/>
                  <a:pt x="142728" y="79489"/>
                  <a:pt x="132473" y="84047"/>
                </a:cubicBezTo>
                <a:cubicBezTo>
                  <a:pt x="114484" y="92043"/>
                  <a:pt x="76446" y="102724"/>
                  <a:pt x="76446" y="102724"/>
                </a:cubicBezTo>
                <a:cubicBezTo>
                  <a:pt x="70221" y="112063"/>
                  <a:pt x="66535" y="123728"/>
                  <a:pt x="57771" y="130740"/>
                </a:cubicBezTo>
                <a:cubicBezTo>
                  <a:pt x="50085" y="136889"/>
                  <a:pt x="38896" y="136423"/>
                  <a:pt x="29757" y="140079"/>
                </a:cubicBezTo>
                <a:cubicBezTo>
                  <a:pt x="23295" y="142664"/>
                  <a:pt x="-7594" y="168095"/>
                  <a:pt x="1744" y="177433"/>
                </a:cubicBezTo>
                <a:close/>
              </a:path>
            </a:pathLst>
          </a:custGeom>
          <a:solidFill>
            <a:srgbClr val="D954F7"/>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77" name="TextBox 76"/>
          <p:cNvSpPr txBox="1"/>
          <p:nvPr/>
        </p:nvSpPr>
        <p:spPr>
          <a:xfrm>
            <a:off x="5590296" y="4868449"/>
            <a:ext cx="230147" cy="276999"/>
          </a:xfrm>
          <a:prstGeom prst="rect">
            <a:avLst/>
          </a:prstGeom>
          <a:noFill/>
          <a:ln>
            <a:solidFill>
              <a:srgbClr val="4F81BD"/>
            </a:solidFill>
          </a:ln>
        </p:spPr>
        <p:txBody>
          <a:bodyPr wrap="square" rtlCol="0">
            <a:spAutoFit/>
          </a:bodyPr>
          <a:lstStyle/>
          <a:p>
            <a:pPr defTabSz="457200" fontAlgn="auto">
              <a:spcBef>
                <a:spcPts val="0"/>
              </a:spcBef>
              <a:spcAft>
                <a:spcPts val="0"/>
              </a:spcAft>
            </a:pPr>
            <a:r>
              <a:rPr lang="en-US" sz="1200" b="1" dirty="0" smtClean="0">
                <a:solidFill>
                  <a:srgbClr val="000000"/>
                </a:solidFill>
                <a:latin typeface="Arial"/>
                <a:ea typeface="+mn-ea"/>
                <a:cs typeface="Arial"/>
              </a:rPr>
              <a:t>C</a:t>
            </a:r>
            <a:endParaRPr lang="en-US" sz="1200" b="1" dirty="0">
              <a:solidFill>
                <a:srgbClr val="000000"/>
              </a:solidFill>
              <a:latin typeface="Arial"/>
              <a:ea typeface="+mn-ea"/>
              <a:cs typeface="Arial"/>
            </a:endParaRPr>
          </a:p>
        </p:txBody>
      </p:sp>
      <p:sp>
        <p:nvSpPr>
          <p:cNvPr id="134" name="Freeform 133"/>
          <p:cNvSpPr/>
          <p:nvPr/>
        </p:nvSpPr>
        <p:spPr>
          <a:xfrm>
            <a:off x="5733384" y="5346929"/>
            <a:ext cx="159675" cy="140078"/>
          </a:xfrm>
          <a:custGeom>
            <a:avLst/>
            <a:gdLst>
              <a:gd name="connsiteX0" fmla="*/ 0 w 159675"/>
              <a:gd name="connsiteY0" fmla="*/ 140078 h 140078"/>
              <a:gd name="connsiteX1" fmla="*/ 56026 w 159675"/>
              <a:gd name="connsiteY1" fmla="*/ 102724 h 140078"/>
              <a:gd name="connsiteX2" fmla="*/ 121391 w 159675"/>
              <a:gd name="connsiteY2" fmla="*/ 65370 h 140078"/>
              <a:gd name="connsiteX3" fmla="*/ 130728 w 159675"/>
              <a:gd name="connsiteY3" fmla="*/ 37354 h 140078"/>
              <a:gd name="connsiteX4" fmla="*/ 158742 w 159675"/>
              <a:gd name="connsiteY4" fmla="*/ 0 h 140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675" h="140078">
                <a:moveTo>
                  <a:pt x="0" y="140078"/>
                </a:moveTo>
                <a:cubicBezTo>
                  <a:pt x="18675" y="127627"/>
                  <a:pt x="36780" y="114273"/>
                  <a:pt x="56026" y="102724"/>
                </a:cubicBezTo>
                <a:cubicBezTo>
                  <a:pt x="174523" y="31619"/>
                  <a:pt x="24464" y="129991"/>
                  <a:pt x="121391" y="65370"/>
                </a:cubicBezTo>
                <a:cubicBezTo>
                  <a:pt x="124503" y="56031"/>
                  <a:pt x="123768" y="44315"/>
                  <a:pt x="130728" y="37354"/>
                </a:cubicBezTo>
                <a:cubicBezTo>
                  <a:pt x="167601" y="478"/>
                  <a:pt x="158742" y="61184"/>
                  <a:pt x="158742"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135" name="Freeform 134"/>
          <p:cNvSpPr/>
          <p:nvPr/>
        </p:nvSpPr>
        <p:spPr>
          <a:xfrm>
            <a:off x="5696033" y="5328252"/>
            <a:ext cx="37351" cy="140078"/>
          </a:xfrm>
          <a:custGeom>
            <a:avLst/>
            <a:gdLst>
              <a:gd name="connsiteX0" fmla="*/ 37351 w 37351"/>
              <a:gd name="connsiteY0" fmla="*/ 140078 h 140078"/>
              <a:gd name="connsiteX1" fmla="*/ 18675 w 37351"/>
              <a:gd name="connsiteY1" fmla="*/ 65370 h 140078"/>
              <a:gd name="connsiteX2" fmla="*/ 9337 w 37351"/>
              <a:gd name="connsiteY2" fmla="*/ 28016 h 140078"/>
              <a:gd name="connsiteX3" fmla="*/ 0 w 37351"/>
              <a:gd name="connsiteY3" fmla="*/ 0 h 140078"/>
            </a:gdLst>
            <a:ahLst/>
            <a:cxnLst>
              <a:cxn ang="0">
                <a:pos x="connsiteX0" y="connsiteY0"/>
              </a:cxn>
              <a:cxn ang="0">
                <a:pos x="connsiteX1" y="connsiteY1"/>
              </a:cxn>
              <a:cxn ang="0">
                <a:pos x="connsiteX2" y="connsiteY2"/>
              </a:cxn>
              <a:cxn ang="0">
                <a:pos x="connsiteX3" y="connsiteY3"/>
              </a:cxn>
            </a:cxnLst>
            <a:rect l="l" t="t" r="r" b="b"/>
            <a:pathLst>
              <a:path w="37351" h="140078">
                <a:moveTo>
                  <a:pt x="37351" y="140078"/>
                </a:moveTo>
                <a:cubicBezTo>
                  <a:pt x="18366" y="45150"/>
                  <a:pt x="37818" y="132373"/>
                  <a:pt x="18675" y="65370"/>
                </a:cubicBezTo>
                <a:cubicBezTo>
                  <a:pt x="15149" y="53029"/>
                  <a:pt x="12863" y="40357"/>
                  <a:pt x="9337" y="28016"/>
                </a:cubicBezTo>
                <a:cubicBezTo>
                  <a:pt x="6633" y="18551"/>
                  <a:pt x="0" y="0"/>
                  <a:pt x="0"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black"/>
              </a:solidFill>
              <a:latin typeface="Calibri"/>
            </a:endParaRPr>
          </a:p>
        </p:txBody>
      </p:sp>
      <p:sp>
        <p:nvSpPr>
          <p:cNvPr id="136" name="Freeform 135"/>
          <p:cNvSpPr/>
          <p:nvPr/>
        </p:nvSpPr>
        <p:spPr>
          <a:xfrm>
            <a:off x="2731400" y="4859746"/>
            <a:ext cx="440586" cy="354865"/>
          </a:xfrm>
          <a:custGeom>
            <a:avLst/>
            <a:gdLst>
              <a:gd name="connsiteX0" fmla="*/ 440586 w 440586"/>
              <a:gd name="connsiteY0" fmla="*/ 0 h 354865"/>
              <a:gd name="connsiteX1" fmla="*/ 421911 w 440586"/>
              <a:gd name="connsiteY1" fmla="*/ 289495 h 354865"/>
              <a:gd name="connsiteX2" fmla="*/ 384560 w 440586"/>
              <a:gd name="connsiteY2" fmla="*/ 336188 h 354865"/>
              <a:gd name="connsiteX3" fmla="*/ 328533 w 440586"/>
              <a:gd name="connsiteY3" fmla="*/ 354865 h 354865"/>
              <a:gd name="connsiteX4" fmla="*/ 95089 w 440586"/>
              <a:gd name="connsiteY4" fmla="*/ 345526 h 354865"/>
              <a:gd name="connsiteX5" fmla="*/ 67076 w 440586"/>
              <a:gd name="connsiteY5" fmla="*/ 336188 h 354865"/>
              <a:gd name="connsiteX6" fmla="*/ 20387 w 440586"/>
              <a:gd name="connsiteY6" fmla="*/ 280157 h 354865"/>
              <a:gd name="connsiteX7" fmla="*/ 11049 w 440586"/>
              <a:gd name="connsiteY7" fmla="*/ 168094 h 354865"/>
              <a:gd name="connsiteX8" fmla="*/ 39063 w 440586"/>
              <a:gd name="connsiteY8" fmla="*/ 158755 h 354865"/>
              <a:gd name="connsiteX9" fmla="*/ 95089 w 440586"/>
              <a:gd name="connsiteY9" fmla="*/ 121401 h 354865"/>
              <a:gd name="connsiteX10" fmla="*/ 151116 w 440586"/>
              <a:gd name="connsiteY10" fmla="*/ 84047 h 354865"/>
              <a:gd name="connsiteX11" fmla="*/ 179129 w 440586"/>
              <a:gd name="connsiteY11" fmla="*/ 65370 h 354865"/>
              <a:gd name="connsiteX12" fmla="*/ 263169 w 440586"/>
              <a:gd name="connsiteY12" fmla="*/ 37354 h 354865"/>
              <a:gd name="connsiteX13" fmla="*/ 347209 w 440586"/>
              <a:gd name="connsiteY13" fmla="*/ 9339 h 354865"/>
              <a:gd name="connsiteX14" fmla="*/ 375222 w 440586"/>
              <a:gd name="connsiteY14" fmla="*/ 0 h 354865"/>
              <a:gd name="connsiteX15" fmla="*/ 440586 w 440586"/>
              <a:gd name="connsiteY15" fmla="*/ 0 h 35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0586" h="354865">
                <a:moveTo>
                  <a:pt x="440586" y="0"/>
                </a:moveTo>
                <a:cubicBezTo>
                  <a:pt x="413005" y="137915"/>
                  <a:pt x="443900" y="-29382"/>
                  <a:pt x="421911" y="289495"/>
                </a:cubicBezTo>
                <a:cubicBezTo>
                  <a:pt x="420070" y="316191"/>
                  <a:pt x="408170" y="325694"/>
                  <a:pt x="384560" y="336188"/>
                </a:cubicBezTo>
                <a:cubicBezTo>
                  <a:pt x="366571" y="344184"/>
                  <a:pt x="328533" y="354865"/>
                  <a:pt x="328533" y="354865"/>
                </a:cubicBezTo>
                <a:cubicBezTo>
                  <a:pt x="250718" y="351752"/>
                  <a:pt x="172768" y="351075"/>
                  <a:pt x="95089" y="345526"/>
                </a:cubicBezTo>
                <a:cubicBezTo>
                  <a:pt x="85271" y="344825"/>
                  <a:pt x="75265" y="341648"/>
                  <a:pt x="67076" y="336188"/>
                </a:cubicBezTo>
                <a:cubicBezTo>
                  <a:pt x="45509" y="321809"/>
                  <a:pt x="34166" y="300827"/>
                  <a:pt x="20387" y="280157"/>
                </a:cubicBezTo>
                <a:cubicBezTo>
                  <a:pt x="7422" y="241258"/>
                  <a:pt x="-12776" y="209790"/>
                  <a:pt x="11049" y="168094"/>
                </a:cubicBezTo>
                <a:cubicBezTo>
                  <a:pt x="15932" y="159548"/>
                  <a:pt x="30459" y="163536"/>
                  <a:pt x="39063" y="158755"/>
                </a:cubicBezTo>
                <a:cubicBezTo>
                  <a:pt x="58684" y="147854"/>
                  <a:pt x="76414" y="133852"/>
                  <a:pt x="95089" y="121401"/>
                </a:cubicBezTo>
                <a:lnTo>
                  <a:pt x="151116" y="84047"/>
                </a:lnTo>
                <a:cubicBezTo>
                  <a:pt x="160454" y="77821"/>
                  <a:pt x="168482" y="68919"/>
                  <a:pt x="179129" y="65370"/>
                </a:cubicBezTo>
                <a:lnTo>
                  <a:pt x="263169" y="37354"/>
                </a:lnTo>
                <a:lnTo>
                  <a:pt x="347209" y="9339"/>
                </a:lnTo>
                <a:cubicBezTo>
                  <a:pt x="356547" y="6226"/>
                  <a:pt x="365673" y="2388"/>
                  <a:pt x="375222" y="0"/>
                </a:cubicBezTo>
                <a:lnTo>
                  <a:pt x="440586" y="0"/>
                </a:lnTo>
                <a:close/>
              </a:path>
            </a:pathLst>
          </a:cu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54" name="TextBox 53"/>
          <p:cNvSpPr txBox="1"/>
          <p:nvPr/>
        </p:nvSpPr>
        <p:spPr>
          <a:xfrm>
            <a:off x="2869989" y="4917985"/>
            <a:ext cx="230147" cy="276999"/>
          </a:xfrm>
          <a:prstGeom prst="rect">
            <a:avLst/>
          </a:prstGeom>
          <a:noFill/>
        </p:spPr>
        <p:txBody>
          <a:bodyPr wrap="square" rtlCol="0">
            <a:spAutoFit/>
          </a:bodyPr>
          <a:lstStyle/>
          <a:p>
            <a:pPr defTabSz="457200" fontAlgn="auto">
              <a:spcBef>
                <a:spcPts val="0"/>
              </a:spcBef>
              <a:spcAft>
                <a:spcPts val="0"/>
              </a:spcAft>
            </a:pPr>
            <a:r>
              <a:rPr lang="en-US" sz="1200" b="1" dirty="0" smtClean="0">
                <a:solidFill>
                  <a:srgbClr val="000000"/>
                </a:solidFill>
                <a:latin typeface="Arial"/>
                <a:ea typeface="+mn-ea"/>
                <a:cs typeface="Arial"/>
              </a:rPr>
              <a:t>A</a:t>
            </a:r>
            <a:endParaRPr lang="en-US" sz="1200" b="1" dirty="0">
              <a:solidFill>
                <a:srgbClr val="000000"/>
              </a:solidFill>
              <a:latin typeface="Arial"/>
              <a:ea typeface="+mn-ea"/>
              <a:cs typeface="Arial"/>
            </a:endParaRPr>
          </a:p>
        </p:txBody>
      </p:sp>
      <p:sp>
        <p:nvSpPr>
          <p:cNvPr id="138" name="Freeform 137"/>
          <p:cNvSpPr/>
          <p:nvPr/>
        </p:nvSpPr>
        <p:spPr>
          <a:xfrm>
            <a:off x="2528833" y="5081565"/>
            <a:ext cx="375274" cy="420627"/>
          </a:xfrm>
          <a:custGeom>
            <a:avLst/>
            <a:gdLst>
              <a:gd name="connsiteX0" fmla="*/ 197856 w 375274"/>
              <a:gd name="connsiteY0" fmla="*/ 392 h 420627"/>
              <a:gd name="connsiteX1" fmla="*/ 272559 w 375274"/>
              <a:gd name="connsiteY1" fmla="*/ 93778 h 420627"/>
              <a:gd name="connsiteX2" fmla="*/ 281896 w 375274"/>
              <a:gd name="connsiteY2" fmla="*/ 121793 h 420627"/>
              <a:gd name="connsiteX3" fmla="*/ 300572 w 375274"/>
              <a:gd name="connsiteY3" fmla="*/ 140471 h 420627"/>
              <a:gd name="connsiteX4" fmla="*/ 319247 w 375274"/>
              <a:gd name="connsiteY4" fmla="*/ 196502 h 420627"/>
              <a:gd name="connsiteX5" fmla="*/ 328585 w 375274"/>
              <a:gd name="connsiteY5" fmla="*/ 224518 h 420627"/>
              <a:gd name="connsiteX6" fmla="*/ 365936 w 375274"/>
              <a:gd name="connsiteY6" fmla="*/ 289887 h 420627"/>
              <a:gd name="connsiteX7" fmla="*/ 375274 w 375274"/>
              <a:gd name="connsiteY7" fmla="*/ 317903 h 420627"/>
              <a:gd name="connsiteX8" fmla="*/ 365936 w 375274"/>
              <a:gd name="connsiteY8" fmla="*/ 392611 h 420627"/>
              <a:gd name="connsiteX9" fmla="*/ 253883 w 375274"/>
              <a:gd name="connsiteY9" fmla="*/ 420627 h 420627"/>
              <a:gd name="connsiteX10" fmla="*/ 57790 w 375274"/>
              <a:gd name="connsiteY10" fmla="*/ 411289 h 420627"/>
              <a:gd name="connsiteX11" fmla="*/ 29777 w 375274"/>
              <a:gd name="connsiteY11" fmla="*/ 401950 h 420627"/>
              <a:gd name="connsiteX12" fmla="*/ 11101 w 375274"/>
              <a:gd name="connsiteY12" fmla="*/ 373934 h 420627"/>
              <a:gd name="connsiteX13" fmla="*/ 1764 w 375274"/>
              <a:gd name="connsiteY13" fmla="*/ 345919 h 420627"/>
              <a:gd name="connsiteX14" fmla="*/ 29777 w 375274"/>
              <a:gd name="connsiteY14" fmla="*/ 187163 h 420627"/>
              <a:gd name="connsiteX15" fmla="*/ 57790 w 375274"/>
              <a:gd name="connsiteY15" fmla="*/ 168486 h 420627"/>
              <a:gd name="connsiteX16" fmla="*/ 67128 w 375274"/>
              <a:gd name="connsiteY16" fmla="*/ 140471 h 420627"/>
              <a:gd name="connsiteX17" fmla="*/ 141830 w 375274"/>
              <a:gd name="connsiteY17" fmla="*/ 84439 h 420627"/>
              <a:gd name="connsiteX18" fmla="*/ 169843 w 375274"/>
              <a:gd name="connsiteY18" fmla="*/ 65762 h 420627"/>
              <a:gd name="connsiteX19" fmla="*/ 197856 w 375274"/>
              <a:gd name="connsiteY19" fmla="*/ 392 h 42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5274" h="420627">
                <a:moveTo>
                  <a:pt x="197856" y="392"/>
                </a:moveTo>
                <a:cubicBezTo>
                  <a:pt x="214975" y="5061"/>
                  <a:pt x="220111" y="58811"/>
                  <a:pt x="272559" y="93778"/>
                </a:cubicBezTo>
                <a:cubicBezTo>
                  <a:pt x="275671" y="103116"/>
                  <a:pt x="276832" y="113352"/>
                  <a:pt x="281896" y="121793"/>
                </a:cubicBezTo>
                <a:cubicBezTo>
                  <a:pt x="286426" y="129343"/>
                  <a:pt x="296635" y="132596"/>
                  <a:pt x="300572" y="140471"/>
                </a:cubicBezTo>
                <a:cubicBezTo>
                  <a:pt x="309376" y="158080"/>
                  <a:pt x="313022" y="177825"/>
                  <a:pt x="319247" y="196502"/>
                </a:cubicBezTo>
                <a:cubicBezTo>
                  <a:pt x="322360" y="205841"/>
                  <a:pt x="323125" y="216327"/>
                  <a:pt x="328585" y="224518"/>
                </a:cubicBezTo>
                <a:cubicBezTo>
                  <a:pt x="347343" y="252656"/>
                  <a:pt x="351718" y="256709"/>
                  <a:pt x="365936" y="289887"/>
                </a:cubicBezTo>
                <a:cubicBezTo>
                  <a:pt x="369813" y="298935"/>
                  <a:pt x="372161" y="308564"/>
                  <a:pt x="375274" y="317903"/>
                </a:cubicBezTo>
                <a:cubicBezTo>
                  <a:pt x="372161" y="342806"/>
                  <a:pt x="380327" y="372051"/>
                  <a:pt x="365936" y="392611"/>
                </a:cubicBezTo>
                <a:cubicBezTo>
                  <a:pt x="356162" y="406574"/>
                  <a:pt x="267569" y="418346"/>
                  <a:pt x="253883" y="420627"/>
                </a:cubicBezTo>
                <a:cubicBezTo>
                  <a:pt x="188519" y="417514"/>
                  <a:pt x="123002" y="416724"/>
                  <a:pt x="57790" y="411289"/>
                </a:cubicBezTo>
                <a:cubicBezTo>
                  <a:pt x="47981" y="410472"/>
                  <a:pt x="37463" y="408099"/>
                  <a:pt x="29777" y="401950"/>
                </a:cubicBezTo>
                <a:cubicBezTo>
                  <a:pt x="21013" y="394938"/>
                  <a:pt x="17326" y="383273"/>
                  <a:pt x="11101" y="373934"/>
                </a:cubicBezTo>
                <a:cubicBezTo>
                  <a:pt x="7989" y="364596"/>
                  <a:pt x="1764" y="355762"/>
                  <a:pt x="1764" y="345919"/>
                </a:cubicBezTo>
                <a:cubicBezTo>
                  <a:pt x="1764" y="297646"/>
                  <a:pt x="-10529" y="227473"/>
                  <a:pt x="29777" y="187163"/>
                </a:cubicBezTo>
                <a:cubicBezTo>
                  <a:pt x="37712" y="179227"/>
                  <a:pt x="48452" y="174712"/>
                  <a:pt x="57790" y="168486"/>
                </a:cubicBezTo>
                <a:cubicBezTo>
                  <a:pt x="60903" y="159148"/>
                  <a:pt x="62064" y="148912"/>
                  <a:pt x="67128" y="140471"/>
                </a:cubicBezTo>
                <a:cubicBezTo>
                  <a:pt x="78646" y="121273"/>
                  <a:pt x="137186" y="87535"/>
                  <a:pt x="141830" y="84439"/>
                </a:cubicBezTo>
                <a:lnTo>
                  <a:pt x="169843" y="65762"/>
                </a:lnTo>
                <a:cubicBezTo>
                  <a:pt x="180573" y="33570"/>
                  <a:pt x="180737" y="-4277"/>
                  <a:pt x="197856" y="392"/>
                </a:cubicBezTo>
                <a:close/>
              </a:path>
            </a:pathLst>
          </a:cu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71" name="TextBox 70"/>
          <p:cNvSpPr txBox="1"/>
          <p:nvPr/>
        </p:nvSpPr>
        <p:spPr>
          <a:xfrm>
            <a:off x="2616326" y="5199098"/>
            <a:ext cx="230147" cy="276999"/>
          </a:xfrm>
          <a:prstGeom prst="rect">
            <a:avLst/>
          </a:prstGeom>
          <a:noFill/>
        </p:spPr>
        <p:txBody>
          <a:bodyPr wrap="square" rtlCol="0">
            <a:spAutoFit/>
          </a:bodyPr>
          <a:lstStyle/>
          <a:p>
            <a:pPr defTabSz="457200" fontAlgn="auto">
              <a:spcBef>
                <a:spcPts val="0"/>
              </a:spcBef>
              <a:spcAft>
                <a:spcPts val="0"/>
              </a:spcAft>
            </a:pPr>
            <a:r>
              <a:rPr lang="en-US" sz="1200" b="1" dirty="0" smtClean="0">
                <a:solidFill>
                  <a:srgbClr val="000000"/>
                </a:solidFill>
                <a:latin typeface="Arial"/>
                <a:ea typeface="+mn-ea"/>
                <a:cs typeface="Arial"/>
              </a:rPr>
              <a:t>B</a:t>
            </a:r>
            <a:endParaRPr lang="en-US" sz="1200" b="1" dirty="0">
              <a:solidFill>
                <a:srgbClr val="000000"/>
              </a:solidFill>
              <a:latin typeface="Arial"/>
              <a:ea typeface="+mn-ea"/>
              <a:cs typeface="Arial"/>
            </a:endParaRPr>
          </a:p>
        </p:txBody>
      </p:sp>
      <p:sp>
        <p:nvSpPr>
          <p:cNvPr id="139" name="Freeform 138"/>
          <p:cNvSpPr/>
          <p:nvPr/>
        </p:nvSpPr>
        <p:spPr>
          <a:xfrm>
            <a:off x="2525854" y="5497791"/>
            <a:ext cx="453336" cy="407026"/>
          </a:xfrm>
          <a:custGeom>
            <a:avLst/>
            <a:gdLst>
              <a:gd name="connsiteX0" fmla="*/ 23799 w 453336"/>
              <a:gd name="connsiteY0" fmla="*/ 8858 h 407026"/>
              <a:gd name="connsiteX1" fmla="*/ 331945 w 453336"/>
              <a:gd name="connsiteY1" fmla="*/ 36874 h 407026"/>
              <a:gd name="connsiteX2" fmla="*/ 359958 w 453336"/>
              <a:gd name="connsiteY2" fmla="*/ 46212 h 407026"/>
              <a:gd name="connsiteX3" fmla="*/ 387972 w 453336"/>
              <a:gd name="connsiteY3" fmla="*/ 102244 h 407026"/>
              <a:gd name="connsiteX4" fmla="*/ 406647 w 453336"/>
              <a:gd name="connsiteY4" fmla="*/ 130259 h 407026"/>
              <a:gd name="connsiteX5" fmla="*/ 415985 w 453336"/>
              <a:gd name="connsiteY5" fmla="*/ 158275 h 407026"/>
              <a:gd name="connsiteX6" fmla="*/ 434660 w 453336"/>
              <a:gd name="connsiteY6" fmla="*/ 186291 h 407026"/>
              <a:gd name="connsiteX7" fmla="*/ 453336 w 453336"/>
              <a:gd name="connsiteY7" fmla="*/ 242322 h 407026"/>
              <a:gd name="connsiteX8" fmla="*/ 443998 w 453336"/>
              <a:gd name="connsiteY8" fmla="*/ 345046 h 407026"/>
              <a:gd name="connsiteX9" fmla="*/ 415985 w 453336"/>
              <a:gd name="connsiteY9" fmla="*/ 363723 h 407026"/>
              <a:gd name="connsiteX10" fmla="*/ 359958 w 453336"/>
              <a:gd name="connsiteY10" fmla="*/ 382400 h 407026"/>
              <a:gd name="connsiteX11" fmla="*/ 331945 w 453336"/>
              <a:gd name="connsiteY11" fmla="*/ 401077 h 407026"/>
              <a:gd name="connsiteX12" fmla="*/ 61150 w 453336"/>
              <a:gd name="connsiteY12" fmla="*/ 382400 h 407026"/>
              <a:gd name="connsiteX13" fmla="*/ 42475 w 453336"/>
              <a:gd name="connsiteY13" fmla="*/ 345046 h 407026"/>
              <a:gd name="connsiteX14" fmla="*/ 33137 w 453336"/>
              <a:gd name="connsiteY14" fmla="*/ 307692 h 407026"/>
              <a:gd name="connsiteX15" fmla="*/ 14461 w 453336"/>
              <a:gd name="connsiteY15" fmla="*/ 176952 h 407026"/>
              <a:gd name="connsiteX16" fmla="*/ 23799 w 453336"/>
              <a:gd name="connsiteY16" fmla="*/ 8858 h 407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3336" h="407026">
                <a:moveTo>
                  <a:pt x="23799" y="8858"/>
                </a:moveTo>
                <a:cubicBezTo>
                  <a:pt x="76713" y="-14488"/>
                  <a:pt x="236634" y="13044"/>
                  <a:pt x="331945" y="36874"/>
                </a:cubicBezTo>
                <a:cubicBezTo>
                  <a:pt x="341494" y="39261"/>
                  <a:pt x="350620" y="43099"/>
                  <a:pt x="359958" y="46212"/>
                </a:cubicBezTo>
                <a:cubicBezTo>
                  <a:pt x="413477" y="126497"/>
                  <a:pt x="349314" y="24921"/>
                  <a:pt x="387972" y="102244"/>
                </a:cubicBezTo>
                <a:cubicBezTo>
                  <a:pt x="392991" y="112282"/>
                  <a:pt x="401628" y="120221"/>
                  <a:pt x="406647" y="130259"/>
                </a:cubicBezTo>
                <a:cubicBezTo>
                  <a:pt x="411049" y="139064"/>
                  <a:pt x="411583" y="149470"/>
                  <a:pt x="415985" y="158275"/>
                </a:cubicBezTo>
                <a:cubicBezTo>
                  <a:pt x="421004" y="168314"/>
                  <a:pt x="430102" y="176035"/>
                  <a:pt x="434660" y="186291"/>
                </a:cubicBezTo>
                <a:cubicBezTo>
                  <a:pt x="442655" y="204282"/>
                  <a:pt x="453336" y="242322"/>
                  <a:pt x="453336" y="242322"/>
                </a:cubicBezTo>
                <a:cubicBezTo>
                  <a:pt x="450223" y="276563"/>
                  <a:pt x="454109" y="312184"/>
                  <a:pt x="443998" y="345046"/>
                </a:cubicBezTo>
                <a:cubicBezTo>
                  <a:pt x="440698" y="355773"/>
                  <a:pt x="426240" y="359165"/>
                  <a:pt x="415985" y="363723"/>
                </a:cubicBezTo>
                <a:cubicBezTo>
                  <a:pt x="397996" y="371719"/>
                  <a:pt x="359958" y="382400"/>
                  <a:pt x="359958" y="382400"/>
                </a:cubicBezTo>
                <a:cubicBezTo>
                  <a:pt x="350620" y="388626"/>
                  <a:pt x="343161" y="400690"/>
                  <a:pt x="331945" y="401077"/>
                </a:cubicBezTo>
                <a:cubicBezTo>
                  <a:pt x="129423" y="408061"/>
                  <a:pt x="159905" y="415323"/>
                  <a:pt x="61150" y="382400"/>
                </a:cubicBezTo>
                <a:cubicBezTo>
                  <a:pt x="54925" y="369949"/>
                  <a:pt x="47363" y="358081"/>
                  <a:pt x="42475" y="345046"/>
                </a:cubicBezTo>
                <a:cubicBezTo>
                  <a:pt x="37969" y="333029"/>
                  <a:pt x="35654" y="320277"/>
                  <a:pt x="33137" y="307692"/>
                </a:cubicBezTo>
                <a:cubicBezTo>
                  <a:pt x="24161" y="262810"/>
                  <a:pt x="20199" y="222860"/>
                  <a:pt x="14461" y="176952"/>
                </a:cubicBezTo>
                <a:cubicBezTo>
                  <a:pt x="24144" y="2642"/>
                  <a:pt x="-29115" y="32204"/>
                  <a:pt x="23799" y="8858"/>
                </a:cubicBezTo>
                <a:close/>
              </a:path>
            </a:pathLst>
          </a:custGeom>
          <a:solidFill>
            <a:srgbClr val="D954F7"/>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74" name="TextBox 73"/>
          <p:cNvSpPr txBox="1"/>
          <p:nvPr/>
        </p:nvSpPr>
        <p:spPr>
          <a:xfrm>
            <a:off x="2596366" y="5575875"/>
            <a:ext cx="230147" cy="276999"/>
          </a:xfrm>
          <a:prstGeom prst="rect">
            <a:avLst/>
          </a:prstGeom>
          <a:noFill/>
        </p:spPr>
        <p:txBody>
          <a:bodyPr wrap="square" rtlCol="0">
            <a:spAutoFit/>
          </a:bodyPr>
          <a:lstStyle/>
          <a:p>
            <a:pPr defTabSz="457200" fontAlgn="auto">
              <a:spcBef>
                <a:spcPts val="0"/>
              </a:spcBef>
              <a:spcAft>
                <a:spcPts val="0"/>
              </a:spcAft>
            </a:pPr>
            <a:r>
              <a:rPr lang="en-US" sz="1200" b="1" dirty="0" smtClean="0">
                <a:solidFill>
                  <a:srgbClr val="000000"/>
                </a:solidFill>
                <a:latin typeface="Arial"/>
                <a:ea typeface="+mn-ea"/>
                <a:cs typeface="Arial"/>
              </a:rPr>
              <a:t>C</a:t>
            </a:r>
            <a:endParaRPr lang="en-US" sz="1200" b="1" dirty="0">
              <a:solidFill>
                <a:srgbClr val="000000"/>
              </a:solidFill>
              <a:latin typeface="Arial"/>
              <a:ea typeface="+mn-ea"/>
              <a:cs typeface="Arial"/>
            </a:endParaRPr>
          </a:p>
        </p:txBody>
      </p:sp>
      <p:sp>
        <p:nvSpPr>
          <p:cNvPr id="115" name="Rectangle 2"/>
          <p:cNvSpPr>
            <a:spLocks noGrp="1" noChangeArrowheads="1"/>
          </p:cNvSpPr>
          <p:nvPr>
            <p:ph type="title"/>
          </p:nvPr>
        </p:nvSpPr>
        <p:spPr>
          <a:xfrm>
            <a:off x="0" y="0"/>
            <a:ext cx="9144000" cy="381000"/>
          </a:xfrm>
          <a:prstGeom prst="rect">
            <a:avLst/>
          </a:prstGeo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smtClean="0">
                <a:ln>
                  <a:noFill/>
                </a:ln>
                <a:solidFill>
                  <a:srgbClr val="FF0000"/>
                </a:solidFill>
                <a:effectLst/>
                <a:uLnTx/>
                <a:uFillTx/>
                <a:cs typeface="+mj-cs"/>
              </a:rPr>
              <a:t>COMMUNITY DATA ASSIMILATION REPOSITORY</a:t>
            </a:r>
            <a:r>
              <a:rPr kumimoji="0" lang="en-GB" sz="2800" b="1" i="0" u="none" strike="noStrike" kern="0" cap="none" spc="0" normalizeH="0" noProof="0" dirty="0" smtClean="0">
                <a:ln>
                  <a:noFill/>
                </a:ln>
                <a:solidFill>
                  <a:srgbClr val="FF0000"/>
                </a:solidFill>
                <a:effectLst/>
                <a:uLnTx/>
                <a:uFillTx/>
                <a:cs typeface="+mj-cs"/>
              </a:rPr>
              <a:t> (CDAR)</a:t>
            </a:r>
            <a:endParaRPr kumimoji="0" lang="en-US" sz="2800" b="1" i="0" u="none" strike="noStrike" kern="0" cap="none" spc="0" normalizeH="0" baseline="0" noProof="0" dirty="0" smtClean="0">
              <a:ln>
                <a:noFill/>
              </a:ln>
              <a:solidFill>
                <a:srgbClr val="FF0000"/>
              </a:solidFill>
              <a:effectLst/>
              <a:uLnTx/>
              <a:uFillTx/>
              <a:cs typeface="+mj-cs"/>
            </a:endParaRPr>
          </a:p>
        </p:txBody>
      </p:sp>
      <p:sp>
        <p:nvSpPr>
          <p:cNvPr id="116" name="TextBox 115"/>
          <p:cNvSpPr txBox="1"/>
          <p:nvPr/>
        </p:nvSpPr>
        <p:spPr>
          <a:xfrm>
            <a:off x="762000" y="4191000"/>
            <a:ext cx="1752600" cy="400110"/>
          </a:xfrm>
          <a:prstGeom prst="rect">
            <a:avLst/>
          </a:prstGeom>
          <a:noFill/>
        </p:spPr>
        <p:txBody>
          <a:bodyPr wrap="square" rtlCol="0">
            <a:spAutoFit/>
          </a:bodyPr>
          <a:lstStyle/>
          <a:p>
            <a:pPr algn="ctr" defTabSz="457200" fontAlgn="auto">
              <a:spcBef>
                <a:spcPts val="0"/>
              </a:spcBef>
              <a:spcAft>
                <a:spcPts val="0"/>
              </a:spcAft>
            </a:pPr>
            <a:r>
              <a:rPr lang="en-US" sz="2000" b="1" dirty="0" smtClean="0">
                <a:solidFill>
                  <a:prstClr val="black"/>
                </a:solidFill>
                <a:latin typeface="Calibri"/>
                <a:ea typeface="+mn-ea"/>
                <a:cs typeface="+mn-cs"/>
              </a:rPr>
              <a:t>SYSTEM 3</a:t>
            </a:r>
            <a:endParaRPr lang="en-US" sz="2000" b="1" dirty="0">
              <a:solidFill>
                <a:prstClr val="black"/>
              </a:solidFill>
              <a:latin typeface="Calibri"/>
              <a:ea typeface="+mn-ea"/>
              <a:cs typeface="+mn-cs"/>
            </a:endParaRPr>
          </a:p>
        </p:txBody>
      </p:sp>
      <p:sp>
        <p:nvSpPr>
          <p:cNvPr id="117" name="TextBox 116"/>
          <p:cNvSpPr txBox="1"/>
          <p:nvPr/>
        </p:nvSpPr>
        <p:spPr>
          <a:xfrm>
            <a:off x="6400800" y="4191000"/>
            <a:ext cx="1752600" cy="400110"/>
          </a:xfrm>
          <a:prstGeom prst="rect">
            <a:avLst/>
          </a:prstGeom>
          <a:noFill/>
        </p:spPr>
        <p:txBody>
          <a:bodyPr wrap="square" rtlCol="0">
            <a:spAutoFit/>
          </a:bodyPr>
          <a:lstStyle/>
          <a:p>
            <a:pPr algn="ctr" defTabSz="457200" fontAlgn="auto">
              <a:spcBef>
                <a:spcPts val="0"/>
              </a:spcBef>
              <a:spcAft>
                <a:spcPts val="0"/>
              </a:spcAft>
            </a:pPr>
            <a:r>
              <a:rPr lang="en-US" sz="2000" b="1" dirty="0" smtClean="0">
                <a:solidFill>
                  <a:prstClr val="black"/>
                </a:solidFill>
                <a:latin typeface="Calibri"/>
                <a:ea typeface="+mn-ea"/>
                <a:cs typeface="+mn-cs"/>
              </a:rPr>
              <a:t>SYSTEM 4</a:t>
            </a:r>
            <a:endParaRPr lang="en-US" sz="2000" b="1" dirty="0">
              <a:solidFill>
                <a:prstClr val="black"/>
              </a:solidFill>
              <a:latin typeface="Calibri"/>
              <a:ea typeface="+mn-ea"/>
              <a:cs typeface="+mn-cs"/>
            </a:endParaRPr>
          </a:p>
        </p:txBody>
      </p:sp>
      <p:sp>
        <p:nvSpPr>
          <p:cNvPr id="118" name="Slide Number Placeholder 7"/>
          <p:cNvSpPr>
            <a:spLocks noGrp="1"/>
          </p:cNvSpPr>
          <p:nvPr>
            <p:ph type="sldNum" sz="quarter" idx="12"/>
          </p:nvPr>
        </p:nvSpPr>
        <p:spPr>
          <a:xfrm>
            <a:off x="8686800" y="6553200"/>
            <a:ext cx="439042" cy="304800"/>
          </a:xfrm>
        </p:spPr>
        <p:txBody>
          <a:bodyPr/>
          <a:lstStyle/>
          <a:p>
            <a:pPr>
              <a:defRPr/>
            </a:pPr>
            <a:fld id="{EF961DFF-A451-FA41-BF45-8DA77A6D8CA5}" type="slidenum">
              <a:rPr lang="en-US" smtClean="0">
                <a:solidFill>
                  <a:srgbClr val="000000"/>
                </a:solidFill>
              </a:rPr>
              <a:pPr>
                <a:defRPr/>
              </a:pPr>
              <a:t>31</a:t>
            </a:fld>
            <a:endParaRPr lang="en-US" dirty="0">
              <a:solidFill>
                <a:srgbClr val="000000"/>
              </a:solidFill>
            </a:endParaRPr>
          </a:p>
        </p:txBody>
      </p:sp>
    </p:spTree>
    <p:extLst>
      <p:ext uri="{BB962C8B-B14F-4D97-AF65-F5344CB8AC3E}">
        <p14:creationId xmlns:p14="http://schemas.microsoft.com/office/powerpoint/2010/main" val="400822765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2" y="0"/>
            <a:ext cx="9144000" cy="609600"/>
          </a:xfrm>
        </p:spPr>
        <p:txBody>
          <a:bodyPr/>
          <a:lstStyle/>
          <a:p>
            <a:r>
              <a:rPr lang="en-US" sz="4000" b="1" dirty="0" smtClean="0">
                <a:solidFill>
                  <a:srgbClr val="FF0000"/>
                </a:solidFill>
              </a:rPr>
              <a:t>DA - OBJECT ORIENTED DESIGN</a:t>
            </a:r>
            <a:endParaRPr lang="en-US" sz="4000" b="1" dirty="0">
              <a:solidFill>
                <a:srgbClr val="FF0000"/>
              </a:solidFill>
            </a:endParaRPr>
          </a:p>
        </p:txBody>
      </p:sp>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74084" y="1291167"/>
            <a:ext cx="9017000" cy="1866900"/>
          </a:xfrm>
          <a:prstGeom prst="rect">
            <a:avLst/>
          </a:prstGeom>
        </p:spPr>
      </p:pic>
      <p:sp>
        <p:nvSpPr>
          <p:cNvPr id="8" name="Slide Number Placeholder 7"/>
          <p:cNvSpPr>
            <a:spLocks noGrp="1"/>
          </p:cNvSpPr>
          <p:nvPr>
            <p:ph type="sldNum" sz="quarter" idx="12"/>
          </p:nvPr>
        </p:nvSpPr>
        <p:spPr>
          <a:xfrm>
            <a:off x="8686800" y="6553200"/>
            <a:ext cx="439042" cy="304800"/>
          </a:xfrm>
        </p:spPr>
        <p:txBody>
          <a:bodyPr/>
          <a:lstStyle/>
          <a:p>
            <a:pPr>
              <a:defRPr/>
            </a:pPr>
            <a:fld id="{EF961DFF-A451-FA41-BF45-8DA77A6D8CA5}" type="slidenum">
              <a:rPr lang="en-US" smtClean="0">
                <a:solidFill>
                  <a:srgbClr val="000000"/>
                </a:solidFill>
              </a:rPr>
              <a:pPr>
                <a:defRPr/>
              </a:pPr>
              <a:t>32</a:t>
            </a:fld>
            <a:endParaRPr lang="en-US" dirty="0">
              <a:solidFill>
                <a:srgbClr val="000000"/>
              </a:solidFill>
            </a:endParaRPr>
          </a:p>
        </p:txBody>
      </p:sp>
    </p:spTree>
    <p:extLst>
      <p:ext uri="{BB962C8B-B14F-4D97-AF65-F5344CB8AC3E}">
        <p14:creationId xmlns:p14="http://schemas.microsoft.com/office/powerpoint/2010/main" val="84960681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sosceles Triangle 2"/>
          <p:cNvSpPr/>
          <p:nvPr/>
        </p:nvSpPr>
        <p:spPr>
          <a:xfrm>
            <a:off x="228600" y="1960960"/>
            <a:ext cx="8839200" cy="4725769"/>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Georgia"/>
            </a:endParaRPr>
          </a:p>
        </p:txBody>
      </p:sp>
      <p:sp>
        <p:nvSpPr>
          <p:cNvPr id="38" name="Rectangle 37"/>
          <p:cNvSpPr/>
          <p:nvPr/>
        </p:nvSpPr>
        <p:spPr>
          <a:xfrm>
            <a:off x="2971800" y="2895600"/>
            <a:ext cx="3429000" cy="838200"/>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Georgia"/>
            </a:endParaRPr>
          </a:p>
        </p:txBody>
      </p:sp>
      <p:sp>
        <p:nvSpPr>
          <p:cNvPr id="11" name="Rectangle 10"/>
          <p:cNvSpPr/>
          <p:nvPr/>
        </p:nvSpPr>
        <p:spPr>
          <a:xfrm>
            <a:off x="2209800" y="3886200"/>
            <a:ext cx="4953000" cy="9906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Georgia"/>
            </a:endParaRPr>
          </a:p>
        </p:txBody>
      </p:sp>
      <p:sp>
        <p:nvSpPr>
          <p:cNvPr id="16" name="Rectangle 15"/>
          <p:cNvSpPr/>
          <p:nvPr/>
        </p:nvSpPr>
        <p:spPr>
          <a:xfrm>
            <a:off x="1676400" y="4953000"/>
            <a:ext cx="6172200" cy="8382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Georgia"/>
            </a:endParaRPr>
          </a:p>
        </p:txBody>
      </p:sp>
      <p:sp>
        <p:nvSpPr>
          <p:cNvPr id="12" name="TextBox 11"/>
          <p:cNvSpPr txBox="1"/>
          <p:nvPr/>
        </p:nvSpPr>
        <p:spPr>
          <a:xfrm>
            <a:off x="2362200" y="5105400"/>
            <a:ext cx="4953000" cy="523220"/>
          </a:xfrm>
          <a:prstGeom prst="rect">
            <a:avLst/>
          </a:prstGeom>
          <a:noFill/>
        </p:spPr>
        <p:txBody>
          <a:bodyPr wrap="square" rtlCol="0">
            <a:spAutoFit/>
          </a:bodyPr>
          <a:lstStyle/>
          <a:p>
            <a:pPr algn="ctr" fontAlgn="auto">
              <a:spcBef>
                <a:spcPts val="0"/>
              </a:spcBef>
              <a:spcAft>
                <a:spcPts val="0"/>
              </a:spcAft>
            </a:pPr>
            <a:r>
              <a:rPr lang="en-US" sz="2800" dirty="0" err="1">
                <a:solidFill>
                  <a:prstClr val="white"/>
                </a:solidFill>
                <a:latin typeface="Arial" panose="020B0604020202020204" pitchFamily="34" charset="0"/>
                <a:cs typeface="Arial" panose="020B0604020202020204" pitchFamily="34" charset="0"/>
              </a:rPr>
              <a:t>VLab</a:t>
            </a:r>
            <a:r>
              <a:rPr lang="en-US" sz="2800" dirty="0">
                <a:solidFill>
                  <a:prstClr val="white"/>
                </a:solidFill>
                <a:latin typeface="Arial" panose="020B0604020202020204" pitchFamily="34" charset="0"/>
                <a:cs typeface="Arial" panose="020B0604020202020204" pitchFamily="34" charset="0"/>
              </a:rPr>
              <a:t> Project Repository</a:t>
            </a:r>
          </a:p>
        </p:txBody>
      </p:sp>
      <p:sp>
        <p:nvSpPr>
          <p:cNvPr id="19" name="TextBox 18"/>
          <p:cNvSpPr txBox="1"/>
          <p:nvPr/>
        </p:nvSpPr>
        <p:spPr>
          <a:xfrm>
            <a:off x="2819400" y="3810000"/>
            <a:ext cx="3810000" cy="1354217"/>
          </a:xfrm>
          <a:prstGeom prst="rect">
            <a:avLst/>
          </a:prstGeom>
          <a:noFill/>
        </p:spPr>
        <p:txBody>
          <a:bodyPr wrap="square" rtlCol="0">
            <a:spAutoFit/>
          </a:bodyPr>
          <a:lstStyle/>
          <a:p>
            <a:pPr algn="ctr" fontAlgn="auto">
              <a:spcBef>
                <a:spcPts val="0"/>
              </a:spcBef>
              <a:spcAft>
                <a:spcPts val="0"/>
              </a:spcAft>
            </a:pPr>
            <a:r>
              <a:rPr lang="en-US" dirty="0" err="1">
                <a:solidFill>
                  <a:prstClr val="white"/>
                </a:solidFill>
                <a:latin typeface="Arial" panose="020B0604020202020204" pitchFamily="34" charset="0"/>
                <a:cs typeface="Arial" panose="020B0604020202020204" pitchFamily="34" charset="0"/>
              </a:rPr>
              <a:t>VLab</a:t>
            </a:r>
            <a:r>
              <a:rPr lang="en-US" dirty="0">
                <a:solidFill>
                  <a:prstClr val="white"/>
                </a:solidFill>
                <a:latin typeface="Arial" panose="020B0604020202020204" pitchFamily="34" charset="0"/>
                <a:cs typeface="Arial" panose="020B0604020202020204" pitchFamily="34" charset="0"/>
              </a:rPr>
              <a:t> Communities, Code Repositories, Project and Software Management Tools</a:t>
            </a:r>
          </a:p>
          <a:p>
            <a:pPr algn="ctr" fontAlgn="auto">
              <a:spcBef>
                <a:spcPts val="0"/>
              </a:spcBef>
              <a:spcAft>
                <a:spcPts val="0"/>
              </a:spcAft>
            </a:pPr>
            <a:endParaRPr lang="en-US" sz="2800" dirty="0">
              <a:solidFill>
                <a:prstClr val="white"/>
              </a:solidFill>
              <a:latin typeface="Georgia"/>
            </a:endParaRPr>
          </a:p>
        </p:txBody>
      </p:sp>
      <p:sp>
        <p:nvSpPr>
          <p:cNvPr id="23" name="Slide Number Placeholder 22"/>
          <p:cNvSpPr>
            <a:spLocks noGrp="1"/>
          </p:cNvSpPr>
          <p:nvPr>
            <p:ph type="sldNum" sz="quarter" idx="12"/>
          </p:nvPr>
        </p:nvSpPr>
        <p:spPr/>
        <p:txBody>
          <a:bodyPr/>
          <a:lstStyle/>
          <a:p>
            <a:fld id="{DE84D047-0643-4B92-B6D6-0BFFD16A6DB5}" type="slidenum">
              <a:rPr lang="en-US" smtClean="0"/>
              <a:pPr/>
              <a:t>33</a:t>
            </a:fld>
            <a:endParaRPr lang="en-US"/>
          </a:p>
        </p:txBody>
      </p:sp>
      <p:sp>
        <p:nvSpPr>
          <p:cNvPr id="21" name="TextBox 20"/>
          <p:cNvSpPr txBox="1"/>
          <p:nvPr/>
        </p:nvSpPr>
        <p:spPr>
          <a:xfrm>
            <a:off x="2819400" y="2886670"/>
            <a:ext cx="3810000" cy="923330"/>
          </a:xfrm>
          <a:prstGeom prst="rect">
            <a:avLst/>
          </a:prstGeom>
          <a:solidFill>
            <a:srgbClr val="00B050"/>
          </a:solidFill>
          <a:ln w="12700">
            <a:solidFill>
              <a:schemeClr val="accent1"/>
            </a:solidFill>
          </a:ln>
        </p:spPr>
        <p:txBody>
          <a:bodyPr wrap="square" rtlCol="0">
            <a:spAutoFit/>
          </a:bodyPr>
          <a:lstStyle/>
          <a:p>
            <a:pPr algn="ctr" fontAlgn="auto">
              <a:spcBef>
                <a:spcPts val="0"/>
              </a:spcBef>
              <a:spcAft>
                <a:spcPts val="0"/>
              </a:spcAft>
            </a:pPr>
            <a:r>
              <a:rPr lang="en-US" dirty="0" err="1">
                <a:solidFill>
                  <a:prstClr val="white"/>
                </a:solidFill>
                <a:latin typeface="Arial" panose="020B0604020202020204" pitchFamily="34" charset="0"/>
                <a:cs typeface="Arial" panose="020B0604020202020204" pitchFamily="34" charset="0"/>
              </a:rPr>
              <a:t>VLab</a:t>
            </a:r>
            <a:r>
              <a:rPr lang="en-US" dirty="0">
                <a:solidFill>
                  <a:prstClr val="white"/>
                </a:solidFill>
                <a:latin typeface="Arial" panose="020B0604020202020204" pitchFamily="34" charset="0"/>
                <a:cs typeface="Arial" panose="020B0604020202020204" pitchFamily="34" charset="0"/>
              </a:rPr>
              <a:t> Centralized Development/Prototyping and Testing </a:t>
            </a:r>
            <a:r>
              <a:rPr lang="en-US" dirty="0" smtClean="0">
                <a:solidFill>
                  <a:prstClr val="white"/>
                </a:solidFill>
                <a:latin typeface="Arial" panose="020B0604020202020204" pitchFamily="34" charset="0"/>
                <a:cs typeface="Arial" panose="020B0604020202020204" pitchFamily="34" charset="0"/>
              </a:rPr>
              <a:t>Environments (CDTE)</a:t>
            </a:r>
            <a:endParaRPr lang="en-US" dirty="0">
              <a:solidFill>
                <a:prstClr val="white"/>
              </a:solidFill>
              <a:latin typeface="Arial" panose="020B0604020202020204" pitchFamily="34" charset="0"/>
              <a:cs typeface="Arial" panose="020B0604020202020204" pitchFamily="34" charset="0"/>
            </a:endParaRPr>
          </a:p>
        </p:txBody>
      </p:sp>
      <p:sp>
        <p:nvSpPr>
          <p:cNvPr id="4" name="TextBox 3"/>
          <p:cNvSpPr txBox="1"/>
          <p:nvPr/>
        </p:nvSpPr>
        <p:spPr>
          <a:xfrm>
            <a:off x="1676400" y="5943600"/>
            <a:ext cx="1371600" cy="646331"/>
          </a:xfrm>
          <a:prstGeom prst="rect">
            <a:avLst/>
          </a:prstGeom>
          <a:noFill/>
        </p:spPr>
        <p:txBody>
          <a:bodyPr wrap="square" rtlCol="0">
            <a:spAutoFit/>
          </a:bodyPr>
          <a:lstStyle/>
          <a:p>
            <a:pPr algn="ctr" fontAlgn="auto">
              <a:spcBef>
                <a:spcPts val="0"/>
              </a:spcBef>
              <a:spcAft>
                <a:spcPts val="0"/>
              </a:spcAft>
            </a:pPr>
            <a:r>
              <a:rPr lang="en-US" dirty="0">
                <a:solidFill>
                  <a:prstClr val="white"/>
                </a:solidFill>
                <a:latin typeface="Arial" panose="020B0604020202020204" pitchFamily="34" charset="0"/>
                <a:cs typeface="Arial" panose="020B0604020202020204" pitchFamily="34" charset="0"/>
              </a:rPr>
              <a:t>CSTAR Projects</a:t>
            </a:r>
          </a:p>
        </p:txBody>
      </p:sp>
      <p:sp>
        <p:nvSpPr>
          <p:cNvPr id="15" name="TextBox 14"/>
          <p:cNvSpPr txBox="1"/>
          <p:nvPr/>
        </p:nvSpPr>
        <p:spPr>
          <a:xfrm>
            <a:off x="533400" y="5943600"/>
            <a:ext cx="1371600" cy="646331"/>
          </a:xfrm>
          <a:prstGeom prst="rect">
            <a:avLst/>
          </a:prstGeom>
          <a:noFill/>
        </p:spPr>
        <p:txBody>
          <a:bodyPr wrap="square" rtlCol="0">
            <a:spAutoFit/>
          </a:bodyPr>
          <a:lstStyle/>
          <a:p>
            <a:pPr algn="ctr" fontAlgn="auto">
              <a:spcBef>
                <a:spcPts val="0"/>
              </a:spcBef>
              <a:spcAft>
                <a:spcPts val="0"/>
              </a:spcAft>
            </a:pPr>
            <a:r>
              <a:rPr lang="en-US" dirty="0">
                <a:solidFill>
                  <a:prstClr val="white"/>
                </a:solidFill>
                <a:latin typeface="Arial" panose="020B0604020202020204" pitchFamily="34" charset="0"/>
                <a:cs typeface="Arial" panose="020B0604020202020204" pitchFamily="34" charset="0"/>
              </a:rPr>
              <a:t>NOAA Projects</a:t>
            </a:r>
          </a:p>
        </p:txBody>
      </p:sp>
      <p:sp>
        <p:nvSpPr>
          <p:cNvPr id="20" name="TextBox 19"/>
          <p:cNvSpPr txBox="1"/>
          <p:nvPr/>
        </p:nvSpPr>
        <p:spPr>
          <a:xfrm>
            <a:off x="4038600" y="5943600"/>
            <a:ext cx="1371600" cy="646331"/>
          </a:xfrm>
          <a:prstGeom prst="rect">
            <a:avLst/>
          </a:prstGeom>
          <a:noFill/>
        </p:spPr>
        <p:txBody>
          <a:bodyPr wrap="square" rtlCol="0">
            <a:spAutoFit/>
          </a:bodyPr>
          <a:lstStyle/>
          <a:p>
            <a:pPr algn="ctr" fontAlgn="auto">
              <a:spcBef>
                <a:spcPts val="0"/>
              </a:spcBef>
              <a:spcAft>
                <a:spcPts val="0"/>
              </a:spcAft>
            </a:pPr>
            <a:r>
              <a:rPr lang="en-US" dirty="0">
                <a:solidFill>
                  <a:prstClr val="white"/>
                </a:solidFill>
                <a:latin typeface="Arial" panose="020B0604020202020204" pitchFamily="34" charset="0"/>
                <a:cs typeface="Arial" panose="020B0604020202020204" pitchFamily="34" charset="0"/>
              </a:rPr>
              <a:t>NWS Field Projects</a:t>
            </a:r>
          </a:p>
        </p:txBody>
      </p:sp>
      <p:sp>
        <p:nvSpPr>
          <p:cNvPr id="24" name="TextBox 23"/>
          <p:cNvSpPr txBox="1"/>
          <p:nvPr/>
        </p:nvSpPr>
        <p:spPr>
          <a:xfrm>
            <a:off x="6096000" y="5486400"/>
            <a:ext cx="1371600" cy="1200329"/>
          </a:xfrm>
          <a:prstGeom prst="rect">
            <a:avLst/>
          </a:prstGeom>
          <a:noFill/>
        </p:spPr>
        <p:txBody>
          <a:bodyPr wrap="square" rtlCol="0">
            <a:spAutoFit/>
          </a:bodyPr>
          <a:lstStyle/>
          <a:p>
            <a:pPr algn="ctr" fontAlgn="auto">
              <a:spcBef>
                <a:spcPts val="0"/>
              </a:spcBef>
              <a:spcAft>
                <a:spcPts val="0"/>
              </a:spcAft>
            </a:pPr>
            <a:endParaRPr lang="en-US" dirty="0">
              <a:solidFill>
                <a:prstClr val="white"/>
              </a:solidFill>
              <a:latin typeface="Arial" panose="020B0604020202020204" pitchFamily="34" charset="0"/>
              <a:cs typeface="Arial" panose="020B0604020202020204" pitchFamily="34" charset="0"/>
            </a:endParaRPr>
          </a:p>
          <a:p>
            <a:pPr algn="ctr" fontAlgn="auto">
              <a:spcBef>
                <a:spcPts val="0"/>
              </a:spcBef>
              <a:spcAft>
                <a:spcPts val="0"/>
              </a:spcAft>
            </a:pPr>
            <a:r>
              <a:rPr lang="en-US" dirty="0">
                <a:solidFill>
                  <a:prstClr val="white"/>
                </a:solidFill>
                <a:latin typeface="Arial" panose="020B0604020202020204" pitchFamily="34" charset="0"/>
                <a:cs typeface="Arial" panose="020B0604020202020204" pitchFamily="34" charset="0"/>
              </a:rPr>
              <a:t>Partner Agency Projects</a:t>
            </a:r>
          </a:p>
        </p:txBody>
      </p:sp>
      <p:sp>
        <p:nvSpPr>
          <p:cNvPr id="25" name="TextBox 24"/>
          <p:cNvSpPr txBox="1"/>
          <p:nvPr/>
        </p:nvSpPr>
        <p:spPr>
          <a:xfrm>
            <a:off x="7010400" y="5943600"/>
            <a:ext cx="1371600" cy="646331"/>
          </a:xfrm>
          <a:prstGeom prst="rect">
            <a:avLst/>
          </a:prstGeom>
          <a:noFill/>
        </p:spPr>
        <p:txBody>
          <a:bodyPr wrap="square" rtlCol="0">
            <a:spAutoFit/>
          </a:bodyPr>
          <a:lstStyle/>
          <a:p>
            <a:pPr algn="ctr" fontAlgn="auto">
              <a:spcBef>
                <a:spcPts val="0"/>
              </a:spcBef>
              <a:spcAft>
                <a:spcPts val="0"/>
              </a:spcAft>
            </a:pPr>
            <a:r>
              <a:rPr lang="en-US" dirty="0">
                <a:solidFill>
                  <a:prstClr val="white"/>
                </a:solidFill>
                <a:latin typeface="Arial" panose="020B0604020202020204" pitchFamily="34" charset="0"/>
                <a:cs typeface="Arial" panose="020B0604020202020204" pitchFamily="34" charset="0"/>
              </a:rPr>
              <a:t>UCAR Projects</a:t>
            </a:r>
          </a:p>
        </p:txBody>
      </p:sp>
      <p:sp>
        <p:nvSpPr>
          <p:cNvPr id="26" name="TextBox 25"/>
          <p:cNvSpPr txBox="1"/>
          <p:nvPr/>
        </p:nvSpPr>
        <p:spPr>
          <a:xfrm>
            <a:off x="2819400" y="5943600"/>
            <a:ext cx="1371600" cy="646331"/>
          </a:xfrm>
          <a:prstGeom prst="rect">
            <a:avLst/>
          </a:prstGeom>
          <a:noFill/>
        </p:spPr>
        <p:txBody>
          <a:bodyPr wrap="square" rtlCol="0">
            <a:spAutoFit/>
          </a:bodyPr>
          <a:lstStyle/>
          <a:p>
            <a:pPr algn="ctr" fontAlgn="auto">
              <a:spcBef>
                <a:spcPts val="0"/>
              </a:spcBef>
              <a:spcAft>
                <a:spcPts val="0"/>
              </a:spcAft>
            </a:pPr>
            <a:r>
              <a:rPr lang="en-US" dirty="0">
                <a:solidFill>
                  <a:prstClr val="white"/>
                </a:solidFill>
                <a:latin typeface="Arial" panose="020B0604020202020204" pitchFamily="34" charset="0"/>
                <a:cs typeface="Arial" panose="020B0604020202020204" pitchFamily="34" charset="0"/>
              </a:rPr>
              <a:t>NWS HQ Projects</a:t>
            </a:r>
          </a:p>
        </p:txBody>
      </p:sp>
      <p:sp>
        <p:nvSpPr>
          <p:cNvPr id="27" name="TextBox 26"/>
          <p:cNvSpPr txBox="1"/>
          <p:nvPr/>
        </p:nvSpPr>
        <p:spPr>
          <a:xfrm>
            <a:off x="5105400" y="5943600"/>
            <a:ext cx="1371600" cy="646331"/>
          </a:xfrm>
          <a:prstGeom prst="rect">
            <a:avLst/>
          </a:prstGeom>
          <a:noFill/>
        </p:spPr>
        <p:txBody>
          <a:bodyPr wrap="square" rtlCol="0">
            <a:spAutoFit/>
          </a:bodyPr>
          <a:lstStyle/>
          <a:p>
            <a:pPr algn="ctr" fontAlgn="auto">
              <a:spcBef>
                <a:spcPts val="0"/>
              </a:spcBef>
              <a:spcAft>
                <a:spcPts val="0"/>
              </a:spcAft>
            </a:pPr>
            <a:r>
              <a:rPr lang="en-US" dirty="0">
                <a:solidFill>
                  <a:prstClr val="white"/>
                </a:solidFill>
                <a:latin typeface="Arial" panose="020B0604020202020204" pitchFamily="34" charset="0"/>
                <a:cs typeface="Arial" panose="020B0604020202020204" pitchFamily="34" charset="0"/>
              </a:rPr>
              <a:t> NCEP Projects</a:t>
            </a:r>
          </a:p>
        </p:txBody>
      </p:sp>
      <p:sp>
        <p:nvSpPr>
          <p:cNvPr id="30" name="Oval 29"/>
          <p:cNvSpPr/>
          <p:nvPr/>
        </p:nvSpPr>
        <p:spPr>
          <a:xfrm>
            <a:off x="2895600" y="762000"/>
            <a:ext cx="1219200" cy="1249334"/>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20000"/>
              </a:spcBef>
              <a:buClr>
                <a:srgbClr val="FFFF00"/>
              </a:buClr>
            </a:pPr>
            <a:r>
              <a:rPr lang="en-US" sz="1600" b="1" dirty="0" smtClean="0">
                <a:solidFill>
                  <a:srgbClr val="0F6FC6"/>
                </a:solidFill>
                <a:latin typeface="Arial" panose="020B0604020202020204" pitchFamily="34" charset="0"/>
                <a:cs typeface="Arial" panose="020B0604020202020204" pitchFamily="34" charset="0"/>
              </a:rPr>
              <a:t>AWIPS</a:t>
            </a:r>
            <a:endParaRPr lang="en-US" sz="1600" b="1" dirty="0">
              <a:solidFill>
                <a:srgbClr val="0F6FC6"/>
              </a:solidFill>
              <a:latin typeface="Arial" panose="020B0604020202020204" pitchFamily="34" charset="0"/>
              <a:cs typeface="Arial" panose="020B0604020202020204" pitchFamily="34" charset="0"/>
            </a:endParaRPr>
          </a:p>
        </p:txBody>
      </p:sp>
      <p:sp>
        <p:nvSpPr>
          <p:cNvPr id="31" name="Oval 30"/>
          <p:cNvSpPr/>
          <p:nvPr/>
        </p:nvSpPr>
        <p:spPr>
          <a:xfrm>
            <a:off x="4114800" y="304800"/>
            <a:ext cx="1219200" cy="1249334"/>
          </a:xfrm>
          <a:prstGeom prst="ellips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20000"/>
              </a:spcBef>
              <a:buClr>
                <a:srgbClr val="FFFF00"/>
              </a:buClr>
            </a:pPr>
            <a:r>
              <a:rPr lang="en-US" sz="1600" b="1" dirty="0" smtClean="0">
                <a:solidFill>
                  <a:srgbClr val="0F6FC6"/>
                </a:solidFill>
                <a:latin typeface="Arial" panose="020B0604020202020204" pitchFamily="34" charset="0"/>
                <a:cs typeface="Arial" panose="020B0604020202020204" pitchFamily="34" charset="0"/>
              </a:rPr>
              <a:t>IDP</a:t>
            </a:r>
          </a:p>
          <a:p>
            <a:pPr algn="ctr">
              <a:spcBef>
                <a:spcPct val="20000"/>
              </a:spcBef>
              <a:buClr>
                <a:srgbClr val="FFFF00"/>
              </a:buClr>
            </a:pPr>
            <a:r>
              <a:rPr lang="en-US" sz="1600" b="1" dirty="0" smtClean="0">
                <a:solidFill>
                  <a:srgbClr val="0F6FC6"/>
                </a:solidFill>
                <a:latin typeface="Arial" panose="020B0604020202020204" pitchFamily="34" charset="0"/>
                <a:cs typeface="Arial" panose="020B0604020202020204" pitchFamily="34" charset="0"/>
              </a:rPr>
              <a:t>Web</a:t>
            </a:r>
          </a:p>
          <a:p>
            <a:pPr algn="ctr">
              <a:spcBef>
                <a:spcPct val="20000"/>
              </a:spcBef>
              <a:buClr>
                <a:srgbClr val="FFFF00"/>
              </a:buClr>
            </a:pPr>
            <a:r>
              <a:rPr lang="en-US" sz="1600" b="1" dirty="0" smtClean="0">
                <a:solidFill>
                  <a:srgbClr val="0F6FC6"/>
                </a:solidFill>
                <a:latin typeface="Arial" panose="020B0604020202020204" pitchFamily="34" charset="0"/>
                <a:cs typeface="Arial" panose="020B0604020202020204" pitchFamily="34" charset="0"/>
              </a:rPr>
              <a:t>Farm</a:t>
            </a:r>
            <a:endParaRPr lang="en-US" sz="1600" b="1" dirty="0">
              <a:solidFill>
                <a:srgbClr val="0F6FC6"/>
              </a:solidFill>
              <a:latin typeface="Arial" panose="020B0604020202020204" pitchFamily="34" charset="0"/>
              <a:cs typeface="Arial" panose="020B0604020202020204" pitchFamily="34" charset="0"/>
            </a:endParaRPr>
          </a:p>
        </p:txBody>
      </p:sp>
      <p:sp>
        <p:nvSpPr>
          <p:cNvPr id="32" name="Oval 31"/>
          <p:cNvSpPr/>
          <p:nvPr/>
        </p:nvSpPr>
        <p:spPr>
          <a:xfrm>
            <a:off x="5257800" y="762000"/>
            <a:ext cx="1219200" cy="1249334"/>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20000"/>
              </a:spcBef>
              <a:buClr>
                <a:srgbClr val="FFFF00"/>
              </a:buClr>
            </a:pPr>
            <a:r>
              <a:rPr lang="en-US" sz="1400" b="1" dirty="0" smtClean="0">
                <a:solidFill>
                  <a:srgbClr val="0F6FC6"/>
                </a:solidFill>
                <a:latin typeface="Arial" panose="020B0604020202020204" pitchFamily="34" charset="0"/>
                <a:cs typeface="Arial" panose="020B0604020202020204" pitchFamily="34" charset="0"/>
              </a:rPr>
              <a:t>WCOSS</a:t>
            </a:r>
            <a:endParaRPr lang="en-US" sz="1400" b="1" dirty="0">
              <a:solidFill>
                <a:srgbClr val="0F6FC6"/>
              </a:solidFill>
              <a:latin typeface="Arial" panose="020B0604020202020204" pitchFamily="34" charset="0"/>
              <a:cs typeface="Arial" panose="020B0604020202020204" pitchFamily="34" charset="0"/>
            </a:endParaRPr>
          </a:p>
        </p:txBody>
      </p:sp>
      <p:sp>
        <p:nvSpPr>
          <p:cNvPr id="33" name="TextBox 32"/>
          <p:cNvSpPr txBox="1"/>
          <p:nvPr/>
        </p:nvSpPr>
        <p:spPr>
          <a:xfrm>
            <a:off x="3733800" y="1889069"/>
            <a:ext cx="1828800" cy="855619"/>
          </a:xfrm>
          <a:prstGeom prst="rect">
            <a:avLst/>
          </a:prstGeom>
          <a:noFill/>
        </p:spPr>
        <p:txBody>
          <a:bodyPr wrap="square" rtlCol="0">
            <a:spAutoFit/>
          </a:bodyPr>
          <a:lstStyle/>
          <a:p>
            <a:pPr algn="ctr">
              <a:spcBef>
                <a:spcPct val="20000"/>
              </a:spcBef>
              <a:buClr>
                <a:srgbClr val="FFFF00"/>
              </a:buClr>
            </a:pPr>
            <a:endParaRPr lang="en-US" sz="2800" b="1" dirty="0" smtClean="0">
              <a:solidFill>
                <a:prstClr val="white"/>
              </a:solidFill>
            </a:endParaRPr>
          </a:p>
          <a:p>
            <a:pPr algn="ctr">
              <a:spcBef>
                <a:spcPct val="20000"/>
              </a:spcBef>
              <a:buClr>
                <a:srgbClr val="FFFF00"/>
              </a:buClr>
            </a:pPr>
            <a:endParaRPr lang="en-US" b="1" dirty="0">
              <a:solidFill>
                <a:prstClr val="white"/>
              </a:solidFill>
            </a:endParaRPr>
          </a:p>
        </p:txBody>
      </p:sp>
      <p:sp>
        <p:nvSpPr>
          <p:cNvPr id="34" name="Isosceles Triangle 33"/>
          <p:cNvSpPr/>
          <p:nvPr/>
        </p:nvSpPr>
        <p:spPr>
          <a:xfrm>
            <a:off x="3429000" y="1606659"/>
            <a:ext cx="2514600" cy="1212741"/>
          </a:xfrm>
          <a:prstGeom prst="triangle">
            <a:avLst>
              <a:gd name="adj" fmla="val 50433"/>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Arial" panose="020B0604020202020204" pitchFamily="34" charset="0"/>
              <a:cs typeface="Arial" panose="020B0604020202020204" pitchFamily="34" charset="0"/>
            </a:endParaRPr>
          </a:p>
        </p:txBody>
      </p:sp>
      <p:sp>
        <p:nvSpPr>
          <p:cNvPr id="35" name="TextBox 34"/>
          <p:cNvSpPr txBox="1"/>
          <p:nvPr/>
        </p:nvSpPr>
        <p:spPr>
          <a:xfrm>
            <a:off x="3733800" y="2007715"/>
            <a:ext cx="1828800" cy="1040285"/>
          </a:xfrm>
          <a:prstGeom prst="rect">
            <a:avLst/>
          </a:prstGeom>
          <a:noFill/>
        </p:spPr>
        <p:txBody>
          <a:bodyPr wrap="square" rtlCol="0">
            <a:spAutoFit/>
          </a:bodyPr>
          <a:lstStyle/>
          <a:p>
            <a:pPr algn="ctr">
              <a:spcBef>
                <a:spcPct val="20000"/>
              </a:spcBef>
              <a:buClr>
                <a:srgbClr val="FFFF00"/>
              </a:buClr>
            </a:pPr>
            <a:r>
              <a:rPr lang="en-US" sz="1400" b="1" dirty="0" smtClean="0">
                <a:solidFill>
                  <a:prstClr val="white"/>
                </a:solidFill>
              </a:rPr>
              <a:t>Operational</a:t>
            </a:r>
          </a:p>
          <a:p>
            <a:pPr algn="ctr">
              <a:spcBef>
                <a:spcPct val="20000"/>
              </a:spcBef>
              <a:buClr>
                <a:srgbClr val="FFFF00"/>
              </a:buClr>
            </a:pPr>
            <a:r>
              <a:rPr lang="en-US" sz="1400" b="1" dirty="0" smtClean="0">
                <a:solidFill>
                  <a:prstClr val="white"/>
                </a:solidFill>
              </a:rPr>
              <a:t>Testing Environments</a:t>
            </a:r>
          </a:p>
          <a:p>
            <a:pPr algn="ctr">
              <a:spcBef>
                <a:spcPct val="20000"/>
              </a:spcBef>
              <a:buClr>
                <a:srgbClr val="FFFF00"/>
              </a:buClr>
            </a:pPr>
            <a:endParaRPr lang="en-US" sz="1400" b="1" dirty="0">
              <a:solidFill>
                <a:prstClr val="white"/>
              </a:solidFill>
            </a:endParaRPr>
          </a:p>
        </p:txBody>
      </p:sp>
      <p:sp>
        <p:nvSpPr>
          <p:cNvPr id="29" name="TextBox 28"/>
          <p:cNvSpPr txBox="1"/>
          <p:nvPr/>
        </p:nvSpPr>
        <p:spPr>
          <a:xfrm>
            <a:off x="7828640" y="990600"/>
            <a:ext cx="1315360" cy="584775"/>
          </a:xfrm>
          <a:prstGeom prst="rect">
            <a:avLst/>
          </a:prstGeom>
          <a:noFill/>
        </p:spPr>
        <p:txBody>
          <a:bodyPr wrap="none" rtlCol="0">
            <a:spAutoFit/>
          </a:bodyPr>
          <a:lstStyle/>
          <a:p>
            <a:pPr>
              <a:spcBef>
                <a:spcPct val="20000"/>
              </a:spcBef>
              <a:buClr>
                <a:srgbClr val="FFFF00"/>
              </a:buClr>
            </a:pPr>
            <a:r>
              <a:rPr lang="en-US" sz="3200" b="1" dirty="0" smtClean="0">
                <a:solidFill>
                  <a:prstClr val="black"/>
                </a:solidFill>
              </a:rPr>
              <a:t>TRL 9</a:t>
            </a:r>
            <a:endParaRPr lang="en-US" sz="3200" b="1" dirty="0">
              <a:solidFill>
                <a:prstClr val="black"/>
              </a:solidFill>
            </a:endParaRPr>
          </a:p>
        </p:txBody>
      </p:sp>
      <p:sp>
        <p:nvSpPr>
          <p:cNvPr id="36" name="TextBox 35"/>
          <p:cNvSpPr txBox="1"/>
          <p:nvPr/>
        </p:nvSpPr>
        <p:spPr>
          <a:xfrm>
            <a:off x="7828640" y="2169724"/>
            <a:ext cx="1315360" cy="584775"/>
          </a:xfrm>
          <a:prstGeom prst="rect">
            <a:avLst/>
          </a:prstGeom>
          <a:noFill/>
        </p:spPr>
        <p:txBody>
          <a:bodyPr wrap="none" rtlCol="0">
            <a:spAutoFit/>
          </a:bodyPr>
          <a:lstStyle/>
          <a:p>
            <a:pPr>
              <a:spcBef>
                <a:spcPct val="20000"/>
              </a:spcBef>
              <a:buClr>
                <a:srgbClr val="FFFF00"/>
              </a:buClr>
            </a:pPr>
            <a:r>
              <a:rPr lang="en-US" sz="3200" b="1" dirty="0" smtClean="0">
                <a:solidFill>
                  <a:prstClr val="black"/>
                </a:solidFill>
              </a:rPr>
              <a:t>TRL 8</a:t>
            </a:r>
            <a:endParaRPr lang="en-US" sz="3200" b="1" dirty="0">
              <a:solidFill>
                <a:prstClr val="black"/>
              </a:solidFill>
            </a:endParaRPr>
          </a:p>
        </p:txBody>
      </p:sp>
      <p:cxnSp>
        <p:nvCxnSpPr>
          <p:cNvPr id="37" name="Straight Arrow Connector 36"/>
          <p:cNvCxnSpPr/>
          <p:nvPr/>
        </p:nvCxnSpPr>
        <p:spPr>
          <a:xfrm>
            <a:off x="8486320" y="2754499"/>
            <a:ext cx="0" cy="2147126"/>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7828640" y="4901625"/>
            <a:ext cx="1315360" cy="584775"/>
          </a:xfrm>
          <a:prstGeom prst="rect">
            <a:avLst/>
          </a:prstGeom>
          <a:noFill/>
        </p:spPr>
        <p:txBody>
          <a:bodyPr wrap="none" rtlCol="0">
            <a:spAutoFit/>
          </a:bodyPr>
          <a:lstStyle/>
          <a:p>
            <a:pPr>
              <a:spcBef>
                <a:spcPct val="20000"/>
              </a:spcBef>
              <a:buClr>
                <a:srgbClr val="FFFF00"/>
              </a:buClr>
            </a:pPr>
            <a:r>
              <a:rPr lang="en-US" sz="3200" b="1" dirty="0" smtClean="0">
                <a:solidFill>
                  <a:prstClr val="black"/>
                </a:solidFill>
              </a:rPr>
              <a:t>TRL 3</a:t>
            </a:r>
            <a:endParaRPr lang="en-US" sz="3200" b="1" dirty="0">
              <a:solidFill>
                <a:prstClr val="black"/>
              </a:solidFill>
            </a:endParaRPr>
          </a:p>
        </p:txBody>
      </p:sp>
      <p:sp>
        <p:nvSpPr>
          <p:cNvPr id="2" name="Rectangle 1"/>
          <p:cNvSpPr/>
          <p:nvPr/>
        </p:nvSpPr>
        <p:spPr>
          <a:xfrm>
            <a:off x="-457200" y="1981200"/>
            <a:ext cx="5900999" cy="1323439"/>
          </a:xfrm>
          <a:prstGeom prst="rect">
            <a:avLst/>
          </a:prstGeom>
        </p:spPr>
        <p:txBody>
          <a:bodyPr wrap="square">
            <a:spAutoFit/>
          </a:bodyPr>
          <a:lstStyle/>
          <a:p>
            <a:pPr lvl="1" eaLnBrk="1" hangingPunct="1">
              <a:defRPr/>
            </a:pPr>
            <a:r>
              <a:rPr lang="en-US" sz="2000" b="1" i="1" dirty="0" smtClean="0">
                <a:solidFill>
                  <a:srgbClr val="FF0000"/>
                </a:solidFill>
              </a:rPr>
              <a:t>LAPS in Central Development</a:t>
            </a:r>
          </a:p>
          <a:p>
            <a:pPr lvl="1" eaLnBrk="1" hangingPunct="1">
              <a:defRPr/>
            </a:pPr>
            <a:r>
              <a:rPr lang="en-US" sz="2000" b="1" i="1" dirty="0" smtClean="0">
                <a:solidFill>
                  <a:srgbClr val="FF0000"/>
                </a:solidFill>
              </a:rPr>
              <a:t>&amp; Testing Environment – </a:t>
            </a:r>
          </a:p>
          <a:p>
            <a:pPr lvl="1" eaLnBrk="1" hangingPunct="1">
              <a:defRPr/>
            </a:pPr>
            <a:r>
              <a:rPr lang="en-US" sz="2000" b="1" i="1" dirty="0">
                <a:solidFill>
                  <a:srgbClr val="FF0000"/>
                </a:solidFill>
              </a:rPr>
              <a:t>c</a:t>
            </a:r>
            <a:r>
              <a:rPr lang="en-US" sz="2000" b="1" i="1" dirty="0" smtClean="0">
                <a:solidFill>
                  <a:srgbClr val="FF0000"/>
                </a:solidFill>
              </a:rPr>
              <a:t>limbing </a:t>
            </a:r>
            <a:r>
              <a:rPr lang="en-US" sz="2000" b="1" i="1" dirty="0">
                <a:solidFill>
                  <a:srgbClr val="FF0000"/>
                </a:solidFill>
              </a:rPr>
              <a:t>the “pyramid</a:t>
            </a:r>
            <a:r>
              <a:rPr lang="en-US" sz="2000" b="1" i="1" dirty="0" smtClean="0">
                <a:solidFill>
                  <a:srgbClr val="FF0000"/>
                </a:solidFill>
              </a:rPr>
              <a:t>”</a:t>
            </a:r>
          </a:p>
          <a:p>
            <a:pPr lvl="1" eaLnBrk="1" hangingPunct="1">
              <a:defRPr/>
            </a:pPr>
            <a:r>
              <a:rPr lang="en-US" sz="2000" i="1" dirty="0" smtClean="0">
                <a:solidFill>
                  <a:srgbClr val="FF0000"/>
                </a:solidFill>
              </a:rPr>
              <a:t>via </a:t>
            </a:r>
            <a:r>
              <a:rPr lang="en-US" sz="2000" i="1" dirty="0" err="1">
                <a:solidFill>
                  <a:srgbClr val="FF0000"/>
                </a:solidFill>
              </a:rPr>
              <a:t>VLab</a:t>
            </a:r>
            <a:endParaRPr lang="en-US" sz="2000" i="1" dirty="0">
              <a:solidFill>
                <a:srgbClr val="FF0000"/>
              </a:solidFill>
            </a:endParaRPr>
          </a:p>
        </p:txBody>
      </p:sp>
    </p:spTree>
    <p:extLst>
      <p:ext uri="{BB962C8B-B14F-4D97-AF65-F5344CB8AC3E}">
        <p14:creationId xmlns:p14="http://schemas.microsoft.com/office/powerpoint/2010/main" val="193419236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0" y="0"/>
            <a:ext cx="9144000" cy="457200"/>
          </a:xfrm>
        </p:spPr>
        <p:txBody>
          <a:bodyPr/>
          <a:lstStyle/>
          <a:p>
            <a:pPr eaLnBrk="1" hangingPunct="1">
              <a:defRPr/>
            </a:pPr>
            <a:r>
              <a:rPr lang="en-GB" sz="3100" dirty="0" smtClean="0">
                <a:solidFill>
                  <a:srgbClr val="FF0000"/>
                </a:solidFill>
                <a:cs typeface="+mj-cs"/>
              </a:rPr>
              <a:t>FIRST / NEXT STEPS</a:t>
            </a:r>
            <a:endParaRPr lang="en-US" sz="3100" dirty="0" smtClean="0">
              <a:solidFill>
                <a:srgbClr val="FF0000"/>
              </a:solidFill>
              <a:cs typeface="+mj-cs"/>
            </a:endParaRPr>
          </a:p>
        </p:txBody>
      </p:sp>
      <p:sp>
        <p:nvSpPr>
          <p:cNvPr id="384003" name="Rectangle 3"/>
          <p:cNvSpPr>
            <a:spLocks noGrp="1" noChangeArrowheads="1"/>
          </p:cNvSpPr>
          <p:nvPr>
            <p:ph type="body" idx="1"/>
          </p:nvPr>
        </p:nvSpPr>
        <p:spPr bwMode="auto">
          <a:xfrm>
            <a:off x="0" y="533400"/>
            <a:ext cx="9144000" cy="6324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rmAutofit fontScale="77500" lnSpcReduction="20000"/>
          </a:bodyPr>
          <a:lstStyle/>
          <a:p>
            <a:pPr eaLnBrk="1" hangingPunct="1">
              <a:defRPr/>
            </a:pPr>
            <a:r>
              <a:rPr lang="en-US" sz="3200" dirty="0" smtClean="0"/>
              <a:t>LAPS project started </a:t>
            </a:r>
            <a:r>
              <a:rPr lang="en-US" sz="3200" dirty="0"/>
              <a:t>in </a:t>
            </a:r>
            <a:r>
              <a:rPr lang="en-US" sz="3200" b="1" dirty="0" err="1" smtClean="0">
                <a:solidFill>
                  <a:srgbClr val="0000FF"/>
                </a:solidFill>
              </a:rPr>
              <a:t>vLab</a:t>
            </a:r>
            <a:endParaRPr lang="en-US" sz="3200" b="1" dirty="0" smtClean="0">
              <a:solidFill>
                <a:srgbClr val="0000FF"/>
              </a:solidFill>
            </a:endParaRPr>
          </a:p>
          <a:p>
            <a:pPr lvl="1" eaLnBrk="1" hangingPunct="1">
              <a:defRPr/>
            </a:pPr>
            <a:r>
              <a:rPr lang="en-US" sz="2800" dirty="0" smtClean="0"/>
              <a:t>LAPS repository established (under GIT)</a:t>
            </a:r>
          </a:p>
          <a:p>
            <a:pPr lvl="1" eaLnBrk="1" hangingPunct="1">
              <a:defRPr/>
            </a:pPr>
            <a:r>
              <a:rPr lang="en-US" sz="2800" dirty="0" err="1" smtClean="0"/>
              <a:t>vLab</a:t>
            </a:r>
            <a:r>
              <a:rPr lang="en-US" sz="2800" dirty="0" smtClean="0"/>
              <a:t> seminar on LAPS </a:t>
            </a:r>
            <a:r>
              <a:rPr lang="en-US" sz="2800" dirty="0" err="1" smtClean="0"/>
              <a:t>Nowcasting</a:t>
            </a:r>
            <a:endParaRPr lang="en-US" sz="2800" dirty="0" smtClean="0"/>
          </a:p>
          <a:p>
            <a:pPr lvl="1" eaLnBrk="1" hangingPunct="1">
              <a:defRPr/>
            </a:pPr>
            <a:r>
              <a:rPr lang="en-US" sz="2800" dirty="0" smtClean="0">
                <a:solidFill>
                  <a:srgbClr val="D612F0"/>
                </a:solidFill>
              </a:rPr>
              <a:t>Distributed development</a:t>
            </a:r>
          </a:p>
          <a:p>
            <a:pPr eaLnBrk="1" hangingPunct="1">
              <a:defRPr/>
            </a:pPr>
            <a:r>
              <a:rPr lang="en-US" sz="3200" b="1" dirty="0" smtClean="0">
                <a:solidFill>
                  <a:srgbClr val="0000FF"/>
                </a:solidFill>
              </a:rPr>
              <a:t>Close user – developer loop</a:t>
            </a:r>
          </a:p>
          <a:p>
            <a:pPr lvl="1" eaLnBrk="1" hangingPunct="1">
              <a:defRPr/>
            </a:pPr>
            <a:r>
              <a:rPr lang="en-US" sz="2800" dirty="0" smtClean="0"/>
              <a:t>3</a:t>
            </a:r>
            <a:r>
              <a:rPr lang="en-US" sz="2800" baseline="30000" dirty="0" smtClean="0"/>
              <a:t>rd</a:t>
            </a:r>
            <a:r>
              <a:rPr lang="en-US" sz="2800" dirty="0" smtClean="0"/>
              <a:t> LAPS User Workshop – October 21-23, 2014</a:t>
            </a:r>
          </a:p>
          <a:p>
            <a:pPr lvl="1" eaLnBrk="1" hangingPunct="1">
              <a:defRPr/>
            </a:pPr>
            <a:r>
              <a:rPr lang="en-US" sz="2800" dirty="0" smtClean="0"/>
              <a:t>Form LAPS User Group to steer process</a:t>
            </a:r>
          </a:p>
          <a:p>
            <a:pPr lvl="1" eaLnBrk="1" hangingPunct="1">
              <a:defRPr/>
            </a:pPr>
            <a:r>
              <a:rPr lang="en-US" sz="2800" dirty="0" smtClean="0"/>
              <a:t>Links with MRMS, FACETS, </a:t>
            </a:r>
            <a:r>
              <a:rPr lang="en-US" sz="2800" dirty="0" err="1" smtClean="0"/>
              <a:t>etc</a:t>
            </a:r>
            <a:endParaRPr lang="en-US" sz="2800" dirty="0" smtClean="0"/>
          </a:p>
          <a:p>
            <a:pPr eaLnBrk="1" hangingPunct="1">
              <a:defRPr/>
            </a:pPr>
            <a:r>
              <a:rPr lang="en-US" sz="3200" b="1" dirty="0" smtClean="0">
                <a:solidFill>
                  <a:srgbClr val="0000FF"/>
                </a:solidFill>
              </a:rPr>
              <a:t>Test of concept</a:t>
            </a:r>
          </a:p>
          <a:p>
            <a:pPr lvl="1" eaLnBrk="1" hangingPunct="1">
              <a:defRPr/>
            </a:pPr>
            <a:r>
              <a:rPr lang="en-US" sz="2800" dirty="0" smtClean="0"/>
              <a:t>LAPS </a:t>
            </a:r>
            <a:r>
              <a:rPr lang="en-US" sz="2800" dirty="0"/>
              <a:t>A</a:t>
            </a:r>
            <a:r>
              <a:rPr lang="en-US" sz="2800" dirty="0" smtClean="0"/>
              <a:t>nalysis / </a:t>
            </a:r>
            <a:r>
              <a:rPr lang="en-US" sz="2800" dirty="0" err="1"/>
              <a:t>N</a:t>
            </a:r>
            <a:r>
              <a:rPr lang="en-US" sz="2800" dirty="0" err="1" smtClean="0"/>
              <a:t>owcasting</a:t>
            </a:r>
            <a:r>
              <a:rPr lang="en-US" sz="2800" dirty="0" smtClean="0"/>
              <a:t> on IDP central servers</a:t>
            </a:r>
          </a:p>
          <a:p>
            <a:pPr lvl="2" eaLnBrk="1" hangingPunct="1">
              <a:defRPr/>
            </a:pPr>
            <a:r>
              <a:rPr lang="en-US" sz="2600" dirty="0" smtClean="0"/>
              <a:t>2.5km 15-min frequency 2/3D CONUS analysis</a:t>
            </a:r>
          </a:p>
          <a:p>
            <a:pPr lvl="2" eaLnBrk="1" hangingPunct="1">
              <a:defRPr/>
            </a:pPr>
            <a:r>
              <a:rPr lang="en-US" sz="2600" dirty="0" smtClean="0"/>
              <a:t>1km 15-min freq. 3D analysis &amp; 1-hr </a:t>
            </a:r>
            <a:r>
              <a:rPr lang="en-US" sz="2600" dirty="0" err="1" smtClean="0"/>
              <a:t>freq</a:t>
            </a:r>
            <a:r>
              <a:rPr lang="en-US" sz="2600" dirty="0" smtClean="0"/>
              <a:t> 3-6 </a:t>
            </a:r>
            <a:r>
              <a:rPr lang="en-US" sz="2600" dirty="0" err="1" smtClean="0"/>
              <a:t>hr</a:t>
            </a:r>
            <a:r>
              <a:rPr lang="en-US" sz="2600" dirty="0" smtClean="0"/>
              <a:t> forecast</a:t>
            </a:r>
          </a:p>
          <a:p>
            <a:pPr lvl="3" eaLnBrk="1" hangingPunct="1">
              <a:defRPr/>
            </a:pPr>
            <a:r>
              <a:rPr lang="en-US" sz="2600" dirty="0"/>
              <a:t>O</a:t>
            </a:r>
            <a:r>
              <a:rPr lang="en-US" sz="2600" dirty="0" smtClean="0"/>
              <a:t>n demand </a:t>
            </a:r>
            <a:r>
              <a:rPr lang="en-US" sz="2600" dirty="0" err="1" smtClean="0"/>
              <a:t>relocatable</a:t>
            </a:r>
            <a:r>
              <a:rPr lang="en-US" sz="2600" dirty="0" smtClean="0"/>
              <a:t> domain for high impact events</a:t>
            </a:r>
          </a:p>
          <a:p>
            <a:pPr eaLnBrk="1" hangingPunct="1">
              <a:defRPr/>
            </a:pPr>
            <a:r>
              <a:rPr lang="en-US" sz="3200" b="1" dirty="0">
                <a:solidFill>
                  <a:srgbClr val="0000FF"/>
                </a:solidFill>
              </a:rPr>
              <a:t>NOAA </a:t>
            </a:r>
            <a:r>
              <a:rPr lang="en-US" sz="3200" b="1" dirty="0" err="1">
                <a:solidFill>
                  <a:srgbClr val="0000FF"/>
                </a:solidFill>
              </a:rPr>
              <a:t>Testbeds</a:t>
            </a:r>
            <a:endParaRPr lang="en-US" sz="3200" b="1" dirty="0">
              <a:solidFill>
                <a:srgbClr val="0000FF"/>
              </a:solidFill>
            </a:endParaRPr>
          </a:p>
          <a:p>
            <a:pPr lvl="1" eaLnBrk="1" hangingPunct="1">
              <a:defRPr/>
            </a:pPr>
            <a:r>
              <a:rPr lang="en-US" sz="2800" dirty="0"/>
              <a:t>Testing / development in</a:t>
            </a:r>
          </a:p>
          <a:p>
            <a:pPr lvl="2" eaLnBrk="1" hangingPunct="1">
              <a:defRPr/>
            </a:pPr>
            <a:r>
              <a:rPr lang="en-US" sz="2600" dirty="0"/>
              <a:t>HWT, HMT – Flash Flood / Winter Weather, AWT</a:t>
            </a:r>
          </a:p>
          <a:p>
            <a:pPr eaLnBrk="1" hangingPunct="1">
              <a:defRPr/>
            </a:pPr>
            <a:r>
              <a:rPr lang="en-US" sz="3200" b="1" dirty="0" smtClean="0">
                <a:solidFill>
                  <a:srgbClr val="0000FF"/>
                </a:solidFill>
              </a:rPr>
              <a:t>Operational </a:t>
            </a:r>
            <a:r>
              <a:rPr lang="en-US" sz="3200" b="1" dirty="0">
                <a:solidFill>
                  <a:srgbClr val="0000FF"/>
                </a:solidFill>
              </a:rPr>
              <a:t>Proving Ground</a:t>
            </a:r>
          </a:p>
          <a:p>
            <a:pPr lvl="1" eaLnBrk="1" hangingPunct="1">
              <a:defRPr/>
            </a:pPr>
            <a:r>
              <a:rPr lang="en-US" sz="2800" dirty="0"/>
              <a:t>End-to-end evaluation</a:t>
            </a:r>
          </a:p>
          <a:p>
            <a:pPr eaLnBrk="1" hangingPunct="1">
              <a:defRPr/>
            </a:pPr>
            <a:endParaRPr lang="en-US" sz="3200" dirty="0" smtClean="0"/>
          </a:p>
        </p:txBody>
      </p:sp>
      <p:sp>
        <p:nvSpPr>
          <p:cNvPr id="4" name="Slide Number Placeholder 4"/>
          <p:cNvSpPr>
            <a:spLocks noGrp="1"/>
          </p:cNvSpPr>
          <p:nvPr>
            <p:ph type="sldNum" sz="quarter" idx="12"/>
          </p:nvPr>
        </p:nvSpPr>
        <p:spPr>
          <a:xfrm>
            <a:off x="8229600" y="6245225"/>
            <a:ext cx="457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a:solidFill>
                  <a:srgbClr val="000000"/>
                </a:solidFill>
              </a:rPr>
              <a:pPr eaLnBrk="1" hangingPunct="1"/>
              <a:t>34</a:t>
            </a:fld>
            <a:endParaRPr lang="en-US" sz="1400" dirty="0">
              <a:solidFill>
                <a:srgbClr val="000000"/>
              </a:solidFill>
            </a:endParaRPr>
          </a:p>
        </p:txBody>
      </p:sp>
    </p:spTree>
    <p:extLst>
      <p:ext uri="{BB962C8B-B14F-4D97-AF65-F5344CB8AC3E}">
        <p14:creationId xmlns:p14="http://schemas.microsoft.com/office/powerpoint/2010/main" val="85187517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0" y="0"/>
            <a:ext cx="9144000" cy="457200"/>
          </a:xfrm>
        </p:spPr>
        <p:txBody>
          <a:bodyPr/>
          <a:lstStyle/>
          <a:p>
            <a:pPr eaLnBrk="1" hangingPunct="1">
              <a:defRPr/>
            </a:pPr>
            <a:r>
              <a:rPr lang="en-GB" sz="3100" dirty="0" smtClean="0">
                <a:solidFill>
                  <a:srgbClr val="FF0000"/>
                </a:solidFill>
                <a:cs typeface="+mj-cs"/>
              </a:rPr>
              <a:t>NOWCASTING VISION</a:t>
            </a:r>
            <a:endParaRPr lang="en-US" sz="3100" dirty="0" smtClean="0">
              <a:solidFill>
                <a:srgbClr val="FF0000"/>
              </a:solidFill>
              <a:cs typeface="+mj-cs"/>
            </a:endParaRPr>
          </a:p>
        </p:txBody>
      </p:sp>
      <p:sp>
        <p:nvSpPr>
          <p:cNvPr id="384003" name="Rectangle 3"/>
          <p:cNvSpPr>
            <a:spLocks noGrp="1" noChangeArrowheads="1"/>
          </p:cNvSpPr>
          <p:nvPr>
            <p:ph type="body" idx="1"/>
          </p:nvPr>
        </p:nvSpPr>
        <p:spPr bwMode="auto">
          <a:xfrm>
            <a:off x="0" y="533400"/>
            <a:ext cx="9144000" cy="6324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rmAutofit lnSpcReduction="10000"/>
          </a:bodyPr>
          <a:lstStyle/>
          <a:p>
            <a:pPr eaLnBrk="1" hangingPunct="1">
              <a:defRPr/>
            </a:pPr>
            <a:r>
              <a:rPr lang="en-US" sz="3200" dirty="0" smtClean="0"/>
              <a:t>Build on </a:t>
            </a:r>
            <a:r>
              <a:rPr lang="en-US" sz="3200" b="1" dirty="0" smtClean="0">
                <a:solidFill>
                  <a:srgbClr val="0000FF"/>
                </a:solidFill>
              </a:rPr>
              <a:t>existing capabilities</a:t>
            </a:r>
          </a:p>
          <a:p>
            <a:pPr lvl="1" eaLnBrk="1" hangingPunct="1">
              <a:defRPr/>
            </a:pPr>
            <a:r>
              <a:rPr lang="en-US" sz="2800" dirty="0" smtClean="0"/>
              <a:t>LAPS 3D analysis, WRF ARW, MRMS</a:t>
            </a:r>
          </a:p>
          <a:p>
            <a:pPr eaLnBrk="1" hangingPunct="1">
              <a:defRPr/>
            </a:pPr>
            <a:r>
              <a:rPr lang="en-US" sz="3200" b="1" dirty="0" err="1" smtClean="0">
                <a:solidFill>
                  <a:srgbClr val="0000FF"/>
                </a:solidFill>
              </a:rPr>
              <a:t>Pathfinding</a:t>
            </a:r>
            <a:r>
              <a:rPr lang="en-US" sz="3200" dirty="0" smtClean="0">
                <a:solidFill>
                  <a:srgbClr val="0000FF"/>
                </a:solidFill>
              </a:rPr>
              <a:t> </a:t>
            </a:r>
            <a:r>
              <a:rPr lang="en-US" sz="3200" dirty="0" smtClean="0"/>
              <a:t>approach – What can we do today?</a:t>
            </a:r>
          </a:p>
          <a:p>
            <a:pPr lvl="1" eaLnBrk="1" hangingPunct="1">
              <a:defRPr/>
            </a:pPr>
            <a:r>
              <a:rPr lang="en-US" sz="2800" dirty="0" smtClean="0"/>
              <a:t>Plan in context of FACETS</a:t>
            </a:r>
          </a:p>
          <a:p>
            <a:pPr lvl="1" eaLnBrk="1" hangingPunct="1">
              <a:defRPr/>
            </a:pPr>
            <a:r>
              <a:rPr lang="en-US" sz="2800" dirty="0" smtClean="0"/>
              <a:t>Work with partners on concept / operations</a:t>
            </a:r>
          </a:p>
          <a:p>
            <a:pPr lvl="2" eaLnBrk="1" hangingPunct="1">
              <a:defRPr/>
            </a:pPr>
            <a:r>
              <a:rPr lang="en-US" sz="2600" dirty="0"/>
              <a:t>Serve needs of field to respond to high impact </a:t>
            </a:r>
            <a:r>
              <a:rPr lang="en-US" sz="2600" dirty="0" smtClean="0"/>
              <a:t>events</a:t>
            </a:r>
          </a:p>
          <a:p>
            <a:pPr lvl="3" eaLnBrk="1" hangingPunct="1">
              <a:defRPr/>
            </a:pPr>
            <a:r>
              <a:rPr lang="en-US" sz="2600" dirty="0" smtClean="0"/>
              <a:t>Fire weather, severe weather, incident response, </a:t>
            </a:r>
            <a:r>
              <a:rPr lang="en-US" sz="2600" dirty="0" err="1" smtClean="0"/>
              <a:t>etc</a:t>
            </a:r>
            <a:endParaRPr lang="en-US" sz="2600" dirty="0" smtClean="0"/>
          </a:p>
          <a:p>
            <a:pPr lvl="2" eaLnBrk="1" hangingPunct="1">
              <a:defRPr/>
            </a:pPr>
            <a:r>
              <a:rPr lang="en-US" sz="2600" dirty="0" smtClean="0"/>
              <a:t>On demand, flexible, quick response</a:t>
            </a:r>
          </a:p>
          <a:p>
            <a:pPr lvl="3" eaLnBrk="1" hangingPunct="1">
              <a:defRPr/>
            </a:pPr>
            <a:r>
              <a:rPr lang="en-US" sz="2600" dirty="0" smtClean="0">
                <a:solidFill>
                  <a:srgbClr val="D612F0"/>
                </a:solidFill>
              </a:rPr>
              <a:t>Observationally driven analysis </a:t>
            </a:r>
            <a:r>
              <a:rPr lang="en-US" sz="2600" dirty="0" smtClean="0"/>
              <a:t>for monitoring</a:t>
            </a:r>
          </a:p>
          <a:p>
            <a:pPr lvl="3" eaLnBrk="1" hangingPunct="1">
              <a:defRPr/>
            </a:pPr>
            <a:r>
              <a:rPr lang="en-US" sz="2600" dirty="0" smtClean="0">
                <a:solidFill>
                  <a:srgbClr val="D612F0"/>
                </a:solidFill>
              </a:rPr>
              <a:t>Forecast consistent w analysis </a:t>
            </a:r>
            <a:r>
              <a:rPr lang="en-US" sz="2600" dirty="0" smtClean="0"/>
              <a:t>for </a:t>
            </a:r>
            <a:r>
              <a:rPr lang="en-US" sz="2600" dirty="0" err="1" smtClean="0"/>
              <a:t>nowcasting</a:t>
            </a:r>
            <a:endParaRPr lang="en-US" sz="2600" dirty="0" smtClean="0"/>
          </a:p>
          <a:p>
            <a:pPr lvl="1" eaLnBrk="1" hangingPunct="1">
              <a:defRPr/>
            </a:pPr>
            <a:r>
              <a:rPr lang="en-US" sz="2800" dirty="0" smtClean="0"/>
              <a:t>LAPS designed &amp; developed to fill these needs</a:t>
            </a:r>
          </a:p>
        </p:txBody>
      </p:sp>
      <p:sp>
        <p:nvSpPr>
          <p:cNvPr id="4" name="Slide Number Placeholder 4"/>
          <p:cNvSpPr>
            <a:spLocks noGrp="1"/>
          </p:cNvSpPr>
          <p:nvPr>
            <p:ph type="sldNum" sz="quarter" idx="12"/>
          </p:nvPr>
        </p:nvSpPr>
        <p:spPr>
          <a:xfrm>
            <a:off x="8229600" y="6245225"/>
            <a:ext cx="457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a:solidFill>
                  <a:srgbClr val="000000"/>
                </a:solidFill>
              </a:rPr>
              <a:pPr eaLnBrk="1" hangingPunct="1"/>
              <a:t>35</a:t>
            </a:fld>
            <a:endParaRPr lang="en-US" sz="1400" dirty="0">
              <a:solidFill>
                <a:srgbClr val="000000"/>
              </a:solidFill>
            </a:endParaRPr>
          </a:p>
        </p:txBody>
      </p:sp>
    </p:spTree>
    <p:extLst>
      <p:ext uri="{BB962C8B-B14F-4D97-AF65-F5344CB8AC3E}">
        <p14:creationId xmlns:p14="http://schemas.microsoft.com/office/powerpoint/2010/main" val="86565769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0" y="0"/>
            <a:ext cx="9144000" cy="457200"/>
          </a:xfrm>
        </p:spPr>
        <p:txBody>
          <a:bodyPr/>
          <a:lstStyle/>
          <a:p>
            <a:pPr eaLnBrk="1" hangingPunct="1">
              <a:defRPr/>
            </a:pPr>
            <a:r>
              <a:rPr lang="en-GB" sz="3100" dirty="0" smtClean="0">
                <a:solidFill>
                  <a:srgbClr val="FF0000"/>
                </a:solidFill>
                <a:cs typeface="+mj-cs"/>
              </a:rPr>
              <a:t>CONCLUSIONS</a:t>
            </a:r>
            <a:endParaRPr lang="en-US" sz="3100" dirty="0" smtClean="0">
              <a:solidFill>
                <a:srgbClr val="FF0000"/>
              </a:solidFill>
              <a:cs typeface="+mj-cs"/>
            </a:endParaRPr>
          </a:p>
        </p:txBody>
      </p:sp>
      <p:sp>
        <p:nvSpPr>
          <p:cNvPr id="384003" name="Rectangle 3"/>
          <p:cNvSpPr>
            <a:spLocks noGrp="1" noChangeArrowheads="1"/>
          </p:cNvSpPr>
          <p:nvPr>
            <p:ph type="body" idx="1"/>
          </p:nvPr>
        </p:nvSpPr>
        <p:spPr bwMode="auto">
          <a:xfrm>
            <a:off x="0" y="609600"/>
            <a:ext cx="9144000" cy="62484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rmAutofit/>
          </a:bodyPr>
          <a:lstStyle/>
          <a:p>
            <a:pPr eaLnBrk="1" hangingPunct="1">
              <a:defRPr/>
            </a:pPr>
            <a:r>
              <a:rPr lang="en-US" sz="3200" b="1" dirty="0" smtClean="0">
                <a:solidFill>
                  <a:srgbClr val="0000FF"/>
                </a:solidFill>
              </a:rPr>
              <a:t>Objective</a:t>
            </a:r>
          </a:p>
          <a:p>
            <a:pPr lvl="1" eaLnBrk="1" hangingPunct="1">
              <a:defRPr/>
            </a:pPr>
            <a:r>
              <a:rPr lang="en-US" sz="2800" dirty="0" smtClean="0"/>
              <a:t>Best </a:t>
            </a:r>
            <a:r>
              <a:rPr lang="en-US" sz="2800" dirty="0" err="1" smtClean="0"/>
              <a:t>nowcasting</a:t>
            </a:r>
            <a:r>
              <a:rPr lang="en-US" sz="2800" dirty="0" smtClean="0"/>
              <a:t> system attainable now for WRN</a:t>
            </a:r>
          </a:p>
          <a:p>
            <a:pPr lvl="2" eaLnBrk="1" hangingPunct="1">
              <a:defRPr/>
            </a:pPr>
            <a:r>
              <a:rPr lang="en-US" sz="2600" dirty="0" smtClean="0"/>
              <a:t>Will use whatever techniques provide desired features / best metrics</a:t>
            </a:r>
          </a:p>
          <a:p>
            <a:pPr eaLnBrk="1" hangingPunct="1">
              <a:defRPr/>
            </a:pPr>
            <a:r>
              <a:rPr lang="en-US" sz="3200" b="1" dirty="0" smtClean="0">
                <a:solidFill>
                  <a:srgbClr val="0000FF"/>
                </a:solidFill>
              </a:rPr>
              <a:t>Community effort</a:t>
            </a:r>
          </a:p>
          <a:p>
            <a:pPr lvl="1" eaLnBrk="1" hangingPunct="1">
              <a:defRPr/>
            </a:pPr>
            <a:r>
              <a:rPr lang="en-US" sz="2800" dirty="0" smtClean="0"/>
              <a:t>We engage in </a:t>
            </a:r>
            <a:r>
              <a:rPr lang="en-US" sz="2800" dirty="0" err="1" smtClean="0"/>
              <a:t>VLab</a:t>
            </a:r>
            <a:endParaRPr lang="en-US" sz="2800" dirty="0" smtClean="0"/>
          </a:p>
          <a:p>
            <a:pPr lvl="1" eaLnBrk="1" hangingPunct="1">
              <a:defRPr/>
            </a:pPr>
            <a:r>
              <a:rPr lang="en-US" sz="2800" dirty="0" smtClean="0"/>
              <a:t>Invite others to join</a:t>
            </a:r>
          </a:p>
          <a:p>
            <a:pPr lvl="2" eaLnBrk="1" hangingPunct="1">
              <a:defRPr/>
            </a:pPr>
            <a:r>
              <a:rPr lang="en-US" sz="2600" dirty="0" smtClean="0"/>
              <a:t>Inclusive effort – LAPS &amp; broader community</a:t>
            </a:r>
          </a:p>
          <a:p>
            <a:pPr eaLnBrk="1" hangingPunct="1">
              <a:defRPr/>
            </a:pPr>
            <a:r>
              <a:rPr lang="en-US" sz="3200" b="1" dirty="0" smtClean="0">
                <a:solidFill>
                  <a:srgbClr val="0000FF"/>
                </a:solidFill>
              </a:rPr>
              <a:t>Readiness</a:t>
            </a:r>
          </a:p>
          <a:p>
            <a:pPr lvl="1" eaLnBrk="1" hangingPunct="1">
              <a:defRPr/>
            </a:pPr>
            <a:r>
              <a:rPr lang="en-US" sz="2800" dirty="0" smtClean="0"/>
              <a:t>Necessary tools are there today</a:t>
            </a:r>
          </a:p>
          <a:p>
            <a:pPr lvl="1" eaLnBrk="1" hangingPunct="1">
              <a:defRPr/>
            </a:pPr>
            <a:r>
              <a:rPr lang="en-US" sz="2800" dirty="0" smtClean="0"/>
              <a:t>Use what’s available now – Improve later</a:t>
            </a:r>
          </a:p>
          <a:p>
            <a:pPr lvl="1" eaLnBrk="1" hangingPunct="1">
              <a:defRPr/>
            </a:pPr>
            <a:endParaRPr lang="en-US" sz="2800" dirty="0" smtClean="0"/>
          </a:p>
        </p:txBody>
      </p:sp>
      <p:sp>
        <p:nvSpPr>
          <p:cNvPr id="4" name="Slide Number Placeholder 4"/>
          <p:cNvSpPr>
            <a:spLocks noGrp="1"/>
          </p:cNvSpPr>
          <p:nvPr>
            <p:ph type="sldNum" sz="quarter" idx="12"/>
          </p:nvPr>
        </p:nvSpPr>
        <p:spPr>
          <a:xfrm>
            <a:off x="8229600" y="6245225"/>
            <a:ext cx="457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a:solidFill>
                  <a:srgbClr val="000000"/>
                </a:solidFill>
              </a:rPr>
              <a:pPr eaLnBrk="1" hangingPunct="1"/>
              <a:t>36</a:t>
            </a:fld>
            <a:endParaRPr lang="en-US" sz="1400" dirty="0">
              <a:solidFill>
                <a:srgbClr val="000000"/>
              </a:solidFill>
            </a:endParaRPr>
          </a:p>
        </p:txBody>
      </p:sp>
    </p:spTree>
    <p:extLst>
      <p:ext uri="{BB962C8B-B14F-4D97-AF65-F5344CB8AC3E}">
        <p14:creationId xmlns:p14="http://schemas.microsoft.com/office/powerpoint/2010/main" val="139836376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0" y="0"/>
            <a:ext cx="9144000" cy="457200"/>
          </a:xfrm>
        </p:spPr>
        <p:txBody>
          <a:bodyPr/>
          <a:lstStyle/>
          <a:p>
            <a:pPr eaLnBrk="1" hangingPunct="1">
              <a:defRPr/>
            </a:pPr>
            <a:r>
              <a:rPr lang="en-GB" sz="3200" dirty="0" smtClean="0">
                <a:solidFill>
                  <a:srgbClr val="FF0000"/>
                </a:solidFill>
                <a:cs typeface="+mj-cs"/>
              </a:rPr>
              <a:t>OUTLINE / SUMMARY</a:t>
            </a:r>
            <a:endParaRPr lang="en-US" sz="3200" dirty="0" smtClean="0">
              <a:solidFill>
                <a:srgbClr val="FF0000"/>
              </a:solidFill>
              <a:cs typeface="+mj-cs"/>
            </a:endParaRPr>
          </a:p>
        </p:txBody>
      </p:sp>
      <p:sp>
        <p:nvSpPr>
          <p:cNvPr id="384003" name="Rectangle 3"/>
          <p:cNvSpPr>
            <a:spLocks noGrp="1" noChangeArrowheads="1"/>
          </p:cNvSpPr>
          <p:nvPr>
            <p:ph type="body" idx="1"/>
          </p:nvPr>
        </p:nvSpPr>
        <p:spPr bwMode="auto">
          <a:xfrm>
            <a:off x="0" y="457200"/>
            <a:ext cx="9144000" cy="6400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rmAutofit fontScale="70000" lnSpcReduction="20000"/>
          </a:bodyPr>
          <a:lstStyle/>
          <a:p>
            <a:pPr eaLnBrk="1" hangingPunct="1">
              <a:defRPr/>
            </a:pPr>
            <a:r>
              <a:rPr lang="en-US" sz="3200" b="1" dirty="0" smtClean="0">
                <a:solidFill>
                  <a:srgbClr val="0000FF"/>
                </a:solidFill>
              </a:rPr>
              <a:t>LAPS history &amp; user base</a:t>
            </a:r>
            <a:endParaRPr lang="en-US" sz="3200" dirty="0" smtClean="0">
              <a:solidFill>
                <a:srgbClr val="0000FF"/>
              </a:solidFill>
            </a:endParaRPr>
          </a:p>
          <a:p>
            <a:pPr lvl="1" eaLnBrk="1" hangingPunct="1">
              <a:defRPr/>
            </a:pPr>
            <a:r>
              <a:rPr lang="en-US" sz="2800" dirty="0" smtClean="0">
                <a:solidFill>
                  <a:srgbClr val="000000"/>
                </a:solidFill>
              </a:rPr>
              <a:t>1989 – 2011 – multi-pass Barnes analysis</a:t>
            </a:r>
          </a:p>
          <a:p>
            <a:pPr lvl="1" eaLnBrk="1" hangingPunct="1">
              <a:defRPr/>
            </a:pPr>
            <a:r>
              <a:rPr lang="en-US" sz="2800" dirty="0" smtClean="0">
                <a:solidFill>
                  <a:srgbClr val="000000"/>
                </a:solidFill>
              </a:rPr>
              <a:t>2012 – </a:t>
            </a:r>
            <a:r>
              <a:rPr lang="en-US" sz="2800" dirty="0" err="1" smtClean="0">
                <a:solidFill>
                  <a:srgbClr val="000000"/>
                </a:solidFill>
              </a:rPr>
              <a:t>Multiscale</a:t>
            </a:r>
            <a:r>
              <a:rPr lang="en-US" sz="2800" dirty="0" smtClean="0">
                <a:solidFill>
                  <a:srgbClr val="000000"/>
                </a:solidFill>
              </a:rPr>
              <a:t> </a:t>
            </a:r>
            <a:r>
              <a:rPr lang="en-US" sz="2800" dirty="0" err="1" smtClean="0">
                <a:solidFill>
                  <a:srgbClr val="000000"/>
                </a:solidFill>
              </a:rPr>
              <a:t>variational</a:t>
            </a:r>
            <a:r>
              <a:rPr lang="en-US" sz="2800" dirty="0" smtClean="0">
                <a:solidFill>
                  <a:srgbClr val="000000"/>
                </a:solidFill>
              </a:rPr>
              <a:t> approach</a:t>
            </a:r>
          </a:p>
          <a:p>
            <a:pPr lvl="1" eaLnBrk="1" hangingPunct="1">
              <a:defRPr/>
            </a:pPr>
            <a:r>
              <a:rPr lang="en-US" sz="2800" dirty="0" smtClean="0">
                <a:solidFill>
                  <a:srgbClr val="000000"/>
                </a:solidFill>
              </a:rPr>
              <a:t>Used operationally by 20+ US, private, international agencies</a:t>
            </a:r>
          </a:p>
          <a:p>
            <a:pPr eaLnBrk="1" hangingPunct="1">
              <a:defRPr/>
            </a:pPr>
            <a:r>
              <a:rPr lang="en-US" sz="3200" b="1" dirty="0" smtClean="0">
                <a:solidFill>
                  <a:srgbClr val="0000FF"/>
                </a:solidFill>
              </a:rPr>
              <a:t>Qualities of LAPS</a:t>
            </a:r>
            <a:endParaRPr lang="en-US" sz="3200" dirty="0" smtClean="0">
              <a:solidFill>
                <a:srgbClr val="0000FF"/>
              </a:solidFill>
            </a:endParaRPr>
          </a:p>
          <a:p>
            <a:pPr lvl="1" eaLnBrk="1" hangingPunct="1">
              <a:defRPr/>
            </a:pPr>
            <a:r>
              <a:rPr lang="en-US" sz="2800" dirty="0" smtClean="0">
                <a:solidFill>
                  <a:srgbClr val="000000"/>
                </a:solidFill>
              </a:rPr>
              <a:t>Fidelity to reality (observations)</a:t>
            </a:r>
          </a:p>
          <a:p>
            <a:pPr lvl="1" eaLnBrk="1" hangingPunct="1">
              <a:defRPr/>
            </a:pPr>
            <a:r>
              <a:rPr lang="en-US" sz="2800" dirty="0" smtClean="0">
                <a:solidFill>
                  <a:srgbClr val="000000"/>
                </a:solidFill>
              </a:rPr>
              <a:t>Consistency between situational awareness &amp; NWP analyses</a:t>
            </a:r>
          </a:p>
          <a:p>
            <a:pPr lvl="1" eaLnBrk="1" hangingPunct="1">
              <a:defRPr/>
            </a:pPr>
            <a:r>
              <a:rPr lang="en-US" sz="2800" dirty="0" err="1" smtClean="0">
                <a:solidFill>
                  <a:srgbClr val="000000"/>
                </a:solidFill>
              </a:rPr>
              <a:t>Nowcast</a:t>
            </a:r>
            <a:r>
              <a:rPr lang="en-US" sz="2800" dirty="0" smtClean="0">
                <a:solidFill>
                  <a:srgbClr val="000000"/>
                </a:solidFill>
              </a:rPr>
              <a:t> (forecast) skill</a:t>
            </a:r>
          </a:p>
          <a:p>
            <a:pPr lvl="1" eaLnBrk="1" hangingPunct="1">
              <a:defRPr/>
            </a:pPr>
            <a:r>
              <a:rPr lang="en-US" sz="2800" dirty="0" smtClean="0">
                <a:solidFill>
                  <a:srgbClr val="000000"/>
                </a:solidFill>
              </a:rPr>
              <a:t>Speed – Low latency, high frequency, high resolution</a:t>
            </a:r>
          </a:p>
          <a:p>
            <a:pPr eaLnBrk="1" hangingPunct="1">
              <a:defRPr/>
            </a:pPr>
            <a:r>
              <a:rPr lang="en-US" sz="3200" b="1" dirty="0" smtClean="0">
                <a:solidFill>
                  <a:srgbClr val="0000FF"/>
                </a:solidFill>
              </a:rPr>
              <a:t>Drivers for change in use of LAPS</a:t>
            </a:r>
            <a:endParaRPr lang="en-US" sz="3200" dirty="0">
              <a:solidFill>
                <a:srgbClr val="0000FF"/>
              </a:solidFill>
            </a:endParaRPr>
          </a:p>
          <a:p>
            <a:pPr lvl="1" eaLnBrk="1" hangingPunct="1">
              <a:defRPr/>
            </a:pPr>
            <a:r>
              <a:rPr lang="en-US" sz="2800" dirty="0" smtClean="0">
                <a:solidFill>
                  <a:srgbClr val="000000"/>
                </a:solidFill>
              </a:rPr>
              <a:t>Need for more coordination, cloud computing, WRN</a:t>
            </a:r>
          </a:p>
          <a:p>
            <a:pPr eaLnBrk="1" hangingPunct="1">
              <a:defRPr/>
            </a:pPr>
            <a:r>
              <a:rPr lang="en-US" sz="3200" b="1" dirty="0" err="1" smtClean="0">
                <a:solidFill>
                  <a:srgbClr val="0000FF"/>
                </a:solidFill>
              </a:rPr>
              <a:t>VLab</a:t>
            </a:r>
            <a:r>
              <a:rPr lang="en-US" sz="3200" b="1" dirty="0" smtClean="0">
                <a:solidFill>
                  <a:srgbClr val="0000FF"/>
                </a:solidFill>
              </a:rPr>
              <a:t> path to </a:t>
            </a:r>
            <a:r>
              <a:rPr lang="en-US" sz="3200" b="1" dirty="0" err="1" smtClean="0">
                <a:solidFill>
                  <a:srgbClr val="0000FF"/>
                </a:solidFill>
              </a:rPr>
              <a:t>Nowcasting</a:t>
            </a:r>
            <a:r>
              <a:rPr lang="en-US" sz="3200" b="1" dirty="0" smtClean="0">
                <a:solidFill>
                  <a:srgbClr val="0000FF"/>
                </a:solidFill>
              </a:rPr>
              <a:t> with LAPS </a:t>
            </a:r>
          </a:p>
          <a:p>
            <a:pPr lvl="1" eaLnBrk="1" hangingPunct="1">
              <a:defRPr/>
            </a:pPr>
            <a:r>
              <a:rPr lang="en-US" sz="2800" dirty="0" smtClean="0">
                <a:solidFill>
                  <a:srgbClr val="000000"/>
                </a:solidFill>
              </a:rPr>
              <a:t>Monitoring</a:t>
            </a:r>
          </a:p>
          <a:p>
            <a:pPr lvl="2" eaLnBrk="1" hangingPunct="1">
              <a:defRPr/>
            </a:pPr>
            <a:r>
              <a:rPr lang="en-US" sz="2600" dirty="0" smtClean="0">
                <a:solidFill>
                  <a:srgbClr val="000000"/>
                </a:solidFill>
              </a:rPr>
              <a:t>2.5 km / 15-min frequency CONUS &amp; OCONUS 2/3D analysis</a:t>
            </a:r>
          </a:p>
          <a:p>
            <a:pPr lvl="1" eaLnBrk="1" hangingPunct="1">
              <a:defRPr/>
            </a:pPr>
            <a:r>
              <a:rPr lang="en-US" sz="2800" dirty="0" err="1" smtClean="0">
                <a:solidFill>
                  <a:srgbClr val="000000"/>
                </a:solidFill>
              </a:rPr>
              <a:t>Nowcasting</a:t>
            </a:r>
            <a:endParaRPr lang="en-US" sz="2800" dirty="0" smtClean="0">
              <a:solidFill>
                <a:srgbClr val="000000"/>
              </a:solidFill>
            </a:endParaRPr>
          </a:p>
          <a:p>
            <a:pPr lvl="2" eaLnBrk="1" hangingPunct="1">
              <a:defRPr/>
            </a:pPr>
            <a:r>
              <a:rPr lang="en-US" sz="2600" dirty="0" smtClean="0">
                <a:solidFill>
                  <a:srgbClr val="000000"/>
                </a:solidFill>
              </a:rPr>
              <a:t>For high impact events – </a:t>
            </a:r>
            <a:r>
              <a:rPr lang="en-US" sz="2600" dirty="0" err="1" smtClean="0">
                <a:solidFill>
                  <a:srgbClr val="000000"/>
                </a:solidFill>
              </a:rPr>
              <a:t>Relocatable</a:t>
            </a:r>
            <a:r>
              <a:rPr lang="en-US" sz="2600" dirty="0" smtClean="0">
                <a:solidFill>
                  <a:srgbClr val="000000"/>
                </a:solidFill>
              </a:rPr>
              <a:t> domain</a:t>
            </a:r>
          </a:p>
          <a:p>
            <a:pPr lvl="2" eaLnBrk="1" hangingPunct="1">
              <a:defRPr/>
            </a:pPr>
            <a:r>
              <a:rPr lang="en-US" sz="2600" dirty="0" smtClean="0">
                <a:solidFill>
                  <a:srgbClr val="000000"/>
                </a:solidFill>
              </a:rPr>
              <a:t>1km/5-15 min freq. 3D analysis, 1hr freq. 3-6 </a:t>
            </a:r>
            <a:r>
              <a:rPr lang="en-US" sz="2600" dirty="0" err="1" smtClean="0">
                <a:solidFill>
                  <a:srgbClr val="000000"/>
                </a:solidFill>
              </a:rPr>
              <a:t>hr</a:t>
            </a:r>
            <a:r>
              <a:rPr lang="en-US" sz="2600" dirty="0" smtClean="0">
                <a:solidFill>
                  <a:srgbClr val="000000"/>
                </a:solidFill>
              </a:rPr>
              <a:t> WRF forecast</a:t>
            </a:r>
          </a:p>
          <a:p>
            <a:pPr lvl="1" eaLnBrk="1" hangingPunct="1">
              <a:defRPr/>
            </a:pPr>
            <a:r>
              <a:rPr lang="en-US" sz="2800" dirty="0" smtClean="0">
                <a:solidFill>
                  <a:srgbClr val="000000"/>
                </a:solidFill>
              </a:rPr>
              <a:t>Approach</a:t>
            </a:r>
          </a:p>
          <a:p>
            <a:pPr lvl="2" eaLnBrk="1" hangingPunct="1">
              <a:defRPr/>
            </a:pPr>
            <a:r>
              <a:rPr lang="en-US" sz="2600" dirty="0" smtClean="0">
                <a:solidFill>
                  <a:srgbClr val="000000"/>
                </a:solidFill>
              </a:rPr>
              <a:t>Run on IDP server; Test off-line, in </a:t>
            </a:r>
            <a:r>
              <a:rPr lang="en-US" sz="2600" dirty="0" err="1" smtClean="0">
                <a:solidFill>
                  <a:srgbClr val="000000"/>
                </a:solidFill>
              </a:rPr>
              <a:t>Testbeds</a:t>
            </a:r>
            <a:r>
              <a:rPr lang="en-US" sz="2600" dirty="0" smtClean="0">
                <a:solidFill>
                  <a:srgbClr val="000000"/>
                </a:solidFill>
              </a:rPr>
              <a:t>, OPG</a:t>
            </a:r>
          </a:p>
          <a:p>
            <a:pPr lvl="2" eaLnBrk="1" hangingPunct="1">
              <a:defRPr/>
            </a:pPr>
            <a:r>
              <a:rPr lang="en-US" sz="2600" dirty="0" smtClean="0">
                <a:solidFill>
                  <a:srgbClr val="000000"/>
                </a:solidFill>
              </a:rPr>
              <a:t>Engage with broader DA / user communities – LAPS Workshop, User Group</a:t>
            </a:r>
          </a:p>
        </p:txBody>
      </p:sp>
      <p:sp>
        <p:nvSpPr>
          <p:cNvPr id="4" name="Slide Number Placeholder 4"/>
          <p:cNvSpPr>
            <a:spLocks noGrp="1"/>
          </p:cNvSpPr>
          <p:nvPr>
            <p:ph type="sldNum" sz="quarter" idx="12"/>
          </p:nvPr>
        </p:nvSpPr>
        <p:spPr>
          <a:xfrm>
            <a:off x="8229600" y="6245225"/>
            <a:ext cx="457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a:pPr eaLnBrk="1" hangingPunct="1"/>
              <a:t>37</a:t>
            </a:fld>
            <a:endParaRPr lang="en-US" sz="1400" dirty="0"/>
          </a:p>
        </p:txBody>
      </p:sp>
    </p:spTree>
    <p:extLst>
      <p:ext uri="{BB962C8B-B14F-4D97-AF65-F5344CB8AC3E}">
        <p14:creationId xmlns:p14="http://schemas.microsoft.com/office/powerpoint/2010/main" val="177773810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19050"/>
            <a:ext cx="9144000" cy="533400"/>
          </a:xfrm>
        </p:spPr>
        <p:txBody>
          <a:bodyPr/>
          <a:lstStyle/>
          <a:p>
            <a:pPr eaLnBrk="1" hangingPunct="1"/>
            <a:r>
              <a:rPr lang="en-US" sz="3200" b="1" dirty="0">
                <a:solidFill>
                  <a:srgbClr val="FF0000"/>
                </a:solidFill>
                <a:latin typeface="Arial" charset="0"/>
                <a:ea typeface="ＭＳ Ｐゴシック" charset="0"/>
                <a:cs typeface="ＭＳ Ｐゴシック" charset="0"/>
              </a:rPr>
              <a:t>3D </a:t>
            </a:r>
            <a:r>
              <a:rPr lang="en-US" sz="3200" b="1" dirty="0" smtClean="0">
                <a:solidFill>
                  <a:srgbClr val="FF0000"/>
                </a:solidFill>
                <a:latin typeface="Arial" charset="0"/>
                <a:ea typeface="ＭＳ Ｐゴシック" charset="0"/>
                <a:cs typeface="ＭＳ Ｐゴシック" charset="0"/>
              </a:rPr>
              <a:t>500 m CLOUD </a:t>
            </a:r>
            <a:r>
              <a:rPr lang="en-US" sz="3200" b="1" dirty="0">
                <a:solidFill>
                  <a:srgbClr val="FF0000"/>
                </a:solidFill>
                <a:latin typeface="Arial" charset="0"/>
                <a:ea typeface="ＭＳ Ｐゴシック" charset="0"/>
                <a:cs typeface="ＭＳ Ｐゴシック" charset="0"/>
              </a:rPr>
              <a:t>ANALYSIS </a:t>
            </a:r>
            <a:r>
              <a:rPr lang="en-US" sz="3200" b="1" dirty="0" smtClean="0">
                <a:solidFill>
                  <a:srgbClr val="FF0000"/>
                </a:solidFill>
                <a:latin typeface="Arial" charset="0"/>
                <a:ea typeface="ＭＳ Ｐゴシック" charset="0"/>
                <a:cs typeface="ＭＳ Ｐゴシック" charset="0"/>
              </a:rPr>
              <a:t> -  LOOP</a:t>
            </a:r>
            <a:endParaRPr lang="en-US" sz="2400" b="1" dirty="0">
              <a:solidFill>
                <a:srgbClr val="3333FF"/>
              </a:solidFill>
              <a:latin typeface="Arial" charset="0"/>
              <a:ea typeface="ＭＳ Ｐゴシック" charset="0"/>
              <a:cs typeface="ＭＳ Ｐゴシック" charset="0"/>
            </a:endParaRPr>
          </a:p>
        </p:txBody>
      </p:sp>
      <p:sp>
        <p:nvSpPr>
          <p:cNvPr id="62467" name="TextBox 13"/>
          <p:cNvSpPr txBox="1">
            <a:spLocks noChangeArrowheads="1"/>
          </p:cNvSpPr>
          <p:nvPr/>
        </p:nvSpPr>
        <p:spPr bwMode="auto">
          <a:xfrm>
            <a:off x="6646863" y="457200"/>
            <a:ext cx="2497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ko-KR" sz="1800" i="1" dirty="0">
                <a:solidFill>
                  <a:srgbClr val="00A034"/>
                </a:solidFill>
              </a:rPr>
              <a:t>Courtesy Steve Albers</a:t>
            </a:r>
            <a:endParaRPr lang="ko-KR" altLang="en-US" sz="1800" i="1" dirty="0">
              <a:solidFill>
                <a:srgbClr val="00A034"/>
              </a:solidFill>
            </a:endParaRPr>
          </a:p>
        </p:txBody>
      </p:sp>
      <p:sp>
        <p:nvSpPr>
          <p:cNvPr id="62468" name="Rectangle 4"/>
          <p:cNvSpPr>
            <a:spLocks noChangeArrowheads="1"/>
          </p:cNvSpPr>
          <p:nvPr/>
        </p:nvSpPr>
        <p:spPr bwMode="auto">
          <a:xfrm>
            <a:off x="-42863" y="685800"/>
            <a:ext cx="91709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i="1" dirty="0" smtClean="0">
                <a:solidFill>
                  <a:srgbClr val="0027E0"/>
                </a:solidFill>
                <a:latin typeface="Calibri" charset="0"/>
                <a:cs typeface="Calibri" charset="0"/>
              </a:rPr>
              <a:t>Unique </a:t>
            </a:r>
            <a:r>
              <a:rPr lang="en-US" sz="2400" i="1" dirty="0">
                <a:solidFill>
                  <a:srgbClr val="0027E0"/>
                </a:solidFill>
                <a:latin typeface="Calibri" charset="0"/>
                <a:cs typeface="Calibri" charset="0"/>
              </a:rPr>
              <a:t>feature </a:t>
            </a:r>
            <a:r>
              <a:rPr lang="en-US" sz="2400" i="1" dirty="0" smtClean="0">
                <a:solidFill>
                  <a:srgbClr val="0027E0"/>
                </a:solidFill>
                <a:latin typeface="Calibri" charset="0"/>
                <a:cs typeface="Calibri" charset="0"/>
              </a:rPr>
              <a:t>of LAPS</a:t>
            </a:r>
            <a:r>
              <a:rPr lang="en-US" sz="2400" i="1" dirty="0">
                <a:solidFill>
                  <a:srgbClr val="0027E0"/>
                </a:solidFill>
                <a:latin typeface="Calibri" charset="0"/>
                <a:cs typeface="Calibri" charset="0"/>
              </a:rPr>
              <a:t>, critical for </a:t>
            </a:r>
            <a:r>
              <a:rPr lang="en-US" sz="2400" i="1" dirty="0" smtClean="0">
                <a:solidFill>
                  <a:srgbClr val="0027E0"/>
                </a:solidFill>
                <a:latin typeface="Calibri" charset="0"/>
                <a:cs typeface="Calibri" charset="0"/>
              </a:rPr>
              <a:t>WOF, </a:t>
            </a:r>
            <a:r>
              <a:rPr lang="en-US" sz="2400" i="1" dirty="0" err="1" smtClean="0">
                <a:solidFill>
                  <a:srgbClr val="0027E0"/>
                </a:solidFill>
                <a:latin typeface="Calibri" charset="0"/>
                <a:cs typeface="Calibri" charset="0"/>
              </a:rPr>
              <a:t>Nextgen</a:t>
            </a:r>
            <a:r>
              <a:rPr lang="en-US" sz="2400" i="1" dirty="0" smtClean="0">
                <a:solidFill>
                  <a:srgbClr val="0027E0"/>
                </a:solidFill>
                <a:latin typeface="Calibri" charset="0"/>
                <a:cs typeface="Calibri" charset="0"/>
              </a:rPr>
              <a:t>, </a:t>
            </a:r>
            <a:r>
              <a:rPr lang="en-US" sz="2400" i="1" dirty="0" err="1" smtClean="0">
                <a:solidFill>
                  <a:srgbClr val="0027E0"/>
                </a:solidFill>
                <a:latin typeface="Calibri" charset="0"/>
                <a:cs typeface="Calibri" charset="0"/>
              </a:rPr>
              <a:t>etc</a:t>
            </a:r>
            <a:endParaRPr lang="en-US" sz="2400" i="1" dirty="0">
              <a:solidFill>
                <a:srgbClr val="0027E0"/>
              </a:solidFill>
            </a:endParaRPr>
          </a:p>
        </p:txBody>
      </p:sp>
      <p:sp>
        <p:nvSpPr>
          <p:cNvPr id="62469" name="Rectangle 5"/>
          <p:cNvSpPr>
            <a:spLocks noChangeArrowheads="1"/>
          </p:cNvSpPr>
          <p:nvPr/>
        </p:nvSpPr>
        <p:spPr bwMode="auto">
          <a:xfrm>
            <a:off x="7938" y="1066800"/>
            <a:ext cx="9170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dirty="0">
                <a:solidFill>
                  <a:srgbClr val="000000"/>
                </a:solidFill>
                <a:latin typeface="Calibri" charset="0"/>
                <a:cs typeface="Calibri" charset="0"/>
              </a:rPr>
              <a:t>Clouds as seen from top of DSRC building in Boulder by </a:t>
            </a:r>
            <a:r>
              <a:rPr lang="en-US" sz="2400" b="1" i="1" dirty="0">
                <a:solidFill>
                  <a:srgbClr val="0027E0"/>
                </a:solidFill>
                <a:latin typeface="Calibri" charset="0"/>
                <a:cs typeface="Calibri" charset="0"/>
              </a:rPr>
              <a:t>LAPS ANALYSIS</a:t>
            </a:r>
            <a:endParaRPr lang="en-US" sz="2400" b="1" i="1" dirty="0">
              <a:solidFill>
                <a:srgbClr val="000000"/>
              </a:solidFill>
            </a:endParaRPr>
          </a:p>
        </p:txBody>
      </p:sp>
      <p:sp>
        <p:nvSpPr>
          <p:cNvPr id="62470" name="Rectangle 1"/>
          <p:cNvSpPr>
            <a:spLocks noChangeArrowheads="1"/>
          </p:cNvSpPr>
          <p:nvPr/>
        </p:nvSpPr>
        <p:spPr bwMode="auto">
          <a:xfrm>
            <a:off x="6934200" y="6172200"/>
            <a:ext cx="2374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b="1" i="1" dirty="0">
                <a:solidFill>
                  <a:srgbClr val="0027E0"/>
                </a:solidFill>
                <a:latin typeface="Calibri" charset="0"/>
                <a:cs typeface="Calibri" charset="0"/>
              </a:rPr>
              <a:t>ALLSKY CAMERA</a:t>
            </a:r>
            <a:endParaRPr lang="en-US" sz="2400" b="1" i="1" dirty="0">
              <a:solidFill>
                <a:srgbClr val="000000"/>
              </a:solidFill>
            </a:endParaRPr>
          </a:p>
        </p:txBody>
      </p:sp>
      <p:sp>
        <p:nvSpPr>
          <p:cNvPr id="62471" name="Rectangle 6"/>
          <p:cNvSpPr>
            <a:spLocks noChangeArrowheads="1"/>
          </p:cNvSpPr>
          <p:nvPr/>
        </p:nvSpPr>
        <p:spPr bwMode="auto">
          <a:xfrm>
            <a:off x="152400" y="6324600"/>
            <a:ext cx="49866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smtClean="0">
                <a:solidFill>
                  <a:srgbClr val="000000"/>
                </a:solidFill>
                <a:latin typeface="Calibri" charset="0"/>
                <a:cs typeface="Calibri" charset="0"/>
              </a:rPr>
              <a:t>12:45-16:00 </a:t>
            </a:r>
            <a:r>
              <a:rPr lang="en-US" dirty="0">
                <a:solidFill>
                  <a:srgbClr val="000000"/>
                </a:solidFill>
                <a:latin typeface="Calibri" charset="0"/>
                <a:cs typeface="Calibri" charset="0"/>
              </a:rPr>
              <a:t>UTC </a:t>
            </a:r>
            <a:r>
              <a:rPr lang="en-US" dirty="0" smtClean="0">
                <a:solidFill>
                  <a:srgbClr val="000000"/>
                </a:solidFill>
                <a:latin typeface="Calibri" charset="0"/>
                <a:cs typeface="Calibri" charset="0"/>
              </a:rPr>
              <a:t>June </a:t>
            </a:r>
            <a:r>
              <a:rPr lang="en-US" dirty="0" smtClean="0">
                <a:solidFill>
                  <a:srgbClr val="000000"/>
                </a:solidFill>
                <a:latin typeface="Calibri" charset="0"/>
                <a:cs typeface="Calibri" charset="0"/>
              </a:rPr>
              <a:t>30, </a:t>
            </a:r>
            <a:r>
              <a:rPr lang="en-US" dirty="0" smtClean="0">
                <a:solidFill>
                  <a:srgbClr val="000000"/>
                </a:solidFill>
                <a:latin typeface="Calibri" charset="0"/>
                <a:cs typeface="Calibri" charset="0"/>
              </a:rPr>
              <a:t>2014, </a:t>
            </a:r>
            <a:r>
              <a:rPr lang="en-US" dirty="0">
                <a:solidFill>
                  <a:srgbClr val="000000"/>
                </a:solidFill>
                <a:latin typeface="Calibri" charset="0"/>
                <a:cs typeface="Calibri" charset="0"/>
              </a:rPr>
              <a:t>15-min frequency </a:t>
            </a:r>
            <a:endParaRPr lang="en-US" dirty="0">
              <a:solidFill>
                <a:srgbClr val="000000"/>
              </a:solidFill>
            </a:endParaRPr>
          </a:p>
        </p:txBody>
      </p:sp>
      <p:sp>
        <p:nvSpPr>
          <p:cNvPr id="9" name="Slide Number Placeholder 4"/>
          <p:cNvSpPr>
            <a:spLocks noGrp="1"/>
          </p:cNvSpPr>
          <p:nvPr>
            <p:ph type="sldNum" sz="quarter" idx="12"/>
          </p:nvPr>
        </p:nvSpPr>
        <p:spPr>
          <a:xfrm>
            <a:off x="6172200" y="6553200"/>
            <a:ext cx="457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smtClean="0">
                <a:solidFill>
                  <a:srgbClr val="000000"/>
                </a:solidFill>
              </a:rPr>
              <a:pPr eaLnBrk="1" hangingPunct="1"/>
              <a:t>38</a:t>
            </a:fld>
            <a:endParaRPr lang="en-US" sz="1400" dirty="0">
              <a:solidFill>
                <a:srgbClr val="000000"/>
              </a:solidFill>
            </a:endParaRPr>
          </a:p>
        </p:txBody>
      </p:sp>
      <p:pic>
        <p:nvPicPr>
          <p:cNvPr id="2" name="Picture 1" descr="30June14-combined_animation_dsrc_cyl.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2" y="1117600"/>
            <a:ext cx="9137807" cy="5054600"/>
          </a:xfrm>
          <a:prstGeom prst="rect">
            <a:avLst/>
          </a:prstGeom>
        </p:spPr>
      </p:pic>
    </p:spTree>
    <p:extLst>
      <p:ext uri="{BB962C8B-B14F-4D97-AF65-F5344CB8AC3E}">
        <p14:creationId xmlns:p14="http://schemas.microsoft.com/office/powerpoint/2010/main" val="128481174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19050"/>
            <a:ext cx="9144000" cy="533400"/>
          </a:xfrm>
        </p:spPr>
        <p:txBody>
          <a:bodyPr/>
          <a:lstStyle/>
          <a:p>
            <a:pPr eaLnBrk="1" hangingPunct="1"/>
            <a:r>
              <a:rPr lang="en-US" sz="3200" b="1" dirty="0">
                <a:solidFill>
                  <a:srgbClr val="FF0000"/>
                </a:solidFill>
                <a:latin typeface="Arial" charset="0"/>
                <a:ea typeface="ＭＳ Ｐゴシック" charset="0"/>
                <a:cs typeface="ＭＳ Ｐゴシック" charset="0"/>
              </a:rPr>
              <a:t>3D </a:t>
            </a:r>
            <a:r>
              <a:rPr lang="en-US" sz="3200" b="1" dirty="0" smtClean="0">
                <a:solidFill>
                  <a:srgbClr val="FF0000"/>
                </a:solidFill>
                <a:latin typeface="Arial" charset="0"/>
                <a:ea typeface="ＭＳ Ｐゴシック" charset="0"/>
                <a:cs typeface="ＭＳ Ｐゴシック" charset="0"/>
              </a:rPr>
              <a:t>500 m CLOUD ANALYSIS</a:t>
            </a:r>
            <a:endParaRPr lang="en-US" sz="2400" b="1" dirty="0">
              <a:solidFill>
                <a:srgbClr val="3333FF"/>
              </a:solidFill>
              <a:latin typeface="Arial" charset="0"/>
              <a:ea typeface="ＭＳ Ｐゴシック" charset="0"/>
              <a:cs typeface="ＭＳ Ｐゴシック" charset="0"/>
            </a:endParaRPr>
          </a:p>
        </p:txBody>
      </p:sp>
      <p:sp>
        <p:nvSpPr>
          <p:cNvPr id="62467" name="TextBox 13"/>
          <p:cNvSpPr txBox="1">
            <a:spLocks noChangeArrowheads="1"/>
          </p:cNvSpPr>
          <p:nvPr/>
        </p:nvSpPr>
        <p:spPr bwMode="auto">
          <a:xfrm>
            <a:off x="6646863" y="457200"/>
            <a:ext cx="2497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ko-KR" sz="1800" i="1" dirty="0">
                <a:solidFill>
                  <a:srgbClr val="00A034"/>
                </a:solidFill>
              </a:rPr>
              <a:t>Courtesy Steve Albers</a:t>
            </a:r>
            <a:endParaRPr lang="ko-KR" altLang="en-US" sz="1800" i="1" dirty="0">
              <a:solidFill>
                <a:srgbClr val="00A034"/>
              </a:solidFill>
            </a:endParaRPr>
          </a:p>
        </p:txBody>
      </p:sp>
      <p:sp>
        <p:nvSpPr>
          <p:cNvPr id="62468" name="Rectangle 4"/>
          <p:cNvSpPr>
            <a:spLocks noChangeArrowheads="1"/>
          </p:cNvSpPr>
          <p:nvPr/>
        </p:nvSpPr>
        <p:spPr bwMode="auto">
          <a:xfrm>
            <a:off x="-42863" y="685800"/>
            <a:ext cx="91709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i="1" dirty="0" smtClean="0">
                <a:solidFill>
                  <a:srgbClr val="0027E0"/>
                </a:solidFill>
                <a:latin typeface="Calibri" charset="0"/>
                <a:cs typeface="Calibri" charset="0"/>
              </a:rPr>
              <a:t>Unique </a:t>
            </a:r>
            <a:r>
              <a:rPr lang="en-US" sz="2400" i="1" dirty="0">
                <a:solidFill>
                  <a:srgbClr val="0027E0"/>
                </a:solidFill>
                <a:latin typeface="Calibri" charset="0"/>
                <a:cs typeface="Calibri" charset="0"/>
              </a:rPr>
              <a:t>feature </a:t>
            </a:r>
            <a:r>
              <a:rPr lang="en-US" sz="2400" i="1" dirty="0" smtClean="0">
                <a:solidFill>
                  <a:srgbClr val="0027E0"/>
                </a:solidFill>
                <a:latin typeface="Calibri" charset="0"/>
                <a:cs typeface="Calibri" charset="0"/>
              </a:rPr>
              <a:t>of LAPS</a:t>
            </a:r>
            <a:r>
              <a:rPr lang="en-US" sz="2400" i="1" dirty="0">
                <a:solidFill>
                  <a:srgbClr val="0027E0"/>
                </a:solidFill>
                <a:latin typeface="Calibri" charset="0"/>
                <a:cs typeface="Calibri" charset="0"/>
              </a:rPr>
              <a:t>, critical for </a:t>
            </a:r>
            <a:r>
              <a:rPr lang="en-US" sz="2400" i="1" dirty="0" smtClean="0">
                <a:solidFill>
                  <a:srgbClr val="0027E0"/>
                </a:solidFill>
                <a:latin typeface="Calibri" charset="0"/>
                <a:cs typeface="Calibri" charset="0"/>
              </a:rPr>
              <a:t>WOF, </a:t>
            </a:r>
            <a:r>
              <a:rPr lang="en-US" sz="2400" i="1" dirty="0" err="1" smtClean="0">
                <a:solidFill>
                  <a:srgbClr val="0027E0"/>
                </a:solidFill>
                <a:latin typeface="Calibri" charset="0"/>
                <a:cs typeface="Calibri" charset="0"/>
              </a:rPr>
              <a:t>Nextgen</a:t>
            </a:r>
            <a:r>
              <a:rPr lang="en-US" sz="2400" i="1" dirty="0" smtClean="0">
                <a:solidFill>
                  <a:srgbClr val="0027E0"/>
                </a:solidFill>
                <a:latin typeface="Calibri" charset="0"/>
                <a:cs typeface="Calibri" charset="0"/>
              </a:rPr>
              <a:t>, </a:t>
            </a:r>
            <a:r>
              <a:rPr lang="en-US" sz="2400" i="1" dirty="0" err="1" smtClean="0">
                <a:solidFill>
                  <a:srgbClr val="0027E0"/>
                </a:solidFill>
                <a:latin typeface="Calibri" charset="0"/>
                <a:cs typeface="Calibri" charset="0"/>
              </a:rPr>
              <a:t>etc</a:t>
            </a:r>
            <a:endParaRPr lang="en-US" sz="2400" i="1" dirty="0">
              <a:solidFill>
                <a:srgbClr val="0027E0"/>
              </a:solidFill>
            </a:endParaRPr>
          </a:p>
        </p:txBody>
      </p:sp>
      <p:sp>
        <p:nvSpPr>
          <p:cNvPr id="62469" name="Rectangle 5"/>
          <p:cNvSpPr>
            <a:spLocks noChangeArrowheads="1"/>
          </p:cNvSpPr>
          <p:nvPr/>
        </p:nvSpPr>
        <p:spPr bwMode="auto">
          <a:xfrm>
            <a:off x="7938" y="1066800"/>
            <a:ext cx="9170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dirty="0">
                <a:solidFill>
                  <a:srgbClr val="000000"/>
                </a:solidFill>
                <a:latin typeface="Calibri" charset="0"/>
                <a:cs typeface="Calibri" charset="0"/>
              </a:rPr>
              <a:t>Clouds as seen from top of DSRC building in Boulder by </a:t>
            </a:r>
            <a:r>
              <a:rPr lang="en-US" sz="2400" b="1" i="1" dirty="0">
                <a:solidFill>
                  <a:srgbClr val="0027E0"/>
                </a:solidFill>
                <a:latin typeface="Calibri" charset="0"/>
                <a:cs typeface="Calibri" charset="0"/>
              </a:rPr>
              <a:t>LAPS ANALYSIS</a:t>
            </a:r>
            <a:endParaRPr lang="en-US" sz="2400" b="1" i="1" dirty="0">
              <a:solidFill>
                <a:srgbClr val="000000"/>
              </a:solidFill>
            </a:endParaRPr>
          </a:p>
        </p:txBody>
      </p:sp>
      <p:sp>
        <p:nvSpPr>
          <p:cNvPr id="62470" name="Rectangle 1"/>
          <p:cNvSpPr>
            <a:spLocks noChangeArrowheads="1"/>
          </p:cNvSpPr>
          <p:nvPr/>
        </p:nvSpPr>
        <p:spPr bwMode="auto">
          <a:xfrm>
            <a:off x="6934200" y="6172200"/>
            <a:ext cx="2374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b="1" i="1" dirty="0">
                <a:solidFill>
                  <a:srgbClr val="0027E0"/>
                </a:solidFill>
                <a:latin typeface="Calibri" charset="0"/>
                <a:cs typeface="Calibri" charset="0"/>
              </a:rPr>
              <a:t>ALLSKY CAMERA</a:t>
            </a:r>
            <a:endParaRPr lang="en-US" sz="2400" b="1" i="1" dirty="0">
              <a:solidFill>
                <a:srgbClr val="000000"/>
              </a:solidFill>
            </a:endParaRPr>
          </a:p>
        </p:txBody>
      </p:sp>
      <p:sp>
        <p:nvSpPr>
          <p:cNvPr id="62471" name="Rectangle 6"/>
          <p:cNvSpPr>
            <a:spLocks noChangeArrowheads="1"/>
          </p:cNvSpPr>
          <p:nvPr/>
        </p:nvSpPr>
        <p:spPr bwMode="auto">
          <a:xfrm>
            <a:off x="152400" y="6324600"/>
            <a:ext cx="24288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smtClean="0">
                <a:solidFill>
                  <a:srgbClr val="000000"/>
                </a:solidFill>
                <a:latin typeface="Calibri" charset="0"/>
                <a:cs typeface="Calibri" charset="0"/>
              </a:rPr>
              <a:t>18:00UTC May 29, 2014</a:t>
            </a:r>
            <a:endParaRPr lang="en-US" dirty="0">
              <a:solidFill>
                <a:srgbClr val="000000"/>
              </a:solidFill>
            </a:endParaRPr>
          </a:p>
        </p:txBody>
      </p:sp>
      <p:sp>
        <p:nvSpPr>
          <p:cNvPr id="9" name="Slide Number Placeholder 4"/>
          <p:cNvSpPr>
            <a:spLocks noGrp="1"/>
          </p:cNvSpPr>
          <p:nvPr>
            <p:ph type="sldNum" sz="quarter" idx="12"/>
          </p:nvPr>
        </p:nvSpPr>
        <p:spPr>
          <a:xfrm>
            <a:off x="6172200" y="6553200"/>
            <a:ext cx="457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smtClean="0">
                <a:solidFill>
                  <a:srgbClr val="000000"/>
                </a:solidFill>
              </a:rPr>
              <a:pPr eaLnBrk="1" hangingPunct="1"/>
              <a:t>39</a:t>
            </a:fld>
            <a:endParaRPr lang="en-US" sz="1400" dirty="0">
              <a:solidFill>
                <a:srgbClr val="000000"/>
              </a:solidFill>
            </a:endParaRPr>
          </a:p>
        </p:txBody>
      </p:sp>
      <p:pic>
        <p:nvPicPr>
          <p:cNvPr id="10" name="Picture 9" descr="29May14-combined_1414918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4727499"/>
          </a:xfrm>
          <a:prstGeom prst="rect">
            <a:avLst/>
          </a:prstGeom>
        </p:spPr>
      </p:pic>
    </p:spTree>
    <p:extLst>
      <p:ext uri="{BB962C8B-B14F-4D97-AF65-F5344CB8AC3E}">
        <p14:creationId xmlns:p14="http://schemas.microsoft.com/office/powerpoint/2010/main" val="164065466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Number Placeholder 4"/>
          <p:cNvSpPr>
            <a:spLocks noGrp="1"/>
          </p:cNvSpPr>
          <p:nvPr>
            <p:ph type="sldNum" sz="quarter" idx="12"/>
          </p:nvPr>
        </p:nvSpPr>
        <p:spPr bwMode="auto">
          <a:xfrm>
            <a:off x="7239000" y="6553200"/>
            <a:ext cx="190500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5FB31EE-43FB-9845-BC03-64F11FAB9591}" type="slidenum">
              <a:rPr lang="en-US" sz="1200">
                <a:solidFill>
                  <a:srgbClr val="898989"/>
                </a:solidFill>
              </a:rPr>
              <a:pPr eaLnBrk="1" hangingPunct="1"/>
              <a:t>4</a:t>
            </a:fld>
            <a:endParaRPr lang="en-US" sz="1200" dirty="0">
              <a:solidFill>
                <a:srgbClr val="898989"/>
              </a:solidFill>
            </a:endParaRPr>
          </a:p>
        </p:txBody>
      </p:sp>
      <p:sp>
        <p:nvSpPr>
          <p:cNvPr id="4" name="Rectangle 2"/>
          <p:cNvSpPr>
            <a:spLocks noGrp="1" noChangeArrowheads="1"/>
          </p:cNvSpPr>
          <p:nvPr>
            <p:ph type="title"/>
          </p:nvPr>
        </p:nvSpPr>
        <p:spPr>
          <a:xfrm>
            <a:off x="0" y="0"/>
            <a:ext cx="9144000" cy="381000"/>
          </a:xfrm>
        </p:spPr>
        <p:txBody>
          <a:bodyPr rtlCol="0">
            <a:normAutofit fontScale="90000"/>
          </a:bodyPr>
          <a:lstStyle/>
          <a:p>
            <a:pPr eaLnBrk="1" fontAlgn="auto" hangingPunct="1">
              <a:spcAft>
                <a:spcPts val="0"/>
              </a:spcAft>
              <a:defRPr/>
            </a:pPr>
            <a:r>
              <a:rPr lang="en-US" sz="3200" b="1" dirty="0" smtClean="0">
                <a:solidFill>
                  <a:srgbClr val="FF0000"/>
                </a:solidFill>
                <a:latin typeface="Arial" charset="0"/>
              </a:rPr>
              <a:t>LAPS USER BASE</a:t>
            </a:r>
            <a:endParaRPr lang="en-US" sz="2400" b="1" dirty="0">
              <a:solidFill>
                <a:srgbClr val="3333FF"/>
              </a:solidFill>
              <a:latin typeface="Arial" charset="0"/>
            </a:endParaRPr>
          </a:p>
        </p:txBody>
      </p:sp>
      <p:sp>
        <p:nvSpPr>
          <p:cNvPr id="7" name="Rectangle 3"/>
          <p:cNvSpPr txBox="1">
            <a:spLocks noChangeArrowheads="1"/>
          </p:cNvSpPr>
          <p:nvPr/>
        </p:nvSpPr>
        <p:spPr bwMode="auto">
          <a:xfrm>
            <a:off x="0" y="5043488"/>
            <a:ext cx="4419600" cy="181451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ormAutofit fontScale="70000" lnSpcReduction="20000"/>
          </a:bodyPr>
          <a:lstStyle>
            <a:lvl1pPr marL="342900" indent="-342900"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a:solidFill>
                  <a:schemeClr val="tx1"/>
                </a:solidFill>
                <a:latin typeface="+mn-lt"/>
                <a:ea typeface="+mn-ea"/>
              </a:defRPr>
            </a:lvl3pPr>
            <a:lvl4pPr marL="1600200" indent="-228600" algn="l" rtl="0" eaLnBrk="0" fontAlgn="base" hangingPunct="0">
              <a:spcBef>
                <a:spcPct val="20000"/>
              </a:spcBef>
              <a:spcAft>
                <a:spcPct val="0"/>
              </a:spcAft>
              <a:buChar char="–"/>
              <a:defRPr>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a:lstStyle>
          <a:p>
            <a:pPr defTabSz="457200" eaLnBrk="1" hangingPunct="1">
              <a:buClr>
                <a:srgbClr val="000000"/>
              </a:buClr>
              <a:buSzPct val="100000"/>
              <a:buFont typeface="Times New Roman" pitchFamily="18" charset="0"/>
              <a:buChar char="•"/>
              <a:defRPr/>
            </a:pPr>
            <a:r>
              <a:rPr lang="en-US" sz="2600" dirty="0" smtClean="0">
                <a:solidFill>
                  <a:srgbClr val="0000FF"/>
                </a:solidFill>
                <a:latin typeface="Calibri"/>
              </a:rPr>
              <a:t>NOAA</a:t>
            </a:r>
          </a:p>
          <a:p>
            <a:pPr lvl="1" defTabSz="457200" eaLnBrk="1" hangingPunct="1">
              <a:buClr>
                <a:srgbClr val="000000"/>
              </a:buClr>
              <a:buSzPct val="100000"/>
              <a:buFont typeface="Times New Roman" pitchFamily="18" charset="0"/>
              <a:buChar char="–"/>
              <a:defRPr/>
            </a:pPr>
            <a:r>
              <a:rPr lang="en-US" sz="2300" dirty="0" smtClean="0">
                <a:solidFill>
                  <a:srgbClr val="000000"/>
                </a:solidFill>
                <a:latin typeface="Calibri"/>
                <a:cs typeface="+mn-cs"/>
              </a:rPr>
              <a:t>~120 WFOs (via AWIPS), ARL, NESDIS</a:t>
            </a:r>
          </a:p>
          <a:p>
            <a:pPr defTabSz="457200" eaLnBrk="1" hangingPunct="1">
              <a:buClr>
                <a:srgbClr val="000000"/>
              </a:buClr>
              <a:buSzPct val="100000"/>
              <a:buFont typeface="Times New Roman" pitchFamily="18" charset="0"/>
              <a:buChar char="•"/>
              <a:defRPr/>
            </a:pPr>
            <a:r>
              <a:rPr lang="en-US" sz="2600" dirty="0" smtClean="0">
                <a:solidFill>
                  <a:srgbClr val="0000FF"/>
                </a:solidFill>
                <a:latin typeface="Calibri"/>
              </a:rPr>
              <a:t>Other US Agencies</a:t>
            </a:r>
          </a:p>
          <a:p>
            <a:pPr lvl="1" defTabSz="457200" eaLnBrk="1" hangingPunct="1">
              <a:buClr>
                <a:srgbClr val="000000"/>
              </a:buClr>
              <a:buSzPct val="100000"/>
              <a:buFont typeface="Times New Roman" pitchFamily="18" charset="0"/>
              <a:buChar char="–"/>
              <a:defRPr/>
            </a:pPr>
            <a:r>
              <a:rPr lang="en-US" sz="2300" dirty="0" smtClean="0">
                <a:solidFill>
                  <a:srgbClr val="000000"/>
                </a:solidFill>
                <a:latin typeface="Calibri"/>
                <a:cs typeface="+mn-cs"/>
              </a:rPr>
              <a:t>DHS, </a:t>
            </a:r>
            <a:r>
              <a:rPr lang="en-US" sz="2300" dirty="0" err="1" smtClean="0">
                <a:solidFill>
                  <a:srgbClr val="000000"/>
                </a:solidFill>
                <a:latin typeface="Calibri"/>
                <a:cs typeface="+mn-cs"/>
              </a:rPr>
              <a:t>DoD</a:t>
            </a:r>
            <a:r>
              <a:rPr lang="en-US" sz="2300" dirty="0" smtClean="0">
                <a:solidFill>
                  <a:srgbClr val="000000"/>
                </a:solidFill>
                <a:latin typeface="Calibri"/>
                <a:cs typeface="+mn-cs"/>
              </a:rPr>
              <a:t>, FAA, CA DWR, GA Air Qual.</a:t>
            </a:r>
          </a:p>
          <a:p>
            <a:pPr defTabSz="457200" eaLnBrk="1" hangingPunct="1">
              <a:buClr>
                <a:srgbClr val="000000"/>
              </a:buClr>
              <a:buSzPct val="100000"/>
              <a:buFont typeface="Times New Roman" pitchFamily="18" charset="0"/>
              <a:buChar char="•"/>
              <a:defRPr/>
            </a:pPr>
            <a:r>
              <a:rPr lang="en-US" sz="2600" dirty="0">
                <a:solidFill>
                  <a:srgbClr val="0000FF"/>
                </a:solidFill>
                <a:latin typeface="Calibri"/>
              </a:rPr>
              <a:t>Academia</a:t>
            </a:r>
          </a:p>
          <a:p>
            <a:pPr lvl="1" defTabSz="457200" eaLnBrk="1" hangingPunct="1">
              <a:buClr>
                <a:srgbClr val="000000"/>
              </a:buClr>
              <a:buSzPct val="100000"/>
              <a:buFont typeface="Times New Roman" pitchFamily="18" charset="0"/>
              <a:buChar char="–"/>
              <a:defRPr/>
            </a:pPr>
            <a:r>
              <a:rPr lang="en-US" sz="2300" dirty="0" err="1">
                <a:solidFill>
                  <a:srgbClr val="000000"/>
                </a:solidFill>
                <a:latin typeface="Calibri"/>
                <a:cs typeface="+mn-cs"/>
              </a:rPr>
              <a:t>Univ</a:t>
            </a:r>
            <a:r>
              <a:rPr lang="en-US" sz="2300" dirty="0">
                <a:solidFill>
                  <a:srgbClr val="000000"/>
                </a:solidFill>
                <a:latin typeface="Calibri"/>
                <a:cs typeface="+mn-cs"/>
              </a:rPr>
              <a:t> of HI, Athens, Arizona, CIRA, UND, McGill</a:t>
            </a:r>
          </a:p>
          <a:p>
            <a:pPr lvl="1" defTabSz="457200" eaLnBrk="1" hangingPunct="1">
              <a:buClr>
                <a:srgbClr val="000000"/>
              </a:buClr>
              <a:buSzPct val="100000"/>
              <a:buFont typeface="Times New Roman" pitchFamily="18" charset="0"/>
              <a:buChar char="–"/>
              <a:defRPr/>
            </a:pPr>
            <a:endParaRPr lang="en-US" dirty="0" smtClean="0">
              <a:solidFill>
                <a:srgbClr val="000000"/>
              </a:solidFill>
              <a:latin typeface="Calibri"/>
              <a:cs typeface="+mn-cs"/>
            </a:endParaRPr>
          </a:p>
        </p:txBody>
      </p:sp>
      <p:pic>
        <p:nvPicPr>
          <p:cNvPr id="53252" name="Picture 9"/>
          <p:cNvPicPr>
            <a:picLocks noChangeAspect="1"/>
          </p:cNvPicPr>
          <p:nvPr/>
        </p:nvPicPr>
        <p:blipFill>
          <a:blip r:embed="rId2">
            <a:extLst>
              <a:ext uri="{28A0092B-C50C-407E-A947-70E740481C1C}">
                <a14:useLocalDpi xmlns:a14="http://schemas.microsoft.com/office/drawing/2010/main" val="0"/>
              </a:ext>
            </a:extLst>
          </a:blip>
          <a:srcRect t="86710" r="23087"/>
          <a:stretch>
            <a:fillRect/>
          </a:stretch>
        </p:blipFill>
        <p:spPr bwMode="auto">
          <a:xfrm>
            <a:off x="1219200" y="4648200"/>
            <a:ext cx="53340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bwMode="auto">
          <a:xfrm>
            <a:off x="4343400" y="4876800"/>
            <a:ext cx="4800600" cy="1981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ormAutofit fontScale="85000" lnSpcReduction="20000"/>
          </a:bodyPr>
          <a:lstStyle>
            <a:lvl1pPr marL="342900" indent="-342900"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a:solidFill>
                  <a:schemeClr val="tx1"/>
                </a:solidFill>
                <a:latin typeface="+mn-lt"/>
                <a:ea typeface="+mn-ea"/>
              </a:defRPr>
            </a:lvl3pPr>
            <a:lvl4pPr marL="1600200" indent="-228600" algn="l" rtl="0" eaLnBrk="0" fontAlgn="base" hangingPunct="0">
              <a:spcBef>
                <a:spcPct val="20000"/>
              </a:spcBef>
              <a:spcAft>
                <a:spcPct val="0"/>
              </a:spcAft>
              <a:buChar char="–"/>
              <a:defRPr>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a:lstStyle>
          <a:p>
            <a:pPr defTabSz="457200" eaLnBrk="1" hangingPunct="1">
              <a:buClr>
                <a:srgbClr val="000000"/>
              </a:buClr>
              <a:buSzPct val="100000"/>
              <a:buFont typeface="Times New Roman" pitchFamily="18" charset="0"/>
              <a:buChar char="•"/>
              <a:defRPr/>
            </a:pPr>
            <a:r>
              <a:rPr lang="en-US" dirty="0" smtClean="0">
                <a:solidFill>
                  <a:srgbClr val="0000FF"/>
                </a:solidFill>
                <a:latin typeface="Calibri"/>
              </a:rPr>
              <a:t>Private Sector</a:t>
            </a:r>
          </a:p>
          <a:p>
            <a:pPr lvl="1" defTabSz="457200" eaLnBrk="1" hangingPunct="1">
              <a:buClr>
                <a:srgbClr val="000000"/>
              </a:buClr>
              <a:buSzPct val="100000"/>
              <a:buFont typeface="Times New Roman" pitchFamily="18" charset="0"/>
              <a:buChar char="–"/>
              <a:defRPr/>
            </a:pPr>
            <a:r>
              <a:rPr lang="en-US" dirty="0" smtClean="0">
                <a:solidFill>
                  <a:srgbClr val="000000"/>
                </a:solidFill>
                <a:latin typeface="Calibri"/>
                <a:cs typeface="+mn-cs"/>
              </a:rPr>
              <a:t>Weather Decision Tech., Hydro </a:t>
            </a:r>
            <a:r>
              <a:rPr lang="en-US" dirty="0" err="1" smtClean="0">
                <a:solidFill>
                  <a:srgbClr val="000000"/>
                </a:solidFill>
                <a:latin typeface="Calibri"/>
                <a:cs typeface="+mn-cs"/>
              </a:rPr>
              <a:t>Meteo</a:t>
            </a:r>
            <a:r>
              <a:rPr lang="en-US" dirty="0" smtClean="0">
                <a:solidFill>
                  <a:srgbClr val="000000"/>
                </a:solidFill>
                <a:latin typeface="Calibri"/>
                <a:cs typeface="+mn-cs"/>
              </a:rPr>
              <a:t>,</a:t>
            </a:r>
          </a:p>
          <a:p>
            <a:pPr lvl="1" defTabSz="457200" eaLnBrk="1" hangingPunct="1">
              <a:buClr>
                <a:srgbClr val="000000"/>
              </a:buClr>
              <a:buSzPct val="100000"/>
              <a:buFont typeface="Times New Roman" pitchFamily="18" charset="0"/>
              <a:buChar char="–"/>
              <a:defRPr/>
            </a:pPr>
            <a:r>
              <a:rPr lang="en-US" dirty="0" smtClean="0">
                <a:solidFill>
                  <a:srgbClr val="000000"/>
                </a:solidFill>
                <a:latin typeface="Calibri"/>
                <a:cs typeface="+mn-cs"/>
              </a:rPr>
              <a:t>Precision Wind, </a:t>
            </a:r>
            <a:r>
              <a:rPr lang="en-US" dirty="0" err="1" smtClean="0">
                <a:solidFill>
                  <a:srgbClr val="000000"/>
                </a:solidFill>
                <a:latin typeface="Calibri"/>
                <a:cs typeface="+mn-cs"/>
              </a:rPr>
              <a:t>Vaisala</a:t>
            </a:r>
            <a:r>
              <a:rPr lang="en-US" dirty="0" smtClean="0">
                <a:solidFill>
                  <a:srgbClr val="000000"/>
                </a:solidFill>
                <a:latin typeface="Calibri"/>
                <a:cs typeface="+mn-cs"/>
              </a:rPr>
              <a:t>, </a:t>
            </a:r>
            <a:r>
              <a:rPr lang="en-US" dirty="0" err="1" smtClean="0">
                <a:solidFill>
                  <a:srgbClr val="000000"/>
                </a:solidFill>
                <a:latin typeface="Calibri"/>
                <a:cs typeface="+mn-cs"/>
              </a:rPr>
              <a:t>Telvent</a:t>
            </a:r>
            <a:endParaRPr lang="en-US" dirty="0">
              <a:solidFill>
                <a:srgbClr val="000000"/>
              </a:solidFill>
              <a:latin typeface="Calibri"/>
              <a:cs typeface="+mn-cs"/>
            </a:endParaRPr>
          </a:p>
          <a:p>
            <a:pPr defTabSz="457200" eaLnBrk="1" hangingPunct="1">
              <a:buClr>
                <a:srgbClr val="000000"/>
              </a:buClr>
              <a:buSzPct val="100000"/>
              <a:buFont typeface="Times New Roman" pitchFamily="18" charset="0"/>
              <a:buChar char="•"/>
              <a:defRPr/>
            </a:pPr>
            <a:r>
              <a:rPr lang="en-US" dirty="0" smtClean="0">
                <a:solidFill>
                  <a:srgbClr val="0000FF"/>
                </a:solidFill>
                <a:latin typeface="Calibri"/>
              </a:rPr>
              <a:t>International agencies </a:t>
            </a:r>
            <a:r>
              <a:rPr lang="en-US" dirty="0" smtClean="0">
                <a:solidFill>
                  <a:srgbClr val="000000"/>
                </a:solidFill>
                <a:latin typeface="Calibri"/>
              </a:rPr>
              <a:t>(10+ countries)</a:t>
            </a:r>
          </a:p>
          <a:p>
            <a:pPr lvl="1" defTabSz="457200" eaLnBrk="1" hangingPunct="1">
              <a:buClr>
                <a:srgbClr val="000000"/>
              </a:buClr>
              <a:buSzPct val="100000"/>
              <a:buFont typeface="Times New Roman" pitchFamily="18" charset="0"/>
              <a:buChar char="–"/>
              <a:defRPr/>
            </a:pPr>
            <a:r>
              <a:rPr lang="en-US" b="1" dirty="0" smtClean="0">
                <a:solidFill>
                  <a:srgbClr val="AC11C2"/>
                </a:solidFill>
                <a:latin typeface="Calibri"/>
                <a:cs typeface="+mn-cs"/>
              </a:rPr>
              <a:t>KMA, CMA, CWB, Finland (FMI)</a:t>
            </a:r>
            <a:r>
              <a:rPr lang="en-US" dirty="0" smtClean="0">
                <a:solidFill>
                  <a:srgbClr val="000000"/>
                </a:solidFill>
                <a:latin typeface="Calibri"/>
                <a:cs typeface="+mn-cs"/>
              </a:rPr>
              <a:t>, Italy, Spain </a:t>
            </a:r>
          </a:p>
          <a:p>
            <a:pPr lvl="1" defTabSz="457200" eaLnBrk="1" hangingPunct="1">
              <a:buClr>
                <a:srgbClr val="000000"/>
              </a:buClr>
              <a:buSzPct val="100000"/>
              <a:buFont typeface="Times New Roman" pitchFamily="18" charset="0"/>
              <a:buChar char="–"/>
              <a:defRPr/>
            </a:pPr>
            <a:r>
              <a:rPr lang="en-US" dirty="0" smtClean="0">
                <a:solidFill>
                  <a:srgbClr val="000000"/>
                </a:solidFill>
                <a:latin typeface="Calibri"/>
                <a:cs typeface="+mn-cs"/>
              </a:rPr>
              <a:t>BoM (Australia), Canary Islands, HKO</a:t>
            </a:r>
          </a:p>
          <a:p>
            <a:pPr lvl="1" defTabSz="457200" eaLnBrk="1" hangingPunct="1">
              <a:buClr>
                <a:srgbClr val="000000"/>
              </a:buClr>
              <a:buSzPct val="100000"/>
              <a:buFont typeface="Times New Roman" pitchFamily="18" charset="0"/>
              <a:buChar char="–"/>
              <a:defRPr/>
            </a:pPr>
            <a:r>
              <a:rPr lang="en-US" dirty="0" smtClean="0">
                <a:solidFill>
                  <a:srgbClr val="000000"/>
                </a:solidFill>
                <a:latin typeface="Calibri"/>
                <a:cs typeface="+mn-cs"/>
              </a:rPr>
              <a:t>Greece, Serbia, Nanjing Inst. of Met.</a:t>
            </a:r>
          </a:p>
        </p:txBody>
      </p:sp>
      <p:pic>
        <p:nvPicPr>
          <p:cNvPr id="5325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TextBox 13"/>
          <p:cNvSpPr txBox="1">
            <a:spLocks noChangeArrowheads="1"/>
          </p:cNvSpPr>
          <p:nvPr/>
        </p:nvSpPr>
        <p:spPr bwMode="auto">
          <a:xfrm>
            <a:off x="6324600" y="48006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ko-KR" sz="1800" i="1">
                <a:solidFill>
                  <a:srgbClr val="00A034"/>
                </a:solidFill>
              </a:rPr>
              <a:t>Courtesy Steve Albers</a:t>
            </a:r>
            <a:endParaRPr lang="ko-KR" altLang="en-US" sz="1800" i="1">
              <a:solidFill>
                <a:srgbClr val="00A034"/>
              </a:solidFill>
            </a:endParaRPr>
          </a:p>
        </p:txBody>
      </p:sp>
    </p:spTree>
    <p:extLst>
      <p:ext uri="{BB962C8B-B14F-4D97-AF65-F5344CB8AC3E}">
        <p14:creationId xmlns:p14="http://schemas.microsoft.com/office/powerpoint/2010/main" val="198467865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19050"/>
            <a:ext cx="9144000" cy="533400"/>
          </a:xfrm>
        </p:spPr>
        <p:txBody>
          <a:bodyPr/>
          <a:lstStyle/>
          <a:p>
            <a:pPr eaLnBrk="1" hangingPunct="1"/>
            <a:r>
              <a:rPr lang="en-US" sz="3200" b="1" dirty="0">
                <a:solidFill>
                  <a:srgbClr val="FF0000"/>
                </a:solidFill>
                <a:latin typeface="Arial" charset="0"/>
                <a:ea typeface="ＭＳ Ｐゴシック" charset="0"/>
                <a:cs typeface="ＭＳ Ｐゴシック" charset="0"/>
              </a:rPr>
              <a:t>3D </a:t>
            </a:r>
            <a:r>
              <a:rPr lang="en-US" sz="3200" b="1" dirty="0" smtClean="0">
                <a:solidFill>
                  <a:srgbClr val="FF0000"/>
                </a:solidFill>
                <a:latin typeface="Arial" charset="0"/>
                <a:ea typeface="ＭＳ Ｐゴシック" charset="0"/>
                <a:cs typeface="ＭＳ Ｐゴシック" charset="0"/>
              </a:rPr>
              <a:t>500 m CLOUD </a:t>
            </a:r>
            <a:r>
              <a:rPr lang="en-US" sz="3200" b="1" dirty="0">
                <a:solidFill>
                  <a:srgbClr val="FF0000"/>
                </a:solidFill>
                <a:latin typeface="Arial" charset="0"/>
                <a:ea typeface="ＭＳ Ｐゴシック" charset="0"/>
                <a:cs typeface="ＭＳ Ｐゴシック" charset="0"/>
              </a:rPr>
              <a:t>ANALYSIS </a:t>
            </a:r>
            <a:r>
              <a:rPr lang="en-US" sz="3200" b="1" dirty="0" smtClean="0">
                <a:solidFill>
                  <a:srgbClr val="FF0000"/>
                </a:solidFill>
                <a:latin typeface="Arial" charset="0"/>
                <a:ea typeface="ＭＳ Ｐゴシック" charset="0"/>
                <a:cs typeface="ＭＳ Ｐゴシック" charset="0"/>
              </a:rPr>
              <a:t> -  LOOP</a:t>
            </a:r>
            <a:endParaRPr lang="en-US" sz="2400" b="1" dirty="0">
              <a:solidFill>
                <a:srgbClr val="3333FF"/>
              </a:solidFill>
              <a:latin typeface="Arial" charset="0"/>
              <a:ea typeface="ＭＳ Ｐゴシック" charset="0"/>
              <a:cs typeface="ＭＳ Ｐゴシック" charset="0"/>
            </a:endParaRPr>
          </a:p>
        </p:txBody>
      </p:sp>
      <p:sp>
        <p:nvSpPr>
          <p:cNvPr id="62467" name="TextBox 13"/>
          <p:cNvSpPr txBox="1">
            <a:spLocks noChangeArrowheads="1"/>
          </p:cNvSpPr>
          <p:nvPr/>
        </p:nvSpPr>
        <p:spPr bwMode="auto">
          <a:xfrm>
            <a:off x="6646863" y="457200"/>
            <a:ext cx="2497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ko-KR" sz="1800" i="1" dirty="0">
                <a:solidFill>
                  <a:srgbClr val="00A034"/>
                </a:solidFill>
              </a:rPr>
              <a:t>Courtesy Steve Albers</a:t>
            </a:r>
            <a:endParaRPr lang="ko-KR" altLang="en-US" sz="1800" i="1" dirty="0">
              <a:solidFill>
                <a:srgbClr val="00A034"/>
              </a:solidFill>
            </a:endParaRPr>
          </a:p>
        </p:txBody>
      </p:sp>
      <p:sp>
        <p:nvSpPr>
          <p:cNvPr id="62468" name="Rectangle 4"/>
          <p:cNvSpPr>
            <a:spLocks noChangeArrowheads="1"/>
          </p:cNvSpPr>
          <p:nvPr/>
        </p:nvSpPr>
        <p:spPr bwMode="auto">
          <a:xfrm>
            <a:off x="-42863" y="685800"/>
            <a:ext cx="91709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i="1" dirty="0" smtClean="0">
                <a:solidFill>
                  <a:srgbClr val="0027E0"/>
                </a:solidFill>
                <a:latin typeface="Calibri" charset="0"/>
                <a:cs typeface="Calibri" charset="0"/>
              </a:rPr>
              <a:t>Unique </a:t>
            </a:r>
            <a:r>
              <a:rPr lang="en-US" sz="2400" i="1" dirty="0">
                <a:solidFill>
                  <a:srgbClr val="0027E0"/>
                </a:solidFill>
                <a:latin typeface="Calibri" charset="0"/>
                <a:cs typeface="Calibri" charset="0"/>
              </a:rPr>
              <a:t>feature </a:t>
            </a:r>
            <a:r>
              <a:rPr lang="en-US" sz="2400" i="1" dirty="0" smtClean="0">
                <a:solidFill>
                  <a:srgbClr val="0027E0"/>
                </a:solidFill>
                <a:latin typeface="Calibri" charset="0"/>
                <a:cs typeface="Calibri" charset="0"/>
              </a:rPr>
              <a:t>of LAPS</a:t>
            </a:r>
            <a:r>
              <a:rPr lang="en-US" sz="2400" i="1" dirty="0">
                <a:solidFill>
                  <a:srgbClr val="0027E0"/>
                </a:solidFill>
                <a:latin typeface="Calibri" charset="0"/>
                <a:cs typeface="Calibri" charset="0"/>
              </a:rPr>
              <a:t>, critical for </a:t>
            </a:r>
            <a:r>
              <a:rPr lang="en-US" sz="2400" i="1" dirty="0" smtClean="0">
                <a:solidFill>
                  <a:srgbClr val="0027E0"/>
                </a:solidFill>
                <a:latin typeface="Calibri" charset="0"/>
                <a:cs typeface="Calibri" charset="0"/>
              </a:rPr>
              <a:t>WOF, </a:t>
            </a:r>
            <a:r>
              <a:rPr lang="en-US" sz="2400" i="1" dirty="0" err="1" smtClean="0">
                <a:solidFill>
                  <a:srgbClr val="0027E0"/>
                </a:solidFill>
                <a:latin typeface="Calibri" charset="0"/>
                <a:cs typeface="Calibri" charset="0"/>
              </a:rPr>
              <a:t>Nextgen</a:t>
            </a:r>
            <a:r>
              <a:rPr lang="en-US" sz="2400" i="1" dirty="0" smtClean="0">
                <a:solidFill>
                  <a:srgbClr val="0027E0"/>
                </a:solidFill>
                <a:latin typeface="Calibri" charset="0"/>
                <a:cs typeface="Calibri" charset="0"/>
              </a:rPr>
              <a:t>, </a:t>
            </a:r>
            <a:r>
              <a:rPr lang="en-US" sz="2400" i="1" dirty="0" err="1" smtClean="0">
                <a:solidFill>
                  <a:srgbClr val="0027E0"/>
                </a:solidFill>
                <a:latin typeface="Calibri" charset="0"/>
                <a:cs typeface="Calibri" charset="0"/>
              </a:rPr>
              <a:t>etc</a:t>
            </a:r>
            <a:endParaRPr lang="en-US" sz="2400" i="1" dirty="0">
              <a:solidFill>
                <a:srgbClr val="0027E0"/>
              </a:solidFill>
            </a:endParaRPr>
          </a:p>
        </p:txBody>
      </p:sp>
      <p:sp>
        <p:nvSpPr>
          <p:cNvPr id="62469" name="Rectangle 5"/>
          <p:cNvSpPr>
            <a:spLocks noChangeArrowheads="1"/>
          </p:cNvSpPr>
          <p:nvPr/>
        </p:nvSpPr>
        <p:spPr bwMode="auto">
          <a:xfrm>
            <a:off x="7938" y="1066800"/>
            <a:ext cx="9170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dirty="0">
                <a:solidFill>
                  <a:srgbClr val="000000"/>
                </a:solidFill>
                <a:latin typeface="Calibri" charset="0"/>
                <a:cs typeface="Calibri" charset="0"/>
              </a:rPr>
              <a:t>Clouds as seen from top of DSRC building in Boulder by </a:t>
            </a:r>
            <a:r>
              <a:rPr lang="en-US" sz="2400" b="1" i="1" dirty="0">
                <a:solidFill>
                  <a:srgbClr val="0027E0"/>
                </a:solidFill>
                <a:latin typeface="Calibri" charset="0"/>
                <a:cs typeface="Calibri" charset="0"/>
              </a:rPr>
              <a:t>LAPS ANALYSIS</a:t>
            </a:r>
            <a:endParaRPr lang="en-US" sz="2400" b="1" i="1" dirty="0">
              <a:solidFill>
                <a:srgbClr val="000000"/>
              </a:solidFill>
            </a:endParaRPr>
          </a:p>
        </p:txBody>
      </p:sp>
      <p:sp>
        <p:nvSpPr>
          <p:cNvPr id="62470" name="Rectangle 1"/>
          <p:cNvSpPr>
            <a:spLocks noChangeArrowheads="1"/>
          </p:cNvSpPr>
          <p:nvPr/>
        </p:nvSpPr>
        <p:spPr bwMode="auto">
          <a:xfrm>
            <a:off x="6934200" y="6172200"/>
            <a:ext cx="2374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b="1" i="1" dirty="0">
                <a:solidFill>
                  <a:srgbClr val="0027E0"/>
                </a:solidFill>
                <a:latin typeface="Calibri" charset="0"/>
                <a:cs typeface="Calibri" charset="0"/>
              </a:rPr>
              <a:t>ALLSKY CAMERA</a:t>
            </a:r>
            <a:endParaRPr lang="en-US" sz="2400" b="1" i="1" dirty="0">
              <a:solidFill>
                <a:srgbClr val="000000"/>
              </a:solidFill>
            </a:endParaRPr>
          </a:p>
        </p:txBody>
      </p:sp>
      <p:sp>
        <p:nvSpPr>
          <p:cNvPr id="62471" name="Rectangle 6"/>
          <p:cNvSpPr>
            <a:spLocks noChangeArrowheads="1"/>
          </p:cNvSpPr>
          <p:nvPr/>
        </p:nvSpPr>
        <p:spPr bwMode="auto">
          <a:xfrm>
            <a:off x="152400" y="6324600"/>
            <a:ext cx="48526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smtClean="0">
                <a:solidFill>
                  <a:srgbClr val="000000"/>
                </a:solidFill>
                <a:latin typeface="Calibri" charset="0"/>
                <a:cs typeface="Calibri" charset="0"/>
              </a:rPr>
              <a:t>16:</a:t>
            </a:r>
            <a:r>
              <a:rPr lang="en-US" dirty="0">
                <a:solidFill>
                  <a:srgbClr val="000000"/>
                </a:solidFill>
                <a:latin typeface="Calibri" charset="0"/>
                <a:cs typeface="Calibri" charset="0"/>
              </a:rPr>
              <a:t>3</a:t>
            </a:r>
            <a:r>
              <a:rPr lang="en-US" dirty="0" smtClean="0">
                <a:solidFill>
                  <a:srgbClr val="000000"/>
                </a:solidFill>
                <a:latin typeface="Calibri" charset="0"/>
                <a:cs typeface="Calibri" charset="0"/>
              </a:rPr>
              <a:t>0-19:45 </a:t>
            </a:r>
            <a:r>
              <a:rPr lang="en-US" dirty="0">
                <a:solidFill>
                  <a:srgbClr val="000000"/>
                </a:solidFill>
                <a:latin typeface="Calibri" charset="0"/>
                <a:cs typeface="Calibri" charset="0"/>
              </a:rPr>
              <a:t>UTC </a:t>
            </a:r>
            <a:r>
              <a:rPr lang="en-US" dirty="0" smtClean="0">
                <a:solidFill>
                  <a:srgbClr val="000000"/>
                </a:solidFill>
                <a:latin typeface="Calibri" charset="0"/>
                <a:cs typeface="Calibri" charset="0"/>
              </a:rPr>
              <a:t>May 29, 2014, </a:t>
            </a:r>
            <a:r>
              <a:rPr lang="en-US" dirty="0">
                <a:solidFill>
                  <a:srgbClr val="000000"/>
                </a:solidFill>
                <a:latin typeface="Calibri" charset="0"/>
                <a:cs typeface="Calibri" charset="0"/>
              </a:rPr>
              <a:t>15-min frequency </a:t>
            </a:r>
            <a:endParaRPr lang="en-US" dirty="0">
              <a:solidFill>
                <a:srgbClr val="000000"/>
              </a:solidFill>
            </a:endParaRPr>
          </a:p>
        </p:txBody>
      </p:sp>
      <p:sp>
        <p:nvSpPr>
          <p:cNvPr id="9" name="Slide Number Placeholder 4"/>
          <p:cNvSpPr>
            <a:spLocks noGrp="1"/>
          </p:cNvSpPr>
          <p:nvPr>
            <p:ph type="sldNum" sz="quarter" idx="12"/>
          </p:nvPr>
        </p:nvSpPr>
        <p:spPr>
          <a:xfrm>
            <a:off x="6172200" y="6553200"/>
            <a:ext cx="457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smtClean="0">
                <a:solidFill>
                  <a:srgbClr val="000000"/>
                </a:solidFill>
              </a:rPr>
              <a:pPr eaLnBrk="1" hangingPunct="1"/>
              <a:t>40</a:t>
            </a:fld>
            <a:endParaRPr lang="en-US" sz="1400" dirty="0">
              <a:solidFill>
                <a:srgbClr val="000000"/>
              </a:solidFill>
            </a:endParaRPr>
          </a:p>
        </p:txBody>
      </p:sp>
      <p:pic>
        <p:nvPicPr>
          <p:cNvPr id="12" name="Picture 11" descr="29May14-allsky.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4724400"/>
          </a:xfrm>
          <a:prstGeom prst="rect">
            <a:avLst/>
          </a:prstGeom>
        </p:spPr>
      </p:pic>
    </p:spTree>
    <p:extLst>
      <p:ext uri="{BB962C8B-B14F-4D97-AF65-F5344CB8AC3E}">
        <p14:creationId xmlns:p14="http://schemas.microsoft.com/office/powerpoint/2010/main" val="412084488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19050"/>
            <a:ext cx="9144000" cy="533400"/>
          </a:xfrm>
        </p:spPr>
        <p:txBody>
          <a:bodyPr/>
          <a:lstStyle/>
          <a:p>
            <a:pPr eaLnBrk="1" hangingPunct="1"/>
            <a:r>
              <a:rPr lang="en-US" sz="3200" b="1" dirty="0">
                <a:solidFill>
                  <a:srgbClr val="FF0000"/>
                </a:solidFill>
                <a:latin typeface="Arial" charset="0"/>
                <a:ea typeface="ＭＳ Ｐゴシック" charset="0"/>
                <a:cs typeface="ＭＳ Ｐゴシック" charset="0"/>
              </a:rPr>
              <a:t>3D </a:t>
            </a:r>
            <a:r>
              <a:rPr lang="en-US" sz="3200" b="1" dirty="0" smtClean="0">
                <a:solidFill>
                  <a:srgbClr val="FF0000"/>
                </a:solidFill>
                <a:latin typeface="Arial" charset="0"/>
                <a:ea typeface="ＭＳ Ｐゴシック" charset="0"/>
                <a:cs typeface="ＭＳ Ｐゴシック" charset="0"/>
              </a:rPr>
              <a:t>500 m CLOUD </a:t>
            </a:r>
            <a:r>
              <a:rPr lang="en-US" sz="3200" b="1" dirty="0">
                <a:solidFill>
                  <a:srgbClr val="FF0000"/>
                </a:solidFill>
                <a:latin typeface="Arial" charset="0"/>
                <a:ea typeface="ＭＳ Ｐゴシック" charset="0"/>
                <a:cs typeface="ＭＳ Ｐゴシック" charset="0"/>
              </a:rPr>
              <a:t>ANALYSIS </a:t>
            </a:r>
            <a:r>
              <a:rPr lang="en-US" sz="3200" b="1" dirty="0" smtClean="0">
                <a:solidFill>
                  <a:srgbClr val="FF0000"/>
                </a:solidFill>
                <a:latin typeface="Arial" charset="0"/>
                <a:ea typeface="ＭＳ Ｐゴシック" charset="0"/>
                <a:cs typeface="ＭＳ Ｐゴシック" charset="0"/>
              </a:rPr>
              <a:t> -  LOOP</a:t>
            </a:r>
            <a:endParaRPr lang="en-US" sz="2400" b="1" dirty="0">
              <a:solidFill>
                <a:srgbClr val="3333FF"/>
              </a:solidFill>
              <a:latin typeface="Arial" charset="0"/>
              <a:ea typeface="ＭＳ Ｐゴシック" charset="0"/>
              <a:cs typeface="ＭＳ Ｐゴシック" charset="0"/>
            </a:endParaRPr>
          </a:p>
        </p:txBody>
      </p:sp>
      <p:sp>
        <p:nvSpPr>
          <p:cNvPr id="62467" name="TextBox 13"/>
          <p:cNvSpPr txBox="1">
            <a:spLocks noChangeArrowheads="1"/>
          </p:cNvSpPr>
          <p:nvPr/>
        </p:nvSpPr>
        <p:spPr bwMode="auto">
          <a:xfrm>
            <a:off x="6646863" y="457200"/>
            <a:ext cx="2497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ko-KR" sz="1800" i="1" dirty="0">
                <a:solidFill>
                  <a:srgbClr val="00A034"/>
                </a:solidFill>
              </a:rPr>
              <a:t>Courtesy Steve Albers</a:t>
            </a:r>
            <a:endParaRPr lang="ko-KR" altLang="en-US" sz="1800" i="1" dirty="0">
              <a:solidFill>
                <a:srgbClr val="00A034"/>
              </a:solidFill>
            </a:endParaRPr>
          </a:p>
        </p:txBody>
      </p:sp>
      <p:sp>
        <p:nvSpPr>
          <p:cNvPr id="62468" name="Rectangle 4"/>
          <p:cNvSpPr>
            <a:spLocks noChangeArrowheads="1"/>
          </p:cNvSpPr>
          <p:nvPr/>
        </p:nvSpPr>
        <p:spPr bwMode="auto">
          <a:xfrm>
            <a:off x="-42863" y="685800"/>
            <a:ext cx="91709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i="1" dirty="0" smtClean="0">
                <a:solidFill>
                  <a:srgbClr val="0027E0"/>
                </a:solidFill>
                <a:latin typeface="Calibri" charset="0"/>
                <a:cs typeface="Calibri" charset="0"/>
              </a:rPr>
              <a:t>Unique </a:t>
            </a:r>
            <a:r>
              <a:rPr lang="en-US" sz="2400" i="1" dirty="0">
                <a:solidFill>
                  <a:srgbClr val="0027E0"/>
                </a:solidFill>
                <a:latin typeface="Calibri" charset="0"/>
                <a:cs typeface="Calibri" charset="0"/>
              </a:rPr>
              <a:t>feature </a:t>
            </a:r>
            <a:r>
              <a:rPr lang="en-US" sz="2400" i="1" dirty="0" smtClean="0">
                <a:solidFill>
                  <a:srgbClr val="0027E0"/>
                </a:solidFill>
                <a:latin typeface="Calibri" charset="0"/>
                <a:cs typeface="Calibri" charset="0"/>
              </a:rPr>
              <a:t>of LAPS</a:t>
            </a:r>
            <a:r>
              <a:rPr lang="en-US" sz="2400" i="1" dirty="0">
                <a:solidFill>
                  <a:srgbClr val="0027E0"/>
                </a:solidFill>
                <a:latin typeface="Calibri" charset="0"/>
                <a:cs typeface="Calibri" charset="0"/>
              </a:rPr>
              <a:t>, critical for </a:t>
            </a:r>
            <a:r>
              <a:rPr lang="en-US" sz="2400" i="1" dirty="0" smtClean="0">
                <a:solidFill>
                  <a:srgbClr val="0027E0"/>
                </a:solidFill>
                <a:latin typeface="Calibri" charset="0"/>
                <a:cs typeface="Calibri" charset="0"/>
              </a:rPr>
              <a:t>WOF, </a:t>
            </a:r>
            <a:r>
              <a:rPr lang="en-US" sz="2400" i="1" dirty="0" err="1" smtClean="0">
                <a:solidFill>
                  <a:srgbClr val="0027E0"/>
                </a:solidFill>
                <a:latin typeface="Calibri" charset="0"/>
                <a:cs typeface="Calibri" charset="0"/>
              </a:rPr>
              <a:t>Nextgen</a:t>
            </a:r>
            <a:r>
              <a:rPr lang="en-US" sz="2400" i="1" dirty="0" smtClean="0">
                <a:solidFill>
                  <a:srgbClr val="0027E0"/>
                </a:solidFill>
                <a:latin typeface="Calibri" charset="0"/>
                <a:cs typeface="Calibri" charset="0"/>
              </a:rPr>
              <a:t>, </a:t>
            </a:r>
            <a:r>
              <a:rPr lang="en-US" sz="2400" i="1" dirty="0" err="1" smtClean="0">
                <a:solidFill>
                  <a:srgbClr val="0027E0"/>
                </a:solidFill>
                <a:latin typeface="Calibri" charset="0"/>
                <a:cs typeface="Calibri" charset="0"/>
              </a:rPr>
              <a:t>etc</a:t>
            </a:r>
            <a:endParaRPr lang="en-US" sz="2400" i="1" dirty="0">
              <a:solidFill>
                <a:srgbClr val="0027E0"/>
              </a:solidFill>
            </a:endParaRPr>
          </a:p>
        </p:txBody>
      </p:sp>
      <p:sp>
        <p:nvSpPr>
          <p:cNvPr id="62469" name="Rectangle 5"/>
          <p:cNvSpPr>
            <a:spLocks noChangeArrowheads="1"/>
          </p:cNvSpPr>
          <p:nvPr/>
        </p:nvSpPr>
        <p:spPr bwMode="auto">
          <a:xfrm>
            <a:off x="7938" y="1066800"/>
            <a:ext cx="9170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dirty="0">
                <a:solidFill>
                  <a:srgbClr val="000000"/>
                </a:solidFill>
                <a:latin typeface="Calibri" charset="0"/>
                <a:cs typeface="Calibri" charset="0"/>
              </a:rPr>
              <a:t>Clouds as seen from top of DSRC building in Boulder by </a:t>
            </a:r>
            <a:r>
              <a:rPr lang="en-US" sz="2400" b="1" i="1" dirty="0">
                <a:solidFill>
                  <a:srgbClr val="0027E0"/>
                </a:solidFill>
                <a:latin typeface="Calibri" charset="0"/>
                <a:cs typeface="Calibri" charset="0"/>
              </a:rPr>
              <a:t>LAPS ANALYSIS</a:t>
            </a:r>
            <a:endParaRPr lang="en-US" sz="2400" b="1" i="1" dirty="0">
              <a:solidFill>
                <a:srgbClr val="000000"/>
              </a:solidFill>
            </a:endParaRPr>
          </a:p>
        </p:txBody>
      </p:sp>
      <p:sp>
        <p:nvSpPr>
          <p:cNvPr id="62470" name="Rectangle 1"/>
          <p:cNvSpPr>
            <a:spLocks noChangeArrowheads="1"/>
          </p:cNvSpPr>
          <p:nvPr/>
        </p:nvSpPr>
        <p:spPr bwMode="auto">
          <a:xfrm>
            <a:off x="6934200" y="6172200"/>
            <a:ext cx="2374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b="1" i="1" dirty="0">
                <a:solidFill>
                  <a:srgbClr val="0027E0"/>
                </a:solidFill>
                <a:latin typeface="Calibri" charset="0"/>
                <a:cs typeface="Calibri" charset="0"/>
              </a:rPr>
              <a:t>ALLSKY CAMERA</a:t>
            </a:r>
            <a:endParaRPr lang="en-US" sz="2400" b="1" i="1" dirty="0">
              <a:solidFill>
                <a:srgbClr val="000000"/>
              </a:solidFill>
            </a:endParaRPr>
          </a:p>
        </p:txBody>
      </p:sp>
      <p:sp>
        <p:nvSpPr>
          <p:cNvPr id="62471" name="Rectangle 6"/>
          <p:cNvSpPr>
            <a:spLocks noChangeArrowheads="1"/>
          </p:cNvSpPr>
          <p:nvPr/>
        </p:nvSpPr>
        <p:spPr bwMode="auto">
          <a:xfrm>
            <a:off x="152400" y="6324600"/>
            <a:ext cx="48696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smtClean="0">
                <a:solidFill>
                  <a:srgbClr val="000000"/>
                </a:solidFill>
                <a:latin typeface="Calibri" charset="0"/>
                <a:cs typeface="Calibri" charset="0"/>
              </a:rPr>
              <a:t>16:</a:t>
            </a:r>
            <a:r>
              <a:rPr lang="en-US" dirty="0">
                <a:solidFill>
                  <a:srgbClr val="000000"/>
                </a:solidFill>
                <a:latin typeface="Calibri" charset="0"/>
                <a:cs typeface="Calibri" charset="0"/>
              </a:rPr>
              <a:t>3</a:t>
            </a:r>
            <a:r>
              <a:rPr lang="en-US" dirty="0" smtClean="0">
                <a:solidFill>
                  <a:srgbClr val="000000"/>
                </a:solidFill>
                <a:latin typeface="Calibri" charset="0"/>
                <a:cs typeface="Calibri" charset="0"/>
              </a:rPr>
              <a:t>0-18:45 </a:t>
            </a:r>
            <a:r>
              <a:rPr lang="en-US" dirty="0">
                <a:solidFill>
                  <a:srgbClr val="000000"/>
                </a:solidFill>
                <a:latin typeface="Calibri" charset="0"/>
                <a:cs typeface="Calibri" charset="0"/>
              </a:rPr>
              <a:t>UTC </a:t>
            </a:r>
            <a:r>
              <a:rPr lang="en-US" dirty="0" smtClean="0">
                <a:solidFill>
                  <a:srgbClr val="000000"/>
                </a:solidFill>
                <a:latin typeface="Calibri" charset="0"/>
                <a:cs typeface="Calibri" charset="0"/>
              </a:rPr>
              <a:t>June 27, 2014, </a:t>
            </a:r>
            <a:r>
              <a:rPr lang="en-US" dirty="0">
                <a:solidFill>
                  <a:srgbClr val="000000"/>
                </a:solidFill>
                <a:latin typeface="Calibri" charset="0"/>
                <a:cs typeface="Calibri" charset="0"/>
              </a:rPr>
              <a:t>15-min frequency </a:t>
            </a:r>
            <a:endParaRPr lang="en-US" dirty="0">
              <a:solidFill>
                <a:srgbClr val="000000"/>
              </a:solidFill>
            </a:endParaRPr>
          </a:p>
        </p:txBody>
      </p:sp>
      <p:sp>
        <p:nvSpPr>
          <p:cNvPr id="9" name="Slide Number Placeholder 4"/>
          <p:cNvSpPr>
            <a:spLocks noGrp="1"/>
          </p:cNvSpPr>
          <p:nvPr>
            <p:ph type="sldNum" sz="quarter" idx="12"/>
          </p:nvPr>
        </p:nvSpPr>
        <p:spPr>
          <a:xfrm>
            <a:off x="6172200" y="6553200"/>
            <a:ext cx="457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smtClean="0">
                <a:solidFill>
                  <a:srgbClr val="000000"/>
                </a:solidFill>
              </a:rPr>
              <a:pPr eaLnBrk="1" hangingPunct="1"/>
              <a:t>41</a:t>
            </a:fld>
            <a:endParaRPr lang="en-US" sz="1400" dirty="0">
              <a:solidFill>
                <a:srgbClr val="000000"/>
              </a:solidFill>
            </a:endParaRPr>
          </a:p>
        </p:txBody>
      </p:sp>
      <p:pic>
        <p:nvPicPr>
          <p:cNvPr id="10" name="Picture 9" descr="27June14-combined_animation_dsrc_cyl.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7600"/>
            <a:ext cx="9144000" cy="5130800"/>
          </a:xfrm>
          <a:prstGeom prst="rect">
            <a:avLst/>
          </a:prstGeom>
        </p:spPr>
      </p:pic>
    </p:spTree>
    <p:extLst>
      <p:ext uri="{BB962C8B-B14F-4D97-AF65-F5344CB8AC3E}">
        <p14:creationId xmlns:p14="http://schemas.microsoft.com/office/powerpoint/2010/main" val="52610379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81200"/>
            <a:ext cx="9144000" cy="1143000"/>
          </a:xfrm>
        </p:spPr>
        <p:txBody>
          <a:bodyPr/>
          <a:lstStyle/>
          <a:p>
            <a:r>
              <a:rPr lang="en-US" b="1" dirty="0" smtClean="0">
                <a:solidFill>
                  <a:srgbClr val="FF0000"/>
                </a:solidFill>
              </a:rPr>
              <a:t>BACKGROUND</a:t>
            </a:r>
            <a:endParaRPr lang="en-US" b="1" dirty="0">
              <a:solidFill>
                <a:srgbClr val="FF0000"/>
              </a:solidFill>
            </a:endParaRPr>
          </a:p>
        </p:txBody>
      </p:sp>
      <p:sp>
        <p:nvSpPr>
          <p:cNvPr id="3" name="Slide Number Placeholder 2"/>
          <p:cNvSpPr>
            <a:spLocks noGrp="1"/>
          </p:cNvSpPr>
          <p:nvPr>
            <p:ph type="sldNum" sz="quarter" idx="12"/>
          </p:nvPr>
        </p:nvSpPr>
        <p:spPr/>
        <p:txBody>
          <a:bodyPr/>
          <a:lstStyle/>
          <a:p>
            <a:pPr>
              <a:defRPr/>
            </a:pPr>
            <a:fld id="{EF961DFF-A451-FA41-BF45-8DA77A6D8CA5}" type="slidenum">
              <a:rPr lang="en-US" smtClean="0">
                <a:solidFill>
                  <a:srgbClr val="000000"/>
                </a:solidFill>
              </a:rPr>
              <a:pPr>
                <a:defRPr/>
              </a:pPr>
              <a:t>42</a:t>
            </a:fld>
            <a:endParaRPr lang="en-US">
              <a:solidFill>
                <a:srgbClr val="000000"/>
              </a:solidFill>
            </a:endParaRPr>
          </a:p>
        </p:txBody>
      </p:sp>
    </p:spTree>
    <p:extLst>
      <p:ext uri="{BB962C8B-B14F-4D97-AF65-F5344CB8AC3E}">
        <p14:creationId xmlns:p14="http://schemas.microsoft.com/office/powerpoint/2010/main" val="103443781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0" y="0"/>
            <a:ext cx="9144000" cy="304800"/>
          </a:xfrm>
        </p:spPr>
        <p:txBody>
          <a:bodyPr/>
          <a:lstStyle/>
          <a:p>
            <a:pPr eaLnBrk="1" hangingPunct="1">
              <a:defRPr/>
            </a:pPr>
            <a:r>
              <a:rPr lang="en-GB" sz="2800" dirty="0" smtClean="0">
                <a:solidFill>
                  <a:srgbClr val="FF0000"/>
                </a:solidFill>
                <a:cs typeface="+mj-cs"/>
              </a:rPr>
              <a:t>GSD DA TECHNIQUES</a:t>
            </a:r>
            <a:endParaRPr lang="en-US" sz="2800" dirty="0" smtClean="0">
              <a:solidFill>
                <a:srgbClr val="FF0000"/>
              </a:solidFill>
              <a:cs typeface="+mj-cs"/>
            </a:endParaRPr>
          </a:p>
        </p:txBody>
      </p:sp>
      <p:sp>
        <p:nvSpPr>
          <p:cNvPr id="384003" name="Rectangle 3"/>
          <p:cNvSpPr>
            <a:spLocks noGrp="1" noChangeArrowheads="1"/>
          </p:cNvSpPr>
          <p:nvPr>
            <p:ph type="body" idx="1"/>
          </p:nvPr>
        </p:nvSpPr>
        <p:spPr bwMode="auto">
          <a:xfrm>
            <a:off x="0" y="381000"/>
            <a:ext cx="9144000" cy="6477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rmAutofit fontScale="85000" lnSpcReduction="20000"/>
          </a:bodyPr>
          <a:lstStyle/>
          <a:p>
            <a:pPr eaLnBrk="1" hangingPunct="1">
              <a:lnSpc>
                <a:spcPct val="110000"/>
              </a:lnSpc>
              <a:defRPr/>
            </a:pPr>
            <a:r>
              <a:rPr lang="en-US" sz="3200" b="1" dirty="0" smtClean="0">
                <a:solidFill>
                  <a:srgbClr val="0000FF"/>
                </a:solidFill>
              </a:rPr>
              <a:t>RUC (1994) – RAP (2013) – HRRR (2014?)</a:t>
            </a:r>
          </a:p>
          <a:p>
            <a:pPr lvl="1" eaLnBrk="1" hangingPunct="1">
              <a:lnSpc>
                <a:spcPct val="110000"/>
              </a:lnSpc>
              <a:defRPr/>
            </a:pPr>
            <a:r>
              <a:rPr lang="en-US" sz="2800" dirty="0" smtClean="0"/>
              <a:t>CONUS scale applications, 60 / 13 / 3 km, 15 </a:t>
            </a:r>
            <a:r>
              <a:rPr lang="en-US" sz="2800" dirty="0" err="1" smtClean="0"/>
              <a:t>hrs</a:t>
            </a:r>
            <a:r>
              <a:rPr lang="en-US" sz="2800" dirty="0" smtClean="0"/>
              <a:t> &amp; beyond</a:t>
            </a:r>
          </a:p>
          <a:p>
            <a:pPr lvl="2" eaLnBrk="1" hangingPunct="1">
              <a:lnSpc>
                <a:spcPct val="110000"/>
              </a:lnSpc>
              <a:defRPr/>
            </a:pPr>
            <a:r>
              <a:rPr lang="en-US" sz="2600" dirty="0" smtClean="0"/>
              <a:t>NCEP operations</a:t>
            </a:r>
          </a:p>
          <a:p>
            <a:pPr lvl="1" eaLnBrk="1" hangingPunct="1">
              <a:lnSpc>
                <a:spcPct val="110000"/>
              </a:lnSpc>
              <a:defRPr/>
            </a:pPr>
            <a:r>
              <a:rPr lang="en-US" sz="2800" dirty="0" smtClean="0"/>
              <a:t>GSI-hybrid, radar </a:t>
            </a:r>
            <a:r>
              <a:rPr lang="en-US" sz="2800" dirty="0" err="1" smtClean="0"/>
              <a:t>etc</a:t>
            </a:r>
            <a:r>
              <a:rPr lang="en-US" sz="2800" dirty="0" smtClean="0"/>
              <a:t> data added to GSI-hybrid, DFI for imposing balance</a:t>
            </a:r>
          </a:p>
          <a:p>
            <a:pPr eaLnBrk="1" hangingPunct="1">
              <a:lnSpc>
                <a:spcPct val="110000"/>
              </a:lnSpc>
              <a:defRPr/>
            </a:pPr>
            <a:r>
              <a:rPr lang="en-US" sz="3200" b="1" dirty="0" smtClean="0">
                <a:solidFill>
                  <a:srgbClr val="0000FF"/>
                </a:solidFill>
              </a:rPr>
              <a:t>LAPS (early 1990s)</a:t>
            </a:r>
          </a:p>
          <a:p>
            <a:pPr lvl="1" eaLnBrk="1" hangingPunct="1">
              <a:lnSpc>
                <a:spcPct val="110000"/>
              </a:lnSpc>
              <a:defRPr/>
            </a:pPr>
            <a:r>
              <a:rPr lang="en-US" sz="2800" dirty="0" smtClean="0">
                <a:solidFill>
                  <a:srgbClr val="000000"/>
                </a:solidFill>
              </a:rPr>
              <a:t>Local / regional applications, 2/1/0.5 km, 0-3 </a:t>
            </a:r>
            <a:r>
              <a:rPr lang="en-US" sz="2800" dirty="0" err="1" smtClean="0">
                <a:solidFill>
                  <a:srgbClr val="000000"/>
                </a:solidFill>
              </a:rPr>
              <a:t>hrs</a:t>
            </a:r>
            <a:r>
              <a:rPr lang="en-US" sz="2800" dirty="0" smtClean="0">
                <a:solidFill>
                  <a:srgbClr val="000000"/>
                </a:solidFill>
              </a:rPr>
              <a:t>, </a:t>
            </a:r>
            <a:r>
              <a:rPr lang="en-US" sz="2800" dirty="0" err="1" smtClean="0">
                <a:solidFill>
                  <a:srgbClr val="000000"/>
                </a:solidFill>
              </a:rPr>
              <a:t>nowcasting</a:t>
            </a:r>
            <a:endParaRPr lang="en-US" sz="2800" dirty="0" smtClean="0">
              <a:solidFill>
                <a:srgbClr val="000000"/>
              </a:solidFill>
            </a:endParaRPr>
          </a:p>
          <a:p>
            <a:pPr lvl="2" eaLnBrk="1" hangingPunct="1">
              <a:lnSpc>
                <a:spcPct val="110000"/>
              </a:lnSpc>
              <a:defRPr/>
            </a:pPr>
            <a:r>
              <a:rPr lang="en-US" sz="2600" dirty="0" smtClean="0">
                <a:solidFill>
                  <a:srgbClr val="000000"/>
                </a:solidFill>
              </a:rPr>
              <a:t>NWS WFO operations</a:t>
            </a:r>
          </a:p>
          <a:p>
            <a:pPr lvl="1" eaLnBrk="1" hangingPunct="1">
              <a:lnSpc>
                <a:spcPct val="110000"/>
              </a:lnSpc>
              <a:defRPr/>
            </a:pPr>
            <a:r>
              <a:rPr lang="en-US" sz="2800" dirty="0" err="1" smtClean="0">
                <a:solidFill>
                  <a:srgbClr val="000000"/>
                </a:solidFill>
              </a:rPr>
              <a:t>Multiscale</a:t>
            </a:r>
            <a:r>
              <a:rPr lang="en-US" sz="2800" dirty="0" smtClean="0">
                <a:solidFill>
                  <a:srgbClr val="000000"/>
                </a:solidFill>
              </a:rPr>
              <a:t> </a:t>
            </a:r>
            <a:r>
              <a:rPr lang="en-US" sz="2800" dirty="0" err="1" smtClean="0">
                <a:solidFill>
                  <a:srgbClr val="000000"/>
                </a:solidFill>
              </a:rPr>
              <a:t>variational</a:t>
            </a:r>
            <a:r>
              <a:rPr lang="en-US" sz="2800" dirty="0" smtClean="0">
                <a:solidFill>
                  <a:srgbClr val="000000"/>
                </a:solidFill>
              </a:rPr>
              <a:t> approach</a:t>
            </a:r>
          </a:p>
          <a:p>
            <a:pPr eaLnBrk="1" hangingPunct="1">
              <a:lnSpc>
                <a:spcPct val="110000"/>
              </a:lnSpc>
              <a:defRPr/>
            </a:pPr>
            <a:r>
              <a:rPr lang="en-US" sz="3200" b="1" dirty="0" smtClean="0">
                <a:solidFill>
                  <a:srgbClr val="0000FF"/>
                </a:solidFill>
              </a:rPr>
              <a:t>GSD internal assessment </a:t>
            </a:r>
            <a:r>
              <a:rPr lang="en-US" sz="3200" dirty="0" smtClean="0">
                <a:solidFill>
                  <a:srgbClr val="000000"/>
                </a:solidFill>
              </a:rPr>
              <a:t>(</a:t>
            </a:r>
            <a:r>
              <a:rPr lang="en-US" sz="3200" dirty="0" err="1" smtClean="0">
                <a:solidFill>
                  <a:srgbClr val="000000"/>
                </a:solidFill>
              </a:rPr>
              <a:t>Schlatter</a:t>
            </a:r>
            <a:r>
              <a:rPr lang="en-US" sz="3200" dirty="0" smtClean="0">
                <a:solidFill>
                  <a:srgbClr val="000000"/>
                </a:solidFill>
              </a:rPr>
              <a:t> 2013)</a:t>
            </a:r>
          </a:p>
          <a:p>
            <a:pPr lvl="1" eaLnBrk="1" hangingPunct="1">
              <a:lnSpc>
                <a:spcPct val="110000"/>
              </a:lnSpc>
              <a:defRPr/>
            </a:pPr>
            <a:r>
              <a:rPr lang="en-US" sz="2800" dirty="0" smtClean="0">
                <a:solidFill>
                  <a:srgbClr val="000000"/>
                </a:solidFill>
              </a:rPr>
              <a:t>Value in both approaches</a:t>
            </a:r>
          </a:p>
          <a:p>
            <a:pPr lvl="2" eaLnBrk="1" hangingPunct="1">
              <a:lnSpc>
                <a:spcPct val="110000"/>
              </a:lnSpc>
              <a:defRPr/>
            </a:pPr>
            <a:r>
              <a:rPr lang="en-US" sz="2600" dirty="0" smtClean="0">
                <a:solidFill>
                  <a:srgbClr val="000000"/>
                </a:solidFill>
              </a:rPr>
              <a:t>Continue both development path</a:t>
            </a:r>
          </a:p>
          <a:p>
            <a:pPr lvl="2" eaLnBrk="1" hangingPunct="1">
              <a:lnSpc>
                <a:spcPct val="110000"/>
              </a:lnSpc>
              <a:defRPr/>
            </a:pPr>
            <a:r>
              <a:rPr lang="en-US" sz="2600" dirty="0" smtClean="0">
                <a:solidFill>
                  <a:srgbClr val="000000"/>
                </a:solidFill>
              </a:rPr>
              <a:t>DTC should distribute LAPS</a:t>
            </a:r>
          </a:p>
          <a:p>
            <a:pPr eaLnBrk="1" hangingPunct="1">
              <a:lnSpc>
                <a:spcPct val="110000"/>
              </a:lnSpc>
              <a:defRPr/>
            </a:pPr>
            <a:r>
              <a:rPr lang="en-US" sz="3200" b="1" dirty="0" smtClean="0">
                <a:solidFill>
                  <a:srgbClr val="0000FF"/>
                </a:solidFill>
              </a:rPr>
              <a:t>Global cloud analysis</a:t>
            </a:r>
          </a:p>
          <a:p>
            <a:pPr lvl="1" eaLnBrk="1" hangingPunct="1">
              <a:lnSpc>
                <a:spcPct val="110000"/>
              </a:lnSpc>
              <a:defRPr/>
            </a:pPr>
            <a:r>
              <a:rPr lang="en-US" sz="2800" dirty="0" smtClean="0">
                <a:solidFill>
                  <a:srgbClr val="D612F0"/>
                </a:solidFill>
              </a:rPr>
              <a:t>LAPS &amp; HRRR groups work together </a:t>
            </a:r>
            <a:r>
              <a:rPr lang="en-US" sz="2800" dirty="0" smtClean="0">
                <a:solidFill>
                  <a:srgbClr val="000000"/>
                </a:solidFill>
              </a:rPr>
              <a:t>on 4DVar approach</a:t>
            </a:r>
          </a:p>
          <a:p>
            <a:pPr lvl="2" eaLnBrk="1" hangingPunct="1">
              <a:lnSpc>
                <a:spcPct val="110000"/>
              </a:lnSpc>
              <a:defRPr/>
            </a:pPr>
            <a:r>
              <a:rPr lang="en-US" sz="2600" dirty="0" smtClean="0">
                <a:solidFill>
                  <a:srgbClr val="000000"/>
                </a:solidFill>
              </a:rPr>
              <a:t>For initialization of NIM, MPAS, </a:t>
            </a:r>
            <a:r>
              <a:rPr lang="en-US" sz="2600" dirty="0" err="1" smtClean="0">
                <a:solidFill>
                  <a:srgbClr val="000000"/>
                </a:solidFill>
              </a:rPr>
              <a:t>NMMb</a:t>
            </a:r>
            <a:r>
              <a:rPr lang="en-US" sz="2600" dirty="0" smtClean="0">
                <a:solidFill>
                  <a:srgbClr val="000000"/>
                </a:solidFill>
              </a:rPr>
              <a:t> </a:t>
            </a:r>
          </a:p>
          <a:p>
            <a:pPr lvl="1" eaLnBrk="1" hangingPunct="1">
              <a:lnSpc>
                <a:spcPct val="110000"/>
              </a:lnSpc>
              <a:defRPr/>
            </a:pPr>
            <a:endParaRPr lang="en-US" sz="2800" dirty="0" smtClean="0"/>
          </a:p>
        </p:txBody>
      </p:sp>
      <p:sp>
        <p:nvSpPr>
          <p:cNvPr id="4" name="Slide Number Placeholder 4"/>
          <p:cNvSpPr>
            <a:spLocks noGrp="1"/>
          </p:cNvSpPr>
          <p:nvPr>
            <p:ph type="sldNum" sz="quarter" idx="12"/>
          </p:nvPr>
        </p:nvSpPr>
        <p:spPr>
          <a:xfrm>
            <a:off x="8229600" y="6245225"/>
            <a:ext cx="457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a:solidFill>
                  <a:srgbClr val="000000"/>
                </a:solidFill>
              </a:rPr>
              <a:pPr eaLnBrk="1" hangingPunct="1"/>
              <a:t>43</a:t>
            </a:fld>
            <a:endParaRPr lang="en-US" sz="1400" dirty="0">
              <a:solidFill>
                <a:srgbClr val="000000"/>
              </a:solidFill>
            </a:endParaRPr>
          </a:p>
        </p:txBody>
      </p:sp>
    </p:spTree>
    <p:extLst>
      <p:ext uri="{BB962C8B-B14F-4D97-AF65-F5344CB8AC3E}">
        <p14:creationId xmlns:p14="http://schemas.microsoft.com/office/powerpoint/2010/main" val="298891608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33"/>
            <a:ext cx="9144000" cy="609600"/>
          </a:xfrm>
        </p:spPr>
        <p:txBody>
          <a:bodyPr/>
          <a:lstStyle/>
          <a:p>
            <a:r>
              <a:rPr lang="en-US" sz="3600" b="1" dirty="0" smtClean="0">
                <a:solidFill>
                  <a:srgbClr val="FF0000"/>
                </a:solidFill>
              </a:rPr>
              <a:t>4DVAR CLOUD ANALYSIS</a:t>
            </a:r>
            <a:endParaRPr lang="en-US" sz="3600" b="1" dirty="0">
              <a:solidFill>
                <a:srgbClr val="FF0000"/>
              </a:solidFill>
            </a:endParaRPr>
          </a:p>
        </p:txBody>
      </p:sp>
      <p:pic>
        <p:nvPicPr>
          <p:cNvPr id="3" name="Picture 2"/>
          <p:cNvPicPr/>
          <p:nvPr/>
        </p:nvPicPr>
        <p:blipFill rotWithShape="1">
          <a:blip r:embed="rId2">
            <a:extLst>
              <a:ext uri="{28A0092B-C50C-407E-A947-70E740481C1C}">
                <a14:useLocalDpi xmlns:a14="http://schemas.microsoft.com/office/drawing/2010/main" val="0"/>
              </a:ext>
            </a:extLst>
          </a:blip>
          <a:srcRect l="6154" t="23802" r="3660" b="25705"/>
          <a:stretch/>
        </p:blipFill>
        <p:spPr bwMode="auto">
          <a:xfrm>
            <a:off x="116418" y="1371600"/>
            <a:ext cx="8991599" cy="4038600"/>
          </a:xfrm>
          <a:prstGeom prst="rect">
            <a:avLst/>
          </a:prstGeom>
          <a:noFill/>
          <a:ln>
            <a:noFill/>
          </a:ln>
          <a:extLst>
            <a:ext uri="{53640926-AAD7-44d8-BBD7-CCE9431645EC}">
              <a14:shadowObscured xmlns:a14="http://schemas.microsoft.com/office/drawing/2010/main"/>
            </a:ext>
          </a:extLst>
        </p:spPr>
      </p:pic>
      <p:sp>
        <p:nvSpPr>
          <p:cNvPr id="4" name="Slide Number Placeholder 3"/>
          <p:cNvSpPr>
            <a:spLocks noGrp="1"/>
          </p:cNvSpPr>
          <p:nvPr>
            <p:ph type="sldNum" sz="quarter" idx="12"/>
          </p:nvPr>
        </p:nvSpPr>
        <p:spPr/>
        <p:txBody>
          <a:bodyPr/>
          <a:lstStyle/>
          <a:p>
            <a:pPr>
              <a:defRPr/>
            </a:pPr>
            <a:fld id="{EF961DFF-A451-FA41-BF45-8DA77A6D8CA5}" type="slidenum">
              <a:rPr lang="en-US" smtClean="0"/>
              <a:pPr>
                <a:defRPr/>
              </a:pPr>
              <a:t>44</a:t>
            </a:fld>
            <a:endParaRPr lang="en-US"/>
          </a:p>
        </p:txBody>
      </p:sp>
    </p:spTree>
    <p:extLst>
      <p:ext uri="{BB962C8B-B14F-4D97-AF65-F5344CB8AC3E}">
        <p14:creationId xmlns:p14="http://schemas.microsoft.com/office/powerpoint/2010/main" val="109805545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a:xfrm>
            <a:off x="0" y="0"/>
            <a:ext cx="9144000" cy="609600"/>
          </a:xfrm>
        </p:spPr>
        <p:txBody>
          <a:bodyPr/>
          <a:lstStyle/>
          <a:p>
            <a:pPr eaLnBrk="1" hangingPunct="1"/>
            <a:r>
              <a:rPr lang="en-US" sz="3200" b="1" dirty="0" smtClean="0">
                <a:solidFill>
                  <a:srgbClr val="FF0000"/>
                </a:solidFill>
                <a:latin typeface="Arial" charset="0"/>
                <a:ea typeface="ＭＳ Ｐゴシック" charset="0"/>
                <a:cs typeface="ＭＳ Ｐゴシック" charset="0"/>
              </a:rPr>
              <a:t>MULTISCALE DATA ASSIMILATION</a:t>
            </a:r>
            <a:endParaRPr lang="en-US" sz="2400" b="1" dirty="0">
              <a:solidFill>
                <a:srgbClr val="3333FF"/>
              </a:solidFill>
              <a:latin typeface="Arial" charset="0"/>
              <a:ea typeface="ＭＳ Ｐゴシック" charset="0"/>
              <a:cs typeface="ＭＳ Ｐゴシック" charset="0"/>
            </a:endParaRPr>
          </a:p>
        </p:txBody>
      </p:sp>
      <p:sp>
        <p:nvSpPr>
          <p:cNvPr id="73730" name="Rectangle 3"/>
          <p:cNvSpPr>
            <a:spLocks noGrp="1" noChangeArrowheads="1"/>
          </p:cNvSpPr>
          <p:nvPr>
            <p:ph type="body" idx="1"/>
          </p:nvPr>
        </p:nvSpPr>
        <p:spPr>
          <a:xfrm>
            <a:off x="0" y="685800"/>
            <a:ext cx="9144000" cy="6172200"/>
          </a:xfrm>
        </p:spPr>
        <p:txBody>
          <a:bodyPr>
            <a:normAutofit/>
          </a:bodyPr>
          <a:lstStyle/>
          <a:p>
            <a:pPr eaLnBrk="1" hangingPunct="1">
              <a:lnSpc>
                <a:spcPct val="80000"/>
              </a:lnSpc>
              <a:defRPr/>
            </a:pPr>
            <a:endParaRPr lang="en-US" b="1" dirty="0" smtClean="0">
              <a:solidFill>
                <a:srgbClr val="0000FF"/>
              </a:solidFill>
              <a:latin typeface="Arial" charset="0"/>
              <a:ea typeface="ＭＳ Ｐゴシック" charset="0"/>
              <a:cs typeface="ＭＳ Ｐゴシック" charset="0"/>
            </a:endParaRPr>
          </a:p>
          <a:p>
            <a:pPr eaLnBrk="1" hangingPunct="1">
              <a:lnSpc>
                <a:spcPct val="80000"/>
              </a:lnSpc>
              <a:defRPr/>
            </a:pPr>
            <a:r>
              <a:rPr lang="en-US" b="1" dirty="0" smtClean="0">
                <a:solidFill>
                  <a:srgbClr val="0000FF"/>
                </a:solidFill>
                <a:latin typeface="Arial" charset="0"/>
                <a:ea typeface="ＭＳ Ｐゴシック" charset="0"/>
                <a:cs typeface="ＭＳ Ｐゴシック" charset="0"/>
              </a:rPr>
              <a:t>Scales of phenomena to capture</a:t>
            </a:r>
            <a:endParaRPr lang="en-US" b="1" dirty="0">
              <a:solidFill>
                <a:srgbClr val="0000FF"/>
              </a:solidFill>
              <a:latin typeface="Arial" charset="0"/>
              <a:ea typeface="ＭＳ Ｐゴシック" charset="0"/>
              <a:cs typeface="ＭＳ Ｐゴシック" charset="0"/>
            </a:endParaRPr>
          </a:p>
          <a:p>
            <a:pPr lvl="1" eaLnBrk="1" hangingPunct="1">
              <a:lnSpc>
                <a:spcPct val="80000"/>
              </a:lnSpc>
              <a:defRPr/>
            </a:pPr>
            <a:r>
              <a:rPr lang="en-US" dirty="0" smtClean="0">
                <a:latin typeface="Arial" charset="0"/>
                <a:ea typeface="ＭＳ Ｐゴシック" charset="0"/>
                <a:cs typeface="ＭＳ Ｐゴシック" charset="0"/>
              </a:rPr>
              <a:t>Planetary, synoptic, sub-synoptic, </a:t>
            </a:r>
            <a:r>
              <a:rPr lang="en-US" dirty="0" err="1" smtClean="0">
                <a:latin typeface="Arial" charset="0"/>
                <a:ea typeface="ＭＳ Ｐゴシック" charset="0"/>
                <a:cs typeface="ＭＳ Ｐゴシック" charset="0"/>
              </a:rPr>
              <a:t>meso</a:t>
            </a:r>
            <a:r>
              <a:rPr lang="en-US" dirty="0" smtClean="0">
                <a:latin typeface="Arial" charset="0"/>
                <a:ea typeface="ＭＳ Ｐゴシック" charset="0"/>
                <a:cs typeface="ＭＳ Ｐゴシック" charset="0"/>
              </a:rPr>
              <a:t>, convective</a:t>
            </a:r>
            <a:endParaRPr lang="en-US" dirty="0">
              <a:latin typeface="Arial" charset="0"/>
              <a:ea typeface="ＭＳ Ｐゴシック" charset="0"/>
              <a:cs typeface="ＭＳ Ｐゴシック" charset="0"/>
            </a:endParaRPr>
          </a:p>
          <a:p>
            <a:pPr lvl="2" eaLnBrk="1" hangingPunct="1">
              <a:lnSpc>
                <a:spcPct val="80000"/>
              </a:lnSpc>
              <a:defRPr/>
            </a:pPr>
            <a:r>
              <a:rPr lang="en-US" dirty="0" smtClean="0">
                <a:latin typeface="Arial" charset="0"/>
                <a:ea typeface="ＭＳ Ｐゴシック" charset="0"/>
                <a:cs typeface="ＭＳ Ｐゴシック" charset="0"/>
              </a:rPr>
              <a:t>Factor of ~1000 </a:t>
            </a:r>
            <a:endParaRPr lang="en-US" dirty="0">
              <a:latin typeface="Arial" charset="0"/>
              <a:ea typeface="ＭＳ Ｐゴシック" charset="0"/>
              <a:cs typeface="ＭＳ Ｐゴシック" charset="0"/>
            </a:endParaRPr>
          </a:p>
          <a:p>
            <a:pPr lvl="1" eaLnBrk="1" hangingPunct="1">
              <a:lnSpc>
                <a:spcPct val="80000"/>
              </a:lnSpc>
              <a:defRPr/>
            </a:pPr>
            <a:endParaRPr lang="en-US" dirty="0" smtClean="0">
              <a:latin typeface="Arial" charset="0"/>
              <a:ea typeface="ＭＳ Ｐゴシック" charset="0"/>
              <a:cs typeface="ＭＳ Ｐゴシック" charset="0"/>
            </a:endParaRPr>
          </a:p>
          <a:p>
            <a:pPr eaLnBrk="1" hangingPunct="1">
              <a:defRPr/>
            </a:pPr>
            <a:r>
              <a:rPr lang="en-US" b="1" dirty="0" smtClean="0">
                <a:solidFill>
                  <a:srgbClr val="0000FF"/>
                </a:solidFill>
                <a:latin typeface="Arial" charset="0"/>
                <a:ea typeface="ＭＳ Ｐゴシック" charset="0"/>
                <a:cs typeface="ＭＳ Ｐゴシック" charset="0"/>
              </a:rPr>
              <a:t>Localized observations</a:t>
            </a:r>
            <a:endParaRPr lang="en-US" b="1" dirty="0">
              <a:solidFill>
                <a:srgbClr val="0000FF"/>
              </a:solidFill>
              <a:latin typeface="Arial" charset="0"/>
              <a:ea typeface="ＭＳ Ｐゴシック" charset="0"/>
              <a:cs typeface="ＭＳ Ｐゴシック" charset="0"/>
            </a:endParaRPr>
          </a:p>
          <a:p>
            <a:pPr lvl="1" eaLnBrk="1" hangingPunct="1">
              <a:defRPr/>
            </a:pPr>
            <a:r>
              <a:rPr lang="en-US" dirty="0" smtClean="0">
                <a:solidFill>
                  <a:srgbClr val="000000"/>
                </a:solidFill>
                <a:latin typeface="Calibri"/>
                <a:ea typeface="Calibri"/>
                <a:cs typeface="Calibri"/>
              </a:rPr>
              <a:t>Reflect motions on all (multiple) scales</a:t>
            </a:r>
          </a:p>
          <a:p>
            <a:pPr eaLnBrk="1" hangingPunct="1">
              <a:lnSpc>
                <a:spcPct val="80000"/>
              </a:lnSpc>
              <a:defRPr/>
            </a:pPr>
            <a:endParaRPr lang="en-US" dirty="0">
              <a:latin typeface="Arial" charset="0"/>
              <a:ea typeface="ＭＳ Ｐゴシック" charset="0"/>
              <a:cs typeface="ＭＳ Ｐゴシック" charset="0"/>
            </a:endParaRPr>
          </a:p>
          <a:p>
            <a:pPr eaLnBrk="1" hangingPunct="1">
              <a:lnSpc>
                <a:spcPct val="80000"/>
              </a:lnSpc>
              <a:defRPr/>
            </a:pPr>
            <a:r>
              <a:rPr lang="en-US" b="1" dirty="0" smtClean="0">
                <a:solidFill>
                  <a:srgbClr val="0000FF"/>
                </a:solidFill>
                <a:latin typeface="Arial" charset="0"/>
                <a:ea typeface="ＭＳ Ｐゴシック" charset="0"/>
                <a:cs typeface="ＭＳ Ｐゴシック" charset="0"/>
              </a:rPr>
              <a:t>DA challenge</a:t>
            </a:r>
            <a:endParaRPr lang="en-US" b="1" dirty="0">
              <a:solidFill>
                <a:srgbClr val="0000FF"/>
              </a:solidFill>
              <a:latin typeface="Arial" charset="0"/>
              <a:ea typeface="ＭＳ Ｐゴシック" charset="0"/>
              <a:cs typeface="ＭＳ Ｐゴシック" charset="0"/>
            </a:endParaRPr>
          </a:p>
          <a:p>
            <a:pPr lvl="1" eaLnBrk="1" hangingPunct="1">
              <a:lnSpc>
                <a:spcPct val="80000"/>
              </a:lnSpc>
              <a:defRPr/>
            </a:pPr>
            <a:r>
              <a:rPr lang="en-US" dirty="0" smtClean="0">
                <a:solidFill>
                  <a:srgbClr val="000000"/>
                </a:solidFill>
                <a:latin typeface="Calibri" charset="0"/>
                <a:ea typeface="ＭＳ Ｐゴシック" charset="0"/>
                <a:cs typeface="Calibri" charset="0"/>
              </a:rPr>
              <a:t>How to extract observational info on multiple scales?</a:t>
            </a:r>
          </a:p>
          <a:p>
            <a:pPr lvl="2" eaLnBrk="1" hangingPunct="1">
              <a:lnSpc>
                <a:spcPct val="80000"/>
              </a:lnSpc>
              <a:defRPr/>
            </a:pPr>
            <a:r>
              <a:rPr lang="en-US" dirty="0" smtClean="0">
                <a:solidFill>
                  <a:srgbClr val="000000"/>
                </a:solidFill>
                <a:latin typeface="Calibri" charset="0"/>
                <a:ea typeface="ＭＳ Ｐゴシック" charset="0"/>
                <a:cs typeface="Calibri" charset="0"/>
              </a:rPr>
              <a:t>How to spatially spread observational info?</a:t>
            </a:r>
          </a:p>
        </p:txBody>
      </p:sp>
      <p:sp>
        <p:nvSpPr>
          <p:cNvPr id="4" name="Slide Number Placeholder 4"/>
          <p:cNvSpPr>
            <a:spLocks noGrp="1"/>
          </p:cNvSpPr>
          <p:nvPr>
            <p:ph type="sldNum" sz="quarter" idx="12"/>
          </p:nvPr>
        </p:nvSpPr>
        <p:spPr>
          <a:xfrm>
            <a:off x="8229600" y="6245225"/>
            <a:ext cx="457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a:pPr eaLnBrk="1" hangingPunct="1"/>
              <a:t>45</a:t>
            </a:fld>
            <a:endParaRPr lang="en-US" sz="1400" dirty="0"/>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oup 101"/>
          <p:cNvGrpSpPr>
            <a:grpSpLocks/>
          </p:cNvGrpSpPr>
          <p:nvPr/>
        </p:nvGrpSpPr>
        <p:grpSpPr bwMode="auto">
          <a:xfrm>
            <a:off x="0" y="609600"/>
            <a:ext cx="9162886" cy="3708935"/>
            <a:chOff x="766764" y="1295394"/>
            <a:chExt cx="7599322" cy="3055992"/>
          </a:xfrm>
        </p:grpSpPr>
        <p:grpSp>
          <p:nvGrpSpPr>
            <p:cNvPr id="40966" name="Group 65"/>
            <p:cNvGrpSpPr>
              <a:grpSpLocks/>
            </p:cNvGrpSpPr>
            <p:nvPr/>
          </p:nvGrpSpPr>
          <p:grpSpPr bwMode="auto">
            <a:xfrm>
              <a:off x="914400" y="1981200"/>
              <a:ext cx="1829594" cy="1754188"/>
              <a:chOff x="914400" y="2209800"/>
              <a:chExt cx="1829594" cy="1525588"/>
            </a:xfrm>
          </p:grpSpPr>
          <p:cxnSp>
            <p:nvCxnSpPr>
              <p:cNvPr id="8" name="Straight Connector 7"/>
              <p:cNvCxnSpPr>
                <a:cxnSpLocks noChangeShapeType="1"/>
              </p:cNvCxnSpPr>
              <p:nvPr/>
            </p:nvCxnSpPr>
            <p:spPr bwMode="auto">
              <a:xfrm>
                <a:off x="914392" y="2209905"/>
                <a:ext cx="1827334" cy="1381"/>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 name="Straight Connector 8"/>
              <p:cNvCxnSpPr>
                <a:cxnSpLocks noChangeShapeType="1"/>
              </p:cNvCxnSpPr>
              <p:nvPr/>
            </p:nvCxnSpPr>
            <p:spPr bwMode="auto">
              <a:xfrm>
                <a:off x="914392" y="2972150"/>
                <a:ext cx="1827334" cy="1381"/>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0" name="Straight Connector 9"/>
              <p:cNvCxnSpPr>
                <a:cxnSpLocks noChangeShapeType="1"/>
              </p:cNvCxnSpPr>
              <p:nvPr/>
            </p:nvCxnSpPr>
            <p:spPr bwMode="auto">
              <a:xfrm>
                <a:off x="914392" y="3734394"/>
                <a:ext cx="1827334" cy="1381"/>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2" name="Straight Connector 11"/>
              <p:cNvCxnSpPr>
                <a:cxnSpLocks noChangeShapeType="1"/>
              </p:cNvCxnSpPr>
              <p:nvPr/>
            </p:nvCxnSpPr>
            <p:spPr bwMode="auto">
              <a:xfrm rot="5400000">
                <a:off x="152942" y="2971355"/>
                <a:ext cx="1524489" cy="1588"/>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 name="Straight Connector 12"/>
              <p:cNvCxnSpPr>
                <a:cxnSpLocks noChangeShapeType="1"/>
              </p:cNvCxnSpPr>
              <p:nvPr/>
            </p:nvCxnSpPr>
            <p:spPr bwMode="auto">
              <a:xfrm rot="5400000">
                <a:off x="1067402" y="2971355"/>
                <a:ext cx="1524489" cy="1588"/>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Connector 13"/>
              <p:cNvCxnSpPr>
                <a:cxnSpLocks noChangeShapeType="1"/>
              </p:cNvCxnSpPr>
              <p:nvPr/>
            </p:nvCxnSpPr>
            <p:spPr bwMode="auto">
              <a:xfrm rot="5400000">
                <a:off x="1982553" y="2972046"/>
                <a:ext cx="1523107" cy="1588"/>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40967" name="Group 42"/>
            <p:cNvGrpSpPr>
              <a:grpSpLocks/>
            </p:cNvGrpSpPr>
            <p:nvPr/>
          </p:nvGrpSpPr>
          <p:grpSpPr bwMode="auto">
            <a:xfrm>
              <a:off x="3048000" y="1981200"/>
              <a:ext cx="1829594" cy="1754188"/>
              <a:chOff x="914400" y="2209800"/>
              <a:chExt cx="1829594" cy="1525588"/>
            </a:xfrm>
          </p:grpSpPr>
          <p:cxnSp>
            <p:nvCxnSpPr>
              <p:cNvPr id="44" name="Straight Connector 43"/>
              <p:cNvCxnSpPr>
                <a:cxnSpLocks noChangeShapeType="1"/>
              </p:cNvCxnSpPr>
              <p:nvPr/>
            </p:nvCxnSpPr>
            <p:spPr bwMode="auto">
              <a:xfrm>
                <a:off x="914533" y="2209905"/>
                <a:ext cx="1828921" cy="1381"/>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5" name="Straight Connector 44"/>
              <p:cNvCxnSpPr>
                <a:cxnSpLocks noChangeShapeType="1"/>
              </p:cNvCxnSpPr>
              <p:nvPr/>
            </p:nvCxnSpPr>
            <p:spPr bwMode="auto">
              <a:xfrm>
                <a:off x="914533" y="2972150"/>
                <a:ext cx="1828921" cy="1381"/>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6" name="Straight Connector 45"/>
              <p:cNvCxnSpPr>
                <a:cxnSpLocks noChangeShapeType="1"/>
              </p:cNvCxnSpPr>
              <p:nvPr/>
            </p:nvCxnSpPr>
            <p:spPr bwMode="auto">
              <a:xfrm>
                <a:off x="914533" y="3734394"/>
                <a:ext cx="1828921" cy="1381"/>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7" name="Straight Connector 46"/>
              <p:cNvCxnSpPr>
                <a:cxnSpLocks noChangeShapeType="1"/>
              </p:cNvCxnSpPr>
              <p:nvPr/>
            </p:nvCxnSpPr>
            <p:spPr bwMode="auto">
              <a:xfrm rot="5400000">
                <a:off x="153083" y="2971355"/>
                <a:ext cx="1524489" cy="1588"/>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8" name="Straight Connector 47"/>
              <p:cNvCxnSpPr>
                <a:cxnSpLocks noChangeShapeType="1"/>
              </p:cNvCxnSpPr>
              <p:nvPr/>
            </p:nvCxnSpPr>
            <p:spPr bwMode="auto">
              <a:xfrm rot="5400000">
                <a:off x="1067543" y="2971355"/>
                <a:ext cx="1524489" cy="1588"/>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9" name="Straight Connector 48"/>
              <p:cNvCxnSpPr>
                <a:cxnSpLocks noChangeShapeType="1"/>
              </p:cNvCxnSpPr>
              <p:nvPr/>
            </p:nvCxnSpPr>
            <p:spPr bwMode="auto">
              <a:xfrm rot="5400000">
                <a:off x="1981107" y="2972046"/>
                <a:ext cx="1523107" cy="1587"/>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cxnSp>
          <p:nvCxnSpPr>
            <p:cNvPr id="51" name="Straight Connector 50"/>
            <p:cNvCxnSpPr>
              <a:cxnSpLocks noChangeShapeType="1"/>
            </p:cNvCxnSpPr>
            <p:nvPr/>
          </p:nvCxnSpPr>
          <p:spPr bwMode="auto">
            <a:xfrm>
              <a:off x="6248745" y="1981321"/>
              <a:ext cx="1828921" cy="1588"/>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2" name="Straight Connector 51"/>
            <p:cNvCxnSpPr>
              <a:cxnSpLocks noChangeShapeType="1"/>
            </p:cNvCxnSpPr>
            <p:nvPr/>
          </p:nvCxnSpPr>
          <p:spPr bwMode="auto">
            <a:xfrm>
              <a:off x="6248745" y="2857782"/>
              <a:ext cx="1828921" cy="1588"/>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3" name="Straight Connector 52"/>
            <p:cNvCxnSpPr>
              <a:cxnSpLocks noChangeShapeType="1"/>
            </p:cNvCxnSpPr>
            <p:nvPr/>
          </p:nvCxnSpPr>
          <p:spPr bwMode="auto">
            <a:xfrm>
              <a:off x="6248745" y="3734244"/>
              <a:ext cx="1828921" cy="1588"/>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4" name="Straight Connector 53"/>
            <p:cNvCxnSpPr>
              <a:cxnSpLocks noChangeShapeType="1"/>
            </p:cNvCxnSpPr>
            <p:nvPr/>
          </p:nvCxnSpPr>
          <p:spPr bwMode="auto">
            <a:xfrm rot="5400000">
              <a:off x="5373077" y="2856988"/>
              <a:ext cx="1752923" cy="1588"/>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5" name="Straight Connector 54"/>
            <p:cNvCxnSpPr>
              <a:cxnSpLocks noChangeShapeType="1"/>
            </p:cNvCxnSpPr>
            <p:nvPr/>
          </p:nvCxnSpPr>
          <p:spPr bwMode="auto">
            <a:xfrm rot="5400000">
              <a:off x="6287538" y="2856988"/>
              <a:ext cx="1752923" cy="1588"/>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6" name="Straight Connector 55"/>
            <p:cNvCxnSpPr>
              <a:cxnSpLocks noChangeShapeType="1"/>
            </p:cNvCxnSpPr>
            <p:nvPr/>
          </p:nvCxnSpPr>
          <p:spPr bwMode="auto">
            <a:xfrm rot="5400000">
              <a:off x="7201205" y="2857782"/>
              <a:ext cx="1751335" cy="1587"/>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7" name="Straight Connector 56"/>
            <p:cNvCxnSpPr>
              <a:cxnSpLocks noChangeShapeType="1"/>
            </p:cNvCxnSpPr>
            <p:nvPr/>
          </p:nvCxnSpPr>
          <p:spPr bwMode="auto">
            <a:xfrm rot="5400000">
              <a:off x="2628109" y="2856988"/>
              <a:ext cx="1752923" cy="1587"/>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8" name="Straight Connector 57"/>
            <p:cNvCxnSpPr>
              <a:cxnSpLocks noChangeShapeType="1"/>
            </p:cNvCxnSpPr>
            <p:nvPr/>
          </p:nvCxnSpPr>
          <p:spPr bwMode="auto">
            <a:xfrm rot="5400000">
              <a:off x="3542569" y="2856988"/>
              <a:ext cx="1752923" cy="1587"/>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9" name="Straight Connector 58"/>
            <p:cNvCxnSpPr>
              <a:cxnSpLocks noChangeShapeType="1"/>
            </p:cNvCxnSpPr>
            <p:nvPr/>
          </p:nvCxnSpPr>
          <p:spPr bwMode="auto">
            <a:xfrm>
              <a:off x="3048133" y="2438605"/>
              <a:ext cx="1828921" cy="1588"/>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0" name="Straight Connector 59"/>
            <p:cNvCxnSpPr>
              <a:cxnSpLocks noChangeShapeType="1"/>
            </p:cNvCxnSpPr>
            <p:nvPr/>
          </p:nvCxnSpPr>
          <p:spPr bwMode="auto">
            <a:xfrm>
              <a:off x="3048133" y="3276960"/>
              <a:ext cx="1828921" cy="1588"/>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1" name="Straight Connector 60"/>
            <p:cNvCxnSpPr>
              <a:cxnSpLocks noChangeShapeType="1"/>
            </p:cNvCxnSpPr>
            <p:nvPr/>
          </p:nvCxnSpPr>
          <p:spPr bwMode="auto">
            <a:xfrm>
              <a:off x="6248745" y="3048317"/>
              <a:ext cx="1828921" cy="1588"/>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2" name="Straight Connector 61"/>
            <p:cNvCxnSpPr>
              <a:cxnSpLocks noChangeShapeType="1"/>
            </p:cNvCxnSpPr>
            <p:nvPr/>
          </p:nvCxnSpPr>
          <p:spPr bwMode="auto">
            <a:xfrm>
              <a:off x="6248745" y="2209963"/>
              <a:ext cx="1828921" cy="1588"/>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3" name="Straight Connector 62"/>
            <p:cNvCxnSpPr>
              <a:cxnSpLocks noChangeShapeType="1"/>
            </p:cNvCxnSpPr>
            <p:nvPr/>
          </p:nvCxnSpPr>
          <p:spPr bwMode="auto">
            <a:xfrm>
              <a:off x="6248745" y="2438605"/>
              <a:ext cx="1828921" cy="1588"/>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4" name="Straight Connector 63"/>
            <p:cNvCxnSpPr>
              <a:cxnSpLocks noChangeShapeType="1"/>
            </p:cNvCxnSpPr>
            <p:nvPr/>
          </p:nvCxnSpPr>
          <p:spPr bwMode="auto">
            <a:xfrm>
              <a:off x="6248745" y="3276960"/>
              <a:ext cx="1828921" cy="1588"/>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1" name="Straight Connector 70"/>
            <p:cNvCxnSpPr>
              <a:cxnSpLocks noChangeShapeType="1"/>
            </p:cNvCxnSpPr>
            <p:nvPr/>
          </p:nvCxnSpPr>
          <p:spPr bwMode="auto">
            <a:xfrm>
              <a:off x="6248745" y="2667247"/>
              <a:ext cx="1828921" cy="1588"/>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2" name="Straight Connector 71"/>
            <p:cNvCxnSpPr>
              <a:cxnSpLocks noChangeShapeType="1"/>
            </p:cNvCxnSpPr>
            <p:nvPr/>
          </p:nvCxnSpPr>
          <p:spPr bwMode="auto">
            <a:xfrm>
              <a:off x="6248745" y="3505602"/>
              <a:ext cx="1828921" cy="1588"/>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3" name="Straight Connector 72"/>
            <p:cNvCxnSpPr>
              <a:cxnSpLocks noChangeShapeType="1"/>
            </p:cNvCxnSpPr>
            <p:nvPr/>
          </p:nvCxnSpPr>
          <p:spPr bwMode="auto">
            <a:xfrm rot="5400000">
              <a:off x="5601692" y="2856988"/>
              <a:ext cx="1752923" cy="1588"/>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4" name="Straight Connector 73"/>
            <p:cNvCxnSpPr>
              <a:cxnSpLocks noChangeShapeType="1"/>
            </p:cNvCxnSpPr>
            <p:nvPr/>
          </p:nvCxnSpPr>
          <p:spPr bwMode="auto">
            <a:xfrm rot="5400000">
              <a:off x="5830308" y="2856988"/>
              <a:ext cx="1752923" cy="1588"/>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5" name="Straight Connector 74"/>
            <p:cNvCxnSpPr>
              <a:cxnSpLocks noChangeShapeType="1"/>
            </p:cNvCxnSpPr>
            <p:nvPr/>
          </p:nvCxnSpPr>
          <p:spPr bwMode="auto">
            <a:xfrm rot="5400000">
              <a:off x="6516153" y="2856988"/>
              <a:ext cx="1752923" cy="1588"/>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6" name="Straight Connector 75"/>
            <p:cNvCxnSpPr>
              <a:cxnSpLocks noChangeShapeType="1"/>
            </p:cNvCxnSpPr>
            <p:nvPr/>
          </p:nvCxnSpPr>
          <p:spPr bwMode="auto">
            <a:xfrm rot="5400000">
              <a:off x="6973383" y="2856988"/>
              <a:ext cx="1752923" cy="1588"/>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7" name="Straight Connector 76"/>
            <p:cNvCxnSpPr>
              <a:cxnSpLocks noChangeShapeType="1"/>
            </p:cNvCxnSpPr>
            <p:nvPr/>
          </p:nvCxnSpPr>
          <p:spPr bwMode="auto">
            <a:xfrm rot="5400000">
              <a:off x="6744768" y="2856988"/>
              <a:ext cx="1752923" cy="1588"/>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8" name="Straight Connector 77"/>
            <p:cNvCxnSpPr>
              <a:cxnSpLocks noChangeShapeType="1"/>
            </p:cNvCxnSpPr>
            <p:nvPr/>
          </p:nvCxnSpPr>
          <p:spPr bwMode="auto">
            <a:xfrm rot="5400000">
              <a:off x="6058923" y="2856988"/>
              <a:ext cx="1752923" cy="1588"/>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2" name="Oval 81"/>
            <p:cNvSpPr>
              <a:spLocks noChangeArrowheads="1"/>
            </p:cNvSpPr>
            <p:nvPr/>
          </p:nvSpPr>
          <p:spPr bwMode="auto">
            <a:xfrm flipV="1">
              <a:off x="5791515" y="2819675"/>
              <a:ext cx="152410" cy="152428"/>
            </a:xfrm>
            <a:prstGeom prst="ellipse">
              <a:avLst/>
            </a:prstGeom>
            <a:solidFill>
              <a:srgbClr val="C0504D"/>
            </a:solidFill>
            <a:ln w="9525">
              <a:solidFill>
                <a:srgbClr val="FF0000"/>
              </a:solidFill>
              <a:round/>
              <a:headEnd/>
              <a:tailEnd/>
            </a:ln>
            <a:effectLst>
              <a:outerShdw blurRad="40000" dist="23000" dir="5400000" rotWithShape="0">
                <a:srgbClr val="808080">
                  <a:alpha val="34999"/>
                </a:srgbClr>
              </a:outerShdw>
            </a:effectLst>
          </p:spPr>
          <p:txBody>
            <a:bodyPr anchor="ctr"/>
            <a:lstStyle/>
            <a:p>
              <a:pPr algn="ctr"/>
              <a:endParaRPr lang="en-US">
                <a:solidFill>
                  <a:srgbClr val="FFFFFF"/>
                </a:solidFill>
                <a:latin typeface="Calibri" pitchFamily="34" charset="0"/>
              </a:endParaRPr>
            </a:p>
          </p:txBody>
        </p:sp>
        <p:sp>
          <p:nvSpPr>
            <p:cNvPr id="83" name="Oval 82"/>
            <p:cNvSpPr>
              <a:spLocks noChangeArrowheads="1"/>
            </p:cNvSpPr>
            <p:nvPr/>
          </p:nvSpPr>
          <p:spPr bwMode="auto">
            <a:xfrm flipV="1">
              <a:off x="5486695" y="2819675"/>
              <a:ext cx="152410" cy="152428"/>
            </a:xfrm>
            <a:prstGeom prst="ellipse">
              <a:avLst/>
            </a:prstGeom>
            <a:solidFill>
              <a:srgbClr val="C0504D"/>
            </a:solidFill>
            <a:ln w="9525">
              <a:solidFill>
                <a:srgbClr val="FF0000"/>
              </a:solidFill>
              <a:round/>
              <a:headEnd/>
              <a:tailEnd/>
            </a:ln>
            <a:effectLst>
              <a:outerShdw blurRad="40000" dist="23000" dir="5400000" rotWithShape="0">
                <a:srgbClr val="808080">
                  <a:alpha val="34999"/>
                </a:srgbClr>
              </a:outerShdw>
            </a:effectLst>
          </p:spPr>
          <p:txBody>
            <a:bodyPr anchor="ctr"/>
            <a:lstStyle/>
            <a:p>
              <a:pPr algn="ctr"/>
              <a:endParaRPr lang="en-US">
                <a:solidFill>
                  <a:srgbClr val="FFFFFF"/>
                </a:solidFill>
                <a:latin typeface="Calibri" pitchFamily="34" charset="0"/>
              </a:endParaRPr>
            </a:p>
          </p:txBody>
        </p:sp>
        <p:sp>
          <p:nvSpPr>
            <p:cNvPr id="84" name="Oval 83"/>
            <p:cNvSpPr>
              <a:spLocks noChangeArrowheads="1"/>
            </p:cNvSpPr>
            <p:nvPr/>
          </p:nvSpPr>
          <p:spPr bwMode="auto">
            <a:xfrm flipV="1">
              <a:off x="5181874" y="2819675"/>
              <a:ext cx="152410" cy="152428"/>
            </a:xfrm>
            <a:prstGeom prst="ellipse">
              <a:avLst/>
            </a:prstGeom>
            <a:solidFill>
              <a:srgbClr val="C0504D"/>
            </a:solidFill>
            <a:ln w="9525">
              <a:solidFill>
                <a:srgbClr val="FF0000"/>
              </a:solidFill>
              <a:round/>
              <a:headEnd/>
              <a:tailEnd/>
            </a:ln>
            <a:effectLst>
              <a:outerShdw blurRad="40000" dist="23000" dir="5400000" rotWithShape="0">
                <a:srgbClr val="808080">
                  <a:alpha val="34999"/>
                </a:srgbClr>
              </a:outerShdw>
            </a:effectLst>
          </p:spPr>
          <p:txBody>
            <a:bodyPr anchor="ctr"/>
            <a:lstStyle/>
            <a:p>
              <a:pPr algn="ctr"/>
              <a:endParaRPr lang="en-US">
                <a:solidFill>
                  <a:srgbClr val="FFFFFF"/>
                </a:solidFill>
                <a:latin typeface="Calibri" pitchFamily="34" charset="0"/>
              </a:endParaRPr>
            </a:p>
          </p:txBody>
        </p:sp>
        <p:sp>
          <p:nvSpPr>
            <p:cNvPr id="40994" name="TextBox 86"/>
            <p:cNvSpPr txBox="1">
              <a:spLocks noChangeArrowheads="1"/>
            </p:cNvSpPr>
            <p:nvPr/>
          </p:nvSpPr>
          <p:spPr bwMode="auto">
            <a:xfrm>
              <a:off x="766764" y="3932376"/>
              <a:ext cx="7599322" cy="419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400" dirty="0">
                  <a:solidFill>
                    <a:srgbClr val="000000"/>
                  </a:solidFill>
                </a:rPr>
                <a:t>Solve a sequence of 3-4DVARs with proper </a:t>
              </a:r>
              <a:r>
                <a:rPr lang="en-US" sz="2400" dirty="0" smtClean="0">
                  <a:solidFill>
                    <a:srgbClr val="000000"/>
                  </a:solidFill>
                </a:rPr>
                <a:t>balance constraints</a:t>
              </a:r>
              <a:endParaRPr lang="en-US" sz="2400" dirty="0">
                <a:solidFill>
                  <a:srgbClr val="000000"/>
                </a:solidFill>
              </a:endParaRPr>
            </a:p>
          </p:txBody>
        </p:sp>
        <p:cxnSp>
          <p:nvCxnSpPr>
            <p:cNvPr id="96" name="Straight Arrow Connector 95"/>
            <p:cNvCxnSpPr>
              <a:cxnSpLocks noChangeShapeType="1"/>
            </p:cNvCxnSpPr>
            <p:nvPr/>
          </p:nvCxnSpPr>
          <p:spPr bwMode="auto">
            <a:xfrm>
              <a:off x="1714721" y="1734891"/>
              <a:ext cx="5498153" cy="0"/>
            </a:xfrm>
            <a:prstGeom prst="straightConnector1">
              <a:avLst/>
            </a:prstGeom>
            <a:noFill/>
            <a:ln w="254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1001" name="TextBox 97"/>
            <p:cNvSpPr txBox="1">
              <a:spLocks noChangeArrowheads="1"/>
            </p:cNvSpPr>
            <p:nvPr/>
          </p:nvSpPr>
          <p:spPr bwMode="auto">
            <a:xfrm>
              <a:off x="930638" y="1295394"/>
              <a:ext cx="1581844" cy="419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dirty="0">
                  <a:solidFill>
                    <a:srgbClr val="000000"/>
                  </a:solidFill>
                </a:rPr>
                <a:t>Long waves</a:t>
              </a:r>
            </a:p>
          </p:txBody>
        </p:sp>
        <p:sp>
          <p:nvSpPr>
            <p:cNvPr id="41002" name="TextBox 100"/>
            <p:cNvSpPr txBox="1">
              <a:spLocks noChangeArrowheads="1"/>
            </p:cNvSpPr>
            <p:nvPr/>
          </p:nvSpPr>
          <p:spPr bwMode="auto">
            <a:xfrm>
              <a:off x="6248412" y="1295394"/>
              <a:ext cx="1625947" cy="419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dirty="0">
                  <a:solidFill>
                    <a:srgbClr val="000000"/>
                  </a:solidFill>
                </a:rPr>
                <a:t>Short waves</a:t>
              </a:r>
            </a:p>
          </p:txBody>
        </p:sp>
      </p:grpSp>
      <p:sp>
        <p:nvSpPr>
          <p:cNvPr id="40964" name="Slide Number Placeholder 1"/>
          <p:cNvSpPr>
            <a:spLocks noGrp="1"/>
          </p:cNvSpPr>
          <p:nvPr>
            <p:ph type="sldNum" sz="quarter" idx="12"/>
          </p:nvPr>
        </p:nvSpPr>
        <p:spPr>
          <a:xfrm>
            <a:off x="8229600" y="6400800"/>
            <a:ext cx="655680" cy="52482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fld id="{37753EC6-4C97-4415-8D27-1C77FFB0C6A7}" type="slidenum">
              <a:rPr lang="en-US"/>
              <a:pPr/>
              <a:t>46</a:t>
            </a:fld>
            <a:endParaRPr lang="en-US"/>
          </a:p>
        </p:txBody>
      </p:sp>
      <p:sp>
        <p:nvSpPr>
          <p:cNvPr id="40961" name="Title 5"/>
          <p:cNvSpPr>
            <a:spLocks noGrp="1"/>
          </p:cNvSpPr>
          <p:nvPr>
            <p:ph type="title" idx="4294967295"/>
          </p:nvPr>
        </p:nvSpPr>
        <p:spPr>
          <a:xfrm>
            <a:off x="0" y="0"/>
            <a:ext cx="9144000" cy="685800"/>
          </a:xfrm>
        </p:spPr>
        <p:txBody>
          <a:bodyPr/>
          <a:lstStyle/>
          <a:p>
            <a:r>
              <a:rPr lang="en-US" sz="3600" b="1" cap="all" dirty="0" err="1" smtClean="0">
                <a:solidFill>
                  <a:srgbClr val="FF0000"/>
                </a:solidFill>
                <a:ea typeface="ヒラギノ角ゴ Pro W3" charset="-128"/>
              </a:rPr>
              <a:t>Multigrid</a:t>
            </a:r>
            <a:r>
              <a:rPr lang="en-US" sz="3600" b="1" cap="all" dirty="0" smtClean="0">
                <a:solidFill>
                  <a:srgbClr val="FF0000"/>
                </a:solidFill>
                <a:ea typeface="ヒラギノ角ゴ Pro W3" charset="-128"/>
              </a:rPr>
              <a:t> Approach </a:t>
            </a:r>
            <a:endParaRPr lang="en-US" sz="3600" cap="all" dirty="0" smtClean="0">
              <a:solidFill>
                <a:srgbClr val="FF0000"/>
              </a:solidFill>
              <a:ea typeface="ヒラギノ角ゴ Pro W3" charset="-128"/>
            </a:endParaRPr>
          </a:p>
        </p:txBody>
      </p:sp>
      <p:sp>
        <p:nvSpPr>
          <p:cNvPr id="40963" name="TextBox 5"/>
          <p:cNvSpPr txBox="1">
            <a:spLocks noChangeArrowheads="1"/>
          </p:cNvSpPr>
          <p:nvPr/>
        </p:nvSpPr>
        <p:spPr bwMode="auto">
          <a:xfrm>
            <a:off x="4419600" y="4574738"/>
            <a:ext cx="47244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i="1" dirty="0">
                <a:solidFill>
                  <a:srgbClr val="0027E0"/>
                </a:solidFill>
              </a:rPr>
              <a:t>A Space–Time </a:t>
            </a:r>
            <a:r>
              <a:rPr lang="en-US" i="1" dirty="0" err="1">
                <a:solidFill>
                  <a:srgbClr val="0027E0"/>
                </a:solidFill>
              </a:rPr>
              <a:t>Multiscale</a:t>
            </a:r>
            <a:r>
              <a:rPr lang="en-US" i="1" dirty="0">
                <a:solidFill>
                  <a:srgbClr val="0027E0"/>
                </a:solidFill>
              </a:rPr>
              <a:t> </a:t>
            </a:r>
            <a:r>
              <a:rPr lang="en-US" sz="2000" i="1" dirty="0">
                <a:solidFill>
                  <a:srgbClr val="0027E0"/>
                </a:solidFill>
              </a:rPr>
              <a:t>Analysis System: </a:t>
            </a:r>
            <a:r>
              <a:rPr lang="en-US" sz="2000" i="1" dirty="0" smtClean="0">
                <a:solidFill>
                  <a:srgbClr val="0027E0"/>
                </a:solidFill>
              </a:rPr>
              <a:t>A Sequential </a:t>
            </a:r>
            <a:r>
              <a:rPr lang="en-US" sz="2000" i="1" dirty="0" err="1" smtClean="0">
                <a:solidFill>
                  <a:srgbClr val="0027E0"/>
                </a:solidFill>
              </a:rPr>
              <a:t>Variational</a:t>
            </a:r>
            <a:r>
              <a:rPr lang="en-US" sz="2000" i="1" dirty="0" smtClean="0">
                <a:solidFill>
                  <a:srgbClr val="0027E0"/>
                </a:solidFill>
              </a:rPr>
              <a:t> </a:t>
            </a:r>
            <a:r>
              <a:rPr lang="en-US" sz="2000" i="1" dirty="0">
                <a:solidFill>
                  <a:srgbClr val="0027E0"/>
                </a:solidFill>
              </a:rPr>
              <a:t>Analysis </a:t>
            </a:r>
            <a:r>
              <a:rPr lang="en-US" sz="2000" i="1" dirty="0" smtClean="0">
                <a:solidFill>
                  <a:srgbClr val="0027E0"/>
                </a:solidFill>
              </a:rPr>
              <a:t>Approach. </a:t>
            </a:r>
            <a:r>
              <a:rPr lang="en-US" b="1" i="1" dirty="0" err="1" smtClean="0">
                <a:solidFill>
                  <a:srgbClr val="008000"/>
                </a:solidFill>
              </a:rPr>
              <a:t>Xie</a:t>
            </a:r>
            <a:r>
              <a:rPr lang="en-US" b="1" i="1" dirty="0">
                <a:solidFill>
                  <a:srgbClr val="008000"/>
                </a:solidFill>
              </a:rPr>
              <a:t>, et al., 2011 </a:t>
            </a:r>
            <a:r>
              <a:rPr lang="en-US" b="1" i="1" dirty="0" smtClean="0">
                <a:solidFill>
                  <a:srgbClr val="008000"/>
                </a:solidFill>
              </a:rPr>
              <a:t>MWR</a:t>
            </a:r>
            <a:r>
              <a:rPr lang="en-US" i="1" dirty="0">
                <a:solidFill>
                  <a:schemeClr val="tx1"/>
                </a:solidFill>
              </a:rPr>
              <a:t>	</a:t>
            </a:r>
          </a:p>
        </p:txBody>
      </p:sp>
      <p:sp>
        <p:nvSpPr>
          <p:cNvPr id="40965" name="TextBox 1"/>
          <p:cNvSpPr txBox="1">
            <a:spLocks noChangeArrowheads="1"/>
          </p:cNvSpPr>
          <p:nvPr/>
        </p:nvSpPr>
        <p:spPr bwMode="auto">
          <a:xfrm>
            <a:off x="0" y="6118764"/>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dirty="0">
                <a:solidFill>
                  <a:srgbClr val="000000"/>
                </a:solidFill>
              </a:rPr>
              <a:t>Hayden, and Purser, 1995: </a:t>
            </a:r>
            <a:r>
              <a:rPr lang="en-US" sz="2000" i="1" dirty="0">
                <a:solidFill>
                  <a:srgbClr val="000000"/>
                </a:solidFill>
              </a:rPr>
              <a:t>J. Appl. Meteor. also </a:t>
            </a:r>
            <a:r>
              <a:rPr lang="en-US" sz="2000" i="1" dirty="0" smtClean="0">
                <a:solidFill>
                  <a:srgbClr val="000000"/>
                </a:solidFill>
              </a:rPr>
              <a:t>shows a </a:t>
            </a:r>
            <a:r>
              <a:rPr lang="en-US" sz="2000" i="1" dirty="0">
                <a:solidFill>
                  <a:srgbClr val="000000"/>
                </a:solidFill>
              </a:rPr>
              <a:t>3DVAR is equivalent to one LAPS pass</a:t>
            </a:r>
            <a:r>
              <a:rPr lang="en-US" sz="2000" dirty="0">
                <a:solidFill>
                  <a:srgbClr val="000000"/>
                </a:solidFill>
              </a:rPr>
              <a:t>.</a:t>
            </a:r>
          </a:p>
        </p:txBody>
      </p:sp>
      <p:graphicFrame>
        <p:nvGraphicFramePr>
          <p:cNvPr id="5" name="Object 4"/>
          <p:cNvGraphicFramePr>
            <a:graphicFrameLocks noChangeAspect="1"/>
          </p:cNvGraphicFramePr>
          <p:nvPr>
            <p:extLst>
              <p:ext uri="{D42A27DB-BD31-4B8C-83A1-F6EECF244321}">
                <p14:modId xmlns:p14="http://schemas.microsoft.com/office/powerpoint/2010/main" val="2271025196"/>
              </p:ext>
            </p:extLst>
          </p:nvPr>
        </p:nvGraphicFramePr>
        <p:xfrm>
          <a:off x="152400" y="4495800"/>
          <a:ext cx="6019799" cy="1104900"/>
        </p:xfrm>
        <a:graphic>
          <a:graphicData uri="http://schemas.openxmlformats.org/presentationml/2006/ole">
            <mc:AlternateContent xmlns:mc="http://schemas.openxmlformats.org/markup-compatibility/2006">
              <mc:Choice xmlns:v="urn:schemas-microsoft-com:vml" Requires="v">
                <p:oleObj spid="_x0000_s106638" name="Document" r:id="rId3" imgW="5943600" imgH="1104900" progId="Word.Document.12">
                  <p:embed/>
                </p:oleObj>
              </mc:Choice>
              <mc:Fallback>
                <p:oleObj name="Document" r:id="rId3" imgW="5943600" imgH="1104900" progId="Word.Document.12">
                  <p:embed/>
                  <p:pic>
                    <p:nvPicPr>
                      <p:cNvPr id="0" name=""/>
                      <p:cNvPicPr/>
                      <p:nvPr/>
                    </p:nvPicPr>
                    <p:blipFill>
                      <a:blip r:embed="rId4"/>
                      <a:stretch>
                        <a:fillRect/>
                      </a:stretch>
                    </p:blipFill>
                    <p:spPr>
                      <a:xfrm>
                        <a:off x="152400" y="4495800"/>
                        <a:ext cx="6019799" cy="1104900"/>
                      </a:xfrm>
                      <a:prstGeom prst="rect">
                        <a:avLst/>
                      </a:prstGeom>
                    </p:spPr>
                  </p:pic>
                </p:oleObj>
              </mc:Fallback>
            </mc:AlternateContent>
          </a:graphicData>
        </a:graphic>
      </p:graphicFrame>
      <p:sp>
        <p:nvSpPr>
          <p:cNvPr id="2" name="Rectangle 1"/>
          <p:cNvSpPr/>
          <p:nvPr/>
        </p:nvSpPr>
        <p:spPr>
          <a:xfrm>
            <a:off x="4800600" y="6426235"/>
            <a:ext cx="3733800" cy="451406"/>
          </a:xfrm>
          <a:prstGeom prst="rect">
            <a:avLst/>
          </a:prstGeom>
        </p:spPr>
        <p:txBody>
          <a:bodyPr wrap="square">
            <a:spAutoFit/>
          </a:bodyPr>
          <a:lstStyle/>
          <a:p>
            <a:pPr>
              <a:lnSpc>
                <a:spcPct val="120000"/>
              </a:lnSpc>
              <a:defRPr/>
            </a:pPr>
            <a:r>
              <a:rPr lang="en-GB" sz="2000" b="1" i="1" dirty="0" err="1" smtClean="0">
                <a:solidFill>
                  <a:srgbClr val="008000"/>
                </a:solidFill>
                <a:latin typeface="Helvetica" charset="0"/>
              </a:rPr>
              <a:t>Ackn</a:t>
            </a:r>
            <a:r>
              <a:rPr lang="en-GB" sz="2000" b="1" i="1" dirty="0" smtClean="0">
                <a:solidFill>
                  <a:srgbClr val="008000"/>
                </a:solidFill>
                <a:latin typeface="Helvetica" charset="0"/>
              </a:rPr>
              <a:t>.: </a:t>
            </a:r>
            <a:r>
              <a:rPr lang="en-GB" sz="2000" b="1" i="1" dirty="0">
                <a:solidFill>
                  <a:srgbClr val="008000"/>
                </a:solidFill>
                <a:latin typeface="Helvetica" charset="0"/>
              </a:rPr>
              <a:t>Koch </a:t>
            </a:r>
            <a:r>
              <a:rPr lang="en-GB" sz="2000" b="1" i="1" dirty="0" smtClean="0">
                <a:solidFill>
                  <a:srgbClr val="008000"/>
                </a:solidFill>
                <a:latin typeface="Helvetica" charset="0"/>
              </a:rPr>
              <a:t>&amp; </a:t>
            </a:r>
            <a:r>
              <a:rPr lang="en-GB" sz="2000" b="1" i="1" dirty="0" err="1" smtClean="0">
                <a:solidFill>
                  <a:srgbClr val="008000"/>
                </a:solidFill>
                <a:latin typeface="Helvetica" charset="0"/>
              </a:rPr>
              <a:t>Uccellini</a:t>
            </a:r>
            <a:endParaRPr lang="en-GB" sz="2000" b="1" i="1" dirty="0">
              <a:solidFill>
                <a:srgbClr val="008000"/>
              </a:solidFill>
              <a:latin typeface="Helvetica" charset="0"/>
            </a:endParaRPr>
          </a:p>
        </p:txBody>
      </p:sp>
    </p:spTree>
    <p:extLst>
      <p:ext uri="{BB962C8B-B14F-4D97-AF65-F5344CB8AC3E}">
        <p14:creationId xmlns:p14="http://schemas.microsoft.com/office/powerpoint/2010/main" val="287282345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7.png"/>
          <p:cNvPicPr/>
          <p:nvPr/>
        </p:nvPicPr>
        <p:blipFill rotWithShape="1">
          <a:blip r:embed="rId2"/>
          <a:srcRect t="19212" b="34010"/>
          <a:stretch/>
        </p:blipFill>
        <p:spPr>
          <a:xfrm>
            <a:off x="228600" y="838200"/>
            <a:ext cx="7924800" cy="6019800"/>
          </a:xfrm>
          <a:prstGeom prst="rect">
            <a:avLst/>
          </a:prstGeom>
        </p:spPr>
      </p:pic>
      <p:sp>
        <p:nvSpPr>
          <p:cNvPr id="5" name="Rectangle 2"/>
          <p:cNvSpPr>
            <a:spLocks noGrp="1" noChangeArrowheads="1"/>
          </p:cNvSpPr>
          <p:nvPr>
            <p:ph type="title"/>
          </p:nvPr>
        </p:nvSpPr>
        <p:spPr>
          <a:xfrm>
            <a:off x="0" y="0"/>
            <a:ext cx="9144000" cy="609600"/>
          </a:xfrm>
        </p:spPr>
        <p:txBody>
          <a:bodyPr/>
          <a:lstStyle/>
          <a:p>
            <a:pPr eaLnBrk="1" hangingPunct="1"/>
            <a:r>
              <a:rPr lang="en-US" sz="3200" b="1" dirty="0" smtClean="0">
                <a:solidFill>
                  <a:srgbClr val="FF0000"/>
                </a:solidFill>
                <a:latin typeface="Arial" charset="0"/>
                <a:ea typeface="ＭＳ Ｐゴシック" charset="0"/>
                <a:cs typeface="ＭＳ Ｐゴシック" charset="0"/>
              </a:rPr>
              <a:t>SINGLE VS MULTI - SCALE MINIMIZATION</a:t>
            </a:r>
            <a:endParaRPr lang="en-US" sz="2400" b="1" dirty="0">
              <a:solidFill>
                <a:srgbClr val="3333FF"/>
              </a:solidFill>
              <a:latin typeface="Arial" charset="0"/>
              <a:ea typeface="ＭＳ Ｐゴシック" charset="0"/>
              <a:cs typeface="ＭＳ Ｐゴシック" charset="0"/>
            </a:endParaRPr>
          </a:p>
        </p:txBody>
      </p:sp>
      <p:sp>
        <p:nvSpPr>
          <p:cNvPr id="6" name="Rectangle 5"/>
          <p:cNvSpPr/>
          <p:nvPr/>
        </p:nvSpPr>
        <p:spPr>
          <a:xfrm>
            <a:off x="-8467" y="4267200"/>
            <a:ext cx="3589867" cy="1200328"/>
          </a:xfrm>
          <a:prstGeom prst="rect">
            <a:avLst/>
          </a:prstGeom>
        </p:spPr>
        <p:txBody>
          <a:bodyPr wrap="square">
            <a:spAutoFit/>
          </a:bodyPr>
          <a:lstStyle/>
          <a:p>
            <a:r>
              <a:rPr lang="en-US" sz="2400" dirty="0" smtClean="0"/>
              <a:t>Minimum with single scale approach – </a:t>
            </a:r>
          </a:p>
          <a:p>
            <a:r>
              <a:rPr lang="en-US" sz="2400" dirty="0" smtClean="0"/>
              <a:t>Not well posed problem</a:t>
            </a:r>
            <a:endParaRPr lang="en-US" sz="2400" dirty="0"/>
          </a:p>
        </p:txBody>
      </p:sp>
      <p:sp>
        <p:nvSpPr>
          <p:cNvPr id="7" name="Rectangle 6"/>
          <p:cNvSpPr/>
          <p:nvPr/>
        </p:nvSpPr>
        <p:spPr>
          <a:xfrm>
            <a:off x="6705600" y="4114800"/>
            <a:ext cx="2135020" cy="1938992"/>
          </a:xfrm>
          <a:prstGeom prst="rect">
            <a:avLst/>
          </a:prstGeom>
        </p:spPr>
        <p:txBody>
          <a:bodyPr wrap="none">
            <a:spAutoFit/>
          </a:bodyPr>
          <a:lstStyle/>
          <a:p>
            <a:r>
              <a:rPr lang="en-US" sz="2400" dirty="0" smtClean="0"/>
              <a:t>Minimum after</a:t>
            </a:r>
          </a:p>
          <a:p>
            <a:r>
              <a:rPr lang="en-US" sz="2400" b="1" dirty="0" smtClean="0">
                <a:solidFill>
                  <a:srgbClr val="0027E0"/>
                </a:solidFill>
              </a:rPr>
              <a:t>LONG  </a:t>
            </a:r>
          </a:p>
          <a:p>
            <a:r>
              <a:rPr lang="en-US" sz="2400" b="1" dirty="0" smtClean="0">
                <a:solidFill>
                  <a:srgbClr val="008000"/>
                </a:solidFill>
              </a:rPr>
              <a:t>+ MEDIUM  </a:t>
            </a:r>
          </a:p>
          <a:p>
            <a:r>
              <a:rPr lang="en-US" sz="2400" b="1" dirty="0" smtClean="0">
                <a:solidFill>
                  <a:srgbClr val="FF0000"/>
                </a:solidFill>
              </a:rPr>
              <a:t>+ SHORT </a:t>
            </a:r>
          </a:p>
          <a:p>
            <a:r>
              <a:rPr lang="en-US" sz="2400" dirty="0"/>
              <a:t>s</a:t>
            </a:r>
            <a:r>
              <a:rPr lang="en-US" sz="2400" dirty="0" smtClean="0"/>
              <a:t>cale iteration</a:t>
            </a:r>
            <a:endParaRPr lang="en-US" sz="2400" dirty="0"/>
          </a:p>
        </p:txBody>
      </p:sp>
      <p:sp>
        <p:nvSpPr>
          <p:cNvPr id="8" name="Rectangle 7"/>
          <p:cNvSpPr/>
          <p:nvPr/>
        </p:nvSpPr>
        <p:spPr>
          <a:xfrm>
            <a:off x="1524000" y="685800"/>
            <a:ext cx="6400800" cy="1384995"/>
          </a:xfrm>
          <a:prstGeom prst="rect">
            <a:avLst/>
          </a:prstGeom>
        </p:spPr>
        <p:txBody>
          <a:bodyPr wrap="square">
            <a:spAutoFit/>
          </a:bodyPr>
          <a:lstStyle/>
          <a:p>
            <a:r>
              <a:rPr lang="en-US" sz="2800" i="1" dirty="0" smtClean="0">
                <a:solidFill>
                  <a:srgbClr val="0027E0"/>
                </a:solidFill>
              </a:rPr>
              <a:t>Multi-scale approach:</a:t>
            </a:r>
          </a:p>
          <a:p>
            <a:pPr marL="342900" indent="-342900">
              <a:buFont typeface="Arial"/>
              <a:buChar char="•"/>
            </a:pPr>
            <a:r>
              <a:rPr lang="en-US" sz="2800" b="1" i="1" dirty="0" smtClean="0">
                <a:solidFill>
                  <a:srgbClr val="0027E0"/>
                </a:solidFill>
              </a:rPr>
              <a:t>More accurate </a:t>
            </a:r>
            <a:r>
              <a:rPr lang="en-US" sz="2800" i="1" dirty="0" smtClean="0">
                <a:solidFill>
                  <a:srgbClr val="0027E0"/>
                </a:solidFill>
              </a:rPr>
              <a:t>estimate of minimum</a:t>
            </a:r>
          </a:p>
          <a:p>
            <a:pPr marL="342900" indent="-342900">
              <a:buFont typeface="Arial"/>
              <a:buChar char="•"/>
            </a:pPr>
            <a:r>
              <a:rPr lang="en-US" sz="2800" i="1" dirty="0" smtClean="0">
                <a:solidFill>
                  <a:srgbClr val="0027E0"/>
                </a:solidFill>
              </a:rPr>
              <a:t>Order(s) of magnitudes </a:t>
            </a:r>
            <a:r>
              <a:rPr lang="en-US" sz="2800" b="1" i="1" dirty="0" smtClean="0">
                <a:solidFill>
                  <a:srgbClr val="0027E0"/>
                </a:solidFill>
              </a:rPr>
              <a:t>faster</a:t>
            </a:r>
            <a:endParaRPr lang="en-US" sz="2800" b="1" i="1" dirty="0">
              <a:solidFill>
                <a:srgbClr val="0027E0"/>
              </a:solidFill>
            </a:endParaRPr>
          </a:p>
        </p:txBody>
      </p:sp>
      <p:cxnSp>
        <p:nvCxnSpPr>
          <p:cNvPr id="9" name="Straight Arrow Connector 8"/>
          <p:cNvCxnSpPr/>
          <p:nvPr/>
        </p:nvCxnSpPr>
        <p:spPr>
          <a:xfrm flipV="1">
            <a:off x="1295400" y="3581400"/>
            <a:ext cx="0" cy="609600"/>
          </a:xfrm>
          <a:prstGeom prst="straightConnector1">
            <a:avLst/>
          </a:prstGeom>
          <a:ln w="38100" cmpd="sng">
            <a:solidFill>
              <a:schemeClr val="tx1"/>
            </a:solidFill>
            <a:prstDash val="dot"/>
            <a:round/>
            <a:tailEnd type="stealth" w="lg"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4419600" y="4267200"/>
            <a:ext cx="2209800" cy="457200"/>
          </a:xfrm>
          <a:prstGeom prst="straightConnector1">
            <a:avLst/>
          </a:prstGeom>
          <a:ln w="38100" cmpd="sng">
            <a:solidFill>
              <a:srgbClr val="0027E0"/>
            </a:solidFill>
            <a:prstDash val="dot"/>
            <a:round/>
            <a:tailEnd type="stealth" w="lg"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5334000" y="5486400"/>
            <a:ext cx="1295400" cy="838200"/>
          </a:xfrm>
          <a:prstGeom prst="straightConnector1">
            <a:avLst/>
          </a:prstGeom>
          <a:ln w="38100" cmpd="sng">
            <a:solidFill>
              <a:srgbClr val="FF0000"/>
            </a:solidFill>
            <a:prstDash val="dot"/>
            <a:round/>
            <a:tailEnd type="stealth" w="lg"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4495800" y="5105400"/>
            <a:ext cx="2133600" cy="457200"/>
          </a:xfrm>
          <a:prstGeom prst="straightConnector1">
            <a:avLst/>
          </a:prstGeom>
          <a:ln w="38100" cmpd="sng">
            <a:solidFill>
              <a:srgbClr val="008000"/>
            </a:solidFill>
            <a:prstDash val="dot"/>
            <a:round/>
            <a:tailEnd type="stealth" w="lg" len="lg"/>
          </a:ln>
        </p:spPr>
        <p:style>
          <a:lnRef idx="2">
            <a:schemeClr val="accent1"/>
          </a:lnRef>
          <a:fillRef idx="0">
            <a:schemeClr val="accent1"/>
          </a:fillRef>
          <a:effectRef idx="1">
            <a:schemeClr val="accent1"/>
          </a:effectRef>
          <a:fontRef idx="minor">
            <a:schemeClr val="tx1"/>
          </a:fontRef>
        </p:style>
      </p:cxnSp>
      <p:sp>
        <p:nvSpPr>
          <p:cNvPr id="20" name="Oval 19"/>
          <p:cNvSpPr/>
          <p:nvPr/>
        </p:nvSpPr>
        <p:spPr>
          <a:xfrm>
            <a:off x="4953000" y="6172200"/>
            <a:ext cx="152400" cy="3810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4191000" y="5181600"/>
            <a:ext cx="228600" cy="457200"/>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253067" y="3075517"/>
            <a:ext cx="152400" cy="381000"/>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4083050" y="3854450"/>
            <a:ext cx="228600" cy="609600"/>
          </a:xfrm>
          <a:prstGeom prst="ellipse">
            <a:avLst/>
          </a:prstGeom>
          <a:solidFill>
            <a:srgbClr val="0027E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0" y="533400"/>
            <a:ext cx="1416599" cy="369332"/>
          </a:xfrm>
          <a:prstGeom prst="rect">
            <a:avLst/>
          </a:prstGeom>
        </p:spPr>
        <p:txBody>
          <a:bodyPr wrap="none">
            <a:spAutoFit/>
          </a:bodyPr>
          <a:lstStyle/>
          <a:p>
            <a:r>
              <a:rPr lang="en-US" dirty="0" smtClean="0"/>
              <a:t>Background</a:t>
            </a:r>
            <a:endParaRPr lang="en-US" dirty="0"/>
          </a:p>
        </p:txBody>
      </p:sp>
      <p:sp>
        <p:nvSpPr>
          <p:cNvPr id="16" name="Slide Number Placeholder 4"/>
          <p:cNvSpPr>
            <a:spLocks noGrp="1"/>
          </p:cNvSpPr>
          <p:nvPr>
            <p:ph type="sldNum" sz="quarter" idx="12"/>
          </p:nvPr>
        </p:nvSpPr>
        <p:spPr>
          <a:xfrm>
            <a:off x="8229600" y="6245225"/>
            <a:ext cx="457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a:pPr eaLnBrk="1" hangingPunct="1"/>
              <a:t>47</a:t>
            </a:fld>
            <a:endParaRPr lang="en-US" sz="1400" dirty="0"/>
          </a:p>
        </p:txBody>
      </p:sp>
    </p:spTree>
    <p:extLst>
      <p:ext uri="{BB962C8B-B14F-4D97-AF65-F5344CB8AC3E}">
        <p14:creationId xmlns:p14="http://schemas.microsoft.com/office/powerpoint/2010/main" val="403263704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2E3AEE-4753-4218-95C4-62AF12895D4A}" type="slidenum">
              <a:rPr lang="en-US" smtClean="0"/>
              <a:pPr/>
              <a:t>48</a:t>
            </a:fld>
            <a:endParaRPr lang="en-US"/>
          </a:p>
        </p:txBody>
      </p:sp>
      <p:pic>
        <p:nvPicPr>
          <p:cNvPr id="6" name="Picture 5" descr="kochcrop.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2743200"/>
            <a:ext cx="2548035" cy="1989700"/>
          </a:xfrm>
          <a:prstGeom prst="rect">
            <a:avLst/>
          </a:prstGeom>
        </p:spPr>
      </p:pic>
      <p:pic>
        <p:nvPicPr>
          <p:cNvPr id="9" name="Picture 8" descr="std5.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143000"/>
            <a:ext cx="2503237" cy="2133600"/>
          </a:xfrm>
          <a:prstGeom prst="rect">
            <a:avLst/>
          </a:prstGeom>
        </p:spPr>
      </p:pic>
      <p:sp>
        <p:nvSpPr>
          <p:cNvPr id="2" name="Title 1"/>
          <p:cNvSpPr>
            <a:spLocks noGrp="1"/>
          </p:cNvSpPr>
          <p:nvPr>
            <p:ph type="title"/>
          </p:nvPr>
        </p:nvSpPr>
        <p:spPr>
          <a:xfrm>
            <a:off x="0" y="0"/>
            <a:ext cx="9144000" cy="914400"/>
          </a:xfrm>
        </p:spPr>
        <p:txBody>
          <a:bodyPr/>
          <a:lstStyle/>
          <a:p>
            <a:r>
              <a:rPr lang="en-US" sz="4000" b="1" dirty="0" smtClean="0">
                <a:solidFill>
                  <a:srgbClr val="FF0000"/>
                </a:solidFill>
              </a:rPr>
              <a:t>OSSE EXPERIMENTS</a:t>
            </a:r>
            <a:br>
              <a:rPr lang="en-US" sz="4000" b="1" dirty="0" smtClean="0">
                <a:solidFill>
                  <a:srgbClr val="FF0000"/>
                </a:solidFill>
              </a:rPr>
            </a:br>
            <a:r>
              <a:rPr lang="en-US" sz="3200" i="1" dirty="0" smtClean="0">
                <a:solidFill>
                  <a:srgbClr val="000000"/>
                </a:solidFill>
              </a:rPr>
              <a:t>DENSE OBSERVATIONAL NETWORK</a:t>
            </a:r>
            <a:endParaRPr lang="en-US" sz="4000" i="1" dirty="0">
              <a:solidFill>
                <a:srgbClr val="000000"/>
              </a:solidFill>
            </a:endParaRPr>
          </a:p>
        </p:txBody>
      </p:sp>
      <p:sp>
        <p:nvSpPr>
          <p:cNvPr id="12" name="TextBox 11"/>
          <p:cNvSpPr txBox="1"/>
          <p:nvPr/>
        </p:nvSpPr>
        <p:spPr>
          <a:xfrm>
            <a:off x="4876800" y="2362200"/>
            <a:ext cx="1182545" cy="523220"/>
          </a:xfrm>
          <a:prstGeom prst="rect">
            <a:avLst/>
          </a:prstGeom>
          <a:noFill/>
        </p:spPr>
        <p:txBody>
          <a:bodyPr wrap="none" rtlCol="0">
            <a:spAutoFit/>
          </a:bodyPr>
          <a:lstStyle/>
          <a:p>
            <a:r>
              <a:rPr lang="en-US" sz="2800" b="1" i="1" dirty="0" smtClean="0">
                <a:solidFill>
                  <a:srgbClr val="FF0000"/>
                </a:solidFill>
                <a:latin typeface="Arial"/>
                <a:cs typeface="Arial"/>
              </a:rPr>
              <a:t>Truth</a:t>
            </a:r>
            <a:endParaRPr lang="en-US" sz="2800" b="1" i="1" dirty="0">
              <a:solidFill>
                <a:srgbClr val="FF0000"/>
              </a:solidFill>
              <a:latin typeface="Arial"/>
              <a:cs typeface="Arial"/>
            </a:endParaRPr>
          </a:p>
        </p:txBody>
      </p:sp>
      <p:sp>
        <p:nvSpPr>
          <p:cNvPr id="13" name="TextBox 12"/>
          <p:cNvSpPr txBox="1"/>
          <p:nvPr/>
        </p:nvSpPr>
        <p:spPr>
          <a:xfrm>
            <a:off x="2667000" y="1219200"/>
            <a:ext cx="1615670" cy="1015663"/>
          </a:xfrm>
          <a:prstGeom prst="rect">
            <a:avLst/>
          </a:prstGeom>
          <a:noFill/>
        </p:spPr>
        <p:txBody>
          <a:bodyPr wrap="none" rtlCol="0">
            <a:spAutoFit/>
          </a:bodyPr>
          <a:lstStyle/>
          <a:p>
            <a:pPr algn="r"/>
            <a:r>
              <a:rPr lang="en-US" sz="2000" b="1" i="1" dirty="0" smtClean="0">
                <a:solidFill>
                  <a:srgbClr val="0000FF"/>
                </a:solidFill>
                <a:latin typeface="Arial"/>
                <a:cs typeface="Arial"/>
              </a:rPr>
              <a:t>3DVAR</a:t>
            </a:r>
            <a:r>
              <a:rPr lang="en-US" sz="2000" i="1" dirty="0" smtClean="0">
                <a:solidFill>
                  <a:srgbClr val="0000FF"/>
                </a:solidFill>
                <a:latin typeface="Arial"/>
                <a:cs typeface="Arial"/>
              </a:rPr>
              <a:t> with</a:t>
            </a:r>
          </a:p>
          <a:p>
            <a:r>
              <a:rPr lang="en-US" sz="2000" b="1" i="1" dirty="0" smtClean="0">
                <a:solidFill>
                  <a:srgbClr val="0000FF"/>
                </a:solidFill>
                <a:latin typeface="Arial"/>
                <a:cs typeface="Arial"/>
              </a:rPr>
              <a:t>short-scale</a:t>
            </a:r>
          </a:p>
          <a:p>
            <a:r>
              <a:rPr lang="en-US" sz="2000" i="1" dirty="0" smtClean="0">
                <a:solidFill>
                  <a:srgbClr val="0000FF"/>
                </a:solidFill>
                <a:latin typeface="Arial"/>
                <a:cs typeface="Arial"/>
              </a:rPr>
              <a:t>correlations</a:t>
            </a:r>
            <a:endParaRPr lang="en-US" sz="2000" i="1" dirty="0">
              <a:solidFill>
                <a:srgbClr val="0000FF"/>
              </a:solidFill>
              <a:latin typeface="Arial"/>
              <a:cs typeface="Arial"/>
            </a:endParaRPr>
          </a:p>
        </p:txBody>
      </p:sp>
      <p:cxnSp>
        <p:nvCxnSpPr>
          <p:cNvPr id="17" name="Straight Arrow Connector 16"/>
          <p:cNvCxnSpPr/>
          <p:nvPr/>
        </p:nvCxnSpPr>
        <p:spPr>
          <a:xfrm>
            <a:off x="2590800" y="2819400"/>
            <a:ext cx="838200" cy="457200"/>
          </a:xfrm>
          <a:prstGeom prst="straightConnector1">
            <a:avLst/>
          </a:prstGeom>
          <a:ln w="38100" cmpd="sng">
            <a:solidFill>
              <a:srgbClr val="800000"/>
            </a:solidFill>
            <a:round/>
            <a:tailEnd type="stealth" w="lg" len="lg"/>
          </a:ln>
        </p:spPr>
        <p:style>
          <a:lnRef idx="2">
            <a:schemeClr val="accent1"/>
          </a:lnRef>
          <a:fillRef idx="0">
            <a:schemeClr val="accent1"/>
          </a:fillRef>
          <a:effectRef idx="1">
            <a:schemeClr val="accent1"/>
          </a:effectRef>
          <a:fontRef idx="minor">
            <a:schemeClr val="tx1"/>
          </a:fontRef>
        </p:style>
      </p:cxnSp>
      <p:pic>
        <p:nvPicPr>
          <p:cNvPr id="10" name="Picture 9" descr="std7crop.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4419600"/>
            <a:ext cx="2362200" cy="1844586"/>
          </a:xfrm>
          <a:prstGeom prst="rect">
            <a:avLst/>
          </a:prstGeom>
        </p:spPr>
      </p:pic>
      <p:cxnSp>
        <p:nvCxnSpPr>
          <p:cNvPr id="11" name="Straight Arrow Connector 10"/>
          <p:cNvCxnSpPr/>
          <p:nvPr/>
        </p:nvCxnSpPr>
        <p:spPr>
          <a:xfrm flipV="1">
            <a:off x="2667000" y="4343400"/>
            <a:ext cx="914400" cy="457200"/>
          </a:xfrm>
          <a:prstGeom prst="straightConnector1">
            <a:avLst/>
          </a:prstGeom>
          <a:ln w="38100" cmpd="sng">
            <a:solidFill>
              <a:srgbClr val="800000"/>
            </a:solidFill>
            <a:round/>
            <a:tailEnd type="stealth" w="lg" len="lg"/>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2286000" y="5410200"/>
            <a:ext cx="1905000" cy="1015663"/>
          </a:xfrm>
          <a:prstGeom prst="rect">
            <a:avLst/>
          </a:prstGeom>
        </p:spPr>
        <p:txBody>
          <a:bodyPr wrap="square">
            <a:spAutoFit/>
          </a:bodyPr>
          <a:lstStyle/>
          <a:p>
            <a:pPr algn="r"/>
            <a:r>
              <a:rPr lang="en-US" sz="2000" b="1" i="1" dirty="0" smtClean="0">
                <a:solidFill>
                  <a:srgbClr val="0000FF"/>
                </a:solidFill>
                <a:latin typeface="Arial"/>
                <a:cs typeface="Arial"/>
              </a:rPr>
              <a:t>3DVAR</a:t>
            </a:r>
            <a:r>
              <a:rPr lang="en-US" sz="2000" i="1" dirty="0" smtClean="0">
                <a:solidFill>
                  <a:srgbClr val="0000FF"/>
                </a:solidFill>
                <a:latin typeface="Arial"/>
                <a:cs typeface="Arial"/>
              </a:rPr>
              <a:t> with </a:t>
            </a:r>
            <a:r>
              <a:rPr lang="en-US" sz="2000" b="1" i="1" dirty="0" smtClean="0">
                <a:solidFill>
                  <a:srgbClr val="0000FF"/>
                </a:solidFill>
                <a:latin typeface="Arial"/>
                <a:cs typeface="Arial"/>
              </a:rPr>
              <a:t>medium-scale </a:t>
            </a:r>
            <a:r>
              <a:rPr lang="en-US" sz="2000" i="1" dirty="0" smtClean="0">
                <a:solidFill>
                  <a:srgbClr val="0000FF"/>
                </a:solidFill>
                <a:latin typeface="Arial"/>
                <a:cs typeface="Arial"/>
              </a:rPr>
              <a:t>correlations</a:t>
            </a:r>
            <a:endParaRPr lang="en-US" i="1" dirty="0">
              <a:solidFill>
                <a:srgbClr val="0000FF"/>
              </a:solidFill>
              <a:latin typeface="Arial"/>
              <a:cs typeface="Arial"/>
            </a:endParaRPr>
          </a:p>
        </p:txBody>
      </p:sp>
      <p:pic>
        <p:nvPicPr>
          <p:cNvPr id="15" name="Picture 14" descr="std9crop.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0" y="1219200"/>
            <a:ext cx="2550006" cy="2011559"/>
          </a:xfrm>
          <a:prstGeom prst="rect">
            <a:avLst/>
          </a:prstGeom>
        </p:spPr>
      </p:pic>
      <p:cxnSp>
        <p:nvCxnSpPr>
          <p:cNvPr id="18" name="Straight Arrow Connector 17"/>
          <p:cNvCxnSpPr/>
          <p:nvPr/>
        </p:nvCxnSpPr>
        <p:spPr>
          <a:xfrm flipH="1">
            <a:off x="6019800" y="2819400"/>
            <a:ext cx="609600" cy="457200"/>
          </a:xfrm>
          <a:prstGeom prst="straightConnector1">
            <a:avLst/>
          </a:prstGeom>
          <a:ln w="38100" cmpd="sng">
            <a:solidFill>
              <a:srgbClr val="800000"/>
            </a:solidFill>
            <a:round/>
            <a:tailEnd type="stealth" w="lg" len="lg"/>
          </a:ln>
        </p:spPr>
        <p:style>
          <a:lnRef idx="2">
            <a:schemeClr val="accent1"/>
          </a:lnRef>
          <a:fillRef idx="0">
            <a:schemeClr val="accent1"/>
          </a:fillRef>
          <a:effectRef idx="1">
            <a:schemeClr val="accent1"/>
          </a:effectRef>
          <a:fontRef idx="minor">
            <a:schemeClr val="tx1"/>
          </a:fontRef>
        </p:style>
      </p:cxnSp>
      <p:pic>
        <p:nvPicPr>
          <p:cNvPr id="19" name="Picture 18" descr="mlgrd.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2200" y="4191000"/>
            <a:ext cx="2590800" cy="2130326"/>
          </a:xfrm>
          <a:prstGeom prst="rect">
            <a:avLst/>
          </a:prstGeom>
        </p:spPr>
      </p:pic>
      <p:sp>
        <p:nvSpPr>
          <p:cNvPr id="20" name="TextBox 19"/>
          <p:cNvSpPr txBox="1"/>
          <p:nvPr/>
        </p:nvSpPr>
        <p:spPr>
          <a:xfrm>
            <a:off x="4800600" y="5657672"/>
            <a:ext cx="4495800" cy="1200328"/>
          </a:xfrm>
          <a:prstGeom prst="rect">
            <a:avLst/>
          </a:prstGeom>
          <a:noFill/>
        </p:spPr>
        <p:txBody>
          <a:bodyPr wrap="square" rtlCol="0">
            <a:spAutoFit/>
          </a:bodyPr>
          <a:lstStyle/>
          <a:p>
            <a:r>
              <a:rPr lang="en-US" sz="2400" b="1" i="1" dirty="0" err="1" smtClean="0">
                <a:solidFill>
                  <a:srgbClr val="FF0000"/>
                </a:solidFill>
                <a:latin typeface="Arial"/>
                <a:cs typeface="Arial"/>
              </a:rPr>
              <a:t>Multiscale</a:t>
            </a:r>
            <a:r>
              <a:rPr lang="en-US" sz="2400" b="1" i="1" dirty="0" smtClean="0">
                <a:solidFill>
                  <a:srgbClr val="FF0000"/>
                </a:solidFill>
                <a:latin typeface="Arial"/>
                <a:cs typeface="Arial"/>
              </a:rPr>
              <a:t> </a:t>
            </a:r>
          </a:p>
          <a:p>
            <a:r>
              <a:rPr lang="en-US" sz="2400" i="1" dirty="0" smtClean="0">
                <a:solidFill>
                  <a:srgbClr val="FF0000"/>
                </a:solidFill>
                <a:latin typeface="Arial"/>
                <a:cs typeface="Arial"/>
              </a:rPr>
              <a:t>approach -  Both</a:t>
            </a:r>
          </a:p>
          <a:p>
            <a:r>
              <a:rPr lang="en-US" sz="2400" b="1" i="1" dirty="0" smtClean="0">
                <a:solidFill>
                  <a:srgbClr val="FF0000"/>
                </a:solidFill>
                <a:latin typeface="Arial"/>
                <a:cs typeface="Arial"/>
              </a:rPr>
              <a:t>large &amp; fine scales captured</a:t>
            </a:r>
            <a:endParaRPr lang="en-US" sz="2400" b="1" i="1" dirty="0">
              <a:solidFill>
                <a:srgbClr val="FF0000"/>
              </a:solidFill>
              <a:latin typeface="Arial"/>
              <a:cs typeface="Arial"/>
            </a:endParaRPr>
          </a:p>
        </p:txBody>
      </p:sp>
      <p:cxnSp>
        <p:nvCxnSpPr>
          <p:cNvPr id="21" name="Straight Arrow Connector 20"/>
          <p:cNvCxnSpPr/>
          <p:nvPr/>
        </p:nvCxnSpPr>
        <p:spPr>
          <a:xfrm flipH="1" flipV="1">
            <a:off x="5715000" y="4343400"/>
            <a:ext cx="533400" cy="381000"/>
          </a:xfrm>
          <a:prstGeom prst="straightConnector1">
            <a:avLst/>
          </a:prstGeom>
          <a:ln w="38100" cmpd="sng">
            <a:solidFill>
              <a:srgbClr val="800000"/>
            </a:solidFill>
            <a:round/>
            <a:tailEnd type="stealth" w="lg" len="lg"/>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4724400" y="1219200"/>
            <a:ext cx="1615670" cy="1015663"/>
          </a:xfrm>
          <a:prstGeom prst="rect">
            <a:avLst/>
          </a:prstGeom>
          <a:noFill/>
        </p:spPr>
        <p:txBody>
          <a:bodyPr wrap="none" rtlCol="0">
            <a:spAutoFit/>
          </a:bodyPr>
          <a:lstStyle/>
          <a:p>
            <a:r>
              <a:rPr lang="en-US" sz="2000" b="1" i="1" dirty="0" smtClean="0">
                <a:solidFill>
                  <a:srgbClr val="0000FF"/>
                </a:solidFill>
                <a:latin typeface="Arial"/>
                <a:cs typeface="Arial"/>
              </a:rPr>
              <a:t>3DVAR</a:t>
            </a:r>
            <a:r>
              <a:rPr lang="en-US" sz="2000" i="1" dirty="0" smtClean="0">
                <a:solidFill>
                  <a:srgbClr val="0000FF"/>
                </a:solidFill>
                <a:latin typeface="Arial"/>
                <a:cs typeface="Arial"/>
              </a:rPr>
              <a:t> with</a:t>
            </a:r>
          </a:p>
          <a:p>
            <a:r>
              <a:rPr lang="en-US" sz="2000" b="1" i="1" dirty="0" smtClean="0">
                <a:solidFill>
                  <a:srgbClr val="0000FF"/>
                </a:solidFill>
                <a:latin typeface="Arial"/>
                <a:cs typeface="Arial"/>
              </a:rPr>
              <a:t>long-scale</a:t>
            </a:r>
          </a:p>
          <a:p>
            <a:r>
              <a:rPr lang="en-US" sz="2000" i="1" dirty="0" smtClean="0">
                <a:solidFill>
                  <a:srgbClr val="0000FF"/>
                </a:solidFill>
                <a:latin typeface="Arial"/>
                <a:cs typeface="Arial"/>
              </a:rPr>
              <a:t>correlations</a:t>
            </a:r>
            <a:endParaRPr lang="en-US" sz="2000" i="1" dirty="0">
              <a:solidFill>
                <a:srgbClr val="0000FF"/>
              </a:solidFill>
              <a:latin typeface="Arial"/>
              <a:cs typeface="Arial"/>
            </a:endParaRPr>
          </a:p>
        </p:txBody>
      </p:sp>
      <p:sp>
        <p:nvSpPr>
          <p:cNvPr id="24" name="TextBox 23"/>
          <p:cNvSpPr txBox="1"/>
          <p:nvPr/>
        </p:nvSpPr>
        <p:spPr>
          <a:xfrm>
            <a:off x="7716100" y="3962400"/>
            <a:ext cx="1429057" cy="523220"/>
          </a:xfrm>
          <a:prstGeom prst="rect">
            <a:avLst/>
          </a:prstGeom>
          <a:noFill/>
        </p:spPr>
        <p:txBody>
          <a:bodyPr wrap="none" rtlCol="0">
            <a:spAutoFit/>
          </a:bodyPr>
          <a:lstStyle/>
          <a:p>
            <a:pPr algn="ctr"/>
            <a:r>
              <a:rPr lang="en-US" sz="2800" b="1" i="1" dirty="0">
                <a:solidFill>
                  <a:srgbClr val="FF0000"/>
                </a:solidFill>
                <a:latin typeface="Arial"/>
                <a:cs typeface="Arial"/>
              </a:rPr>
              <a:t>v</a:t>
            </a:r>
            <a:r>
              <a:rPr lang="en-US" sz="2800" b="1" i="1" dirty="0" smtClean="0">
                <a:solidFill>
                  <a:srgbClr val="FF0000"/>
                </a:solidFill>
                <a:latin typeface="Arial"/>
                <a:cs typeface="Arial"/>
              </a:rPr>
              <a:t>LAPS</a:t>
            </a:r>
            <a:endParaRPr lang="en-US" sz="2800" b="1" i="1" dirty="0">
              <a:solidFill>
                <a:srgbClr val="FF0000"/>
              </a:solidFill>
              <a:latin typeface="Arial"/>
              <a:cs typeface="Arial"/>
            </a:endParaRPr>
          </a:p>
        </p:txBody>
      </p:sp>
    </p:spTree>
    <p:extLst>
      <p:ext uri="{BB962C8B-B14F-4D97-AF65-F5344CB8AC3E}">
        <p14:creationId xmlns:p14="http://schemas.microsoft.com/office/powerpoint/2010/main" val="13365635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0" grpId="0"/>
      <p:bldP spid="22" grpId="0"/>
      <p:bldP spid="2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2" y="0"/>
            <a:ext cx="9144000" cy="609600"/>
          </a:xfrm>
        </p:spPr>
        <p:txBody>
          <a:bodyPr/>
          <a:lstStyle/>
          <a:p>
            <a:r>
              <a:rPr lang="en-US" sz="4000" b="1" dirty="0" smtClean="0">
                <a:solidFill>
                  <a:srgbClr val="FF0000"/>
                </a:solidFill>
              </a:rPr>
              <a:t>DA – DATA INGEST</a:t>
            </a:r>
            <a:endParaRPr lang="en-US" sz="4000" b="1" dirty="0">
              <a:solidFill>
                <a:srgbClr val="FF0000"/>
              </a:solidFill>
            </a:endParaRPr>
          </a:p>
        </p:txBody>
      </p:sp>
      <p:pic>
        <p:nvPicPr>
          <p:cNvPr id="4" name="image01.png"/>
          <p:cNvPicPr/>
          <p:nvPr/>
        </p:nvPicPr>
        <p:blipFill>
          <a:blip r:embed="rId2"/>
          <a:srcRect/>
          <a:stretch>
            <a:fillRect/>
          </a:stretch>
        </p:blipFill>
        <p:spPr>
          <a:xfrm>
            <a:off x="0" y="1066800"/>
            <a:ext cx="9144000" cy="5181600"/>
          </a:xfrm>
          <a:prstGeom prst="rect">
            <a:avLst/>
          </a:prstGeom>
          <a:ln/>
        </p:spPr>
      </p:pic>
      <p:sp>
        <p:nvSpPr>
          <p:cNvPr id="3" name="Slide Number Placeholder 2"/>
          <p:cNvSpPr>
            <a:spLocks noGrp="1"/>
          </p:cNvSpPr>
          <p:nvPr>
            <p:ph type="sldNum" sz="quarter" idx="12"/>
          </p:nvPr>
        </p:nvSpPr>
        <p:spPr/>
        <p:txBody>
          <a:bodyPr/>
          <a:lstStyle/>
          <a:p>
            <a:pPr>
              <a:defRPr/>
            </a:pPr>
            <a:fld id="{EF961DFF-A451-FA41-BF45-8DA77A6D8CA5}" type="slidenum">
              <a:rPr lang="en-US" smtClean="0"/>
              <a:pPr>
                <a:defRPr/>
              </a:pPr>
              <a:t>49</a:t>
            </a:fld>
            <a:endParaRPr lang="en-US"/>
          </a:p>
        </p:txBody>
      </p:sp>
    </p:spTree>
    <p:extLst>
      <p:ext uri="{BB962C8B-B14F-4D97-AF65-F5344CB8AC3E}">
        <p14:creationId xmlns:p14="http://schemas.microsoft.com/office/powerpoint/2010/main" val="230783072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07564292"/>
              </p:ext>
            </p:extLst>
          </p:nvPr>
        </p:nvGraphicFramePr>
        <p:xfrm>
          <a:off x="152400" y="609600"/>
          <a:ext cx="8915400" cy="5628622"/>
        </p:xfrm>
        <a:graphic>
          <a:graphicData uri="http://schemas.openxmlformats.org/drawingml/2006/table">
            <a:tbl>
              <a:tblPr firstRow="1" bandRow="1">
                <a:tableStyleId>{073A0DAA-6AF3-43AB-8588-CEC1D06C72B9}</a:tableStyleId>
              </a:tblPr>
              <a:tblGrid>
                <a:gridCol w="2971800"/>
                <a:gridCol w="2971800"/>
                <a:gridCol w="2971800"/>
              </a:tblGrid>
              <a:tr h="370825">
                <a:tc>
                  <a:txBody>
                    <a:bodyPr/>
                    <a:lstStyle/>
                    <a:p>
                      <a:r>
                        <a:rPr lang="en-US" sz="1800" dirty="0" smtClean="0"/>
                        <a:t>Institute</a:t>
                      </a:r>
                      <a:endParaRPr lang="en-US" sz="1800" dirty="0"/>
                    </a:p>
                  </a:txBody>
                  <a:tcPr marT="45718" marB="45718"/>
                </a:tc>
                <a:tc>
                  <a:txBody>
                    <a:bodyPr/>
                    <a:lstStyle/>
                    <a:p>
                      <a:r>
                        <a:rPr lang="en-US" sz="1800" dirty="0" smtClean="0"/>
                        <a:t>Role</a:t>
                      </a:r>
                      <a:endParaRPr lang="en-US" sz="1800" dirty="0"/>
                    </a:p>
                  </a:txBody>
                  <a:tcPr marT="45718" marB="45718"/>
                </a:tc>
                <a:tc>
                  <a:txBody>
                    <a:bodyPr/>
                    <a:lstStyle/>
                    <a:p>
                      <a:r>
                        <a:rPr lang="en-US" sz="1800" dirty="0" smtClean="0"/>
                        <a:t>Contributions</a:t>
                      </a:r>
                      <a:endParaRPr lang="en-US" sz="1800" dirty="0"/>
                    </a:p>
                  </a:txBody>
                  <a:tcPr marT="45718" marB="45718"/>
                </a:tc>
              </a:tr>
              <a:tr h="640124">
                <a:tc>
                  <a:txBody>
                    <a:bodyPr/>
                    <a:lstStyle/>
                    <a:p>
                      <a:r>
                        <a:rPr lang="en-US" sz="1800" dirty="0" smtClean="0"/>
                        <a:t>IHR</a:t>
                      </a:r>
                      <a:r>
                        <a:rPr lang="en-US" sz="1800" baseline="0" dirty="0" smtClean="0"/>
                        <a:t>, CMA</a:t>
                      </a:r>
                      <a:endParaRPr lang="en-US" sz="1800" dirty="0"/>
                    </a:p>
                  </a:txBody>
                  <a:tcPr marT="45718" marB="45718"/>
                </a:tc>
                <a:tc>
                  <a:txBody>
                    <a:bodyPr/>
                    <a:lstStyle/>
                    <a:p>
                      <a:r>
                        <a:rPr lang="en-US" sz="1800" dirty="0" smtClean="0"/>
                        <a:t>LAPS</a:t>
                      </a:r>
                      <a:r>
                        <a:rPr lang="en-US" sz="1800" baseline="0" dirty="0" smtClean="0"/>
                        <a:t> POC in China</a:t>
                      </a:r>
                      <a:endParaRPr lang="en-US" sz="1800" dirty="0"/>
                    </a:p>
                  </a:txBody>
                  <a:tcPr marT="45718" marB="45718"/>
                </a:tc>
                <a:tc>
                  <a:txBody>
                    <a:bodyPr/>
                    <a:lstStyle/>
                    <a:p>
                      <a:r>
                        <a:rPr lang="en-US" sz="1800" dirty="0" smtClean="0"/>
                        <a:t>Satellite data, cloud analysis</a:t>
                      </a:r>
                      <a:endParaRPr lang="en-US" sz="1800" dirty="0"/>
                    </a:p>
                  </a:txBody>
                  <a:tcPr marT="45718" marB="45718"/>
                </a:tc>
              </a:tr>
              <a:tr h="370825">
                <a:tc>
                  <a:txBody>
                    <a:bodyPr/>
                    <a:lstStyle/>
                    <a:p>
                      <a:r>
                        <a:rPr lang="en-US" sz="1800" dirty="0" smtClean="0"/>
                        <a:t>FMI, Finland</a:t>
                      </a:r>
                      <a:endParaRPr lang="en-US" sz="1800" dirty="0"/>
                    </a:p>
                  </a:txBody>
                  <a:tcPr marT="45718" marB="45718"/>
                </a:tc>
                <a:tc>
                  <a:txBody>
                    <a:bodyPr/>
                    <a:lstStyle/>
                    <a:p>
                      <a:r>
                        <a:rPr lang="en-US" sz="1800" dirty="0" smtClean="0"/>
                        <a:t>LAPS POC in Europe</a:t>
                      </a:r>
                      <a:endParaRPr lang="en-US" sz="1800" dirty="0"/>
                    </a:p>
                  </a:txBody>
                  <a:tcPr marT="45718" marB="45718"/>
                </a:tc>
                <a:tc>
                  <a:txBody>
                    <a:bodyPr/>
                    <a:lstStyle/>
                    <a:p>
                      <a:r>
                        <a:rPr lang="en-US" sz="1800" dirty="0" smtClean="0"/>
                        <a:t>Cloud and Arctic apps</a:t>
                      </a:r>
                      <a:endParaRPr lang="en-US" sz="1800" dirty="0"/>
                    </a:p>
                  </a:txBody>
                  <a:tcPr marT="45718" marB="45718"/>
                </a:tc>
              </a:tr>
              <a:tr h="640124">
                <a:tc>
                  <a:txBody>
                    <a:bodyPr/>
                    <a:lstStyle/>
                    <a:p>
                      <a:r>
                        <a:rPr lang="en-US" sz="1800" dirty="0" smtClean="0"/>
                        <a:t>KMA</a:t>
                      </a:r>
                      <a:endParaRPr lang="en-US" sz="1800" dirty="0"/>
                    </a:p>
                  </a:txBody>
                  <a:tcPr marT="45718" marB="45718"/>
                </a:tc>
                <a:tc>
                  <a:txBody>
                    <a:bodyPr/>
                    <a:lstStyle/>
                    <a:p>
                      <a:r>
                        <a:rPr lang="en-US" sz="1800" baseline="0" dirty="0" smtClean="0"/>
                        <a:t>User, developer</a:t>
                      </a:r>
                      <a:endParaRPr lang="en-US" sz="1800" dirty="0"/>
                    </a:p>
                  </a:txBody>
                  <a:tcPr marT="45718" marB="45718"/>
                </a:tc>
                <a:tc>
                  <a:txBody>
                    <a:bodyPr/>
                    <a:lstStyle/>
                    <a:p>
                      <a:r>
                        <a:rPr lang="en-US" sz="1800" dirty="0" smtClean="0"/>
                        <a:t>Typhoon apps</a:t>
                      </a:r>
                      <a:r>
                        <a:rPr lang="en-US" sz="1800" baseline="0" dirty="0" smtClean="0"/>
                        <a:t>, parallelization, </a:t>
                      </a:r>
                      <a:r>
                        <a:rPr lang="en-US" sz="1800" baseline="0" dirty="0" err="1" smtClean="0"/>
                        <a:t>nowcasting</a:t>
                      </a:r>
                      <a:endParaRPr lang="en-US" sz="1800" dirty="0"/>
                    </a:p>
                  </a:txBody>
                  <a:tcPr marT="45718" marB="45718"/>
                </a:tc>
              </a:tr>
              <a:tr h="370825">
                <a:tc>
                  <a:txBody>
                    <a:bodyPr/>
                    <a:lstStyle/>
                    <a:p>
                      <a:r>
                        <a:rPr lang="en-US" sz="1800" dirty="0" smtClean="0"/>
                        <a:t>CMA and IUM</a:t>
                      </a:r>
                      <a:endParaRPr lang="en-US" sz="1800" dirty="0"/>
                    </a:p>
                  </a:txBody>
                  <a:tcPr marT="45718" marB="45718"/>
                </a:tc>
                <a:tc>
                  <a:txBody>
                    <a:bodyPr/>
                    <a:lstStyle/>
                    <a:p>
                      <a:r>
                        <a:rPr lang="en-US" sz="1800" dirty="0" smtClean="0"/>
                        <a:t>User,</a:t>
                      </a:r>
                      <a:r>
                        <a:rPr lang="en-US" sz="1800" baseline="0" dirty="0" smtClean="0"/>
                        <a:t> developer</a:t>
                      </a:r>
                      <a:endParaRPr lang="en-US" sz="1800" dirty="0"/>
                    </a:p>
                  </a:txBody>
                  <a:tcPr marT="45718" marB="45718"/>
                </a:tc>
                <a:tc>
                  <a:txBody>
                    <a:bodyPr/>
                    <a:lstStyle/>
                    <a:p>
                      <a:r>
                        <a:rPr lang="en-US" sz="1800" dirty="0" smtClean="0"/>
                        <a:t>MICAPS</a:t>
                      </a:r>
                      <a:endParaRPr lang="en-US" sz="1800" dirty="0"/>
                    </a:p>
                  </a:txBody>
                  <a:tcPr marT="45718" marB="45718"/>
                </a:tc>
              </a:tr>
              <a:tr h="370825">
                <a:tc>
                  <a:txBody>
                    <a:bodyPr/>
                    <a:lstStyle/>
                    <a:p>
                      <a:r>
                        <a:rPr lang="en-US" sz="1800" dirty="0" smtClean="0"/>
                        <a:t>Univ. Belgrade</a:t>
                      </a:r>
                      <a:endParaRPr lang="en-US" sz="1800" dirty="0"/>
                    </a:p>
                  </a:txBody>
                  <a:tcPr marT="45718" marB="45718"/>
                </a:tc>
                <a:tc>
                  <a:txBody>
                    <a:bodyPr/>
                    <a:lstStyle/>
                    <a:p>
                      <a:r>
                        <a:rPr lang="en-US" sz="1800" dirty="0" smtClean="0"/>
                        <a:t>User,</a:t>
                      </a:r>
                      <a:r>
                        <a:rPr lang="en-US" sz="1800" baseline="0" dirty="0" smtClean="0"/>
                        <a:t> developer</a:t>
                      </a:r>
                      <a:endParaRPr lang="en-US" sz="1800" dirty="0"/>
                    </a:p>
                  </a:txBody>
                  <a:tcPr marT="45718" marB="45718"/>
                </a:tc>
                <a:tc>
                  <a:txBody>
                    <a:bodyPr/>
                    <a:lstStyle/>
                    <a:p>
                      <a:r>
                        <a:rPr lang="en-US" sz="1800" dirty="0" smtClean="0"/>
                        <a:t>Dual-polarization radar</a:t>
                      </a:r>
                    </a:p>
                  </a:txBody>
                  <a:tcPr marT="45718" marB="45718"/>
                </a:tc>
              </a:tr>
              <a:tr h="370825">
                <a:tc>
                  <a:txBody>
                    <a:bodyPr/>
                    <a:lstStyle/>
                    <a:p>
                      <a:r>
                        <a:rPr lang="en-US" sz="1800" dirty="0" err="1" smtClean="0"/>
                        <a:t>Vaisala</a:t>
                      </a:r>
                      <a:r>
                        <a:rPr lang="en-US" sz="1800" dirty="0" smtClean="0"/>
                        <a:t> US</a:t>
                      </a:r>
                      <a:endParaRPr lang="en-US" sz="1800" dirty="0"/>
                    </a:p>
                  </a:txBody>
                  <a:tcPr marT="45718" marB="45718"/>
                </a:tc>
                <a:tc>
                  <a:txBody>
                    <a:bodyPr/>
                    <a:lstStyle/>
                    <a:p>
                      <a:r>
                        <a:rPr lang="en-US" sz="1800" dirty="0" smtClean="0"/>
                        <a:t>User,</a:t>
                      </a:r>
                      <a:r>
                        <a:rPr lang="en-US" sz="1800" baseline="0" dirty="0" smtClean="0"/>
                        <a:t> developer</a:t>
                      </a:r>
                      <a:endParaRPr lang="en-US" sz="1800" dirty="0"/>
                    </a:p>
                  </a:txBody>
                  <a:tcPr marT="45718" marB="45718"/>
                </a:tc>
                <a:tc>
                  <a:txBody>
                    <a:bodyPr/>
                    <a:lstStyle/>
                    <a:p>
                      <a:r>
                        <a:rPr lang="en-US" sz="1800" dirty="0" smtClean="0"/>
                        <a:t>Lightning DA</a:t>
                      </a:r>
                    </a:p>
                  </a:txBody>
                  <a:tcPr marT="45718" marB="45718"/>
                </a:tc>
              </a:tr>
              <a:tr h="640124">
                <a:tc>
                  <a:txBody>
                    <a:bodyPr/>
                    <a:lstStyle/>
                    <a:p>
                      <a:r>
                        <a:rPr lang="en-US" sz="1800" dirty="0" smtClean="0"/>
                        <a:t>NOAA ESRL</a:t>
                      </a:r>
                      <a:endParaRPr lang="en-US" sz="1800" dirty="0"/>
                    </a:p>
                  </a:txBody>
                  <a:tcPr marT="45718" marB="45718"/>
                </a:tc>
                <a:tc>
                  <a:txBody>
                    <a:bodyPr/>
                    <a:lstStyle/>
                    <a:p>
                      <a:r>
                        <a:rPr lang="en-US" sz="1800" dirty="0" smtClean="0"/>
                        <a:t>Central repository, main developer</a:t>
                      </a:r>
                      <a:endParaRPr lang="en-US" sz="1800" dirty="0"/>
                    </a:p>
                  </a:txBody>
                  <a:tcPr marT="45718" marB="45718"/>
                </a:tc>
                <a:tc>
                  <a:txBody>
                    <a:bodyPr/>
                    <a:lstStyle/>
                    <a:p>
                      <a:r>
                        <a:rPr lang="en-US" sz="1800" dirty="0" smtClean="0"/>
                        <a:t>Terrain following, cloud,</a:t>
                      </a:r>
                      <a:r>
                        <a:rPr lang="en-US" sz="1800" baseline="0" dirty="0" smtClean="0"/>
                        <a:t> parallelization, balance</a:t>
                      </a:r>
                      <a:endParaRPr lang="en-US" sz="1800" dirty="0" smtClean="0"/>
                    </a:p>
                  </a:txBody>
                  <a:tcPr marT="45718" marB="45718"/>
                </a:tc>
              </a:tr>
              <a:tr h="370825">
                <a:tc>
                  <a:txBody>
                    <a:bodyPr/>
                    <a:lstStyle/>
                    <a:p>
                      <a:r>
                        <a:rPr lang="en-US" sz="1800" dirty="0" smtClean="0"/>
                        <a:t>NOAA WFOs</a:t>
                      </a:r>
                      <a:endParaRPr lang="en-US" sz="1800" dirty="0"/>
                    </a:p>
                  </a:txBody>
                  <a:tcPr marT="45718" marB="45718"/>
                </a:tc>
                <a:tc>
                  <a:txBody>
                    <a:bodyPr/>
                    <a:lstStyle/>
                    <a:p>
                      <a:r>
                        <a:rPr lang="en-US" sz="1800" dirty="0" smtClean="0"/>
                        <a:t>Principal users</a:t>
                      </a:r>
                      <a:endParaRPr lang="en-US" sz="1800" dirty="0"/>
                    </a:p>
                  </a:txBody>
                  <a:tcPr marT="45718" marB="45718"/>
                </a:tc>
                <a:tc>
                  <a:txBody>
                    <a:bodyPr/>
                    <a:lstStyle/>
                    <a:p>
                      <a:r>
                        <a:rPr lang="en-US" sz="1800" dirty="0" smtClean="0"/>
                        <a:t>Feedback</a:t>
                      </a:r>
                      <a:r>
                        <a:rPr lang="en-US" sz="1800" baseline="0" dirty="0" smtClean="0"/>
                        <a:t> on LAPS</a:t>
                      </a:r>
                      <a:endParaRPr lang="en-US" sz="1800" dirty="0" smtClean="0"/>
                    </a:p>
                  </a:txBody>
                  <a:tcPr marT="45718" marB="45718"/>
                </a:tc>
              </a:tr>
              <a:tr h="370825">
                <a:tc>
                  <a:txBody>
                    <a:bodyPr/>
                    <a:lstStyle/>
                    <a:p>
                      <a:r>
                        <a:rPr lang="en-US" sz="1800" dirty="0" smtClean="0"/>
                        <a:t>CWB, Taiwan</a:t>
                      </a:r>
                      <a:endParaRPr lang="en-US" sz="1800" dirty="0"/>
                    </a:p>
                  </a:txBody>
                  <a:tcPr marT="45718" marB="45718"/>
                </a:tc>
                <a:tc>
                  <a:txBody>
                    <a:bodyPr/>
                    <a:lstStyle/>
                    <a:p>
                      <a:r>
                        <a:rPr lang="en-US" sz="1800" dirty="0" smtClean="0"/>
                        <a:t>User,</a:t>
                      </a:r>
                      <a:r>
                        <a:rPr lang="en-US" sz="1800" baseline="0" dirty="0" smtClean="0"/>
                        <a:t> developer</a:t>
                      </a:r>
                      <a:endParaRPr lang="en-US" sz="1800" dirty="0"/>
                    </a:p>
                  </a:txBody>
                  <a:tcPr marT="45718" marB="45718"/>
                </a:tc>
                <a:tc>
                  <a:txBody>
                    <a:bodyPr/>
                    <a:lstStyle/>
                    <a:p>
                      <a:r>
                        <a:rPr lang="en-US" sz="1800" dirty="0" smtClean="0"/>
                        <a:t>Typhoon,</a:t>
                      </a:r>
                      <a:r>
                        <a:rPr lang="en-US" sz="1800" baseline="0" dirty="0" smtClean="0"/>
                        <a:t> satellite data</a:t>
                      </a:r>
                      <a:endParaRPr lang="en-US" sz="1800" dirty="0" smtClean="0"/>
                    </a:p>
                  </a:txBody>
                  <a:tcPr marT="45718" marB="45718"/>
                </a:tc>
              </a:tr>
              <a:tr h="370825">
                <a:tc>
                  <a:txBody>
                    <a:bodyPr/>
                    <a:lstStyle/>
                    <a:p>
                      <a:r>
                        <a:rPr lang="en-US" sz="1800" dirty="0" smtClean="0"/>
                        <a:t>FAA, US</a:t>
                      </a:r>
                      <a:endParaRPr lang="en-US" sz="1800" dirty="0"/>
                    </a:p>
                  </a:txBody>
                  <a:tcPr marT="45718" marB="45718"/>
                </a:tc>
                <a:tc>
                  <a:txBody>
                    <a:bodyPr/>
                    <a:lstStyle/>
                    <a:p>
                      <a:r>
                        <a:rPr lang="en-US" sz="1800" dirty="0" smtClean="0"/>
                        <a:t>User</a:t>
                      </a:r>
                      <a:endParaRPr lang="en-US" sz="1800" dirty="0"/>
                    </a:p>
                  </a:txBody>
                  <a:tcPr marT="45718" marB="45718"/>
                </a:tc>
                <a:tc>
                  <a:txBody>
                    <a:bodyPr/>
                    <a:lstStyle/>
                    <a:p>
                      <a:r>
                        <a:rPr lang="en-US" sz="1800" dirty="0" err="1" smtClean="0"/>
                        <a:t>Nowcasting</a:t>
                      </a:r>
                      <a:endParaRPr lang="en-US" sz="1800" dirty="0" smtClean="0"/>
                    </a:p>
                  </a:txBody>
                  <a:tcPr marT="45718" marB="45718"/>
                </a:tc>
              </a:tr>
              <a:tr h="370825">
                <a:tc>
                  <a:txBody>
                    <a:bodyPr/>
                    <a:lstStyle/>
                    <a:p>
                      <a:r>
                        <a:rPr lang="en-US" sz="1800" dirty="0" smtClean="0"/>
                        <a:t>Toyota</a:t>
                      </a:r>
                      <a:r>
                        <a:rPr lang="en-US" sz="1800" baseline="0" dirty="0" smtClean="0"/>
                        <a:t> Racing</a:t>
                      </a:r>
                      <a:endParaRPr lang="en-US" sz="1800" dirty="0"/>
                    </a:p>
                  </a:txBody>
                  <a:tcPr marT="45718" marB="45718"/>
                </a:tc>
                <a:tc>
                  <a:txBody>
                    <a:bodyPr/>
                    <a:lstStyle/>
                    <a:p>
                      <a:r>
                        <a:rPr lang="en-US" sz="1800" dirty="0" smtClean="0"/>
                        <a:t>User,</a:t>
                      </a:r>
                      <a:r>
                        <a:rPr lang="en-US" sz="1800" baseline="0" dirty="0" smtClean="0"/>
                        <a:t> developer</a:t>
                      </a:r>
                      <a:endParaRPr lang="en-US" sz="1800" dirty="0"/>
                    </a:p>
                  </a:txBody>
                  <a:tcPr marT="45718" marB="45718"/>
                </a:tc>
                <a:tc>
                  <a:txBody>
                    <a:bodyPr/>
                    <a:lstStyle/>
                    <a:p>
                      <a:r>
                        <a:rPr lang="en-US" sz="1800" dirty="0" smtClean="0"/>
                        <a:t>Cloud analysis</a:t>
                      </a:r>
                    </a:p>
                  </a:txBody>
                  <a:tcPr marT="45718" marB="45718"/>
                </a:tc>
              </a:tr>
              <a:tr h="370825">
                <a:tc>
                  <a:txBody>
                    <a:bodyPr/>
                    <a:lstStyle/>
                    <a:p>
                      <a:r>
                        <a:rPr lang="en-US" sz="1800" dirty="0" smtClean="0"/>
                        <a:t>Army Research Laboratory</a:t>
                      </a:r>
                      <a:endParaRPr lang="en-US" sz="1800" dirty="0"/>
                    </a:p>
                  </a:txBody>
                  <a:tcPr marT="45718" marB="45718"/>
                </a:tc>
                <a:tc>
                  <a:txBody>
                    <a:bodyPr/>
                    <a:lstStyle/>
                    <a:p>
                      <a:r>
                        <a:rPr lang="en-US" sz="1800" dirty="0" smtClean="0"/>
                        <a:t>User, developer</a:t>
                      </a:r>
                      <a:endParaRPr lang="en-US" sz="1800" dirty="0"/>
                    </a:p>
                  </a:txBody>
                  <a:tcPr marT="45718" marB="45718"/>
                </a:tc>
                <a:tc>
                  <a:txBody>
                    <a:bodyPr/>
                    <a:lstStyle/>
                    <a:p>
                      <a:r>
                        <a:rPr lang="en-US" sz="1800" dirty="0" err="1" smtClean="0"/>
                        <a:t>Nowcasting</a:t>
                      </a:r>
                      <a:r>
                        <a:rPr lang="en-US" sz="1800" dirty="0" smtClean="0"/>
                        <a:t>, balance</a:t>
                      </a:r>
                    </a:p>
                  </a:txBody>
                  <a:tcPr marT="45718" marB="45718"/>
                </a:tc>
              </a:tr>
            </a:tbl>
          </a:graphicData>
        </a:graphic>
      </p:graphicFrame>
      <p:sp>
        <p:nvSpPr>
          <p:cNvPr id="109623" name="Rectangle 2"/>
          <p:cNvSpPr txBox="1">
            <a:spLocks noChangeArrowheads="1"/>
          </p:cNvSpPr>
          <p:nvPr/>
        </p:nvSpPr>
        <p:spPr bwMode="auto">
          <a:xfrm>
            <a:off x="0" y="0"/>
            <a:ext cx="9144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dirty="0" smtClean="0">
                <a:solidFill>
                  <a:srgbClr val="FF0000"/>
                </a:solidFill>
              </a:rPr>
              <a:t>SOME KEY LAPS PARTNERS</a:t>
            </a:r>
            <a:endParaRPr lang="en-US" b="1" dirty="0" smtClean="0">
              <a:solidFill>
                <a:srgbClr val="3333FF"/>
              </a:solidFill>
            </a:endParaRPr>
          </a:p>
        </p:txBody>
      </p:sp>
      <p:sp>
        <p:nvSpPr>
          <p:cNvPr id="2" name="Slide Number Placeholder 1"/>
          <p:cNvSpPr>
            <a:spLocks noGrp="1"/>
          </p:cNvSpPr>
          <p:nvPr>
            <p:ph type="sldNum" sz="quarter" idx="12"/>
          </p:nvPr>
        </p:nvSpPr>
        <p:spPr>
          <a:xfrm>
            <a:off x="7010400" y="6477000"/>
            <a:ext cx="2133600" cy="381000"/>
          </a:xfrm>
        </p:spPr>
        <p:txBody>
          <a:bodyPr/>
          <a:lstStyle/>
          <a:p>
            <a:pPr>
              <a:defRPr/>
            </a:pPr>
            <a:fld id="{EF961DFF-A451-FA41-BF45-8DA77A6D8CA5}" type="slidenum">
              <a:rPr lang="en-US" smtClean="0"/>
              <a:pPr>
                <a:defRPr/>
              </a:pPr>
              <a:t>5</a:t>
            </a:fld>
            <a:endParaRPr lang="en-US" dirty="0"/>
          </a:p>
        </p:txBody>
      </p:sp>
    </p:spTree>
    <p:extLst>
      <p:ext uri="{BB962C8B-B14F-4D97-AF65-F5344CB8AC3E}">
        <p14:creationId xmlns:p14="http://schemas.microsoft.com/office/powerpoint/2010/main" val="37952117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2" y="0"/>
            <a:ext cx="9144000" cy="609600"/>
          </a:xfrm>
        </p:spPr>
        <p:txBody>
          <a:bodyPr/>
          <a:lstStyle/>
          <a:p>
            <a:r>
              <a:rPr lang="en-US" sz="4000" b="1" dirty="0" smtClean="0">
                <a:solidFill>
                  <a:srgbClr val="FF0000"/>
                </a:solidFill>
              </a:rPr>
              <a:t>DA ENGINE</a:t>
            </a:r>
            <a:endParaRPr lang="en-US" sz="4000" b="1" dirty="0">
              <a:solidFill>
                <a:srgbClr val="FF0000"/>
              </a:solidFill>
            </a:endParaRPr>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67673" y="827704"/>
            <a:ext cx="8991600" cy="5486400"/>
          </a:xfrm>
          <a:prstGeom prst="rect">
            <a:avLst/>
          </a:prstGeom>
        </p:spPr>
      </p:pic>
      <p:sp>
        <p:nvSpPr>
          <p:cNvPr id="3" name="Slide Number Placeholder 2"/>
          <p:cNvSpPr>
            <a:spLocks noGrp="1"/>
          </p:cNvSpPr>
          <p:nvPr>
            <p:ph type="sldNum" sz="quarter" idx="12"/>
          </p:nvPr>
        </p:nvSpPr>
        <p:spPr/>
        <p:txBody>
          <a:bodyPr/>
          <a:lstStyle/>
          <a:p>
            <a:pPr>
              <a:defRPr/>
            </a:pPr>
            <a:fld id="{EF961DFF-A451-FA41-BF45-8DA77A6D8CA5}" type="slidenum">
              <a:rPr lang="en-US" smtClean="0"/>
              <a:pPr>
                <a:defRPr/>
              </a:pPr>
              <a:t>50</a:t>
            </a:fld>
            <a:endParaRPr lang="en-US"/>
          </a:p>
        </p:txBody>
      </p:sp>
    </p:spTree>
    <p:extLst>
      <p:ext uri="{BB962C8B-B14F-4D97-AF65-F5344CB8AC3E}">
        <p14:creationId xmlns:p14="http://schemas.microsoft.com/office/powerpoint/2010/main" val="279358080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2" y="0"/>
            <a:ext cx="9144000" cy="609600"/>
          </a:xfrm>
        </p:spPr>
        <p:txBody>
          <a:bodyPr/>
          <a:lstStyle/>
          <a:p>
            <a:r>
              <a:rPr lang="en-US" sz="4000" b="1" dirty="0" smtClean="0">
                <a:solidFill>
                  <a:srgbClr val="FF0000"/>
                </a:solidFill>
              </a:rPr>
              <a:t>DA – POST-PROCESSING</a:t>
            </a:r>
            <a:endParaRPr lang="en-US" sz="4000" b="1" dirty="0">
              <a:solidFill>
                <a:srgbClr val="FF0000"/>
              </a:solidFill>
            </a:endParaRPr>
          </a:p>
        </p:txBody>
      </p:sp>
      <p:pic>
        <p:nvPicPr>
          <p:cNvPr id="5" name="image03.png"/>
          <p:cNvPicPr/>
          <p:nvPr/>
        </p:nvPicPr>
        <p:blipFill>
          <a:blip r:embed="rId2"/>
          <a:srcRect/>
          <a:stretch>
            <a:fillRect/>
          </a:stretch>
        </p:blipFill>
        <p:spPr>
          <a:xfrm>
            <a:off x="76200" y="1066800"/>
            <a:ext cx="9067800" cy="5334000"/>
          </a:xfrm>
          <a:prstGeom prst="rect">
            <a:avLst/>
          </a:prstGeom>
          <a:ln/>
        </p:spPr>
      </p:pic>
      <p:sp>
        <p:nvSpPr>
          <p:cNvPr id="3" name="Slide Number Placeholder 2"/>
          <p:cNvSpPr>
            <a:spLocks noGrp="1"/>
          </p:cNvSpPr>
          <p:nvPr>
            <p:ph type="sldNum" sz="quarter" idx="12"/>
          </p:nvPr>
        </p:nvSpPr>
        <p:spPr/>
        <p:txBody>
          <a:bodyPr/>
          <a:lstStyle/>
          <a:p>
            <a:pPr>
              <a:defRPr/>
            </a:pPr>
            <a:fld id="{EF961DFF-A451-FA41-BF45-8DA77A6D8CA5}" type="slidenum">
              <a:rPr lang="en-US" smtClean="0"/>
              <a:pPr>
                <a:defRPr/>
              </a:pPr>
              <a:t>51</a:t>
            </a:fld>
            <a:endParaRPr lang="en-US"/>
          </a:p>
        </p:txBody>
      </p:sp>
    </p:spTree>
    <p:extLst>
      <p:ext uri="{BB962C8B-B14F-4D97-AF65-F5344CB8AC3E}">
        <p14:creationId xmlns:p14="http://schemas.microsoft.com/office/powerpoint/2010/main" val="59762891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0" y="0"/>
            <a:ext cx="9144000" cy="457200"/>
          </a:xfrm>
        </p:spPr>
        <p:txBody>
          <a:bodyPr/>
          <a:lstStyle/>
          <a:p>
            <a:pPr eaLnBrk="1" hangingPunct="1">
              <a:defRPr/>
            </a:pPr>
            <a:r>
              <a:rPr lang="en-GB" sz="3200" dirty="0" smtClean="0">
                <a:solidFill>
                  <a:srgbClr val="FF0000"/>
                </a:solidFill>
                <a:cs typeface="+mj-cs"/>
              </a:rPr>
              <a:t>LAPS BACKGROUND</a:t>
            </a:r>
            <a:endParaRPr lang="en-US" sz="3200" dirty="0" smtClean="0">
              <a:solidFill>
                <a:srgbClr val="FF0000"/>
              </a:solidFill>
              <a:cs typeface="+mj-cs"/>
            </a:endParaRPr>
          </a:p>
        </p:txBody>
      </p:sp>
      <p:sp>
        <p:nvSpPr>
          <p:cNvPr id="384003" name="Rectangle 3"/>
          <p:cNvSpPr>
            <a:spLocks noGrp="1" noChangeArrowheads="1"/>
          </p:cNvSpPr>
          <p:nvPr>
            <p:ph type="body" idx="1"/>
          </p:nvPr>
        </p:nvSpPr>
        <p:spPr bwMode="auto">
          <a:xfrm>
            <a:off x="0" y="609600"/>
            <a:ext cx="9144000" cy="62484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rmAutofit/>
          </a:bodyPr>
          <a:lstStyle/>
          <a:p>
            <a:pPr eaLnBrk="1" hangingPunct="1">
              <a:defRPr/>
            </a:pPr>
            <a:r>
              <a:rPr lang="en-US" sz="3200" dirty="0" smtClean="0"/>
              <a:t>“</a:t>
            </a:r>
            <a:r>
              <a:rPr lang="en-US" sz="3200" b="1" dirty="0" smtClean="0">
                <a:solidFill>
                  <a:srgbClr val="0000FF"/>
                </a:solidFill>
              </a:rPr>
              <a:t>Traditional LAPS</a:t>
            </a:r>
            <a:r>
              <a:rPr lang="en-US" sz="3200" dirty="0" smtClean="0"/>
              <a:t>”</a:t>
            </a:r>
          </a:p>
          <a:p>
            <a:pPr lvl="1" eaLnBrk="1" hangingPunct="1">
              <a:defRPr/>
            </a:pPr>
            <a:r>
              <a:rPr lang="en-US" sz="2800" dirty="0" err="1" smtClean="0"/>
              <a:t>Multiscale</a:t>
            </a:r>
            <a:r>
              <a:rPr lang="en-US" sz="2800" dirty="0" smtClean="0"/>
              <a:t> Barnes analysis used 1989-2012</a:t>
            </a:r>
          </a:p>
          <a:p>
            <a:pPr eaLnBrk="1" hangingPunct="1">
              <a:defRPr/>
            </a:pPr>
            <a:r>
              <a:rPr lang="en-US" sz="3200" dirty="0" smtClean="0"/>
              <a:t>I joined GSD in 2009</a:t>
            </a:r>
          </a:p>
          <a:p>
            <a:pPr lvl="1" eaLnBrk="1" hangingPunct="1">
              <a:defRPr/>
            </a:pPr>
            <a:r>
              <a:rPr lang="en-US" sz="2800" dirty="0" smtClean="0"/>
              <a:t>Caretaker, not inventor</a:t>
            </a:r>
          </a:p>
          <a:p>
            <a:pPr lvl="1" eaLnBrk="1" hangingPunct="1">
              <a:defRPr/>
            </a:pPr>
            <a:r>
              <a:rPr lang="en-US" sz="2800" dirty="0"/>
              <a:t>Saw value, great scientists, dedicated group</a:t>
            </a:r>
          </a:p>
          <a:p>
            <a:pPr eaLnBrk="1" hangingPunct="1">
              <a:defRPr/>
            </a:pPr>
            <a:r>
              <a:rPr lang="en-US" sz="3200" b="1" dirty="0" smtClean="0">
                <a:solidFill>
                  <a:srgbClr val="0000FF"/>
                </a:solidFill>
              </a:rPr>
              <a:t>Renewal of LAPS</a:t>
            </a:r>
          </a:p>
          <a:p>
            <a:pPr lvl="1" eaLnBrk="1" hangingPunct="1">
              <a:defRPr/>
            </a:pPr>
            <a:r>
              <a:rPr lang="en-US" sz="2800" dirty="0" smtClean="0">
                <a:solidFill>
                  <a:srgbClr val="D612F0"/>
                </a:solidFill>
              </a:rPr>
              <a:t>Reconnect with community</a:t>
            </a:r>
          </a:p>
          <a:p>
            <a:pPr lvl="2" eaLnBrk="1" hangingPunct="1">
              <a:defRPr/>
            </a:pPr>
            <a:r>
              <a:rPr lang="en-US" sz="2600" dirty="0" smtClean="0"/>
              <a:t>2 LAPS User Workshops (2010, 2012)</a:t>
            </a:r>
          </a:p>
          <a:p>
            <a:pPr lvl="2" eaLnBrk="1" hangingPunct="1">
              <a:defRPr/>
            </a:pPr>
            <a:r>
              <a:rPr lang="en-US" sz="2600" dirty="0" smtClean="0"/>
              <a:t>Active partnership with KMA, CMA, CWB, FMI, </a:t>
            </a:r>
            <a:r>
              <a:rPr lang="en-US" sz="2600" dirty="0" err="1" smtClean="0"/>
              <a:t>etc</a:t>
            </a:r>
            <a:r>
              <a:rPr lang="en-US" sz="2600" dirty="0" smtClean="0"/>
              <a:t> </a:t>
            </a:r>
          </a:p>
          <a:p>
            <a:pPr lvl="1" eaLnBrk="1" hangingPunct="1">
              <a:defRPr/>
            </a:pPr>
            <a:r>
              <a:rPr lang="en-US" sz="2800" dirty="0" smtClean="0"/>
              <a:t>Upgrade with </a:t>
            </a:r>
            <a:r>
              <a:rPr lang="en-US" sz="2800" dirty="0">
                <a:solidFill>
                  <a:srgbClr val="D612F0"/>
                </a:solidFill>
              </a:rPr>
              <a:t>state-of-the-art techniques</a:t>
            </a:r>
          </a:p>
          <a:p>
            <a:pPr lvl="2" eaLnBrk="1" hangingPunct="1">
              <a:defRPr/>
            </a:pPr>
            <a:r>
              <a:rPr lang="en-US" sz="2600" dirty="0" err="1" smtClean="0"/>
              <a:t>Variational</a:t>
            </a:r>
            <a:r>
              <a:rPr lang="en-US" sz="2600" dirty="0" smtClean="0"/>
              <a:t> </a:t>
            </a:r>
            <a:r>
              <a:rPr lang="en-US" sz="2600" dirty="0" err="1" smtClean="0"/>
              <a:t>multiscale</a:t>
            </a:r>
            <a:r>
              <a:rPr lang="en-US" sz="2600" dirty="0" smtClean="0"/>
              <a:t> approach based on STMAS (</a:t>
            </a:r>
            <a:r>
              <a:rPr lang="en-US" sz="2600" b="1" dirty="0" err="1" smtClean="0">
                <a:solidFill>
                  <a:srgbClr val="008000"/>
                </a:solidFill>
              </a:rPr>
              <a:t>Xie</a:t>
            </a:r>
            <a:r>
              <a:rPr lang="en-US" sz="2600" b="1" dirty="0" smtClean="0">
                <a:solidFill>
                  <a:srgbClr val="008000"/>
                </a:solidFill>
              </a:rPr>
              <a:t> et al</a:t>
            </a:r>
            <a:r>
              <a:rPr lang="en-US" sz="2600" dirty="0" smtClean="0"/>
              <a:t>) – “</a:t>
            </a:r>
            <a:r>
              <a:rPr lang="en-US" sz="2600" b="1" dirty="0" err="1" smtClean="0">
                <a:solidFill>
                  <a:srgbClr val="0000FF"/>
                </a:solidFill>
              </a:rPr>
              <a:t>variational</a:t>
            </a:r>
            <a:r>
              <a:rPr lang="en-US" sz="2600" b="1" dirty="0" smtClean="0">
                <a:solidFill>
                  <a:srgbClr val="0000FF"/>
                </a:solidFill>
              </a:rPr>
              <a:t> LAPS</a:t>
            </a:r>
            <a:r>
              <a:rPr lang="en-US" sz="2600" dirty="0" smtClean="0"/>
              <a:t>”</a:t>
            </a:r>
          </a:p>
        </p:txBody>
      </p:sp>
      <p:sp>
        <p:nvSpPr>
          <p:cNvPr id="4" name="Slide Number Placeholder 4"/>
          <p:cNvSpPr>
            <a:spLocks noGrp="1"/>
          </p:cNvSpPr>
          <p:nvPr>
            <p:ph type="sldNum" sz="quarter" idx="12"/>
          </p:nvPr>
        </p:nvSpPr>
        <p:spPr>
          <a:xfrm>
            <a:off x="8229600" y="6245225"/>
            <a:ext cx="457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a:solidFill>
                  <a:srgbClr val="000000"/>
                </a:solidFill>
              </a:rPr>
              <a:pPr eaLnBrk="1" hangingPunct="1"/>
              <a:t>52</a:t>
            </a:fld>
            <a:endParaRPr lang="en-US" sz="1400" dirty="0">
              <a:solidFill>
                <a:srgbClr val="000000"/>
              </a:solidFill>
            </a:endParaRPr>
          </a:p>
        </p:txBody>
      </p:sp>
    </p:spTree>
    <p:extLst>
      <p:ext uri="{BB962C8B-B14F-4D97-AF65-F5344CB8AC3E}">
        <p14:creationId xmlns:p14="http://schemas.microsoft.com/office/powerpoint/2010/main" val="287771311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64" y="609600"/>
            <a:ext cx="9136836" cy="1752600"/>
          </a:xfrm>
        </p:spPr>
        <p:txBody>
          <a:bodyPr>
            <a:normAutofit/>
          </a:bodyPr>
          <a:lstStyle/>
          <a:p>
            <a:pPr marL="342900" indent="-342900" algn="l" fontAlgn="t">
              <a:buFont typeface="Arial"/>
              <a:buChar char="•"/>
            </a:pPr>
            <a:r>
              <a:rPr lang="en-US" sz="2000" dirty="0" smtClean="0">
                <a:solidFill>
                  <a:schemeClr val="tx1"/>
                </a:solidFill>
              </a:rPr>
              <a:t>Ongoing </a:t>
            </a:r>
            <a:r>
              <a:rPr lang="en-US" sz="2000" dirty="0">
                <a:solidFill>
                  <a:schemeClr val="tx1"/>
                </a:solidFill>
              </a:rPr>
              <a:t>support of LAPS in AWIPS II; Annual delivery of </a:t>
            </a:r>
            <a:r>
              <a:rPr lang="en-US" sz="2000" dirty="0" smtClean="0">
                <a:solidFill>
                  <a:schemeClr val="tx1"/>
                </a:solidFill>
              </a:rPr>
              <a:t>upgraded </a:t>
            </a:r>
            <a:r>
              <a:rPr lang="en-US" sz="2000" dirty="0">
                <a:solidFill>
                  <a:schemeClr val="tx1"/>
                </a:solidFill>
              </a:rPr>
              <a:t>code to </a:t>
            </a:r>
            <a:r>
              <a:rPr lang="en-US" sz="2000" dirty="0" smtClean="0">
                <a:solidFill>
                  <a:schemeClr val="tx1"/>
                </a:solidFill>
              </a:rPr>
              <a:t>NWS</a:t>
            </a:r>
            <a:endParaRPr lang="en-US" sz="2000" dirty="0">
              <a:solidFill>
                <a:schemeClr val="tx1"/>
              </a:solidFill>
            </a:endParaRPr>
          </a:p>
          <a:p>
            <a:pPr marL="342900" indent="-342900" algn="l" fontAlgn="t">
              <a:buFont typeface="Arial"/>
              <a:buChar char="•"/>
            </a:pPr>
            <a:r>
              <a:rPr lang="en-US" sz="2000" dirty="0" smtClean="0">
                <a:solidFill>
                  <a:schemeClr val="tx1"/>
                </a:solidFill>
              </a:rPr>
              <a:t>Direct data ingest from the EDEX database to remove reliance on AWIPS-I data space &amp; capture more data</a:t>
            </a:r>
          </a:p>
          <a:p>
            <a:pPr marL="342900" indent="-342900" algn="l" fontAlgn="t">
              <a:buFont typeface="Arial"/>
              <a:buChar char="•"/>
            </a:pPr>
            <a:r>
              <a:rPr lang="en-US" sz="2000" dirty="0" smtClean="0">
                <a:solidFill>
                  <a:schemeClr val="tx1"/>
                </a:solidFill>
              </a:rPr>
              <a:t>Datasets modified were:</a:t>
            </a:r>
            <a:endParaRPr lang="en-US" sz="2000" dirty="0"/>
          </a:p>
        </p:txBody>
      </p:sp>
      <p:sp>
        <p:nvSpPr>
          <p:cNvPr id="4" name="TextBox 3"/>
          <p:cNvSpPr txBox="1"/>
          <p:nvPr/>
        </p:nvSpPr>
        <p:spPr>
          <a:xfrm>
            <a:off x="3200400" y="1676400"/>
            <a:ext cx="3369733" cy="2246769"/>
          </a:xfrm>
          <a:prstGeom prst="rect">
            <a:avLst/>
          </a:prstGeom>
          <a:noFill/>
        </p:spPr>
        <p:txBody>
          <a:bodyPr wrap="square" rtlCol="0">
            <a:spAutoFit/>
          </a:bodyPr>
          <a:lstStyle/>
          <a:p>
            <a:pPr marL="342900" indent="-342900" defTabSz="457200" fontAlgn="t">
              <a:spcBef>
                <a:spcPts val="0"/>
              </a:spcBef>
              <a:spcAft>
                <a:spcPts val="0"/>
              </a:spcAft>
              <a:buSzPct val="33000"/>
              <a:buFont typeface="Wingdings" charset="2"/>
              <a:buChar char=""/>
            </a:pPr>
            <a:r>
              <a:rPr lang="en-US" sz="2000" b="1" dirty="0" smtClean="0">
                <a:solidFill>
                  <a:prstClr val="black"/>
                </a:solidFill>
                <a:latin typeface="Calibri"/>
              </a:rPr>
              <a:t>METAR data</a:t>
            </a:r>
            <a:r>
              <a:rPr lang="en-US" sz="2000" dirty="0" smtClean="0">
                <a:solidFill>
                  <a:prstClr val="black"/>
                </a:solidFill>
                <a:latin typeface="Calibri"/>
              </a:rPr>
              <a:t> </a:t>
            </a:r>
          </a:p>
          <a:p>
            <a:pPr marL="342900" indent="-342900" defTabSz="457200" fontAlgn="t">
              <a:spcBef>
                <a:spcPts val="0"/>
              </a:spcBef>
              <a:spcAft>
                <a:spcPts val="0"/>
              </a:spcAft>
              <a:buSzPct val="33000"/>
              <a:buFont typeface="Wingdings" charset="2"/>
              <a:buChar char=""/>
            </a:pPr>
            <a:r>
              <a:rPr lang="en-US" sz="2000" b="1" dirty="0" smtClean="0">
                <a:solidFill>
                  <a:prstClr val="black"/>
                </a:solidFill>
                <a:latin typeface="Calibri"/>
              </a:rPr>
              <a:t>Background forecast</a:t>
            </a:r>
          </a:p>
          <a:p>
            <a:pPr marL="342900" indent="-342900" defTabSz="457200" fontAlgn="t">
              <a:spcBef>
                <a:spcPts val="0"/>
              </a:spcBef>
              <a:spcAft>
                <a:spcPts val="0"/>
              </a:spcAft>
              <a:buSzPct val="33000"/>
              <a:buFont typeface="Wingdings" charset="2"/>
              <a:buChar char=""/>
            </a:pPr>
            <a:r>
              <a:rPr lang="en-US" sz="2000" b="1" dirty="0" smtClean="0">
                <a:solidFill>
                  <a:prstClr val="black"/>
                </a:solidFill>
                <a:latin typeface="Calibri"/>
              </a:rPr>
              <a:t>Maritime data</a:t>
            </a:r>
            <a:r>
              <a:rPr lang="en-US" sz="2000" dirty="0" smtClean="0">
                <a:solidFill>
                  <a:prstClr val="black"/>
                </a:solidFill>
                <a:latin typeface="Calibri"/>
              </a:rPr>
              <a:t> </a:t>
            </a:r>
          </a:p>
          <a:p>
            <a:pPr marL="342900" indent="-342900" defTabSz="457200" fontAlgn="t">
              <a:spcBef>
                <a:spcPts val="0"/>
              </a:spcBef>
              <a:spcAft>
                <a:spcPts val="0"/>
              </a:spcAft>
              <a:buSzPct val="33000"/>
              <a:buFont typeface="Wingdings" charset="2"/>
              <a:buChar char=""/>
            </a:pPr>
            <a:r>
              <a:rPr lang="en-US" sz="2000" b="1" dirty="0" smtClean="0">
                <a:solidFill>
                  <a:prstClr val="black"/>
                </a:solidFill>
                <a:latin typeface="Calibri"/>
              </a:rPr>
              <a:t>Aircraft Observations</a:t>
            </a:r>
            <a:r>
              <a:rPr lang="en-US" sz="2000" dirty="0" smtClean="0">
                <a:solidFill>
                  <a:prstClr val="black"/>
                </a:solidFill>
                <a:latin typeface="Calibri"/>
              </a:rPr>
              <a:t> </a:t>
            </a:r>
          </a:p>
          <a:p>
            <a:pPr marL="342900" indent="-342900" defTabSz="457200" fontAlgn="t">
              <a:spcBef>
                <a:spcPts val="0"/>
              </a:spcBef>
              <a:spcAft>
                <a:spcPts val="0"/>
              </a:spcAft>
              <a:buSzPct val="33000"/>
              <a:buFont typeface="Wingdings" charset="2"/>
              <a:buChar char=""/>
            </a:pPr>
            <a:r>
              <a:rPr lang="en-US" sz="2000" b="1" dirty="0" smtClean="0">
                <a:solidFill>
                  <a:prstClr val="black"/>
                </a:solidFill>
                <a:latin typeface="Calibri"/>
              </a:rPr>
              <a:t>Profiler data</a:t>
            </a:r>
            <a:r>
              <a:rPr lang="en-US" sz="2000" dirty="0" smtClean="0">
                <a:solidFill>
                  <a:prstClr val="black"/>
                </a:solidFill>
                <a:latin typeface="Calibri"/>
              </a:rPr>
              <a:t> </a:t>
            </a:r>
          </a:p>
          <a:p>
            <a:pPr marL="342900" indent="-342900" defTabSz="457200" fontAlgn="t">
              <a:spcBef>
                <a:spcPts val="0"/>
              </a:spcBef>
              <a:spcAft>
                <a:spcPts val="0"/>
              </a:spcAft>
              <a:buSzPct val="33000"/>
              <a:buFont typeface="Wingdings" charset="2"/>
              <a:buChar char=""/>
            </a:pPr>
            <a:r>
              <a:rPr lang="en-US" sz="2000" b="1" dirty="0" smtClean="0">
                <a:solidFill>
                  <a:prstClr val="black"/>
                </a:solidFill>
                <a:latin typeface="Calibri"/>
              </a:rPr>
              <a:t>ACARS data</a:t>
            </a:r>
            <a:r>
              <a:rPr lang="en-US" sz="2000" dirty="0" smtClean="0">
                <a:solidFill>
                  <a:prstClr val="black"/>
                </a:solidFill>
                <a:latin typeface="Calibri"/>
              </a:rPr>
              <a:t> </a:t>
            </a:r>
          </a:p>
          <a:p>
            <a:pPr marL="342900" indent="-342900" defTabSz="457200" fontAlgn="t">
              <a:spcBef>
                <a:spcPts val="0"/>
              </a:spcBef>
              <a:spcAft>
                <a:spcPts val="0"/>
              </a:spcAft>
              <a:buSzPct val="33000"/>
              <a:buFont typeface="Wingdings" charset="2"/>
              <a:buChar char=""/>
            </a:pPr>
            <a:r>
              <a:rPr lang="en-US" sz="2000" b="1" dirty="0" smtClean="0">
                <a:solidFill>
                  <a:prstClr val="black"/>
                </a:solidFill>
                <a:latin typeface="Calibri"/>
              </a:rPr>
              <a:t>RAOB data</a:t>
            </a:r>
            <a:r>
              <a:rPr lang="en-US" sz="2000" dirty="0" smtClean="0">
                <a:solidFill>
                  <a:prstClr val="black"/>
                </a:solidFill>
                <a:latin typeface="Calibri"/>
              </a:rPr>
              <a:t> </a:t>
            </a:r>
          </a:p>
        </p:txBody>
      </p:sp>
      <p:sp>
        <p:nvSpPr>
          <p:cNvPr id="6" name="TextBox 5"/>
          <p:cNvSpPr txBox="1"/>
          <p:nvPr/>
        </p:nvSpPr>
        <p:spPr>
          <a:xfrm>
            <a:off x="533400" y="3886200"/>
            <a:ext cx="7857068" cy="400110"/>
          </a:xfrm>
          <a:prstGeom prst="rect">
            <a:avLst/>
          </a:prstGeom>
          <a:noFill/>
        </p:spPr>
        <p:txBody>
          <a:bodyPr wrap="square" rtlCol="0">
            <a:spAutoFit/>
          </a:bodyPr>
          <a:lstStyle/>
          <a:p>
            <a:pPr marL="285750" indent="-285750" defTabSz="457200" fontAlgn="auto">
              <a:spcBef>
                <a:spcPts val="0"/>
              </a:spcBef>
              <a:spcAft>
                <a:spcPts val="0"/>
              </a:spcAft>
              <a:buFont typeface="Arial"/>
              <a:buChar char="•"/>
            </a:pPr>
            <a:r>
              <a:rPr lang="en-US" sz="2000" dirty="0" smtClean="0">
                <a:solidFill>
                  <a:srgbClr val="000000"/>
                </a:solidFill>
                <a:latin typeface="Calibri"/>
              </a:rPr>
              <a:t>Basic LAPS GUI and short user guide to allow forecasters to: </a:t>
            </a:r>
          </a:p>
        </p:txBody>
      </p:sp>
      <p:sp>
        <p:nvSpPr>
          <p:cNvPr id="8" name="Rectangle 7"/>
          <p:cNvSpPr/>
          <p:nvPr/>
        </p:nvSpPr>
        <p:spPr>
          <a:xfrm>
            <a:off x="897466" y="4356626"/>
            <a:ext cx="7408333" cy="707886"/>
          </a:xfrm>
          <a:prstGeom prst="rect">
            <a:avLst/>
          </a:prstGeom>
        </p:spPr>
        <p:txBody>
          <a:bodyPr wrap="square">
            <a:spAutoFit/>
          </a:bodyPr>
          <a:lstStyle/>
          <a:p>
            <a:pPr marL="342900" indent="-342900" defTabSz="457200" fontAlgn="t">
              <a:spcBef>
                <a:spcPts val="0"/>
              </a:spcBef>
              <a:spcAft>
                <a:spcPts val="0"/>
              </a:spcAft>
              <a:buSzPct val="33000"/>
              <a:buFont typeface="Wingdings" charset="2"/>
              <a:buChar char=""/>
            </a:pPr>
            <a:r>
              <a:rPr lang="en-US" sz="2000" dirty="0" smtClean="0">
                <a:solidFill>
                  <a:prstClr val="black"/>
                </a:solidFill>
                <a:latin typeface="Calibri"/>
              </a:rPr>
              <a:t>Determine which observations were used by the analyses</a:t>
            </a:r>
          </a:p>
          <a:p>
            <a:pPr marL="342900" indent="-342900" defTabSz="457200" fontAlgn="t">
              <a:spcBef>
                <a:spcPts val="0"/>
              </a:spcBef>
              <a:spcAft>
                <a:spcPts val="0"/>
              </a:spcAft>
              <a:buSzPct val="33000"/>
              <a:buFont typeface="Wingdings" charset="2"/>
              <a:buChar char=""/>
            </a:pPr>
            <a:r>
              <a:rPr lang="en-US" sz="2000" dirty="0" smtClean="0">
                <a:solidFill>
                  <a:prstClr val="black"/>
                </a:solidFill>
                <a:latin typeface="Calibri"/>
              </a:rPr>
              <a:t>Re-define the LAPS analysis domain, including:</a:t>
            </a:r>
          </a:p>
        </p:txBody>
      </p:sp>
      <p:sp>
        <p:nvSpPr>
          <p:cNvPr id="9" name="Rectangle 8"/>
          <p:cNvSpPr/>
          <p:nvPr/>
        </p:nvSpPr>
        <p:spPr>
          <a:xfrm>
            <a:off x="1219200" y="4953000"/>
            <a:ext cx="7052732" cy="1015663"/>
          </a:xfrm>
          <a:prstGeom prst="rect">
            <a:avLst/>
          </a:prstGeom>
        </p:spPr>
        <p:txBody>
          <a:bodyPr wrap="square">
            <a:spAutoFit/>
          </a:bodyPr>
          <a:lstStyle/>
          <a:p>
            <a:pPr marL="342900" indent="-342900" defTabSz="457200" fontAlgn="t">
              <a:spcBef>
                <a:spcPts val="0"/>
              </a:spcBef>
              <a:spcAft>
                <a:spcPts val="0"/>
              </a:spcAft>
              <a:buFont typeface="Arial"/>
              <a:buChar char="•"/>
            </a:pPr>
            <a:r>
              <a:rPr lang="en-US" sz="2000" dirty="0" smtClean="0">
                <a:solidFill>
                  <a:prstClr val="black"/>
                </a:solidFill>
                <a:latin typeface="Calibri"/>
              </a:rPr>
              <a:t>Center latitude and longitude of the LAPS grid</a:t>
            </a:r>
          </a:p>
          <a:p>
            <a:pPr marL="342900" indent="-342900" defTabSz="457200" fontAlgn="t">
              <a:spcBef>
                <a:spcPts val="0"/>
              </a:spcBef>
              <a:spcAft>
                <a:spcPts val="0"/>
              </a:spcAft>
              <a:buFont typeface="Arial"/>
              <a:buChar char="•"/>
            </a:pPr>
            <a:r>
              <a:rPr lang="en-US" sz="2000" dirty="0" smtClean="0">
                <a:solidFill>
                  <a:prstClr val="black"/>
                </a:solidFill>
                <a:latin typeface="Calibri"/>
              </a:rPr>
              <a:t>Grid resolution (in km)</a:t>
            </a:r>
          </a:p>
          <a:p>
            <a:pPr marL="342900" indent="-342900" defTabSz="457200" fontAlgn="t">
              <a:spcBef>
                <a:spcPts val="0"/>
              </a:spcBef>
              <a:spcAft>
                <a:spcPts val="0"/>
              </a:spcAft>
              <a:buFont typeface="Arial"/>
              <a:buChar char="•"/>
            </a:pPr>
            <a:r>
              <a:rPr lang="en-US" sz="2000" dirty="0" smtClean="0">
                <a:solidFill>
                  <a:prstClr val="black"/>
                </a:solidFill>
                <a:latin typeface="Calibri"/>
              </a:rPr>
              <a:t>Number of </a:t>
            </a:r>
            <a:r>
              <a:rPr lang="en-US" sz="2000" dirty="0" err="1" smtClean="0">
                <a:solidFill>
                  <a:prstClr val="black"/>
                </a:solidFill>
                <a:latin typeface="Calibri"/>
              </a:rPr>
              <a:t>gridpoints</a:t>
            </a:r>
            <a:endParaRPr lang="en-US" sz="2000" dirty="0" smtClean="0">
              <a:solidFill>
                <a:prstClr val="black"/>
              </a:solidFill>
              <a:latin typeface="Calibri"/>
            </a:endParaRPr>
          </a:p>
        </p:txBody>
      </p:sp>
      <p:sp>
        <p:nvSpPr>
          <p:cNvPr id="10" name="Rectangle 9"/>
          <p:cNvSpPr/>
          <p:nvPr/>
        </p:nvSpPr>
        <p:spPr>
          <a:xfrm>
            <a:off x="533400" y="5943600"/>
            <a:ext cx="7772400" cy="707886"/>
          </a:xfrm>
          <a:prstGeom prst="rect">
            <a:avLst/>
          </a:prstGeom>
        </p:spPr>
        <p:txBody>
          <a:bodyPr wrap="square">
            <a:spAutoFit/>
          </a:bodyPr>
          <a:lstStyle/>
          <a:p>
            <a:pPr marL="285750" indent="-285750" defTabSz="457200" fontAlgn="auto">
              <a:spcBef>
                <a:spcPts val="0"/>
              </a:spcBef>
              <a:spcAft>
                <a:spcPts val="0"/>
              </a:spcAft>
              <a:buFont typeface="Arial"/>
              <a:buChar char="•"/>
            </a:pPr>
            <a:r>
              <a:rPr lang="en-US" sz="2000" dirty="0" smtClean="0">
                <a:solidFill>
                  <a:srgbClr val="000000"/>
                </a:solidFill>
                <a:latin typeface="Calibri"/>
              </a:rPr>
              <a:t>Delivery of LAPS, including reading data from EDEX database, and LAPS GUI is targeted for build 14.4.1 in July 2014.</a:t>
            </a:r>
          </a:p>
        </p:txBody>
      </p:sp>
      <p:sp>
        <p:nvSpPr>
          <p:cNvPr id="12" name="Rectangle 2"/>
          <p:cNvSpPr txBox="1">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b="1">
                <a:solidFill>
                  <a:schemeClr val="tx2"/>
                </a:solidFill>
                <a:latin typeface="+mj-lt"/>
                <a:ea typeface="+mj-ea"/>
                <a:cs typeface="ＭＳ Ｐゴシック" charset="0"/>
              </a:defRPr>
            </a:lvl1pPr>
            <a:lvl2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sz="2400" b="1">
                <a:solidFill>
                  <a:schemeClr val="tx2"/>
                </a:solidFill>
                <a:latin typeface="Helvetica" charset="0"/>
                <a:ea typeface="ＭＳ Ｐゴシック" charset="0"/>
              </a:defRPr>
            </a:lvl6pPr>
            <a:lvl7pPr marL="914400" algn="ctr" rtl="0" fontAlgn="base">
              <a:spcBef>
                <a:spcPct val="0"/>
              </a:spcBef>
              <a:spcAft>
                <a:spcPct val="0"/>
              </a:spcAft>
              <a:defRPr sz="2400" b="1">
                <a:solidFill>
                  <a:schemeClr val="tx2"/>
                </a:solidFill>
                <a:latin typeface="Helvetica" charset="0"/>
                <a:ea typeface="ＭＳ Ｐゴシック" charset="0"/>
              </a:defRPr>
            </a:lvl7pPr>
            <a:lvl8pPr marL="1371600" algn="ctr" rtl="0" fontAlgn="base">
              <a:spcBef>
                <a:spcPct val="0"/>
              </a:spcBef>
              <a:spcAft>
                <a:spcPct val="0"/>
              </a:spcAft>
              <a:defRPr sz="2400" b="1">
                <a:solidFill>
                  <a:schemeClr val="tx2"/>
                </a:solidFill>
                <a:latin typeface="Helvetica" charset="0"/>
                <a:ea typeface="ＭＳ Ｐゴシック" charset="0"/>
              </a:defRPr>
            </a:lvl8pPr>
            <a:lvl9pPr marL="1828800" algn="ctr" rtl="0" fontAlgn="base">
              <a:spcBef>
                <a:spcPct val="0"/>
              </a:spcBef>
              <a:spcAft>
                <a:spcPct val="0"/>
              </a:spcAft>
              <a:defRPr sz="2400" b="1">
                <a:solidFill>
                  <a:schemeClr val="tx2"/>
                </a:solidFill>
                <a:latin typeface="Helvetica" charset="0"/>
                <a:ea typeface="ＭＳ Ｐゴシック" charset="0"/>
              </a:defRPr>
            </a:lvl9pPr>
          </a:lstStyle>
          <a:p>
            <a:pPr eaLnBrk="1" hangingPunct="1">
              <a:defRPr/>
            </a:pPr>
            <a:r>
              <a:rPr lang="en-GB" sz="2800" kern="0" dirty="0" smtClean="0">
                <a:solidFill>
                  <a:srgbClr val="FF0000"/>
                </a:solidFill>
                <a:latin typeface="Helvetica"/>
                <a:ea typeface="ＭＳ Ｐゴシック"/>
              </a:rPr>
              <a:t>LAPS IN AWIPS-</a:t>
            </a:r>
            <a:r>
              <a:rPr lang="en-GB" sz="2800" kern="0" dirty="0" err="1" smtClean="0">
                <a:solidFill>
                  <a:srgbClr val="FF0000"/>
                </a:solidFill>
                <a:latin typeface="Helvetica"/>
                <a:ea typeface="ＭＳ Ｐゴシック"/>
              </a:rPr>
              <a:t>ll</a:t>
            </a:r>
            <a:r>
              <a:rPr lang="en-GB" sz="2800" kern="0" dirty="0" smtClean="0">
                <a:solidFill>
                  <a:srgbClr val="FF0000"/>
                </a:solidFill>
                <a:latin typeface="Helvetica"/>
                <a:ea typeface="ＭＳ Ｐゴシック"/>
              </a:rPr>
              <a:t> – FY13 COMPLETED TASKS</a:t>
            </a:r>
            <a:endParaRPr lang="en-US" sz="2800" kern="0" dirty="0" smtClean="0">
              <a:solidFill>
                <a:srgbClr val="FF0000"/>
              </a:solidFill>
              <a:latin typeface="Helvetica"/>
              <a:ea typeface="ＭＳ Ｐゴシック"/>
            </a:endParaRPr>
          </a:p>
        </p:txBody>
      </p:sp>
      <p:sp>
        <p:nvSpPr>
          <p:cNvPr id="2" name="Slide Number Placeholder 1"/>
          <p:cNvSpPr>
            <a:spLocks noGrp="1"/>
          </p:cNvSpPr>
          <p:nvPr>
            <p:ph type="sldNum" sz="quarter" idx="12"/>
          </p:nvPr>
        </p:nvSpPr>
        <p:spPr/>
        <p:txBody>
          <a:bodyPr/>
          <a:lstStyle/>
          <a:p>
            <a:fld id="{E3853701-56F0-FC4D-9D45-B5BF49F40F59}" type="slidenum">
              <a:rPr lang="en-US" smtClean="0">
                <a:solidFill>
                  <a:prstClr val="black">
                    <a:tint val="75000"/>
                  </a:prstClr>
                </a:solidFill>
                <a:latin typeface="Calibri"/>
              </a:rPr>
              <a:pPr/>
              <a:t>53</a:t>
            </a:fld>
            <a:endParaRPr lang="en-US">
              <a:solidFill>
                <a:prstClr val="black">
                  <a:tint val="75000"/>
                </a:prstClr>
              </a:solidFill>
              <a:latin typeface="Calibri"/>
            </a:endParaRPr>
          </a:p>
        </p:txBody>
      </p:sp>
    </p:spTree>
    <p:extLst>
      <p:ext uri="{BB962C8B-B14F-4D97-AF65-F5344CB8AC3E}">
        <p14:creationId xmlns:p14="http://schemas.microsoft.com/office/powerpoint/2010/main" val="374436761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143000"/>
            <a:ext cx="9143999" cy="1786468"/>
          </a:xfrm>
        </p:spPr>
        <p:txBody>
          <a:bodyPr>
            <a:noAutofit/>
          </a:bodyPr>
          <a:lstStyle/>
          <a:p>
            <a:pPr marL="342900" indent="-342900" algn="l" fontAlgn="t">
              <a:buFont typeface="Arial"/>
              <a:buChar char="•"/>
            </a:pPr>
            <a:r>
              <a:rPr lang="en-US" sz="2000" dirty="0" smtClean="0">
                <a:solidFill>
                  <a:schemeClr val="tx1"/>
                </a:solidFill>
              </a:rPr>
              <a:t>Ongoing </a:t>
            </a:r>
            <a:r>
              <a:rPr lang="en-US" sz="2000" dirty="0">
                <a:solidFill>
                  <a:schemeClr val="tx1"/>
                </a:solidFill>
              </a:rPr>
              <a:t>support of LAPS in AWIPS II; Annual delivery of </a:t>
            </a:r>
            <a:r>
              <a:rPr lang="en-US" sz="2000" dirty="0" smtClean="0">
                <a:solidFill>
                  <a:schemeClr val="tx1"/>
                </a:solidFill>
              </a:rPr>
              <a:t>upgraded code </a:t>
            </a:r>
            <a:r>
              <a:rPr lang="en-US" sz="2000" dirty="0">
                <a:solidFill>
                  <a:schemeClr val="tx1"/>
                </a:solidFill>
              </a:rPr>
              <a:t>to </a:t>
            </a:r>
            <a:r>
              <a:rPr lang="en-US" sz="2000" dirty="0" smtClean="0">
                <a:solidFill>
                  <a:schemeClr val="tx1"/>
                </a:solidFill>
              </a:rPr>
              <a:t>NWS</a:t>
            </a:r>
            <a:endParaRPr lang="en-US" sz="2000" dirty="0">
              <a:solidFill>
                <a:schemeClr val="tx1"/>
              </a:solidFill>
            </a:endParaRPr>
          </a:p>
          <a:p>
            <a:pPr marL="342900" indent="-342900" algn="l" fontAlgn="t">
              <a:buFont typeface="Arial"/>
              <a:buChar char="•"/>
            </a:pPr>
            <a:r>
              <a:rPr lang="en-US" sz="2000" dirty="0" smtClean="0">
                <a:solidFill>
                  <a:schemeClr val="tx1"/>
                </a:solidFill>
              </a:rPr>
              <a:t>Ingest satellite data directly from the EDEX database to remove reliance on AWIPS-I data space (ongoing).</a:t>
            </a:r>
          </a:p>
          <a:p>
            <a:pPr marL="342900" indent="-342900" algn="l" fontAlgn="t">
              <a:buFont typeface="Arial"/>
              <a:buChar char="•"/>
            </a:pPr>
            <a:r>
              <a:rPr lang="en-US" sz="2000" dirty="0">
                <a:solidFill>
                  <a:prstClr val="black"/>
                </a:solidFill>
              </a:rPr>
              <a:t>Pull metadata for background models directly from EDEX database –</a:t>
            </a:r>
          </a:p>
          <a:p>
            <a:pPr marL="800100" lvl="2" indent="-342900" algn="l" fontAlgn="t">
              <a:buFont typeface="Arial"/>
              <a:buChar char="•"/>
            </a:pPr>
            <a:r>
              <a:rPr lang="en-US" sz="1600" dirty="0">
                <a:solidFill>
                  <a:prstClr val="black"/>
                </a:solidFill>
              </a:rPr>
              <a:t>This will allow ingestion of higher resolution background forecasts (ongoing)</a:t>
            </a:r>
          </a:p>
          <a:p>
            <a:pPr marL="342900" indent="-342900" algn="l" fontAlgn="t">
              <a:buFont typeface="Arial"/>
              <a:buChar char="•"/>
            </a:pPr>
            <a:endParaRPr lang="en-US" sz="2000" dirty="0" smtClean="0">
              <a:solidFill>
                <a:schemeClr val="tx1"/>
              </a:solidFill>
            </a:endParaRPr>
          </a:p>
          <a:p>
            <a:pPr marL="342900" indent="-342900" algn="l" fontAlgn="t">
              <a:buFont typeface="Arial"/>
              <a:buChar char="•"/>
            </a:pPr>
            <a:r>
              <a:rPr lang="en-US" sz="2000" dirty="0" smtClean="0">
                <a:solidFill>
                  <a:schemeClr val="tx1"/>
                </a:solidFill>
              </a:rPr>
              <a:t>Other tasks (priority / scope being finalized):</a:t>
            </a:r>
            <a:endParaRPr lang="en-US" sz="2000" dirty="0"/>
          </a:p>
        </p:txBody>
      </p:sp>
      <p:sp>
        <p:nvSpPr>
          <p:cNvPr id="2" name="Rectangle 1"/>
          <p:cNvSpPr/>
          <p:nvPr/>
        </p:nvSpPr>
        <p:spPr>
          <a:xfrm>
            <a:off x="914400" y="3733800"/>
            <a:ext cx="8229600" cy="707886"/>
          </a:xfrm>
          <a:prstGeom prst="rect">
            <a:avLst/>
          </a:prstGeom>
        </p:spPr>
        <p:txBody>
          <a:bodyPr wrap="square">
            <a:spAutoFit/>
          </a:bodyPr>
          <a:lstStyle/>
          <a:p>
            <a:pPr marL="342900" indent="-342900" defTabSz="457200" fontAlgn="t">
              <a:spcBef>
                <a:spcPts val="0"/>
              </a:spcBef>
              <a:spcAft>
                <a:spcPts val="0"/>
              </a:spcAft>
              <a:buSzPct val="33000"/>
              <a:buFont typeface="Wingdings" charset="2"/>
              <a:buChar char=""/>
            </a:pPr>
            <a:r>
              <a:rPr lang="en-US" sz="2000" dirty="0" smtClean="0">
                <a:solidFill>
                  <a:prstClr val="black"/>
                </a:solidFill>
                <a:latin typeface="Calibri"/>
              </a:rPr>
              <a:t>Direct ingest of radar data from the EDEX database – more data vertically</a:t>
            </a:r>
          </a:p>
          <a:p>
            <a:pPr marL="342900" indent="-342900" defTabSz="457200" fontAlgn="t">
              <a:spcBef>
                <a:spcPts val="0"/>
              </a:spcBef>
              <a:spcAft>
                <a:spcPts val="0"/>
              </a:spcAft>
              <a:buSzPct val="33000"/>
              <a:buFont typeface="Wingdings" charset="2"/>
              <a:buChar char=""/>
            </a:pPr>
            <a:r>
              <a:rPr lang="en-US" sz="2000" dirty="0" smtClean="0">
                <a:solidFill>
                  <a:prstClr val="black"/>
                </a:solidFill>
                <a:latin typeface="Calibri"/>
              </a:rPr>
              <a:t>Further enhancements to LAPS GUI as requested by AWIPS-II users</a:t>
            </a:r>
          </a:p>
        </p:txBody>
      </p:sp>
      <p:sp>
        <p:nvSpPr>
          <p:cNvPr id="4" name="Rectangle 2"/>
          <p:cNvSpPr txBox="1">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b="1">
                <a:solidFill>
                  <a:schemeClr val="tx2"/>
                </a:solidFill>
                <a:latin typeface="+mj-lt"/>
                <a:ea typeface="+mj-ea"/>
                <a:cs typeface="ＭＳ Ｐゴシック" charset="0"/>
              </a:defRPr>
            </a:lvl1pPr>
            <a:lvl2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sz="2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sz="2400" b="1">
                <a:solidFill>
                  <a:schemeClr val="tx2"/>
                </a:solidFill>
                <a:latin typeface="Helvetica" charset="0"/>
                <a:ea typeface="ＭＳ Ｐゴシック" charset="0"/>
              </a:defRPr>
            </a:lvl6pPr>
            <a:lvl7pPr marL="914400" algn="ctr" rtl="0" fontAlgn="base">
              <a:spcBef>
                <a:spcPct val="0"/>
              </a:spcBef>
              <a:spcAft>
                <a:spcPct val="0"/>
              </a:spcAft>
              <a:defRPr sz="2400" b="1">
                <a:solidFill>
                  <a:schemeClr val="tx2"/>
                </a:solidFill>
                <a:latin typeface="Helvetica" charset="0"/>
                <a:ea typeface="ＭＳ Ｐゴシック" charset="0"/>
              </a:defRPr>
            </a:lvl7pPr>
            <a:lvl8pPr marL="1371600" algn="ctr" rtl="0" fontAlgn="base">
              <a:spcBef>
                <a:spcPct val="0"/>
              </a:spcBef>
              <a:spcAft>
                <a:spcPct val="0"/>
              </a:spcAft>
              <a:defRPr sz="2400" b="1">
                <a:solidFill>
                  <a:schemeClr val="tx2"/>
                </a:solidFill>
                <a:latin typeface="Helvetica" charset="0"/>
                <a:ea typeface="ＭＳ Ｐゴシック" charset="0"/>
              </a:defRPr>
            </a:lvl8pPr>
            <a:lvl9pPr marL="1828800" algn="ctr" rtl="0" fontAlgn="base">
              <a:spcBef>
                <a:spcPct val="0"/>
              </a:spcBef>
              <a:spcAft>
                <a:spcPct val="0"/>
              </a:spcAft>
              <a:defRPr sz="2400" b="1">
                <a:solidFill>
                  <a:schemeClr val="tx2"/>
                </a:solidFill>
                <a:latin typeface="Helvetica" charset="0"/>
                <a:ea typeface="ＭＳ Ｐゴシック" charset="0"/>
              </a:defRPr>
            </a:lvl9pPr>
          </a:lstStyle>
          <a:p>
            <a:pPr eaLnBrk="1" hangingPunct="1">
              <a:defRPr/>
            </a:pPr>
            <a:r>
              <a:rPr lang="en-GB" sz="2800" kern="0" dirty="0" smtClean="0">
                <a:solidFill>
                  <a:srgbClr val="FF0000"/>
                </a:solidFill>
                <a:latin typeface="Helvetica"/>
                <a:ea typeface="ＭＳ Ｐゴシック"/>
              </a:rPr>
              <a:t>LAPS IN AWIPS-</a:t>
            </a:r>
            <a:r>
              <a:rPr lang="en-GB" sz="2800" kern="0" dirty="0" err="1" smtClean="0">
                <a:solidFill>
                  <a:srgbClr val="FF0000"/>
                </a:solidFill>
                <a:latin typeface="Helvetica"/>
                <a:ea typeface="ＭＳ Ｐゴシック"/>
              </a:rPr>
              <a:t>ll</a:t>
            </a:r>
            <a:r>
              <a:rPr lang="en-GB" sz="2800" kern="0" dirty="0" smtClean="0">
                <a:solidFill>
                  <a:srgbClr val="FF0000"/>
                </a:solidFill>
                <a:latin typeface="Helvetica"/>
                <a:ea typeface="ＭＳ Ｐゴシック"/>
              </a:rPr>
              <a:t> – FY14 ONGOING TASKS</a:t>
            </a:r>
            <a:endParaRPr lang="en-US" sz="2800" kern="0" dirty="0" smtClean="0">
              <a:solidFill>
                <a:srgbClr val="FF0000"/>
              </a:solidFill>
              <a:latin typeface="Helvetica"/>
              <a:ea typeface="ＭＳ Ｐゴシック"/>
            </a:endParaRPr>
          </a:p>
        </p:txBody>
      </p:sp>
      <p:sp>
        <p:nvSpPr>
          <p:cNvPr id="5" name="Slide Number Placeholder 4"/>
          <p:cNvSpPr>
            <a:spLocks noGrp="1"/>
          </p:cNvSpPr>
          <p:nvPr>
            <p:ph type="sldNum" sz="quarter" idx="12"/>
          </p:nvPr>
        </p:nvSpPr>
        <p:spPr/>
        <p:txBody>
          <a:bodyPr/>
          <a:lstStyle/>
          <a:p>
            <a:fld id="{E3853701-56F0-FC4D-9D45-B5BF49F40F59}" type="slidenum">
              <a:rPr lang="en-US" smtClean="0">
                <a:solidFill>
                  <a:prstClr val="black">
                    <a:tint val="75000"/>
                  </a:prstClr>
                </a:solidFill>
                <a:latin typeface="Calibri"/>
              </a:rPr>
              <a:pPr/>
              <a:t>54</a:t>
            </a:fld>
            <a:endParaRPr lang="en-US">
              <a:solidFill>
                <a:prstClr val="black">
                  <a:tint val="75000"/>
                </a:prstClr>
              </a:solidFill>
              <a:latin typeface="Calibri"/>
            </a:endParaRPr>
          </a:p>
        </p:txBody>
      </p:sp>
    </p:spTree>
    <p:extLst>
      <p:ext uri="{BB962C8B-B14F-4D97-AF65-F5344CB8AC3E}">
        <p14:creationId xmlns:p14="http://schemas.microsoft.com/office/powerpoint/2010/main" val="1514092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72" y="152400"/>
            <a:ext cx="9128727" cy="1447800"/>
          </a:xfrm>
        </p:spPr>
        <p:txBody>
          <a:bodyPr/>
          <a:lstStyle/>
          <a:p>
            <a:pPr marL="0" indent="0" algn="ctr" eaLnBrk="1" hangingPunct="1">
              <a:lnSpc>
                <a:spcPct val="93000"/>
              </a:lnSpc>
              <a:buNone/>
            </a:pPr>
            <a:r>
              <a:rPr lang="en-GB" altLang="zh-CN" b="1" dirty="0" smtClean="0">
                <a:solidFill>
                  <a:srgbClr val="FF0000"/>
                </a:solidFill>
                <a:latin typeface="Arial" charset="0"/>
                <a:cs typeface="Arial" charset="0"/>
              </a:rPr>
              <a:t>vLAPS 1-km </a:t>
            </a:r>
            <a:r>
              <a:rPr lang="en-GB" altLang="zh-CN" b="1" dirty="0">
                <a:solidFill>
                  <a:srgbClr val="FF0000"/>
                </a:solidFill>
                <a:latin typeface="Arial" charset="0"/>
                <a:cs typeface="Arial" charset="0"/>
              </a:rPr>
              <a:t>Forecast for Moore </a:t>
            </a:r>
            <a:r>
              <a:rPr lang="en-GB" altLang="zh-CN" b="1" dirty="0" smtClean="0">
                <a:solidFill>
                  <a:srgbClr val="FF0000"/>
                </a:solidFill>
                <a:latin typeface="Arial" charset="0"/>
                <a:cs typeface="Arial" charset="0"/>
              </a:rPr>
              <a:t>Tornado</a:t>
            </a:r>
            <a:endParaRPr lang="en-GB" altLang="zh-CN" b="1" dirty="0">
              <a:solidFill>
                <a:srgbClr val="FF0000"/>
              </a:solidFill>
              <a:latin typeface="Arial" charset="0"/>
              <a:cs typeface="Arial" charset="0"/>
            </a:endParaRPr>
          </a:p>
          <a:p>
            <a:pPr>
              <a:lnSpc>
                <a:spcPct val="93000"/>
              </a:lnSpc>
              <a:buFont typeface="Wingdings" charset="0"/>
              <a:buChar char="§"/>
            </a:pPr>
            <a:r>
              <a:rPr lang="en-GB" sz="2400" dirty="0" err="1">
                <a:latin typeface="Arial" charset="0"/>
                <a:cs typeface="Arial" charset="0"/>
              </a:rPr>
              <a:t>vLAPS</a:t>
            </a:r>
            <a:r>
              <a:rPr lang="en-GB" sz="2400" dirty="0">
                <a:latin typeface="Arial" charset="0"/>
                <a:cs typeface="Arial" charset="0"/>
              </a:rPr>
              <a:t> </a:t>
            </a:r>
            <a:r>
              <a:rPr lang="en-GB" sz="2400" dirty="0" smtClean="0">
                <a:latin typeface="Arial" charset="0"/>
                <a:cs typeface="Arial" charset="0"/>
              </a:rPr>
              <a:t>2 </a:t>
            </a:r>
            <a:r>
              <a:rPr lang="en-GB" sz="2400" dirty="0">
                <a:latin typeface="Arial" charset="0"/>
                <a:cs typeface="Arial" charset="0"/>
              </a:rPr>
              <a:t>h </a:t>
            </a:r>
            <a:r>
              <a:rPr lang="en-GB" sz="2400" dirty="0" smtClean="0">
                <a:latin typeface="Arial" charset="0"/>
                <a:cs typeface="Arial" charset="0"/>
              </a:rPr>
              <a:t>forecast initialized </a:t>
            </a:r>
            <a:r>
              <a:rPr lang="en-GB" sz="2400" dirty="0">
                <a:latin typeface="Arial" charset="0"/>
                <a:cs typeface="Arial" charset="0"/>
              </a:rPr>
              <a:t>at 1900 UTC</a:t>
            </a:r>
            <a:r>
              <a:rPr lang="en-GB" sz="2400" dirty="0" smtClean="0">
                <a:latin typeface="Arial" charset="0"/>
                <a:cs typeface="Arial" charset="0"/>
              </a:rPr>
              <a:t>, 5 </a:t>
            </a:r>
            <a:r>
              <a:rPr lang="en-GB" sz="2400" dirty="0">
                <a:latin typeface="Arial" charset="0"/>
                <a:cs typeface="Arial" charset="0"/>
              </a:rPr>
              <a:t>min </a:t>
            </a:r>
            <a:r>
              <a:rPr lang="en-GB" sz="2400" dirty="0" smtClean="0">
                <a:latin typeface="Arial" charset="0"/>
                <a:cs typeface="Arial" charset="0"/>
              </a:rPr>
              <a:t>intervals</a:t>
            </a:r>
            <a:endParaRPr lang="en-GB" altLang="zh-CN" sz="2400" dirty="0" smtClean="0">
              <a:solidFill>
                <a:srgbClr val="000000"/>
              </a:solidFill>
              <a:latin typeface="Arial" charset="0"/>
              <a:cs typeface="Arial" charset="0"/>
            </a:endParaRPr>
          </a:p>
          <a:p>
            <a:pPr>
              <a:lnSpc>
                <a:spcPct val="93000"/>
              </a:lnSpc>
              <a:buFont typeface="Wingdings" charset="0"/>
              <a:buChar char="§"/>
            </a:pPr>
            <a:r>
              <a:rPr lang="en-GB" altLang="zh-CN" sz="2400" dirty="0" smtClean="0">
                <a:solidFill>
                  <a:srgbClr val="000000"/>
                </a:solidFill>
                <a:latin typeface="Arial" charset="0"/>
                <a:cs typeface="Arial" charset="0"/>
              </a:rPr>
              <a:t>Touch down at </a:t>
            </a:r>
            <a:r>
              <a:rPr lang="en-GB" altLang="zh-CN" sz="2400" dirty="0">
                <a:solidFill>
                  <a:srgbClr val="000000"/>
                </a:solidFill>
                <a:latin typeface="Arial" charset="0"/>
                <a:cs typeface="Arial" charset="0"/>
              </a:rPr>
              <a:t>19:56</a:t>
            </a:r>
            <a:r>
              <a:rPr lang="en-GB" altLang="zh-CN" sz="2400" dirty="0">
                <a:solidFill>
                  <a:srgbClr val="000000"/>
                </a:solidFill>
                <a:latin typeface="Arial" charset="0"/>
                <a:cs typeface="Arial" charset="0"/>
                <a:sym typeface="Symbol" charset="0"/>
              </a:rPr>
              <a:t> UTC, dissipated </a:t>
            </a:r>
            <a:r>
              <a:rPr lang="en-GB" altLang="zh-CN" sz="2400" dirty="0" smtClean="0">
                <a:solidFill>
                  <a:srgbClr val="000000"/>
                </a:solidFill>
                <a:latin typeface="Arial" charset="0"/>
                <a:cs typeface="Arial" charset="0"/>
                <a:sym typeface="Symbol" charset="0"/>
              </a:rPr>
              <a:t>around 20</a:t>
            </a:r>
            <a:r>
              <a:rPr lang="en-GB" altLang="zh-CN" sz="2400" dirty="0">
                <a:solidFill>
                  <a:srgbClr val="000000"/>
                </a:solidFill>
                <a:latin typeface="Arial" charset="0"/>
                <a:cs typeface="Arial" charset="0"/>
                <a:sym typeface="Symbol" charset="0"/>
              </a:rPr>
              <a:t>:35 UTC</a:t>
            </a:r>
          </a:p>
          <a:p>
            <a:pPr marL="0" indent="0">
              <a:lnSpc>
                <a:spcPct val="93000"/>
              </a:lnSpc>
              <a:buNone/>
            </a:pPr>
            <a:endParaRPr lang="en-GB" dirty="0">
              <a:latin typeface="Arial" charset="0"/>
              <a:cs typeface="Arial" charset="0"/>
            </a:endParaRPr>
          </a:p>
          <a:p>
            <a:pPr marL="0" indent="0">
              <a:lnSpc>
                <a:spcPct val="93000"/>
              </a:lnSpc>
              <a:buNone/>
            </a:pPr>
            <a:r>
              <a:rPr lang="en-GB" sz="2400" dirty="0" smtClean="0">
                <a:latin typeface="Arial" charset="0"/>
                <a:cs typeface="Arial" charset="0"/>
              </a:rPr>
              <a:t>                    TDWR               LAPS Composite Reflectivity forecast</a:t>
            </a:r>
            <a:endParaRPr lang="en-GB" sz="2400" dirty="0">
              <a:latin typeface="Arial" charset="0"/>
              <a:cs typeface="Arial" charset="0"/>
            </a:endParaRPr>
          </a:p>
          <a:p>
            <a:pPr marL="0" indent="0" eaLnBrk="1" hangingPunct="1">
              <a:lnSpc>
                <a:spcPct val="93000"/>
              </a:lnSpc>
              <a:buNone/>
            </a:pPr>
            <a:endParaRPr lang="en-GB" sz="2400" dirty="0">
              <a:latin typeface="Arial" charset="0"/>
              <a:cs typeface="Arial" charset="0"/>
            </a:endParaRPr>
          </a:p>
          <a:p>
            <a:endParaRPr lang="en-US" dirty="0"/>
          </a:p>
        </p:txBody>
      </p:sp>
      <p:pic>
        <p:nvPicPr>
          <p:cNvPr id="4" name="Picture 3" descr="lmr131401900-5min.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5969" y="2514600"/>
            <a:ext cx="5093118" cy="3914474"/>
          </a:xfrm>
          <a:prstGeom prst="rect">
            <a:avLst/>
          </a:prstGeom>
        </p:spPr>
      </p:pic>
      <p:pic>
        <p:nvPicPr>
          <p:cNvPr id="5" name="Picture 4" descr="tdwr131401900-5min.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38400"/>
            <a:ext cx="4114800" cy="4114800"/>
          </a:xfrm>
          <a:prstGeom prst="rect">
            <a:avLst/>
          </a:prstGeom>
        </p:spPr>
      </p:pic>
      <p:sp>
        <p:nvSpPr>
          <p:cNvPr id="8" name="Slide Number Placeholder 4"/>
          <p:cNvSpPr>
            <a:spLocks noGrp="1"/>
          </p:cNvSpPr>
          <p:nvPr>
            <p:ph type="sldNum" sz="quarter" idx="12"/>
          </p:nvPr>
        </p:nvSpPr>
        <p:spPr>
          <a:xfrm>
            <a:off x="8458200" y="6381750"/>
            <a:ext cx="457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a:pPr eaLnBrk="1" hangingPunct="1"/>
              <a:t>55</a:t>
            </a:fld>
            <a:endParaRPr lang="en-US" sz="1400" dirty="0"/>
          </a:p>
        </p:txBody>
      </p:sp>
      <p:sp>
        <p:nvSpPr>
          <p:cNvPr id="7" name="Oval 6"/>
          <p:cNvSpPr/>
          <p:nvPr/>
        </p:nvSpPr>
        <p:spPr bwMode="auto">
          <a:xfrm>
            <a:off x="6474267" y="3581401"/>
            <a:ext cx="1221933" cy="1203578"/>
          </a:xfrm>
          <a:prstGeom prst="ellipse">
            <a:avLst/>
          </a:prstGeom>
          <a:noFill/>
          <a:ln w="3175" cap="flat" cmpd="sng" algn="ctr">
            <a:solidFill>
              <a:srgbClr val="FFFFFF"/>
            </a:solidFill>
            <a:prstDash val="sysDash"/>
            <a:round/>
            <a:headEnd type="none" w="med" len="med"/>
            <a:tailEnd type="none" w="med" len="med"/>
          </a:ln>
          <a:effectLst>
            <a:glow rad="63500">
              <a:srgbClr val="E81212">
                <a:alpha val="84000"/>
              </a:srgbClr>
            </a:glow>
            <a:outerShdw blurRad="63500" dist="35921" dir="2700000" algn="ctr" rotWithShape="0">
              <a:srgbClr val="808080"/>
            </a:outerShdw>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90000"/>
              </a:lnSpc>
              <a:spcBef>
                <a:spcPct val="20000"/>
              </a:spcBef>
              <a:spcAft>
                <a:spcPct val="0"/>
              </a:spcAft>
              <a:buClrTx/>
              <a:buSzTx/>
              <a:buFontTx/>
              <a:buChar char="•"/>
              <a:tabLst/>
              <a:defRPr/>
            </a:pPr>
            <a:endParaRPr kumimoji="0" lang="en-US" sz="2400" b="0" i="0" u="none" strike="noStrike" kern="0" cap="none" spc="0" normalizeH="0" baseline="0" noProof="0">
              <a:ln>
                <a:noFill/>
              </a:ln>
              <a:solidFill>
                <a:srgbClr val="000000"/>
              </a:solidFill>
              <a:effectLst/>
              <a:uLnTx/>
              <a:uFillTx/>
              <a:latin typeface="Helvetica" charset="0"/>
              <a:ea typeface="ＭＳ Ｐゴシック" charset="0"/>
            </a:endParaRPr>
          </a:p>
        </p:txBody>
      </p:sp>
      <p:sp>
        <p:nvSpPr>
          <p:cNvPr id="2" name="Rectangle 1"/>
          <p:cNvSpPr/>
          <p:nvPr/>
        </p:nvSpPr>
        <p:spPr>
          <a:xfrm>
            <a:off x="3169853" y="6496993"/>
            <a:ext cx="1646278" cy="461665"/>
          </a:xfrm>
          <a:prstGeom prst="rect">
            <a:avLst/>
          </a:prstGeom>
        </p:spPr>
        <p:txBody>
          <a:bodyPr wrap="none">
            <a:spAutoFit/>
          </a:bodyPr>
          <a:lstStyle/>
          <a:p>
            <a:r>
              <a:rPr lang="en-GB" sz="2400" i="1" dirty="0">
                <a:solidFill>
                  <a:srgbClr val="008000"/>
                </a:solidFill>
                <a:cs typeface="Arial" charset="0"/>
              </a:rPr>
              <a:t>(B. </a:t>
            </a:r>
            <a:r>
              <a:rPr lang="en-GB" sz="2400" i="1" dirty="0" smtClean="0">
                <a:solidFill>
                  <a:srgbClr val="008000"/>
                </a:solidFill>
                <a:cs typeface="Arial" charset="0"/>
              </a:rPr>
              <a:t>Rabin)</a:t>
            </a:r>
            <a:endParaRPr lang="en-US" i="1" dirty="0">
              <a:solidFill>
                <a:srgbClr val="008000"/>
              </a:solidFill>
            </a:endParaRPr>
          </a:p>
        </p:txBody>
      </p:sp>
    </p:spTree>
    <p:extLst>
      <p:ext uri="{BB962C8B-B14F-4D97-AF65-F5344CB8AC3E}">
        <p14:creationId xmlns:p14="http://schemas.microsoft.com/office/powerpoint/2010/main" val="70348669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3" descr="combined_animation_8_dsrc_cyl-31Oct13.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9144000"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Rectangle 2"/>
          <p:cNvSpPr>
            <a:spLocks noGrp="1" noChangeArrowheads="1"/>
          </p:cNvSpPr>
          <p:nvPr>
            <p:ph type="title"/>
          </p:nvPr>
        </p:nvSpPr>
        <p:spPr>
          <a:xfrm>
            <a:off x="0" y="19050"/>
            <a:ext cx="9144000" cy="533400"/>
          </a:xfrm>
        </p:spPr>
        <p:txBody>
          <a:bodyPr/>
          <a:lstStyle/>
          <a:p>
            <a:pPr eaLnBrk="1" hangingPunct="1"/>
            <a:r>
              <a:rPr lang="en-US" sz="3200" b="1" dirty="0">
                <a:solidFill>
                  <a:srgbClr val="FF0000"/>
                </a:solidFill>
                <a:latin typeface="Arial" charset="0"/>
                <a:ea typeface="ＭＳ Ｐゴシック" charset="0"/>
                <a:cs typeface="ＭＳ Ｐゴシック" charset="0"/>
              </a:rPr>
              <a:t>3D </a:t>
            </a:r>
            <a:r>
              <a:rPr lang="en-US" sz="3200" b="1" dirty="0" smtClean="0">
                <a:solidFill>
                  <a:srgbClr val="FF0000"/>
                </a:solidFill>
                <a:latin typeface="Arial" charset="0"/>
                <a:ea typeface="ＭＳ Ｐゴシック" charset="0"/>
                <a:cs typeface="ＭＳ Ｐゴシック" charset="0"/>
              </a:rPr>
              <a:t>1 km CLOUD </a:t>
            </a:r>
            <a:r>
              <a:rPr lang="en-US" sz="3200" b="1" dirty="0">
                <a:solidFill>
                  <a:srgbClr val="FF0000"/>
                </a:solidFill>
                <a:latin typeface="Arial" charset="0"/>
                <a:ea typeface="ＭＳ Ｐゴシック" charset="0"/>
                <a:cs typeface="ＭＳ Ｐゴシック" charset="0"/>
              </a:rPr>
              <a:t>ANALYSIS LOOP</a:t>
            </a:r>
            <a:endParaRPr lang="en-US" sz="2400" b="1" dirty="0">
              <a:solidFill>
                <a:srgbClr val="3333FF"/>
              </a:solidFill>
              <a:latin typeface="Arial" charset="0"/>
              <a:ea typeface="ＭＳ Ｐゴシック" charset="0"/>
              <a:cs typeface="ＭＳ Ｐゴシック" charset="0"/>
            </a:endParaRPr>
          </a:p>
        </p:txBody>
      </p:sp>
      <p:sp>
        <p:nvSpPr>
          <p:cNvPr id="62467" name="TextBox 13"/>
          <p:cNvSpPr txBox="1">
            <a:spLocks noChangeArrowheads="1"/>
          </p:cNvSpPr>
          <p:nvPr/>
        </p:nvSpPr>
        <p:spPr bwMode="auto">
          <a:xfrm>
            <a:off x="6646863" y="381000"/>
            <a:ext cx="2497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ko-KR" sz="1800" i="1" dirty="0">
                <a:solidFill>
                  <a:srgbClr val="00A034"/>
                </a:solidFill>
              </a:rPr>
              <a:t>Courtesy Steve Albers</a:t>
            </a:r>
            <a:endParaRPr lang="ko-KR" altLang="en-US" sz="1800" i="1" dirty="0">
              <a:solidFill>
                <a:srgbClr val="00A034"/>
              </a:solidFill>
            </a:endParaRPr>
          </a:p>
        </p:txBody>
      </p:sp>
      <p:sp>
        <p:nvSpPr>
          <p:cNvPr id="62468" name="Rectangle 4"/>
          <p:cNvSpPr>
            <a:spLocks noChangeArrowheads="1"/>
          </p:cNvSpPr>
          <p:nvPr/>
        </p:nvSpPr>
        <p:spPr bwMode="auto">
          <a:xfrm>
            <a:off x="-42863" y="685800"/>
            <a:ext cx="9170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i="1" dirty="0">
                <a:solidFill>
                  <a:srgbClr val="0027E0"/>
                </a:solidFill>
                <a:latin typeface="Calibri" charset="0"/>
                <a:cs typeface="Calibri" charset="0"/>
              </a:rPr>
              <a:t>Unique feature </a:t>
            </a:r>
            <a:r>
              <a:rPr lang="en-US" sz="2400" i="1" dirty="0" smtClean="0">
                <a:solidFill>
                  <a:srgbClr val="0027E0"/>
                </a:solidFill>
                <a:latin typeface="Calibri" charset="0"/>
                <a:cs typeface="Calibri" charset="0"/>
              </a:rPr>
              <a:t>of LAPS</a:t>
            </a:r>
            <a:r>
              <a:rPr lang="en-US" sz="2400" i="1" dirty="0">
                <a:solidFill>
                  <a:srgbClr val="0027E0"/>
                </a:solidFill>
                <a:latin typeface="Calibri" charset="0"/>
                <a:cs typeface="Calibri" charset="0"/>
              </a:rPr>
              <a:t>, critical for </a:t>
            </a:r>
            <a:r>
              <a:rPr lang="en-US" sz="2400" i="1" dirty="0" smtClean="0">
                <a:solidFill>
                  <a:srgbClr val="0027E0"/>
                </a:solidFill>
                <a:latin typeface="Calibri" charset="0"/>
                <a:cs typeface="Calibri" charset="0"/>
              </a:rPr>
              <a:t>WOF, </a:t>
            </a:r>
            <a:r>
              <a:rPr lang="en-US" sz="2400" i="1" dirty="0" err="1" smtClean="0">
                <a:solidFill>
                  <a:srgbClr val="0027E0"/>
                </a:solidFill>
                <a:latin typeface="Calibri" charset="0"/>
                <a:cs typeface="Calibri" charset="0"/>
              </a:rPr>
              <a:t>Nextgen</a:t>
            </a:r>
            <a:r>
              <a:rPr lang="en-US" sz="2400" i="1" dirty="0" smtClean="0">
                <a:solidFill>
                  <a:srgbClr val="0027E0"/>
                </a:solidFill>
                <a:latin typeface="Calibri" charset="0"/>
                <a:cs typeface="Calibri" charset="0"/>
              </a:rPr>
              <a:t>, </a:t>
            </a:r>
            <a:r>
              <a:rPr lang="en-US" sz="2400" i="1" dirty="0" err="1" smtClean="0">
                <a:solidFill>
                  <a:srgbClr val="0027E0"/>
                </a:solidFill>
                <a:latin typeface="Calibri" charset="0"/>
                <a:cs typeface="Calibri" charset="0"/>
              </a:rPr>
              <a:t>etc</a:t>
            </a:r>
            <a:endParaRPr lang="en-US" sz="2400" i="1" dirty="0">
              <a:solidFill>
                <a:srgbClr val="0027E0"/>
              </a:solidFill>
            </a:endParaRPr>
          </a:p>
        </p:txBody>
      </p:sp>
      <p:sp>
        <p:nvSpPr>
          <p:cNvPr id="62469" name="Rectangle 5"/>
          <p:cNvSpPr>
            <a:spLocks noChangeArrowheads="1"/>
          </p:cNvSpPr>
          <p:nvPr/>
        </p:nvSpPr>
        <p:spPr bwMode="auto">
          <a:xfrm>
            <a:off x="7938" y="1066800"/>
            <a:ext cx="9170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dirty="0">
                <a:latin typeface="Calibri" charset="0"/>
                <a:cs typeface="Calibri" charset="0"/>
              </a:rPr>
              <a:t>Clouds as seen from top of DSRC building in Boulder by </a:t>
            </a:r>
            <a:r>
              <a:rPr lang="en-US" sz="2400" b="1" i="1" dirty="0">
                <a:solidFill>
                  <a:srgbClr val="0027E0"/>
                </a:solidFill>
                <a:latin typeface="Calibri" charset="0"/>
                <a:cs typeface="Calibri" charset="0"/>
              </a:rPr>
              <a:t>LAPS ANALYSIS</a:t>
            </a:r>
            <a:endParaRPr lang="en-US" sz="2400" b="1" i="1" dirty="0"/>
          </a:p>
        </p:txBody>
      </p:sp>
      <p:sp>
        <p:nvSpPr>
          <p:cNvPr id="62470" name="Rectangle 1"/>
          <p:cNvSpPr>
            <a:spLocks noChangeArrowheads="1"/>
          </p:cNvSpPr>
          <p:nvPr/>
        </p:nvSpPr>
        <p:spPr bwMode="auto">
          <a:xfrm>
            <a:off x="6934200" y="6324600"/>
            <a:ext cx="2374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b="1" i="1" dirty="0">
                <a:solidFill>
                  <a:srgbClr val="0027E0"/>
                </a:solidFill>
                <a:latin typeface="Calibri" charset="0"/>
                <a:cs typeface="Calibri" charset="0"/>
              </a:rPr>
              <a:t>ALLSKY CAMERA</a:t>
            </a:r>
            <a:endParaRPr lang="en-US" sz="2400" b="1" i="1" dirty="0"/>
          </a:p>
        </p:txBody>
      </p:sp>
      <p:sp>
        <p:nvSpPr>
          <p:cNvPr id="62471" name="Rectangle 6"/>
          <p:cNvSpPr>
            <a:spLocks noChangeArrowheads="1"/>
          </p:cNvSpPr>
          <p:nvPr/>
        </p:nvSpPr>
        <p:spPr bwMode="auto">
          <a:xfrm>
            <a:off x="152400" y="6324600"/>
            <a:ext cx="4765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charset="0"/>
                <a:cs typeface="Calibri" charset="0"/>
              </a:rPr>
              <a:t>19:30-21:15 UTC Oct 31, 2013, 15-min frequency </a:t>
            </a:r>
            <a:endParaRPr lang="en-US"/>
          </a:p>
        </p:txBody>
      </p:sp>
      <p:sp>
        <p:nvSpPr>
          <p:cNvPr id="9" name="Slide Number Placeholder 4"/>
          <p:cNvSpPr>
            <a:spLocks noGrp="1"/>
          </p:cNvSpPr>
          <p:nvPr>
            <p:ph type="sldNum" sz="quarter" idx="12"/>
          </p:nvPr>
        </p:nvSpPr>
        <p:spPr>
          <a:xfrm>
            <a:off x="8382000" y="6245225"/>
            <a:ext cx="457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a:pPr eaLnBrk="1" hangingPunct="1"/>
              <a:t>56</a:t>
            </a:fld>
            <a:endParaRPr lang="en-US" sz="1400" dirty="0"/>
          </a:p>
        </p:txBody>
      </p:sp>
    </p:spTree>
    <p:extLst>
      <p:ext uri="{BB962C8B-B14F-4D97-AF65-F5344CB8AC3E}">
        <p14:creationId xmlns:p14="http://schemas.microsoft.com/office/powerpoint/2010/main" val="388571216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ctrTitle"/>
          </p:nvPr>
        </p:nvSpPr>
        <p:spPr>
          <a:xfrm>
            <a:off x="-76200" y="152400"/>
            <a:ext cx="9220200" cy="2057400"/>
          </a:xfrm>
        </p:spPr>
        <p:txBody>
          <a:bodyPr>
            <a:noAutofit/>
          </a:bodyPr>
          <a:lstStyle/>
          <a:p>
            <a:r>
              <a:rPr lang="en-US" sz="3600" dirty="0" smtClean="0">
                <a:latin typeface="Calibri" charset="0"/>
              </a:rPr>
              <a:t>WINDSOR, CO TORNADO SIMULATION</a:t>
            </a:r>
            <a:br>
              <a:rPr lang="en-US" sz="3600" dirty="0" smtClean="0">
                <a:latin typeface="Calibri" charset="0"/>
              </a:rPr>
            </a:br>
            <a:r>
              <a:rPr lang="en-US" b="0" dirty="0" smtClean="0">
                <a:latin typeface="Arial"/>
                <a:cs typeface="Arial"/>
              </a:rPr>
              <a:t>generated from 3-D cloud analysis</a:t>
            </a:r>
            <a:br>
              <a:rPr lang="en-US" b="0" dirty="0" smtClean="0">
                <a:latin typeface="Arial"/>
                <a:cs typeface="Arial"/>
              </a:rPr>
            </a:br>
            <a:r>
              <a:rPr lang="en-US" b="0" dirty="0" smtClean="0">
                <a:solidFill>
                  <a:srgbClr val="0027E0"/>
                </a:solidFill>
                <a:latin typeface="Calibri" charset="0"/>
              </a:rPr>
              <a:t>Cylindrical all-sky image forecast initialized at </a:t>
            </a:r>
            <a:r>
              <a:rPr lang="en-US" b="0" dirty="0">
                <a:solidFill>
                  <a:srgbClr val="0027E0"/>
                </a:solidFill>
                <a:latin typeface="Calibri" charset="0"/>
              </a:rPr>
              <a:t>1700 UTC </a:t>
            </a:r>
            <a:r>
              <a:rPr lang="en-US" b="0" dirty="0" smtClean="0">
                <a:solidFill>
                  <a:srgbClr val="0027E0"/>
                </a:solidFill>
                <a:latin typeface="Calibri" charset="0"/>
              </a:rPr>
              <a:t>2008 05 22</a:t>
            </a:r>
            <a:r>
              <a:rPr lang="en-US" b="0" dirty="0">
                <a:solidFill>
                  <a:srgbClr val="0027E0"/>
                </a:solidFill>
                <a:latin typeface="Calibri" charset="0"/>
              </a:rPr>
              <a:t/>
            </a:r>
            <a:br>
              <a:rPr lang="en-US" b="0" dirty="0">
                <a:solidFill>
                  <a:srgbClr val="0027E0"/>
                </a:solidFill>
                <a:latin typeface="Calibri" charset="0"/>
              </a:rPr>
            </a:br>
            <a:r>
              <a:rPr lang="en-US" b="0" dirty="0" smtClean="0">
                <a:solidFill>
                  <a:srgbClr val="0027E0"/>
                </a:solidFill>
                <a:latin typeface="Calibri" charset="0"/>
              </a:rPr>
              <a:t>1.7 km resolution LAPS, 1-min output frequency, out to 17 minutes</a:t>
            </a:r>
            <a:br>
              <a:rPr lang="en-US" b="0" dirty="0" smtClean="0">
                <a:solidFill>
                  <a:srgbClr val="0027E0"/>
                </a:solidFill>
                <a:latin typeface="Calibri" charset="0"/>
              </a:rPr>
            </a:br>
            <a:endParaRPr lang="en-US" b="0" dirty="0">
              <a:solidFill>
                <a:srgbClr val="0027E0"/>
              </a:solidFill>
              <a:latin typeface="Calibri" charset="0"/>
            </a:endParaRPr>
          </a:p>
        </p:txBody>
      </p:sp>
      <p:sp>
        <p:nvSpPr>
          <p:cNvPr id="6" name="Title 1"/>
          <p:cNvSpPr txBox="1">
            <a:spLocks/>
          </p:cNvSpPr>
          <p:nvPr/>
        </p:nvSpPr>
        <p:spPr>
          <a:xfrm>
            <a:off x="1" y="6019799"/>
            <a:ext cx="9143999" cy="818325"/>
          </a:xfrm>
          <a:prstGeom prst="rect">
            <a:avLst/>
          </a:prstGeo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z="2400" dirty="0" smtClean="0">
                <a:solidFill>
                  <a:schemeClr val="tx1"/>
                </a:solidFill>
                <a:latin typeface="Calibri" charset="0"/>
              </a:rPr>
              <a:t>Loop starts ~45 </a:t>
            </a:r>
            <a:r>
              <a:rPr lang="en-US" sz="2400" dirty="0" err="1" smtClean="0">
                <a:solidFill>
                  <a:schemeClr val="tx1"/>
                </a:solidFill>
                <a:latin typeface="Calibri" charset="0"/>
              </a:rPr>
              <a:t>mins</a:t>
            </a:r>
            <a:r>
              <a:rPr lang="en-US" sz="2400" dirty="0" smtClean="0">
                <a:solidFill>
                  <a:schemeClr val="tx1"/>
                </a:solidFill>
                <a:latin typeface="Calibri" charset="0"/>
              </a:rPr>
              <a:t> before </a:t>
            </a:r>
            <a:r>
              <a:rPr lang="en-US" sz="2400" dirty="0" err="1" smtClean="0">
                <a:solidFill>
                  <a:schemeClr val="tx1"/>
                </a:solidFill>
                <a:latin typeface="Calibri" charset="0"/>
              </a:rPr>
              <a:t>tornadic</a:t>
            </a:r>
            <a:r>
              <a:rPr lang="en-US" sz="2400" dirty="0" smtClean="0">
                <a:solidFill>
                  <a:schemeClr val="tx1"/>
                </a:solidFill>
                <a:latin typeface="Calibri" charset="0"/>
              </a:rPr>
              <a:t> winds touched ground. </a:t>
            </a:r>
          </a:p>
          <a:p>
            <a:r>
              <a:rPr lang="en-US" sz="2400" dirty="0" err="1" smtClean="0">
                <a:solidFill>
                  <a:schemeClr val="tx1"/>
                </a:solidFill>
                <a:latin typeface="Calibri" charset="0"/>
              </a:rPr>
              <a:t>Supercell</a:t>
            </a:r>
            <a:r>
              <a:rPr lang="en-US" sz="2400" dirty="0" smtClean="0">
                <a:solidFill>
                  <a:schemeClr val="tx1"/>
                </a:solidFill>
                <a:latin typeface="Calibri" charset="0"/>
              </a:rPr>
              <a:t> approaching from South</a:t>
            </a:r>
            <a:endParaRPr lang="en-US" sz="2400" dirty="0">
              <a:solidFill>
                <a:schemeClr val="tx1"/>
              </a:solidFill>
              <a:latin typeface="Calibri" charset="0"/>
            </a:endParaRPr>
          </a:p>
        </p:txBody>
      </p:sp>
      <p:sp>
        <p:nvSpPr>
          <p:cNvPr id="7" name="Slide Number Placeholder 4"/>
          <p:cNvSpPr>
            <a:spLocks noGrp="1"/>
          </p:cNvSpPr>
          <p:nvPr>
            <p:ph type="sldNum" sz="quarter" idx="4294967295"/>
          </p:nvPr>
        </p:nvSpPr>
        <p:spPr>
          <a:xfrm>
            <a:off x="8534400" y="6324600"/>
            <a:ext cx="4572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a:pPr eaLnBrk="1" hangingPunct="1"/>
              <a:t>57</a:t>
            </a:fld>
            <a:endParaRPr lang="en-US" sz="1400" dirty="0"/>
          </a:p>
        </p:txBody>
      </p:sp>
      <p:pic>
        <p:nvPicPr>
          <p:cNvPr id="3" name="Picture 2" descr="windsor_animation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51" y="2286000"/>
            <a:ext cx="9144000" cy="2905112"/>
          </a:xfrm>
          <a:prstGeom prst="rect">
            <a:avLst/>
          </a:prstGeom>
        </p:spPr>
      </p:pic>
      <p:sp>
        <p:nvSpPr>
          <p:cNvPr id="22531" name="TextBox 4"/>
          <p:cNvSpPr txBox="1">
            <a:spLocks noChangeArrowheads="1"/>
          </p:cNvSpPr>
          <p:nvPr/>
        </p:nvSpPr>
        <p:spPr bwMode="auto">
          <a:xfrm>
            <a:off x="3657600" y="2286000"/>
            <a:ext cx="15478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rPr>
              <a:t>SOUTH</a:t>
            </a:r>
          </a:p>
        </p:txBody>
      </p:sp>
      <p:sp>
        <p:nvSpPr>
          <p:cNvPr id="8" name="TextBox 13"/>
          <p:cNvSpPr txBox="1">
            <a:spLocks noChangeArrowheads="1"/>
          </p:cNvSpPr>
          <p:nvPr/>
        </p:nvSpPr>
        <p:spPr bwMode="auto">
          <a:xfrm>
            <a:off x="6636161" y="5486400"/>
            <a:ext cx="2497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ko-KR" sz="1800" i="1" dirty="0">
                <a:solidFill>
                  <a:srgbClr val="00A034"/>
                </a:solidFill>
              </a:rPr>
              <a:t>Courtesy Steve Albers</a:t>
            </a:r>
            <a:endParaRPr lang="ko-KR" altLang="en-US" sz="1800" i="1" dirty="0">
              <a:solidFill>
                <a:srgbClr val="00A034"/>
              </a:solidFill>
            </a:endParaRPr>
          </a:p>
        </p:txBody>
      </p:sp>
    </p:spTree>
    <p:extLst>
      <p:ext uri="{BB962C8B-B14F-4D97-AF65-F5344CB8AC3E}">
        <p14:creationId xmlns:p14="http://schemas.microsoft.com/office/powerpoint/2010/main" val="14333682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1" descr="STMAS_CONUS_moistr_conv.gif"/>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1600200"/>
            <a:ext cx="9144000" cy="537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0" name="Picture 2" descr="sat_sfc_map_2011032213.gif"/>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1600200"/>
            <a:ext cx="3377366"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TextBox 3"/>
          <p:cNvSpPr txBox="1">
            <a:spLocks noChangeArrowheads="1"/>
          </p:cNvSpPr>
          <p:nvPr/>
        </p:nvSpPr>
        <p:spPr bwMode="auto">
          <a:xfrm>
            <a:off x="609600" y="-152400"/>
            <a:ext cx="807720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dirty="0">
                <a:solidFill>
                  <a:srgbClr val="FF0000"/>
                </a:solidFill>
              </a:rPr>
              <a:t>v</a:t>
            </a:r>
            <a:r>
              <a:rPr lang="en-US" sz="3200" b="1" dirty="0" smtClean="0">
                <a:solidFill>
                  <a:srgbClr val="FF0000"/>
                </a:solidFill>
              </a:rPr>
              <a:t>LAPS DIVERGENCE ANALYSIS</a:t>
            </a:r>
          </a:p>
          <a:p>
            <a:pPr algn="ctr" eaLnBrk="1" hangingPunct="1"/>
            <a:r>
              <a:rPr lang="en-US" dirty="0" smtClean="0"/>
              <a:t>Continental US </a:t>
            </a:r>
          </a:p>
          <a:p>
            <a:pPr algn="ctr" eaLnBrk="1" hangingPunct="1"/>
            <a:r>
              <a:rPr lang="en-US" dirty="0" smtClean="0"/>
              <a:t>(note the frontal boundaries indicated in the inset) </a:t>
            </a:r>
          </a:p>
          <a:p>
            <a:pPr algn="ctr" eaLnBrk="1" hangingPunct="1"/>
            <a:r>
              <a:rPr lang="en-US" dirty="0" smtClean="0"/>
              <a:t>24-hr Loop for Mar</a:t>
            </a:r>
            <a:r>
              <a:rPr lang="en-US" dirty="0"/>
              <a:t>. 23, </a:t>
            </a:r>
            <a:r>
              <a:rPr lang="en-US" dirty="0" smtClean="0"/>
              <a:t>2011</a:t>
            </a:r>
            <a:endParaRPr lang="en-US" dirty="0"/>
          </a:p>
        </p:txBody>
      </p:sp>
      <p:sp>
        <p:nvSpPr>
          <p:cNvPr id="5" name="Slide Number Placeholder 4"/>
          <p:cNvSpPr>
            <a:spLocks noGrp="1"/>
          </p:cNvSpPr>
          <p:nvPr>
            <p:ph type="sldNum" sz="quarter" idx="12"/>
          </p:nvPr>
        </p:nvSpPr>
        <p:spPr>
          <a:xfrm>
            <a:off x="8686800" y="6381750"/>
            <a:ext cx="457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a:pPr eaLnBrk="1" hangingPunct="1"/>
              <a:t>58</a:t>
            </a:fld>
            <a:endParaRPr lang="en-US" sz="1400" dirty="0"/>
          </a:p>
        </p:txBody>
      </p:sp>
    </p:spTree>
    <p:extLst>
      <p:ext uri="{BB962C8B-B14F-4D97-AF65-F5344CB8AC3E}">
        <p14:creationId xmlns:p14="http://schemas.microsoft.com/office/powerpoint/2010/main" val="375865645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81200"/>
            <a:ext cx="9144000" cy="1143000"/>
          </a:xfrm>
        </p:spPr>
        <p:txBody>
          <a:bodyPr/>
          <a:lstStyle/>
          <a:p>
            <a:r>
              <a:rPr lang="en-US" b="1" dirty="0" smtClean="0">
                <a:solidFill>
                  <a:srgbClr val="FF0000"/>
                </a:solidFill>
              </a:rPr>
              <a:t>BACKGROUND - 2</a:t>
            </a:r>
            <a:endParaRPr lang="en-US" b="1" dirty="0">
              <a:solidFill>
                <a:srgbClr val="FF0000"/>
              </a:solidFill>
            </a:endParaRPr>
          </a:p>
        </p:txBody>
      </p:sp>
      <p:sp>
        <p:nvSpPr>
          <p:cNvPr id="3" name="Slide Number Placeholder 2"/>
          <p:cNvSpPr>
            <a:spLocks noGrp="1"/>
          </p:cNvSpPr>
          <p:nvPr>
            <p:ph type="sldNum" sz="quarter" idx="12"/>
          </p:nvPr>
        </p:nvSpPr>
        <p:spPr/>
        <p:txBody>
          <a:bodyPr/>
          <a:lstStyle/>
          <a:p>
            <a:pPr>
              <a:defRPr/>
            </a:pPr>
            <a:fld id="{EF961DFF-A451-FA41-BF45-8DA77A6D8CA5}" type="slidenum">
              <a:rPr lang="en-US" smtClean="0"/>
              <a:pPr>
                <a:defRPr/>
              </a:pPr>
              <a:t>59</a:t>
            </a:fld>
            <a:endParaRPr lang="en-US"/>
          </a:p>
        </p:txBody>
      </p:sp>
    </p:spTree>
    <p:extLst>
      <p:ext uri="{BB962C8B-B14F-4D97-AF65-F5344CB8AC3E}">
        <p14:creationId xmlns:p14="http://schemas.microsoft.com/office/powerpoint/2010/main" val="155195573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0" y="0"/>
            <a:ext cx="9144000" cy="457200"/>
          </a:xfrm>
        </p:spPr>
        <p:txBody>
          <a:bodyPr/>
          <a:lstStyle/>
          <a:p>
            <a:pPr eaLnBrk="1" hangingPunct="1">
              <a:defRPr/>
            </a:pPr>
            <a:r>
              <a:rPr lang="en-GB" sz="3200" dirty="0" smtClean="0">
                <a:solidFill>
                  <a:srgbClr val="FF0000"/>
                </a:solidFill>
                <a:cs typeface="+mj-cs"/>
              </a:rPr>
              <a:t>LAPS QUALITIES</a:t>
            </a:r>
            <a:endParaRPr lang="en-US" sz="3200" dirty="0" smtClean="0">
              <a:solidFill>
                <a:srgbClr val="FF0000"/>
              </a:solidFill>
              <a:cs typeface="+mj-cs"/>
            </a:endParaRPr>
          </a:p>
        </p:txBody>
      </p:sp>
      <p:sp>
        <p:nvSpPr>
          <p:cNvPr id="384003" name="Rectangle 3"/>
          <p:cNvSpPr>
            <a:spLocks noGrp="1" noChangeArrowheads="1"/>
          </p:cNvSpPr>
          <p:nvPr>
            <p:ph type="body" idx="1"/>
          </p:nvPr>
        </p:nvSpPr>
        <p:spPr bwMode="auto">
          <a:xfrm>
            <a:off x="0" y="609600"/>
            <a:ext cx="9144000" cy="62484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rmAutofit fontScale="92500" lnSpcReduction="20000"/>
          </a:bodyPr>
          <a:lstStyle/>
          <a:p>
            <a:pPr eaLnBrk="1" hangingPunct="1">
              <a:defRPr/>
            </a:pPr>
            <a:r>
              <a:rPr lang="en-US" sz="3200" b="1" dirty="0" smtClean="0">
                <a:solidFill>
                  <a:srgbClr val="0000FF"/>
                </a:solidFill>
              </a:rPr>
              <a:t>Fidelity to reality </a:t>
            </a:r>
            <a:r>
              <a:rPr lang="en-US" sz="3200" dirty="0" smtClean="0"/>
              <a:t>(observations)</a:t>
            </a:r>
          </a:p>
          <a:p>
            <a:pPr lvl="1" eaLnBrk="1" hangingPunct="1">
              <a:defRPr/>
            </a:pPr>
            <a:r>
              <a:rPr lang="en-US" sz="2800" dirty="0" smtClean="0">
                <a:solidFill>
                  <a:srgbClr val="000000"/>
                </a:solidFill>
              </a:rPr>
              <a:t>Due to use of </a:t>
            </a:r>
            <a:r>
              <a:rPr lang="en-US" sz="2800" dirty="0" err="1" smtClean="0">
                <a:solidFill>
                  <a:srgbClr val="000000"/>
                </a:solidFill>
              </a:rPr>
              <a:t>Laplacian</a:t>
            </a:r>
            <a:r>
              <a:rPr lang="en-US" sz="2800" dirty="0" smtClean="0">
                <a:solidFill>
                  <a:srgbClr val="000000"/>
                </a:solidFill>
              </a:rPr>
              <a:t> (instead of recursive) filter</a:t>
            </a:r>
          </a:p>
          <a:p>
            <a:pPr lvl="2" eaLnBrk="1" hangingPunct="1">
              <a:defRPr/>
            </a:pPr>
            <a:r>
              <a:rPr lang="en-US" sz="2600" dirty="0" smtClean="0">
                <a:solidFill>
                  <a:srgbClr val="000000"/>
                </a:solidFill>
              </a:rPr>
              <a:t>Only gradients (not values) used from background near observations</a:t>
            </a:r>
          </a:p>
          <a:p>
            <a:pPr eaLnBrk="1" hangingPunct="1">
              <a:defRPr/>
            </a:pPr>
            <a:r>
              <a:rPr lang="en-US" sz="3200" b="1" dirty="0">
                <a:solidFill>
                  <a:srgbClr val="0000FF"/>
                </a:solidFill>
              </a:rPr>
              <a:t>Consistency </a:t>
            </a:r>
            <a:r>
              <a:rPr lang="en-US" sz="2800" dirty="0">
                <a:solidFill>
                  <a:srgbClr val="000000"/>
                </a:solidFill>
              </a:rPr>
              <a:t>between </a:t>
            </a:r>
            <a:r>
              <a:rPr lang="en-US" sz="2800" dirty="0" smtClean="0">
                <a:solidFill>
                  <a:srgbClr val="000000"/>
                </a:solidFill>
              </a:rPr>
              <a:t>situational </a:t>
            </a:r>
            <a:r>
              <a:rPr lang="en-US" sz="2800" dirty="0">
                <a:solidFill>
                  <a:srgbClr val="000000"/>
                </a:solidFill>
              </a:rPr>
              <a:t>awareness &amp; </a:t>
            </a:r>
            <a:r>
              <a:rPr lang="en-US" sz="2800" dirty="0" err="1" smtClean="0">
                <a:solidFill>
                  <a:srgbClr val="000000"/>
                </a:solidFill>
              </a:rPr>
              <a:t>nowcasting</a:t>
            </a:r>
            <a:r>
              <a:rPr lang="en-US" sz="2800" dirty="0" smtClean="0">
                <a:solidFill>
                  <a:srgbClr val="000000"/>
                </a:solidFill>
              </a:rPr>
              <a:t> tools</a:t>
            </a:r>
            <a:endParaRPr lang="en-US" sz="2800" dirty="0">
              <a:solidFill>
                <a:srgbClr val="000000"/>
              </a:solidFill>
            </a:endParaRPr>
          </a:p>
          <a:p>
            <a:pPr lvl="1" eaLnBrk="1" hangingPunct="1">
              <a:defRPr/>
            </a:pPr>
            <a:r>
              <a:rPr lang="en-US" sz="2800" dirty="0" smtClean="0">
                <a:solidFill>
                  <a:srgbClr val="000000"/>
                </a:solidFill>
              </a:rPr>
              <a:t>Situational awareness analysis is used to initialize NWP </a:t>
            </a:r>
            <a:r>
              <a:rPr lang="en-US" sz="2800" dirty="0" err="1" smtClean="0">
                <a:solidFill>
                  <a:srgbClr val="000000"/>
                </a:solidFill>
              </a:rPr>
              <a:t>nowcast</a:t>
            </a:r>
            <a:r>
              <a:rPr lang="en-US" sz="2800" dirty="0" smtClean="0">
                <a:solidFill>
                  <a:srgbClr val="000000"/>
                </a:solidFill>
              </a:rPr>
              <a:t>/forecast model</a:t>
            </a:r>
          </a:p>
          <a:p>
            <a:pPr lvl="2" eaLnBrk="1" hangingPunct="1">
              <a:defRPr/>
            </a:pPr>
            <a:r>
              <a:rPr lang="en-US" sz="2600" dirty="0" smtClean="0">
                <a:solidFill>
                  <a:srgbClr val="000000"/>
                </a:solidFill>
              </a:rPr>
              <a:t>After scales / features not resolved by model filtered out</a:t>
            </a:r>
          </a:p>
          <a:p>
            <a:pPr eaLnBrk="1" hangingPunct="1">
              <a:defRPr/>
            </a:pPr>
            <a:r>
              <a:rPr lang="en-US" sz="3200" b="1" dirty="0" err="1" smtClean="0">
                <a:solidFill>
                  <a:srgbClr val="0000FF"/>
                </a:solidFill>
              </a:rPr>
              <a:t>Nowcasting</a:t>
            </a:r>
            <a:r>
              <a:rPr lang="en-US" sz="3200" b="1" dirty="0" smtClean="0">
                <a:solidFill>
                  <a:srgbClr val="0000FF"/>
                </a:solidFill>
              </a:rPr>
              <a:t> </a:t>
            </a:r>
            <a:r>
              <a:rPr lang="en-US" sz="3200" b="1" dirty="0">
                <a:solidFill>
                  <a:srgbClr val="0000FF"/>
                </a:solidFill>
              </a:rPr>
              <a:t>skill</a:t>
            </a:r>
          </a:p>
          <a:p>
            <a:pPr lvl="1" eaLnBrk="1" hangingPunct="1">
              <a:defRPr/>
            </a:pPr>
            <a:r>
              <a:rPr lang="en-US" sz="2800" dirty="0" smtClean="0">
                <a:solidFill>
                  <a:srgbClr val="000000"/>
                </a:solidFill>
              </a:rPr>
              <a:t>Due to fidelity to observations</a:t>
            </a:r>
          </a:p>
          <a:p>
            <a:pPr lvl="2" eaLnBrk="1" hangingPunct="1">
              <a:defRPr/>
            </a:pPr>
            <a:r>
              <a:rPr lang="en-US" sz="2600" dirty="0" smtClean="0">
                <a:solidFill>
                  <a:srgbClr val="000000"/>
                </a:solidFill>
              </a:rPr>
              <a:t>Significantly higher ETS for 0-3 </a:t>
            </a:r>
            <a:r>
              <a:rPr lang="en-US" sz="2600" dirty="0" err="1" smtClean="0">
                <a:solidFill>
                  <a:srgbClr val="000000"/>
                </a:solidFill>
              </a:rPr>
              <a:t>hr</a:t>
            </a:r>
            <a:r>
              <a:rPr lang="en-US" sz="2600" dirty="0" smtClean="0">
                <a:solidFill>
                  <a:srgbClr val="000000"/>
                </a:solidFill>
              </a:rPr>
              <a:t> reflectivity</a:t>
            </a:r>
          </a:p>
          <a:p>
            <a:pPr eaLnBrk="1" hangingPunct="1">
              <a:defRPr/>
            </a:pPr>
            <a:r>
              <a:rPr lang="en-US" sz="3200" b="1" dirty="0">
                <a:solidFill>
                  <a:srgbClr val="0000FF"/>
                </a:solidFill>
              </a:rPr>
              <a:t>Speed</a:t>
            </a:r>
          </a:p>
          <a:p>
            <a:pPr lvl="1" eaLnBrk="1" hangingPunct="1">
              <a:defRPr/>
            </a:pPr>
            <a:r>
              <a:rPr lang="en-US" sz="2800" dirty="0" smtClean="0">
                <a:solidFill>
                  <a:srgbClr val="000000"/>
                </a:solidFill>
              </a:rPr>
              <a:t>18-times faster than GSI</a:t>
            </a:r>
          </a:p>
          <a:p>
            <a:pPr lvl="2" eaLnBrk="1" hangingPunct="1">
              <a:defRPr/>
            </a:pPr>
            <a:r>
              <a:rPr lang="en-US" sz="2600" dirty="0" smtClean="0">
                <a:solidFill>
                  <a:srgbClr val="000000"/>
                </a:solidFill>
              </a:rPr>
              <a:t>Due to multi-scale formulation</a:t>
            </a:r>
          </a:p>
          <a:p>
            <a:pPr lvl="2" eaLnBrk="1" hangingPunct="1">
              <a:defRPr/>
            </a:pPr>
            <a:r>
              <a:rPr lang="en-US" sz="2600" dirty="0" smtClean="0">
                <a:solidFill>
                  <a:srgbClr val="000000"/>
                </a:solidFill>
              </a:rPr>
              <a:t>Low latency, high update frequency, high resolution</a:t>
            </a:r>
          </a:p>
        </p:txBody>
      </p:sp>
      <p:sp>
        <p:nvSpPr>
          <p:cNvPr id="4" name="Slide Number Placeholder 4"/>
          <p:cNvSpPr>
            <a:spLocks noGrp="1"/>
          </p:cNvSpPr>
          <p:nvPr>
            <p:ph type="sldNum" sz="quarter" idx="12"/>
          </p:nvPr>
        </p:nvSpPr>
        <p:spPr>
          <a:xfrm>
            <a:off x="8686800" y="6553200"/>
            <a:ext cx="4572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a:solidFill>
                  <a:srgbClr val="000000"/>
                </a:solidFill>
              </a:rPr>
              <a:pPr eaLnBrk="1" hangingPunct="1"/>
              <a:t>6</a:t>
            </a:fld>
            <a:endParaRPr lang="en-US" sz="1400" dirty="0">
              <a:solidFill>
                <a:srgbClr val="000000"/>
              </a:solidFill>
            </a:endParaRPr>
          </a:p>
        </p:txBody>
      </p:sp>
    </p:spTree>
    <p:extLst>
      <p:ext uri="{BB962C8B-B14F-4D97-AF65-F5344CB8AC3E}">
        <p14:creationId xmlns:p14="http://schemas.microsoft.com/office/powerpoint/2010/main" val="206284419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hape 341"/>
          <p:cNvSpPr>
            <a:spLocks noGrp="1"/>
          </p:cNvSpPr>
          <p:nvPr>
            <p:ph type="title"/>
          </p:nvPr>
        </p:nvSpPr>
        <p:spPr>
          <a:xfrm>
            <a:off x="0" y="0"/>
            <a:ext cx="9144000" cy="457200"/>
          </a:xfrm>
        </p:spPr>
        <p:txBody>
          <a:bodyPr lIns="91425" tIns="45700" rIns="91425" bIns="45700"/>
          <a:lstStyle/>
          <a:p>
            <a:pPr algn="l">
              <a:buClr>
                <a:srgbClr val="000000"/>
              </a:buClr>
              <a:buSzPct val="25000"/>
            </a:pPr>
            <a:r>
              <a:rPr lang="en-US" sz="2400" b="1" dirty="0" smtClean="0">
                <a:solidFill>
                  <a:srgbClr val="FF0000"/>
                </a:solidFill>
                <a:latin typeface="Arial"/>
                <a:cs typeface="Arial"/>
              </a:rPr>
              <a:t>EWP 2013 Real-time blog posted on</a:t>
            </a:r>
            <a:r>
              <a:rPr lang="en-US" sz="2400" dirty="0" smtClean="0">
                <a:solidFill>
                  <a:srgbClr val="000000"/>
                </a:solidFill>
                <a:latin typeface="Arial"/>
                <a:cs typeface="Arial"/>
                <a:sym typeface="Calibri" charset="0"/>
              </a:rPr>
              <a:t>   </a:t>
            </a:r>
            <a:r>
              <a:rPr lang="en-US" sz="2400" b="1" dirty="0" smtClean="0">
                <a:solidFill>
                  <a:srgbClr val="000000"/>
                </a:solidFill>
                <a:latin typeface="Arial"/>
                <a:cs typeface="Arial"/>
                <a:sym typeface="Calibri" charset="0"/>
              </a:rPr>
              <a:t>13 May 2013</a:t>
            </a:r>
            <a:endParaRPr lang="en-US" sz="2400" b="1" dirty="0">
              <a:latin typeface="Arial"/>
              <a:cs typeface="Arial"/>
              <a:sym typeface="Calibri" charset="0"/>
            </a:endParaRPr>
          </a:p>
        </p:txBody>
      </p:sp>
      <p:sp>
        <p:nvSpPr>
          <p:cNvPr id="342" name="Shape 342"/>
          <p:cNvSpPr txBox="1">
            <a:spLocks noGrp="1"/>
          </p:cNvSpPr>
          <p:nvPr>
            <p:ph type="body" idx="1"/>
          </p:nvPr>
        </p:nvSpPr>
        <p:spPr>
          <a:xfrm>
            <a:off x="0" y="533400"/>
            <a:ext cx="9144000" cy="3429000"/>
          </a:xfrm>
        </p:spPr>
        <p:txBody>
          <a:bodyPr lIns="91425" tIns="45700" rIns="91425" bIns="45700">
            <a:noAutofit/>
          </a:bodyPr>
          <a:lstStyle/>
          <a:p>
            <a:pPr marL="0" indent="0" algn="ctr">
              <a:spcBef>
                <a:spcPts val="325"/>
              </a:spcBef>
              <a:buClr>
                <a:srgbClr val="000000"/>
              </a:buClr>
              <a:buSzPct val="25000"/>
              <a:buFont typeface="Calibri" charset="0"/>
              <a:buNone/>
            </a:pPr>
            <a:r>
              <a:rPr lang="en-US" sz="2000" b="1" i="1" dirty="0" smtClean="0">
                <a:solidFill>
                  <a:srgbClr val="0027E0"/>
                </a:solidFill>
                <a:latin typeface="Arial"/>
                <a:cs typeface="Arial"/>
                <a:sym typeface="Calibri" charset="0"/>
              </a:rPr>
              <a:t>``LAPS </a:t>
            </a:r>
            <a:r>
              <a:rPr lang="en-US" sz="2000" b="1" i="1" dirty="0">
                <a:solidFill>
                  <a:srgbClr val="0027E0"/>
                </a:solidFill>
                <a:latin typeface="Arial"/>
                <a:cs typeface="Arial"/>
                <a:sym typeface="Calibri" charset="0"/>
              </a:rPr>
              <a:t>again. Higher CAPE, bow echo. Lower CAPE, bye bye bow echo</a:t>
            </a:r>
            <a:r>
              <a:rPr lang="en-US" sz="2000" b="1" i="1" dirty="0" smtClean="0">
                <a:solidFill>
                  <a:srgbClr val="0027E0"/>
                </a:solidFill>
                <a:latin typeface="Arial"/>
                <a:cs typeface="Arial"/>
                <a:sym typeface="Calibri" charset="0"/>
              </a:rPr>
              <a:t>.’’</a:t>
            </a:r>
            <a:endParaRPr lang="en-US" altLang="ja-JP" sz="2000" b="1" i="1" dirty="0">
              <a:solidFill>
                <a:srgbClr val="0027E0"/>
              </a:solidFill>
              <a:latin typeface="Arial"/>
              <a:cs typeface="Arial"/>
              <a:sym typeface="Calibri" charset="0"/>
            </a:endParaRPr>
          </a:p>
          <a:p>
            <a:pPr marL="0" indent="0" algn="ctr">
              <a:spcBef>
                <a:spcPct val="0"/>
              </a:spcBef>
              <a:buSzPct val="25000"/>
              <a:buFont typeface="Arial" charset="0"/>
              <a:buNone/>
            </a:pPr>
            <a:r>
              <a:rPr lang="en-US" sz="2400" dirty="0">
                <a:solidFill>
                  <a:srgbClr val="000000"/>
                </a:solidFill>
                <a:latin typeface="Arial"/>
                <a:cs typeface="Arial"/>
                <a:sym typeface="Calibri" charset="0"/>
              </a:rPr>
              <a:t>“</a:t>
            </a:r>
            <a:r>
              <a:rPr lang="en-US" altLang="ja-JP" sz="2400" dirty="0">
                <a:solidFill>
                  <a:srgbClr val="000000"/>
                </a:solidFill>
                <a:latin typeface="Arial"/>
                <a:cs typeface="Arial"/>
                <a:sym typeface="Calibri" charset="0"/>
              </a:rPr>
              <a:t>In my opinion, </a:t>
            </a:r>
            <a:r>
              <a:rPr lang="en-US" altLang="ja-JP" sz="2400" b="1" i="1" u="sng" dirty="0">
                <a:solidFill>
                  <a:srgbClr val="FF0000"/>
                </a:solidFill>
                <a:latin typeface="Arial"/>
                <a:cs typeface="Arial"/>
                <a:sym typeface="Calibri" charset="0"/>
              </a:rPr>
              <a:t>the LAPS surface-based CAPE product was one of the stars of the day.</a:t>
            </a:r>
            <a:r>
              <a:rPr lang="en-US" altLang="ja-JP" sz="2400" dirty="0">
                <a:solidFill>
                  <a:srgbClr val="000000"/>
                </a:solidFill>
                <a:latin typeface="Arial"/>
                <a:cs typeface="Arial"/>
                <a:sym typeface="Calibri" charset="0"/>
              </a:rPr>
              <a:t>  </a:t>
            </a:r>
          </a:p>
          <a:p>
            <a:pPr marL="0" indent="0" algn="just">
              <a:lnSpc>
                <a:spcPct val="90000"/>
              </a:lnSpc>
              <a:spcBef>
                <a:spcPct val="0"/>
              </a:spcBef>
              <a:buSzPct val="25000"/>
              <a:buFont typeface="Arial" charset="0"/>
              <a:buNone/>
            </a:pPr>
            <a:r>
              <a:rPr lang="en-US" sz="2400" dirty="0">
                <a:solidFill>
                  <a:srgbClr val="000000"/>
                </a:solidFill>
                <a:latin typeface="Calibri" charset="0"/>
                <a:cs typeface="Calibri" charset="0"/>
                <a:sym typeface="Calibri" charset="0"/>
              </a:rPr>
              <a:t>Consistently, storms lived and died based on entering and exiting the </a:t>
            </a:r>
            <a:r>
              <a:rPr lang="en-US" sz="2400" dirty="0" smtClean="0">
                <a:solidFill>
                  <a:srgbClr val="000000"/>
                </a:solidFill>
                <a:latin typeface="Calibri" charset="0"/>
                <a:cs typeface="Calibri" charset="0"/>
                <a:sym typeface="Calibri" charset="0"/>
              </a:rPr>
              <a:t>higher </a:t>
            </a:r>
            <a:r>
              <a:rPr lang="en-US" sz="2400" b="1" dirty="0">
                <a:solidFill>
                  <a:srgbClr val="AC11C2"/>
                </a:solidFill>
                <a:latin typeface="Calibri" charset="0"/>
                <a:cs typeface="Calibri" charset="0"/>
                <a:sym typeface="Calibri" charset="0"/>
              </a:rPr>
              <a:t>CAPE</a:t>
            </a:r>
            <a:r>
              <a:rPr lang="en-US" sz="2400" dirty="0">
                <a:solidFill>
                  <a:srgbClr val="000000"/>
                </a:solidFill>
                <a:latin typeface="Calibri" charset="0"/>
                <a:cs typeface="Calibri" charset="0"/>
                <a:sym typeface="Calibri" charset="0"/>
              </a:rPr>
              <a:t> values which extended north and northeast from the Big Bend area for most of the day. </a:t>
            </a:r>
            <a:r>
              <a:rPr lang="en-US" sz="2400" dirty="0" smtClean="0">
                <a:solidFill>
                  <a:srgbClr val="000000"/>
                </a:solidFill>
                <a:latin typeface="Calibri" charset="0"/>
                <a:cs typeface="Calibri" charset="0"/>
                <a:sym typeface="Calibri" charset="0"/>
              </a:rPr>
              <a:t>Lower left image </a:t>
            </a:r>
            <a:r>
              <a:rPr lang="en-US" sz="2400" dirty="0">
                <a:solidFill>
                  <a:srgbClr val="000000"/>
                </a:solidFill>
                <a:latin typeface="Calibri" charset="0"/>
                <a:cs typeface="Calibri" charset="0"/>
                <a:sym typeface="Calibri" charset="0"/>
              </a:rPr>
              <a:t>shows the </a:t>
            </a:r>
            <a:r>
              <a:rPr lang="en-US" sz="2400" b="1" dirty="0">
                <a:solidFill>
                  <a:srgbClr val="AC11C2"/>
                </a:solidFill>
                <a:latin typeface="Calibri" charset="0"/>
                <a:cs typeface="Calibri" charset="0"/>
                <a:sym typeface="Calibri" charset="0"/>
              </a:rPr>
              <a:t>LAPS surface-based CAPE</a:t>
            </a:r>
            <a:r>
              <a:rPr lang="en-US" sz="2400" dirty="0">
                <a:solidFill>
                  <a:srgbClr val="000000"/>
                </a:solidFill>
                <a:latin typeface="Calibri" charset="0"/>
                <a:cs typeface="Calibri" charset="0"/>
                <a:sym typeface="Calibri" charset="0"/>
              </a:rPr>
              <a:t> at 00Z, and the </a:t>
            </a:r>
            <a:r>
              <a:rPr lang="en-US" sz="2400" b="1" dirty="0">
                <a:solidFill>
                  <a:srgbClr val="FF6600"/>
                </a:solidFill>
                <a:latin typeface="Calibri" charset="0"/>
                <a:cs typeface="Calibri" charset="0"/>
                <a:sym typeface="Calibri" charset="0"/>
              </a:rPr>
              <a:t>radar</a:t>
            </a:r>
            <a:r>
              <a:rPr lang="en-US" sz="2400" dirty="0">
                <a:solidFill>
                  <a:srgbClr val="000000"/>
                </a:solidFill>
                <a:latin typeface="Calibri" charset="0"/>
                <a:cs typeface="Calibri" charset="0"/>
                <a:sym typeface="Calibri" charset="0"/>
              </a:rPr>
              <a:t> at the same </a:t>
            </a:r>
            <a:r>
              <a:rPr lang="en-US" sz="2400" dirty="0" smtClean="0">
                <a:solidFill>
                  <a:srgbClr val="000000"/>
                </a:solidFill>
                <a:latin typeface="Calibri" charset="0"/>
                <a:cs typeface="Calibri" charset="0"/>
                <a:sym typeface="Calibri" charset="0"/>
              </a:rPr>
              <a:t>time…. </a:t>
            </a:r>
            <a:r>
              <a:rPr lang="en-US" sz="2400" dirty="0">
                <a:solidFill>
                  <a:srgbClr val="000000"/>
                </a:solidFill>
                <a:latin typeface="Calibri" charset="0"/>
                <a:cs typeface="Calibri" charset="0"/>
                <a:sym typeface="Calibri" charset="0"/>
              </a:rPr>
              <a:t>Note that the storm is still in the tongue of 1000+ J/kg of CAPE as noted on LAPS. One hour later, the storm is exiting and entering a less favorable instability regime.  And predictably, it starts to weaken.</a:t>
            </a:r>
          </a:p>
          <a:p>
            <a:pPr marL="0" indent="0" algn="just">
              <a:spcBef>
                <a:spcPct val="0"/>
              </a:spcBef>
              <a:buNone/>
            </a:pPr>
            <a:r>
              <a:rPr lang="en-US" sz="2400" dirty="0">
                <a:solidFill>
                  <a:srgbClr val="000000"/>
                </a:solidFill>
                <a:latin typeface="Calibri" charset="0"/>
                <a:cs typeface="Calibri" charset="0"/>
                <a:sym typeface="Calibri" charset="0"/>
              </a:rPr>
              <a:t> </a:t>
            </a:r>
            <a:r>
              <a:rPr lang="en-US" sz="2400" dirty="0" smtClean="0">
                <a:solidFill>
                  <a:srgbClr val="000000"/>
                </a:solidFill>
                <a:latin typeface="Calibri" charset="0"/>
                <a:cs typeface="Calibri" charset="0"/>
                <a:sym typeface="Calibri" charset="0"/>
              </a:rPr>
              <a:t>               00Z                                                                                 01Z</a:t>
            </a:r>
            <a:endParaRPr lang="en-US" sz="2400" dirty="0">
              <a:solidFill>
                <a:srgbClr val="000000"/>
              </a:solidFill>
              <a:latin typeface="Calibri" charset="0"/>
              <a:cs typeface="Calibri" charset="0"/>
              <a:sym typeface="Calibri" charset="0"/>
            </a:endParaRPr>
          </a:p>
          <a:p>
            <a:pPr marL="0" indent="0" algn="just">
              <a:spcBef>
                <a:spcPct val="0"/>
              </a:spcBef>
            </a:pPr>
            <a:endParaRPr lang="en-US" sz="2400" dirty="0">
              <a:solidFill>
                <a:srgbClr val="000000"/>
              </a:solidFill>
              <a:latin typeface="Calibri" charset="0"/>
              <a:cs typeface="Calibri" charset="0"/>
              <a:sym typeface="Calibri" charset="0"/>
            </a:endParaRPr>
          </a:p>
          <a:p>
            <a:pPr marL="0" indent="0" algn="just">
              <a:spcBef>
                <a:spcPct val="0"/>
              </a:spcBef>
            </a:pPr>
            <a:endParaRPr lang="en-US" sz="2400" dirty="0">
              <a:solidFill>
                <a:srgbClr val="000000"/>
              </a:solidFill>
              <a:latin typeface="Calibri" charset="0"/>
              <a:cs typeface="Calibri" charset="0"/>
              <a:sym typeface="Calibri" charset="0"/>
            </a:endParaRPr>
          </a:p>
          <a:p>
            <a:pPr marL="0" indent="0" algn="just">
              <a:spcBef>
                <a:spcPts val="325"/>
              </a:spcBef>
              <a:buClr>
                <a:srgbClr val="000000"/>
              </a:buClr>
              <a:buSzPct val="25000"/>
              <a:buFont typeface="Calibri" charset="0"/>
              <a:buNone/>
            </a:pPr>
            <a:endParaRPr lang="en-US" sz="2400" dirty="0">
              <a:solidFill>
                <a:srgbClr val="000000"/>
              </a:solidFill>
              <a:latin typeface="Calibri" charset="0"/>
              <a:cs typeface="Calibri" charset="0"/>
              <a:sym typeface="Calibri" charset="0"/>
            </a:endParaRPr>
          </a:p>
          <a:p>
            <a:pPr marL="0" indent="0" algn="just"/>
            <a:endParaRPr lang="en-US" sz="2400" dirty="0">
              <a:solidFill>
                <a:srgbClr val="000000"/>
              </a:solidFill>
              <a:latin typeface="Calibri" charset="0"/>
              <a:cs typeface="Calibri" charset="0"/>
              <a:sym typeface="Calibri" charset="0"/>
            </a:endParaRPr>
          </a:p>
        </p:txBody>
      </p:sp>
      <p:sp>
        <p:nvSpPr>
          <p:cNvPr id="130051" name="Shape 343"/>
          <p:cNvSpPr>
            <a:spLocks noChangeArrowheads="1"/>
          </p:cNvSpPr>
          <p:nvPr/>
        </p:nvSpPr>
        <p:spPr bwMode="auto">
          <a:xfrm>
            <a:off x="104679" y="4343400"/>
            <a:ext cx="3095721" cy="2514600"/>
          </a:xfrm>
          <a:prstGeom prst="rect">
            <a:avLst/>
          </a:prstGeom>
          <a:blipFill dpi="0" rotWithShape="1">
            <a:blip r:embed="rId3"/>
            <a:srcRect/>
            <a:stretch>
              <a:fillRect l="1" r="-13228"/>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lang="en-US">
              <a:solidFill>
                <a:srgbClr val="000000"/>
              </a:solidFill>
              <a:latin typeface="Calibri" charset="0"/>
            </a:endParaRPr>
          </a:p>
        </p:txBody>
      </p:sp>
      <p:sp>
        <p:nvSpPr>
          <p:cNvPr id="130052" name="Shape 345"/>
          <p:cNvSpPr>
            <a:spLocks noChangeArrowheads="1"/>
          </p:cNvSpPr>
          <p:nvPr/>
        </p:nvSpPr>
        <p:spPr bwMode="auto">
          <a:xfrm>
            <a:off x="5983241" y="4343400"/>
            <a:ext cx="3084559" cy="2514600"/>
          </a:xfrm>
          <a:prstGeom prst="rect">
            <a:avLst/>
          </a:prstGeom>
          <a:blipFill dpi="0" rotWithShape="1">
            <a:blip r:embed="rId4"/>
            <a:srcRect/>
            <a:stretch>
              <a:fillRect l="-1" r="-11167"/>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lang="en-US">
              <a:solidFill>
                <a:srgbClr val="000000"/>
              </a:solidFill>
              <a:latin typeface="Calibri" charset="0"/>
            </a:endParaRPr>
          </a:p>
        </p:txBody>
      </p:sp>
      <p:sp>
        <p:nvSpPr>
          <p:cNvPr id="130053" name="Shape 346"/>
          <p:cNvSpPr txBox="1">
            <a:spLocks noChangeArrowheads="1"/>
          </p:cNvSpPr>
          <p:nvPr/>
        </p:nvSpPr>
        <p:spPr bwMode="auto">
          <a:xfrm>
            <a:off x="3352800" y="4800600"/>
            <a:ext cx="2514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SzPct val="25000"/>
            </a:pPr>
            <a:r>
              <a:rPr lang="en-US" b="1" i="1" dirty="0">
                <a:solidFill>
                  <a:srgbClr val="FF0000"/>
                </a:solidFill>
                <a:latin typeface="Calibri" charset="0"/>
                <a:cs typeface="Calibri" charset="0"/>
                <a:sym typeface="Calibri" charset="0"/>
              </a:rPr>
              <a:t>Any questions?</a:t>
            </a:r>
          </a:p>
          <a:p>
            <a:pPr eaLnBrk="1" hangingPunct="1">
              <a:buSzPct val="25000"/>
            </a:pPr>
            <a:r>
              <a:rPr lang="en-US" b="1" i="1" dirty="0">
                <a:solidFill>
                  <a:srgbClr val="FF0000"/>
                </a:solidFill>
                <a:latin typeface="Calibri" charset="0"/>
                <a:cs typeface="Calibri" charset="0"/>
                <a:sym typeface="Calibri" charset="0"/>
              </a:rPr>
              <a:t>LAPS nailed it.”</a:t>
            </a:r>
          </a:p>
          <a:p>
            <a:pPr eaLnBrk="1" hangingPunct="1">
              <a:buSzPct val="25000"/>
            </a:pPr>
            <a:r>
              <a:rPr lang="en-GB" altLang="zh-CN" dirty="0" smtClean="0">
                <a:solidFill>
                  <a:srgbClr val="0000FF"/>
                </a:solidFill>
                <a:cs typeface="Arial" charset="0"/>
                <a:sym typeface="Symbol" charset="0"/>
              </a:rPr>
              <a:t>(</a:t>
            </a:r>
            <a:r>
              <a:rPr lang="en-GB" altLang="zh-CN" sz="2000" dirty="0" smtClean="0">
                <a:solidFill>
                  <a:srgbClr val="0000FF"/>
                </a:solidFill>
                <a:cs typeface="Arial" charset="0"/>
                <a:sym typeface="Symbol" charset="0"/>
              </a:rPr>
              <a:t>courtesy </a:t>
            </a:r>
            <a:r>
              <a:rPr lang="en-GB" altLang="zh-CN" sz="2000" dirty="0">
                <a:solidFill>
                  <a:srgbClr val="0000FF"/>
                </a:solidFill>
                <a:cs typeface="Arial" charset="0"/>
                <a:sym typeface="Symbol" charset="0"/>
              </a:rPr>
              <a:t>of </a:t>
            </a:r>
            <a:r>
              <a:rPr lang="en-GB" altLang="zh-CN" sz="2000" dirty="0" smtClean="0">
                <a:solidFill>
                  <a:srgbClr val="0000FF"/>
                </a:solidFill>
                <a:cs typeface="Arial" charset="0"/>
                <a:sym typeface="Symbol" charset="0"/>
              </a:rPr>
              <a:t>Chris </a:t>
            </a:r>
            <a:r>
              <a:rPr lang="en-GB" altLang="zh-CN" sz="2000" dirty="0" err="1">
                <a:solidFill>
                  <a:srgbClr val="0000FF"/>
                </a:solidFill>
                <a:cs typeface="Arial" charset="0"/>
                <a:sym typeface="Symbol" charset="0"/>
              </a:rPr>
              <a:t>Leonardi</a:t>
            </a:r>
            <a:r>
              <a:rPr lang="en-GB" altLang="zh-CN" sz="2000" dirty="0">
                <a:solidFill>
                  <a:srgbClr val="0000FF"/>
                </a:solidFill>
                <a:cs typeface="Arial" charset="0"/>
                <a:sym typeface="Symbol" charset="0"/>
              </a:rPr>
              <a:t> WFO </a:t>
            </a:r>
            <a:r>
              <a:rPr lang="en-GB" altLang="zh-CN" sz="2000" dirty="0" smtClean="0">
                <a:solidFill>
                  <a:srgbClr val="0000FF"/>
                </a:solidFill>
                <a:cs typeface="Arial" charset="0"/>
                <a:sym typeface="Symbol" charset="0"/>
              </a:rPr>
              <a:t>RLX)</a:t>
            </a:r>
            <a:endParaRPr lang="en-US" sz="2000" b="1" i="1" dirty="0">
              <a:solidFill>
                <a:srgbClr val="FF0000"/>
              </a:solidFill>
              <a:latin typeface="Calibri" charset="0"/>
              <a:cs typeface="Calibri" charset="0"/>
              <a:sym typeface="Calibri" charset="0"/>
            </a:endParaRPr>
          </a:p>
        </p:txBody>
      </p:sp>
      <p:sp>
        <p:nvSpPr>
          <p:cNvPr id="7" name="Slide Number Placeholder 4"/>
          <p:cNvSpPr>
            <a:spLocks noGrp="1"/>
          </p:cNvSpPr>
          <p:nvPr>
            <p:ph type="sldNum" sz="quarter" idx="12"/>
          </p:nvPr>
        </p:nvSpPr>
        <p:spPr>
          <a:xfrm>
            <a:off x="8534400" y="6359007"/>
            <a:ext cx="457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a:pPr eaLnBrk="1" hangingPunct="1"/>
              <a:t>60</a:t>
            </a:fld>
            <a:endParaRPr lang="en-US" sz="1400" dirty="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txBox="1">
            <a:spLocks noGrp="1"/>
          </p:cNvSpPr>
          <p:nvPr>
            <p:ph type="title"/>
          </p:nvPr>
        </p:nvSpPr>
        <p:spPr>
          <a:xfrm>
            <a:off x="0" y="19050"/>
            <a:ext cx="9144000" cy="514350"/>
          </a:xfrm>
        </p:spPr>
        <p:txBody>
          <a:bodyPr lIns="91425" tIns="45700" rIns="91425" bIns="45700" rtlCol="0">
            <a:noAutofit/>
          </a:bodyPr>
          <a:lstStyle/>
          <a:p>
            <a:pPr algn="l" fontAlgn="auto">
              <a:spcBef>
                <a:spcPts val="0"/>
              </a:spcBef>
              <a:spcAft>
                <a:spcPts val="0"/>
              </a:spcAft>
              <a:buClr>
                <a:schemeClr val="dk1"/>
              </a:buClr>
              <a:buSzPct val="25000"/>
              <a:buFont typeface="Calibri"/>
              <a:buNone/>
              <a:defRPr/>
            </a:pPr>
            <a:r>
              <a:rPr lang="en-US" sz="3600" b="1" dirty="0" smtClean="0">
                <a:solidFill>
                  <a:srgbClr val="FF0000"/>
                </a:solidFill>
                <a:latin typeface="Calibri"/>
                <a:ea typeface="Calibri"/>
                <a:cs typeface="Calibri"/>
                <a:sym typeface="Calibri"/>
              </a:rPr>
              <a:t>After </a:t>
            </a:r>
            <a:r>
              <a:rPr lang="en" sz="3600" b="1" dirty="0" smtClean="0">
                <a:solidFill>
                  <a:srgbClr val="FF0000"/>
                </a:solidFill>
                <a:latin typeface="Calibri"/>
                <a:ea typeface="Calibri"/>
                <a:cs typeface="Calibri"/>
                <a:sym typeface="Calibri"/>
              </a:rPr>
              <a:t>Moore Tornado</a:t>
            </a:r>
            <a:r>
              <a:rPr lang="en-US" sz="3600" b="1" dirty="0" smtClean="0">
                <a:solidFill>
                  <a:srgbClr val="FF0000"/>
                </a:solidFill>
                <a:latin typeface="Calibri"/>
                <a:ea typeface="Calibri"/>
                <a:cs typeface="Calibri"/>
                <a:sym typeface="Calibri"/>
              </a:rPr>
              <a:t> </a:t>
            </a:r>
            <a:r>
              <a:rPr lang="en-US" sz="1600" dirty="0" smtClean="0">
                <a:solidFill>
                  <a:srgbClr val="000000"/>
                </a:solidFill>
                <a:latin typeface="Calibri"/>
                <a:ea typeface="Calibri"/>
                <a:cs typeface="Calibri"/>
                <a:sym typeface="Calibri"/>
              </a:rPr>
              <a:t> </a:t>
            </a:r>
            <a:r>
              <a:rPr lang="en-US" sz="1800" dirty="0" smtClean="0">
                <a:solidFill>
                  <a:srgbClr val="000000"/>
                </a:solidFill>
                <a:latin typeface="Calibri"/>
                <a:ea typeface="Calibri"/>
                <a:cs typeface="Calibri"/>
                <a:sym typeface="Calibri"/>
              </a:rPr>
              <a:t>Real-time Blog </a:t>
            </a:r>
            <a:r>
              <a:rPr lang="en-US" sz="1000" dirty="0" smtClean="0">
                <a:solidFill>
                  <a:srgbClr val="000000"/>
                </a:solidFill>
                <a:latin typeface="Calibri"/>
                <a:ea typeface="Calibri"/>
                <a:cs typeface="Calibri"/>
                <a:sym typeface="Calibri"/>
              </a:rPr>
              <a:t> </a:t>
            </a:r>
            <a:r>
              <a:rPr lang="en-US" sz="1800" dirty="0" smtClean="0">
                <a:solidFill>
                  <a:srgbClr val="000000"/>
                </a:solidFill>
                <a:latin typeface="Calibri"/>
                <a:ea typeface="Calibri"/>
                <a:cs typeface="Calibri"/>
                <a:sym typeface="Calibri"/>
              </a:rPr>
              <a:t>Posted   </a:t>
            </a:r>
            <a:r>
              <a:rPr lang="en-US" sz="2000" b="1" dirty="0" smtClean="0">
                <a:solidFill>
                  <a:srgbClr val="000000"/>
                </a:solidFill>
                <a:latin typeface="Calibri"/>
                <a:ea typeface="Calibri"/>
                <a:cs typeface="Calibri"/>
                <a:sym typeface="Calibri"/>
              </a:rPr>
              <a:t>20 May 2013</a:t>
            </a:r>
            <a:r>
              <a:rPr lang="en" sz="2000" b="1" dirty="0" smtClean="0">
                <a:solidFill>
                  <a:srgbClr val="000000"/>
                </a:solidFill>
                <a:latin typeface="Calibri"/>
                <a:ea typeface="Calibri"/>
                <a:cs typeface="Calibri"/>
                <a:sym typeface="Calibri"/>
              </a:rPr>
              <a:t> </a:t>
            </a:r>
            <a:endParaRPr lang="en" sz="2000" b="1" dirty="0">
              <a:solidFill>
                <a:srgbClr val="000000"/>
              </a:solidFill>
              <a:latin typeface="Calibri"/>
              <a:ea typeface="Calibri"/>
              <a:cs typeface="Calibri"/>
              <a:sym typeface="Calibri"/>
            </a:endParaRPr>
          </a:p>
        </p:txBody>
      </p:sp>
      <p:sp>
        <p:nvSpPr>
          <p:cNvPr id="131074" name="Shape 352"/>
          <p:cNvSpPr txBox="1">
            <a:spLocks noChangeArrowheads="1"/>
          </p:cNvSpPr>
          <p:nvPr/>
        </p:nvSpPr>
        <p:spPr bwMode="auto">
          <a:xfrm>
            <a:off x="0" y="457200"/>
            <a:ext cx="9144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SzPct val="25000"/>
            </a:pPr>
            <a:r>
              <a:rPr lang="en-US" b="1" dirty="0">
                <a:solidFill>
                  <a:srgbClr val="000000"/>
                </a:solidFill>
                <a:latin typeface="Calibri" charset="0"/>
                <a:cs typeface="Calibri" charset="0"/>
                <a:sym typeface="Calibri" charset="0"/>
              </a:rPr>
              <a:t>LAPS Observations and Determining Future Storm Development…</a:t>
            </a:r>
          </a:p>
          <a:p>
            <a:pPr algn="just" eaLnBrk="1" hangingPunct="1">
              <a:buSzPct val="25000"/>
            </a:pPr>
            <a:r>
              <a:rPr lang="en-US" sz="1800" dirty="0">
                <a:solidFill>
                  <a:srgbClr val="000000"/>
                </a:solidFill>
                <a:latin typeface="Calibri" charset="0"/>
                <a:cs typeface="Calibri" charset="0"/>
                <a:sym typeface="Calibri" charset="0"/>
              </a:rPr>
              <a:t>“</a:t>
            </a:r>
            <a:r>
              <a:rPr lang="en-US" altLang="ja-JP" sz="1800" dirty="0">
                <a:solidFill>
                  <a:srgbClr val="000000"/>
                </a:solidFill>
                <a:latin typeface="Calibri" charset="0"/>
                <a:cs typeface="Calibri" charset="0"/>
                <a:sym typeface="Calibri" charset="0"/>
              </a:rPr>
              <a:t>Just a quick post about observations</a:t>
            </a:r>
            <a:r>
              <a:rPr lang="en-US" altLang="ja-JP" dirty="0">
                <a:solidFill>
                  <a:srgbClr val="000000"/>
                </a:solidFill>
                <a:latin typeface="Calibri" charset="0"/>
                <a:cs typeface="Calibri" charset="0"/>
                <a:sym typeface="Calibri" charset="0"/>
              </a:rPr>
              <a:t> </a:t>
            </a:r>
            <a:r>
              <a:rPr lang="en-US" altLang="ja-JP" sz="1800" dirty="0">
                <a:solidFill>
                  <a:srgbClr val="000000"/>
                </a:solidFill>
                <a:latin typeface="Calibri" charset="0"/>
                <a:cs typeface="Calibri" charset="0"/>
                <a:sym typeface="Calibri" charset="0"/>
              </a:rPr>
              <a:t>of the LAPS theta-e field</a:t>
            </a:r>
            <a:r>
              <a:rPr lang="en-US" altLang="ja-JP" sz="1800" b="1" dirty="0">
                <a:solidFill>
                  <a:srgbClr val="FF0000"/>
                </a:solidFill>
                <a:latin typeface="Calibri" charset="0"/>
                <a:cs typeface="Calibri" charset="0"/>
                <a:sym typeface="Calibri" charset="0"/>
              </a:rPr>
              <a:t> </a:t>
            </a:r>
            <a:r>
              <a:rPr lang="en-US" altLang="ja-JP" sz="1800" dirty="0">
                <a:solidFill>
                  <a:srgbClr val="000000"/>
                </a:solidFill>
                <a:latin typeface="Calibri" charset="0"/>
                <a:cs typeface="Calibri" charset="0"/>
                <a:sym typeface="Calibri" charset="0"/>
              </a:rPr>
              <a:t>this afternoon</a:t>
            </a:r>
            <a:r>
              <a:rPr lang="en-US" altLang="ja-JP" sz="1800" b="1" dirty="0">
                <a:solidFill>
                  <a:srgbClr val="000000"/>
                </a:solidFill>
                <a:latin typeface="Calibri" charset="0"/>
                <a:cs typeface="Calibri" charset="0"/>
                <a:sym typeface="Calibri" charset="0"/>
              </a:rPr>
              <a:t>.</a:t>
            </a:r>
            <a:r>
              <a:rPr lang="en-US" altLang="ja-JP" sz="1800" b="1" dirty="0">
                <a:solidFill>
                  <a:srgbClr val="FF0000"/>
                </a:solidFill>
                <a:latin typeface="Calibri" charset="0"/>
                <a:cs typeface="Calibri" charset="0"/>
                <a:sym typeface="Calibri" charset="0"/>
              </a:rPr>
              <a:t> </a:t>
            </a:r>
            <a:r>
              <a:rPr lang="en-US" altLang="ja-JP" sz="1800" dirty="0">
                <a:solidFill>
                  <a:srgbClr val="000000"/>
                </a:solidFill>
                <a:latin typeface="Calibri" charset="0"/>
                <a:cs typeface="Calibri" charset="0"/>
                <a:sym typeface="Calibri" charset="0"/>
              </a:rPr>
              <a:t>It was interesting to see the near stationary aspect of the </a:t>
            </a:r>
            <a:r>
              <a:rPr lang="en-US" sz="1800" dirty="0" smtClean="0">
                <a:solidFill>
                  <a:srgbClr val="0027E0"/>
                </a:solidFill>
                <a:latin typeface="Calibri" charset="0"/>
                <a:cs typeface="Calibri" charset="0"/>
                <a:sym typeface="Calibri" charset="0"/>
              </a:rPr>
              <a:t>θ</a:t>
            </a:r>
            <a:r>
              <a:rPr lang="en-US" sz="1800" baseline="-25000" dirty="0" smtClean="0">
                <a:solidFill>
                  <a:srgbClr val="0027E0"/>
                </a:solidFill>
                <a:latin typeface="Calibri" charset="0"/>
                <a:cs typeface="Calibri" charset="0"/>
                <a:sym typeface="Calibri" charset="0"/>
              </a:rPr>
              <a:t>e</a:t>
            </a:r>
            <a:r>
              <a:rPr lang="en-US" altLang="ja-JP" sz="1800" b="1" i="1" u="sng" dirty="0" smtClean="0">
                <a:solidFill>
                  <a:srgbClr val="FF0000"/>
                </a:solidFill>
                <a:latin typeface="Calibri" charset="0"/>
                <a:cs typeface="Calibri" charset="0"/>
                <a:sym typeface="Calibri" charset="0"/>
              </a:rPr>
              <a:t> </a:t>
            </a:r>
            <a:r>
              <a:rPr lang="en-US" altLang="ja-JP" sz="1800" b="1" i="1" u="sng" dirty="0">
                <a:solidFill>
                  <a:srgbClr val="FF0000"/>
                </a:solidFill>
                <a:latin typeface="Calibri" charset="0"/>
                <a:cs typeface="Calibri" charset="0"/>
                <a:sym typeface="Calibri" charset="0"/>
              </a:rPr>
              <a:t>boundary in </a:t>
            </a:r>
            <a:r>
              <a:rPr lang="en-US" altLang="ja-JP" sz="1800" b="1" i="1" u="sng" dirty="0" err="1">
                <a:solidFill>
                  <a:srgbClr val="FF0000"/>
                </a:solidFill>
                <a:latin typeface="Calibri" charset="0"/>
                <a:cs typeface="Calibri" charset="0"/>
                <a:sym typeface="Calibri" charset="0"/>
              </a:rPr>
              <a:t>assoc</a:t>
            </a:r>
            <a:r>
              <a:rPr lang="en-US" altLang="ja-JP" sz="1800" b="1" i="1" u="sng" dirty="0">
                <a:solidFill>
                  <a:srgbClr val="FF0000"/>
                </a:solidFill>
                <a:latin typeface="Calibri" charset="0"/>
                <a:cs typeface="Calibri" charset="0"/>
                <a:sym typeface="Calibri" charset="0"/>
              </a:rPr>
              <a:t>/w the dryline</a:t>
            </a:r>
            <a:r>
              <a:rPr lang="en-US" altLang="ja-JP" sz="1800" dirty="0">
                <a:solidFill>
                  <a:srgbClr val="000000"/>
                </a:solidFill>
                <a:latin typeface="Calibri" charset="0"/>
                <a:cs typeface="Calibri" charset="0"/>
                <a:sym typeface="Calibri" charset="0"/>
              </a:rPr>
              <a:t> to our south across portions of north Texas this afternoon. This suggests that continued development is possible late this afternoon especially across northern Texas, where the gradients have been sustained and have even increased lately.  However, notice that the gradients have decreased generally across much of Oklahoma where convection and related effects (rain cooled air, cloud shield) have helped to stabilize the environment.</a:t>
            </a:r>
            <a:r>
              <a:rPr lang="en-US" sz="1800" dirty="0" smtClean="0">
                <a:solidFill>
                  <a:srgbClr val="000000"/>
                </a:solidFill>
                <a:latin typeface="Calibri" charset="0"/>
                <a:cs typeface="Calibri" charset="0"/>
                <a:sym typeface="Calibri" charset="0"/>
              </a:rPr>
              <a:t>”</a:t>
            </a:r>
            <a:endParaRPr lang="en-US" sz="1800" b="1" i="1" u="sng" dirty="0">
              <a:solidFill>
                <a:srgbClr val="FF0000"/>
              </a:solidFill>
              <a:latin typeface="Calibri" charset="0"/>
              <a:cs typeface="Calibri" charset="0"/>
              <a:sym typeface="Calibri" charset="0"/>
            </a:endParaRPr>
          </a:p>
        </p:txBody>
      </p:sp>
      <p:grpSp>
        <p:nvGrpSpPr>
          <p:cNvPr id="131075" name="Group 1"/>
          <p:cNvGrpSpPr>
            <a:grpSpLocks/>
          </p:cNvGrpSpPr>
          <p:nvPr/>
        </p:nvGrpSpPr>
        <p:grpSpPr bwMode="auto">
          <a:xfrm>
            <a:off x="4800600" y="2667000"/>
            <a:ext cx="4330700" cy="4191000"/>
            <a:chOff x="4845050" y="1338263"/>
            <a:chExt cx="3817938" cy="3771900"/>
          </a:xfrm>
        </p:grpSpPr>
        <p:sp>
          <p:nvSpPr>
            <p:cNvPr id="131078" name="Shape 353"/>
            <p:cNvSpPr>
              <a:spLocks noChangeArrowheads="1"/>
            </p:cNvSpPr>
            <p:nvPr/>
          </p:nvSpPr>
          <p:spPr bwMode="auto">
            <a:xfrm>
              <a:off x="4887913" y="1360488"/>
              <a:ext cx="1828800" cy="18288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lang="en-US">
                <a:solidFill>
                  <a:srgbClr val="000000"/>
                </a:solidFill>
                <a:latin typeface="Calibri" charset="0"/>
              </a:endParaRPr>
            </a:p>
          </p:txBody>
        </p:sp>
        <p:sp>
          <p:nvSpPr>
            <p:cNvPr id="131079" name="Shape 354"/>
            <p:cNvSpPr>
              <a:spLocks noChangeArrowheads="1"/>
            </p:cNvSpPr>
            <p:nvPr/>
          </p:nvSpPr>
          <p:spPr bwMode="auto">
            <a:xfrm>
              <a:off x="6834188" y="1360488"/>
              <a:ext cx="1828800" cy="18288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lang="en-US">
                <a:solidFill>
                  <a:srgbClr val="000000"/>
                </a:solidFill>
                <a:latin typeface="Calibri" charset="0"/>
              </a:endParaRPr>
            </a:p>
          </p:txBody>
        </p:sp>
        <p:sp>
          <p:nvSpPr>
            <p:cNvPr id="131080" name="Shape 355"/>
            <p:cNvSpPr>
              <a:spLocks noChangeArrowheads="1"/>
            </p:cNvSpPr>
            <p:nvPr/>
          </p:nvSpPr>
          <p:spPr bwMode="auto">
            <a:xfrm>
              <a:off x="4887913" y="3281363"/>
              <a:ext cx="1828800" cy="18288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lang="en-US">
                <a:solidFill>
                  <a:srgbClr val="000000"/>
                </a:solidFill>
                <a:latin typeface="Calibri" charset="0"/>
              </a:endParaRPr>
            </a:p>
          </p:txBody>
        </p:sp>
        <p:sp>
          <p:nvSpPr>
            <p:cNvPr id="131081" name="Shape 356"/>
            <p:cNvSpPr>
              <a:spLocks noChangeArrowheads="1"/>
            </p:cNvSpPr>
            <p:nvPr/>
          </p:nvSpPr>
          <p:spPr bwMode="auto">
            <a:xfrm>
              <a:off x="6834188" y="3281363"/>
              <a:ext cx="1828800" cy="1828800"/>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lang="en-US">
                <a:solidFill>
                  <a:srgbClr val="000000"/>
                </a:solidFill>
                <a:latin typeface="Calibri" charset="0"/>
              </a:endParaRPr>
            </a:p>
          </p:txBody>
        </p:sp>
        <p:sp>
          <p:nvSpPr>
            <p:cNvPr id="131082" name="Shape 357"/>
            <p:cNvSpPr txBox="1">
              <a:spLocks noChangeArrowheads="1"/>
            </p:cNvSpPr>
            <p:nvPr/>
          </p:nvSpPr>
          <p:spPr bwMode="auto">
            <a:xfrm>
              <a:off x="4845050" y="1352550"/>
              <a:ext cx="847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SzPct val="25000"/>
              </a:pPr>
              <a:r>
                <a:rPr lang="en-US" sz="1400">
                  <a:solidFill>
                    <a:srgbClr val="000000"/>
                  </a:solidFill>
                  <a:latin typeface="Calibri" charset="0"/>
                  <a:cs typeface="Calibri" charset="0"/>
                  <a:sym typeface="Calibri" charset="0"/>
                </a:rPr>
                <a:t>2115UTC</a:t>
              </a:r>
            </a:p>
          </p:txBody>
        </p:sp>
        <p:sp>
          <p:nvSpPr>
            <p:cNvPr id="131083" name="Shape 358"/>
            <p:cNvSpPr txBox="1">
              <a:spLocks noChangeArrowheads="1"/>
            </p:cNvSpPr>
            <p:nvPr/>
          </p:nvSpPr>
          <p:spPr bwMode="auto">
            <a:xfrm>
              <a:off x="6813550" y="1338263"/>
              <a:ext cx="8461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SzPct val="25000"/>
              </a:pPr>
              <a:r>
                <a:rPr lang="en-US" sz="1400">
                  <a:solidFill>
                    <a:srgbClr val="000000"/>
                  </a:solidFill>
                  <a:latin typeface="Calibri" charset="0"/>
                  <a:cs typeface="Calibri" charset="0"/>
                  <a:sym typeface="Calibri" charset="0"/>
                </a:rPr>
                <a:t>2130UTC</a:t>
              </a:r>
            </a:p>
          </p:txBody>
        </p:sp>
        <p:sp>
          <p:nvSpPr>
            <p:cNvPr id="131084" name="Shape 359"/>
            <p:cNvSpPr txBox="1">
              <a:spLocks noChangeArrowheads="1"/>
            </p:cNvSpPr>
            <p:nvPr/>
          </p:nvSpPr>
          <p:spPr bwMode="auto">
            <a:xfrm>
              <a:off x="4856163" y="3297238"/>
              <a:ext cx="847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SzPct val="25000"/>
              </a:pPr>
              <a:r>
                <a:rPr lang="en-US" sz="1400">
                  <a:solidFill>
                    <a:srgbClr val="000000"/>
                  </a:solidFill>
                  <a:latin typeface="Calibri" charset="0"/>
                  <a:cs typeface="Calibri" charset="0"/>
                  <a:sym typeface="Calibri" charset="0"/>
                </a:rPr>
                <a:t>2145UTC</a:t>
              </a:r>
            </a:p>
          </p:txBody>
        </p:sp>
        <p:sp>
          <p:nvSpPr>
            <p:cNvPr id="131085" name="Shape 360"/>
            <p:cNvSpPr txBox="1">
              <a:spLocks noChangeArrowheads="1"/>
            </p:cNvSpPr>
            <p:nvPr/>
          </p:nvSpPr>
          <p:spPr bwMode="auto">
            <a:xfrm>
              <a:off x="6791325" y="3257550"/>
              <a:ext cx="847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SzPct val="25000"/>
              </a:pPr>
              <a:r>
                <a:rPr lang="en-US" sz="1400">
                  <a:solidFill>
                    <a:srgbClr val="000000"/>
                  </a:solidFill>
                  <a:latin typeface="Calibri" charset="0"/>
                  <a:cs typeface="Calibri" charset="0"/>
                  <a:sym typeface="Calibri" charset="0"/>
                </a:rPr>
                <a:t>2200UTC</a:t>
              </a:r>
            </a:p>
          </p:txBody>
        </p:sp>
      </p:grpSp>
      <p:sp>
        <p:nvSpPr>
          <p:cNvPr id="131076" name="Shape 361"/>
          <p:cNvSpPr txBox="1">
            <a:spLocks noChangeArrowheads="1"/>
          </p:cNvSpPr>
          <p:nvPr/>
        </p:nvSpPr>
        <p:spPr bwMode="auto">
          <a:xfrm>
            <a:off x="0" y="5715000"/>
            <a:ext cx="4953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SzPct val="25000"/>
            </a:pPr>
            <a:r>
              <a:rPr lang="en-US" dirty="0">
                <a:solidFill>
                  <a:srgbClr val="0027E0"/>
                </a:solidFill>
                <a:latin typeface="Calibri" charset="0"/>
                <a:cs typeface="Calibri" charset="0"/>
                <a:sym typeface="Calibri" charset="0"/>
              </a:rPr>
              <a:t>Surface </a:t>
            </a:r>
            <a:r>
              <a:rPr lang="en-US" dirty="0" smtClean="0">
                <a:solidFill>
                  <a:srgbClr val="0027E0"/>
                </a:solidFill>
                <a:latin typeface="Calibri" charset="0"/>
                <a:cs typeface="Calibri" charset="0"/>
                <a:sym typeface="Calibri" charset="0"/>
              </a:rPr>
              <a:t>θ</a:t>
            </a:r>
            <a:r>
              <a:rPr lang="en-US" baseline="-25000" dirty="0" smtClean="0">
                <a:solidFill>
                  <a:srgbClr val="0027E0"/>
                </a:solidFill>
                <a:latin typeface="Calibri" charset="0"/>
                <a:cs typeface="Calibri" charset="0"/>
                <a:sym typeface="Calibri" charset="0"/>
              </a:rPr>
              <a:t>e</a:t>
            </a:r>
            <a:r>
              <a:rPr lang="en-US" dirty="0" smtClean="0">
                <a:solidFill>
                  <a:srgbClr val="0027E0"/>
                </a:solidFill>
                <a:latin typeface="Calibri" charset="0"/>
                <a:cs typeface="Calibri" charset="0"/>
                <a:sym typeface="Calibri" charset="0"/>
              </a:rPr>
              <a:t> </a:t>
            </a:r>
            <a:r>
              <a:rPr lang="en-US" dirty="0">
                <a:solidFill>
                  <a:srgbClr val="0027E0"/>
                </a:solidFill>
                <a:latin typeface="Calibri" charset="0"/>
                <a:cs typeface="Calibri" charset="0"/>
                <a:sym typeface="Calibri" charset="0"/>
              </a:rPr>
              <a:t>(K, shades) and wind </a:t>
            </a:r>
            <a:r>
              <a:rPr lang="en-US" dirty="0" smtClean="0">
                <a:solidFill>
                  <a:srgbClr val="0027E0"/>
                </a:solidFill>
                <a:latin typeface="Calibri" charset="0"/>
                <a:cs typeface="Calibri" charset="0"/>
                <a:sym typeface="Calibri" charset="0"/>
              </a:rPr>
              <a:t>vector</a:t>
            </a:r>
            <a:endParaRPr lang="en-US" dirty="0">
              <a:solidFill>
                <a:srgbClr val="0027E0"/>
              </a:solidFill>
              <a:latin typeface="Calibri" charset="0"/>
              <a:cs typeface="Calibri" charset="0"/>
              <a:sym typeface="Calibri" charset="0"/>
            </a:endParaRPr>
          </a:p>
          <a:p>
            <a:pPr eaLnBrk="1" hangingPunct="1"/>
            <a:endParaRPr lang="en-US" dirty="0">
              <a:solidFill>
                <a:srgbClr val="0027E0"/>
              </a:solidFill>
              <a:latin typeface="Calibri" charset="0"/>
              <a:cs typeface="Calibri" charset="0"/>
              <a:sym typeface="Calibri" charset="0"/>
            </a:endParaRPr>
          </a:p>
        </p:txBody>
      </p:sp>
      <p:sp>
        <p:nvSpPr>
          <p:cNvPr id="131077" name="Rectangle 2"/>
          <p:cNvSpPr>
            <a:spLocks noChangeArrowheads="1"/>
          </p:cNvSpPr>
          <p:nvPr/>
        </p:nvSpPr>
        <p:spPr bwMode="auto">
          <a:xfrm>
            <a:off x="152400" y="3048000"/>
            <a:ext cx="4572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defTabSz="457200">
              <a:buSzPct val="25000"/>
            </a:pPr>
            <a:r>
              <a:rPr lang="en-US" sz="2400" b="1" i="1" dirty="0">
                <a:solidFill>
                  <a:srgbClr val="FF0000"/>
                </a:solidFill>
                <a:latin typeface="Calibri" charset="0"/>
                <a:cs typeface="Calibri" charset="0"/>
                <a:sym typeface="Calibri" charset="0"/>
              </a:rPr>
              <a:t>“The 15-minute temporal resolution of the product can be very useful for diagnosing locations of continued convection especially in rapidly developing convective situations.</a:t>
            </a:r>
            <a:r>
              <a:rPr lang="en-US" sz="2400" b="1" i="1" dirty="0" smtClean="0">
                <a:solidFill>
                  <a:srgbClr val="FF0000"/>
                </a:solidFill>
                <a:latin typeface="Calibri" charset="0"/>
                <a:cs typeface="Calibri" charset="0"/>
                <a:sym typeface="Calibri" charset="0"/>
              </a:rPr>
              <a:t>”</a:t>
            </a:r>
            <a:r>
              <a:rPr lang="en-GB" altLang="zh-CN" sz="2400" dirty="0">
                <a:cs typeface="Arial" charset="0"/>
                <a:sym typeface="Symbol" charset="0"/>
              </a:rPr>
              <a:t> </a:t>
            </a:r>
            <a:r>
              <a:rPr lang="en-GB" altLang="zh-CN" sz="2400" dirty="0">
                <a:solidFill>
                  <a:srgbClr val="0000FF"/>
                </a:solidFill>
                <a:cs typeface="Arial" charset="0"/>
                <a:sym typeface="Symbol" charset="0"/>
              </a:rPr>
              <a:t>(courtesy of G. Garfield)</a:t>
            </a:r>
            <a:endParaRPr lang="en-US" sz="2400" b="1" i="1" dirty="0">
              <a:solidFill>
                <a:srgbClr val="0000FF"/>
              </a:solidFill>
              <a:latin typeface="Calibri" charset="0"/>
              <a:cs typeface="Calibri" charset="0"/>
              <a:sym typeface="Calibri" charset="0"/>
            </a:endParaRPr>
          </a:p>
        </p:txBody>
      </p:sp>
      <p:sp>
        <p:nvSpPr>
          <p:cNvPr id="15" name="Slide Number Placeholder 4"/>
          <p:cNvSpPr>
            <a:spLocks noGrp="1"/>
          </p:cNvSpPr>
          <p:nvPr>
            <p:ph type="sldNum" sz="quarter" idx="12"/>
          </p:nvPr>
        </p:nvSpPr>
        <p:spPr>
          <a:xfrm>
            <a:off x="8686800" y="6370347"/>
            <a:ext cx="457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a:pPr eaLnBrk="1" hangingPunct="1"/>
              <a:t>61</a:t>
            </a:fld>
            <a:endParaRPr lang="en-US" sz="1400" dirty="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title"/>
          </p:nvPr>
        </p:nvSpPr>
        <p:spPr>
          <a:xfrm>
            <a:off x="7938" y="0"/>
            <a:ext cx="9144000" cy="533400"/>
          </a:xfrm>
        </p:spPr>
        <p:txBody>
          <a:bodyPr/>
          <a:lstStyle/>
          <a:p>
            <a:pPr eaLnBrk="1" hangingPunct="1"/>
            <a:r>
              <a:rPr lang="en-US" sz="3200" b="1" dirty="0" smtClean="0">
                <a:solidFill>
                  <a:srgbClr val="FF0000"/>
                </a:solidFill>
                <a:latin typeface="Arial" charset="0"/>
                <a:ea typeface="ＭＳ Ｐゴシック" charset="0"/>
                <a:cs typeface="ＭＳ Ｐゴシック" charset="0"/>
              </a:rPr>
              <a:t>vLAPS </a:t>
            </a:r>
            <a:r>
              <a:rPr lang="en-US" sz="3200" b="1" dirty="0" err="1">
                <a:solidFill>
                  <a:srgbClr val="FF0000"/>
                </a:solidFill>
                <a:latin typeface="Arial" charset="0"/>
                <a:ea typeface="ＭＳ Ｐゴシック" charset="0"/>
                <a:cs typeface="ＭＳ Ｐゴシック" charset="0"/>
              </a:rPr>
              <a:t>vs</a:t>
            </a:r>
            <a:r>
              <a:rPr lang="en-US" sz="3200" b="1" dirty="0">
                <a:solidFill>
                  <a:srgbClr val="FF0000"/>
                </a:solidFill>
                <a:latin typeface="Arial" charset="0"/>
                <a:ea typeface="ＭＳ Ｐゴシック" charset="0"/>
                <a:cs typeface="ＭＳ Ｐゴシック" charset="0"/>
              </a:rPr>
              <a:t> PERSISTENCE &amp; </a:t>
            </a:r>
            <a:r>
              <a:rPr lang="en-US" sz="3200" b="1" dirty="0" smtClean="0">
                <a:solidFill>
                  <a:srgbClr val="FF0000"/>
                </a:solidFill>
                <a:latin typeface="Arial" charset="0"/>
                <a:ea typeface="ＭＳ Ｐゴシック" charset="0"/>
                <a:cs typeface="ＭＳ Ｐゴシック" charset="0"/>
              </a:rPr>
              <a:t>HR (7-days)</a:t>
            </a:r>
            <a:endParaRPr lang="en-US" sz="2400" b="1" dirty="0">
              <a:solidFill>
                <a:srgbClr val="3333FF"/>
              </a:solidFill>
              <a:latin typeface="Arial" charset="0"/>
              <a:ea typeface="ＭＳ Ｐゴシック" charset="0"/>
              <a:cs typeface="ＭＳ Ｐゴシック" charset="0"/>
            </a:endParaRPr>
          </a:p>
        </p:txBody>
      </p:sp>
      <p:sp>
        <p:nvSpPr>
          <p:cNvPr id="63491" name="TextBox 13"/>
          <p:cNvSpPr txBox="1">
            <a:spLocks noChangeArrowheads="1"/>
          </p:cNvSpPr>
          <p:nvPr/>
        </p:nvSpPr>
        <p:spPr bwMode="auto">
          <a:xfrm>
            <a:off x="5562600" y="61722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ko-KR" sz="1800" i="1" dirty="0">
                <a:solidFill>
                  <a:srgbClr val="00A034"/>
                </a:solidFill>
              </a:rPr>
              <a:t>Courtesy Steve Albers</a:t>
            </a:r>
            <a:endParaRPr lang="ko-KR" altLang="en-US" sz="1800" i="1" dirty="0">
              <a:solidFill>
                <a:srgbClr val="00A034"/>
              </a:solidFill>
            </a:endParaRPr>
          </a:p>
        </p:txBody>
      </p:sp>
      <p:sp>
        <p:nvSpPr>
          <p:cNvPr id="63492" name="Rectangle 1"/>
          <p:cNvSpPr>
            <a:spLocks noChangeArrowheads="1"/>
          </p:cNvSpPr>
          <p:nvPr/>
        </p:nvSpPr>
        <p:spPr bwMode="auto">
          <a:xfrm>
            <a:off x="26988" y="609600"/>
            <a:ext cx="9170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i="1">
                <a:solidFill>
                  <a:srgbClr val="0027E0"/>
                </a:solidFill>
                <a:latin typeface="Calibri" charset="0"/>
                <a:cs typeface="Calibri" charset="0"/>
              </a:rPr>
              <a:t>Quality of very short range forecast is indicator of analysis quality</a:t>
            </a:r>
            <a:endParaRPr lang="en-US" sz="2400" i="1">
              <a:solidFill>
                <a:srgbClr val="0027E0"/>
              </a:solidFill>
            </a:endParaRPr>
          </a:p>
        </p:txBody>
      </p:sp>
      <p:pic>
        <p:nvPicPr>
          <p:cNvPr id="4" name="Picture 3" descr="radar_fcst_ets_20_comp_1408512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9144000" cy="4572000"/>
          </a:xfrm>
          <a:prstGeom prst="rect">
            <a:avLst/>
          </a:prstGeom>
        </p:spPr>
      </p:pic>
      <p:sp>
        <p:nvSpPr>
          <p:cNvPr id="9" name="Slide Number Placeholder 4"/>
          <p:cNvSpPr>
            <a:spLocks noGrp="1"/>
          </p:cNvSpPr>
          <p:nvPr>
            <p:ph type="sldNum" sz="quarter" idx="12"/>
          </p:nvPr>
        </p:nvSpPr>
        <p:spPr>
          <a:xfrm>
            <a:off x="8229600" y="6245225"/>
            <a:ext cx="457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a:pPr eaLnBrk="1" hangingPunct="1"/>
              <a:t>62</a:t>
            </a:fld>
            <a:endParaRPr lang="en-US" sz="1400" dirty="0"/>
          </a:p>
        </p:txBody>
      </p:sp>
      <p:sp>
        <p:nvSpPr>
          <p:cNvPr id="7" name="Rectangle 6"/>
          <p:cNvSpPr/>
          <p:nvPr/>
        </p:nvSpPr>
        <p:spPr>
          <a:xfrm>
            <a:off x="2057400" y="3200400"/>
            <a:ext cx="774934" cy="369332"/>
          </a:xfrm>
          <a:prstGeom prst="rect">
            <a:avLst/>
          </a:prstGeom>
        </p:spPr>
        <p:txBody>
          <a:bodyPr wrap="none">
            <a:spAutoFit/>
          </a:bodyPr>
          <a:lstStyle/>
          <a:p>
            <a:r>
              <a:rPr lang="en-US" dirty="0" smtClean="0">
                <a:solidFill>
                  <a:srgbClr val="008000"/>
                </a:solidFill>
              </a:rPr>
              <a:t>LAPS</a:t>
            </a:r>
            <a:endParaRPr lang="en-US" dirty="0">
              <a:solidFill>
                <a:srgbClr val="008000"/>
              </a:solidFill>
            </a:endParaRPr>
          </a:p>
        </p:txBody>
      </p:sp>
      <p:sp>
        <p:nvSpPr>
          <p:cNvPr id="8" name="Rectangle 7"/>
          <p:cNvSpPr/>
          <p:nvPr/>
        </p:nvSpPr>
        <p:spPr>
          <a:xfrm>
            <a:off x="990600" y="4267200"/>
            <a:ext cx="518091" cy="369332"/>
          </a:xfrm>
          <a:prstGeom prst="rect">
            <a:avLst/>
          </a:prstGeom>
        </p:spPr>
        <p:txBody>
          <a:bodyPr wrap="none">
            <a:spAutoFit/>
          </a:bodyPr>
          <a:lstStyle/>
          <a:p>
            <a:r>
              <a:rPr lang="en-US" dirty="0" smtClean="0">
                <a:solidFill>
                  <a:srgbClr val="0027E0"/>
                </a:solidFill>
              </a:rPr>
              <a:t>HR</a:t>
            </a:r>
            <a:endParaRPr lang="en-US" dirty="0">
              <a:solidFill>
                <a:srgbClr val="0027E0"/>
              </a:solidFill>
            </a:endParaRPr>
          </a:p>
        </p:txBody>
      </p:sp>
      <p:sp>
        <p:nvSpPr>
          <p:cNvPr id="10" name="Rectangle 9"/>
          <p:cNvSpPr/>
          <p:nvPr/>
        </p:nvSpPr>
        <p:spPr>
          <a:xfrm>
            <a:off x="838200" y="3810000"/>
            <a:ext cx="1390675" cy="369332"/>
          </a:xfrm>
          <a:prstGeom prst="rect">
            <a:avLst/>
          </a:prstGeom>
        </p:spPr>
        <p:txBody>
          <a:bodyPr wrap="none">
            <a:spAutoFit/>
          </a:bodyPr>
          <a:lstStyle/>
          <a:p>
            <a:r>
              <a:rPr lang="en-US" dirty="0" smtClean="0">
                <a:solidFill>
                  <a:srgbClr val="4DFFFB"/>
                </a:solidFill>
              </a:rPr>
              <a:t>Persistence</a:t>
            </a:r>
            <a:endParaRPr lang="en-US" dirty="0">
              <a:solidFill>
                <a:srgbClr val="4DFFFB"/>
              </a:solidFill>
            </a:endParaRPr>
          </a:p>
        </p:txBody>
      </p:sp>
      <p:sp>
        <p:nvSpPr>
          <p:cNvPr id="11" name="Rectangle 10"/>
          <p:cNvSpPr/>
          <p:nvPr/>
        </p:nvSpPr>
        <p:spPr>
          <a:xfrm>
            <a:off x="1219200" y="2209800"/>
            <a:ext cx="1211214" cy="369332"/>
          </a:xfrm>
          <a:prstGeom prst="rect">
            <a:avLst/>
          </a:prstGeom>
        </p:spPr>
        <p:txBody>
          <a:bodyPr wrap="none">
            <a:spAutoFit/>
          </a:bodyPr>
          <a:lstStyle/>
          <a:p>
            <a:r>
              <a:rPr lang="en-US" dirty="0" smtClean="0">
                <a:solidFill>
                  <a:srgbClr val="D612F0"/>
                </a:solidFill>
              </a:rPr>
              <a:t>Advection</a:t>
            </a:r>
            <a:endParaRPr lang="en-US" dirty="0">
              <a:solidFill>
                <a:srgbClr val="D612F0"/>
              </a:solidFill>
            </a:endParaRPr>
          </a:p>
        </p:txBody>
      </p:sp>
    </p:spTree>
    <p:extLst>
      <p:ext uri="{BB962C8B-B14F-4D97-AF65-F5344CB8AC3E}">
        <p14:creationId xmlns:p14="http://schemas.microsoft.com/office/powerpoint/2010/main" val="208461077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7-DAY MEAN RADAR COMPOSITE REFLECTIVITY SCORES</a:t>
            </a:r>
            <a:endParaRPr lang="en-US" dirty="0"/>
          </a:p>
        </p:txBody>
      </p:sp>
      <p:sp>
        <p:nvSpPr>
          <p:cNvPr id="6" name="Slide Number Placeholder 5"/>
          <p:cNvSpPr>
            <a:spLocks noGrp="1"/>
          </p:cNvSpPr>
          <p:nvPr>
            <p:ph type="sldNum" sz="quarter" idx="12"/>
          </p:nvPr>
        </p:nvSpPr>
        <p:spPr/>
        <p:txBody>
          <a:bodyPr/>
          <a:lstStyle/>
          <a:p>
            <a:fld id="{078CDDB7-119B-5749-9F87-D2009A0B7586}" type="slidenum">
              <a:rPr lang="en-US" smtClean="0"/>
              <a:pPr/>
              <a:t>63</a:t>
            </a:fld>
            <a:endParaRPr lang="en-US"/>
          </a:p>
        </p:txBody>
      </p:sp>
      <p:sp>
        <p:nvSpPr>
          <p:cNvPr id="8" name="Rectangle 7"/>
          <p:cNvSpPr/>
          <p:nvPr/>
        </p:nvSpPr>
        <p:spPr>
          <a:xfrm>
            <a:off x="2210702" y="399518"/>
            <a:ext cx="769136" cy="400110"/>
          </a:xfrm>
          <a:prstGeom prst="rect">
            <a:avLst/>
          </a:prstGeom>
        </p:spPr>
        <p:txBody>
          <a:bodyPr wrap="none">
            <a:spAutoFit/>
          </a:bodyPr>
          <a:lstStyle/>
          <a:p>
            <a:pPr fontAlgn="auto">
              <a:spcBef>
                <a:spcPts val="0"/>
              </a:spcBef>
              <a:spcAft>
                <a:spcPts val="0"/>
              </a:spcAft>
            </a:pPr>
            <a:r>
              <a:rPr lang="en-US" sz="2000" kern="0" dirty="0" smtClean="0">
                <a:solidFill>
                  <a:srgbClr val="0000FF"/>
                </a:solidFill>
                <a:latin typeface="Arial"/>
                <a:ea typeface="Arial"/>
                <a:cs typeface="Arial"/>
                <a:sym typeface="Arial"/>
                <a:rtl val="0"/>
              </a:rPr>
              <a:t>BIAS</a:t>
            </a:r>
            <a:endParaRPr lang="en-US" sz="2000" kern="0" dirty="0">
              <a:solidFill>
                <a:srgbClr val="0000FF"/>
              </a:solidFill>
              <a:latin typeface="Arial"/>
              <a:ea typeface="Arial"/>
              <a:cs typeface="Arial"/>
              <a:sym typeface="Arial"/>
              <a:rtl val="0"/>
            </a:endParaRPr>
          </a:p>
        </p:txBody>
      </p:sp>
      <p:sp>
        <p:nvSpPr>
          <p:cNvPr id="9" name="Rectangle 8"/>
          <p:cNvSpPr/>
          <p:nvPr/>
        </p:nvSpPr>
        <p:spPr>
          <a:xfrm>
            <a:off x="4877362" y="399518"/>
            <a:ext cx="3704760" cy="400110"/>
          </a:xfrm>
          <a:prstGeom prst="rect">
            <a:avLst/>
          </a:prstGeom>
        </p:spPr>
        <p:txBody>
          <a:bodyPr wrap="none">
            <a:spAutoFit/>
          </a:bodyPr>
          <a:lstStyle/>
          <a:p>
            <a:pPr fontAlgn="auto">
              <a:spcBef>
                <a:spcPts val="0"/>
              </a:spcBef>
              <a:spcAft>
                <a:spcPts val="0"/>
              </a:spcAft>
            </a:pPr>
            <a:r>
              <a:rPr lang="en-US" sz="2000" kern="0" dirty="0" smtClean="0">
                <a:solidFill>
                  <a:srgbClr val="0000FF"/>
                </a:solidFill>
                <a:latin typeface="Arial"/>
                <a:ea typeface="Arial"/>
                <a:cs typeface="Arial"/>
                <a:sym typeface="Arial"/>
                <a:rtl val="0"/>
              </a:rPr>
              <a:t>EQUITABLE THREAT SCORE</a:t>
            </a:r>
            <a:endParaRPr lang="en-US" sz="2000" kern="0" dirty="0">
              <a:solidFill>
                <a:srgbClr val="0000FF"/>
              </a:solidFill>
              <a:latin typeface="Arial"/>
              <a:ea typeface="Arial"/>
              <a:cs typeface="Arial"/>
              <a:sym typeface="Arial"/>
              <a:rtl val="0"/>
            </a:endParaRPr>
          </a:p>
        </p:txBody>
      </p:sp>
      <p:pic>
        <p:nvPicPr>
          <p:cNvPr id="3" name="Picture 2" descr="radar_fcst_all_comp_26mar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0600"/>
            <a:ext cx="8915399" cy="5867399"/>
          </a:xfrm>
          <a:prstGeom prst="rect">
            <a:avLst/>
          </a:prstGeom>
        </p:spPr>
      </p:pic>
    </p:spTree>
    <p:extLst>
      <p:ext uri="{BB962C8B-B14F-4D97-AF65-F5344CB8AC3E}">
        <p14:creationId xmlns:p14="http://schemas.microsoft.com/office/powerpoint/2010/main" val="112116220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0" y="0"/>
            <a:ext cx="9144000" cy="457200"/>
          </a:xfrm>
        </p:spPr>
        <p:txBody>
          <a:bodyPr/>
          <a:lstStyle/>
          <a:p>
            <a:pPr eaLnBrk="1" hangingPunct="1">
              <a:defRPr/>
            </a:pPr>
            <a:r>
              <a:rPr lang="en-GB" sz="3100" dirty="0" smtClean="0">
                <a:solidFill>
                  <a:srgbClr val="FF0000"/>
                </a:solidFill>
                <a:cs typeface="+mj-cs"/>
              </a:rPr>
              <a:t>LAPS IN VLAB</a:t>
            </a:r>
            <a:endParaRPr lang="en-US" sz="3100" dirty="0" smtClean="0">
              <a:solidFill>
                <a:srgbClr val="FF0000"/>
              </a:solidFill>
              <a:cs typeface="+mj-cs"/>
            </a:endParaRPr>
          </a:p>
        </p:txBody>
      </p:sp>
      <p:sp>
        <p:nvSpPr>
          <p:cNvPr id="384003" name="Rectangle 3"/>
          <p:cNvSpPr>
            <a:spLocks noGrp="1" noChangeArrowheads="1"/>
          </p:cNvSpPr>
          <p:nvPr>
            <p:ph type="body" idx="1"/>
          </p:nvPr>
        </p:nvSpPr>
        <p:spPr bwMode="auto">
          <a:xfrm>
            <a:off x="0" y="533400"/>
            <a:ext cx="9144000" cy="6324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rmAutofit fontScale="92500" lnSpcReduction="20000"/>
          </a:bodyPr>
          <a:lstStyle/>
          <a:p>
            <a:pPr eaLnBrk="1" hangingPunct="1">
              <a:defRPr/>
            </a:pPr>
            <a:r>
              <a:rPr lang="en-US" sz="3200" b="1" dirty="0" smtClean="0">
                <a:solidFill>
                  <a:srgbClr val="0000FF"/>
                </a:solidFill>
              </a:rPr>
              <a:t>Resources offered </a:t>
            </a:r>
            <a:r>
              <a:rPr lang="en-US" sz="3200" dirty="0" smtClean="0">
                <a:solidFill>
                  <a:srgbClr val="000000"/>
                </a:solidFill>
              </a:rPr>
              <a:t>in </a:t>
            </a:r>
            <a:r>
              <a:rPr lang="en-US" sz="3200" dirty="0" err="1" smtClean="0">
                <a:solidFill>
                  <a:srgbClr val="000000"/>
                </a:solidFill>
              </a:rPr>
              <a:t>VLab</a:t>
            </a:r>
            <a:r>
              <a:rPr lang="en-US" sz="3200" dirty="0" smtClean="0">
                <a:solidFill>
                  <a:srgbClr val="000000"/>
                </a:solidFill>
              </a:rPr>
              <a:t> / on IDP Server Farm</a:t>
            </a:r>
          </a:p>
          <a:p>
            <a:pPr lvl="1" eaLnBrk="1" hangingPunct="1">
              <a:defRPr/>
            </a:pPr>
            <a:r>
              <a:rPr lang="en-US" sz="2800" dirty="0" smtClean="0"/>
              <a:t>Space, data </a:t>
            </a:r>
            <a:r>
              <a:rPr lang="en-US" sz="2800" dirty="0"/>
              <a:t>access, </a:t>
            </a:r>
            <a:r>
              <a:rPr lang="en-US" sz="2800" dirty="0" err="1"/>
              <a:t>cpu</a:t>
            </a:r>
            <a:r>
              <a:rPr lang="en-US" sz="2800" dirty="0"/>
              <a:t>, potential SOO </a:t>
            </a:r>
            <a:r>
              <a:rPr lang="en-US" sz="2800" dirty="0" smtClean="0"/>
              <a:t>participation</a:t>
            </a:r>
            <a:endParaRPr lang="en-US" sz="2800" dirty="0"/>
          </a:p>
          <a:p>
            <a:pPr lvl="1" eaLnBrk="1" hangingPunct="1">
              <a:defRPr/>
            </a:pPr>
            <a:endParaRPr lang="en-US" sz="2800" b="1" dirty="0">
              <a:solidFill>
                <a:srgbClr val="0000FF"/>
              </a:solidFill>
            </a:endParaRPr>
          </a:p>
          <a:p>
            <a:pPr eaLnBrk="1" hangingPunct="1">
              <a:defRPr/>
            </a:pPr>
            <a:r>
              <a:rPr lang="en-US" sz="3200" b="1" dirty="0" smtClean="0">
                <a:solidFill>
                  <a:srgbClr val="0000FF"/>
                </a:solidFill>
              </a:rPr>
              <a:t>LAPS repository established in </a:t>
            </a:r>
            <a:r>
              <a:rPr lang="en-US" sz="3200" b="1" dirty="0" err="1" smtClean="0">
                <a:solidFill>
                  <a:srgbClr val="0000FF"/>
                </a:solidFill>
              </a:rPr>
              <a:t>VLab</a:t>
            </a:r>
            <a:endParaRPr lang="en-US" sz="3200" b="1" dirty="0" smtClean="0">
              <a:solidFill>
                <a:srgbClr val="0000FF"/>
              </a:solidFill>
            </a:endParaRPr>
          </a:p>
          <a:p>
            <a:pPr lvl="1" eaLnBrk="1" hangingPunct="1">
              <a:defRPr/>
            </a:pPr>
            <a:r>
              <a:rPr lang="en-US" sz="2800" dirty="0" smtClean="0"/>
              <a:t>Recommended revision control tool (GIT) used</a:t>
            </a:r>
          </a:p>
          <a:p>
            <a:pPr lvl="1" eaLnBrk="1" hangingPunct="1">
              <a:defRPr/>
            </a:pPr>
            <a:endParaRPr lang="en-US" sz="2800" dirty="0" smtClean="0"/>
          </a:p>
          <a:p>
            <a:pPr eaLnBrk="1" hangingPunct="1">
              <a:defRPr/>
            </a:pPr>
            <a:r>
              <a:rPr lang="en-US" sz="3200" b="1" dirty="0" err="1">
                <a:solidFill>
                  <a:srgbClr val="0000FF"/>
                </a:solidFill>
              </a:rPr>
              <a:t>VLab</a:t>
            </a:r>
            <a:r>
              <a:rPr lang="en-US" sz="3200" b="1" dirty="0">
                <a:solidFill>
                  <a:srgbClr val="0000FF"/>
                </a:solidFill>
              </a:rPr>
              <a:t> Forum</a:t>
            </a:r>
          </a:p>
          <a:p>
            <a:pPr lvl="1" eaLnBrk="1" hangingPunct="1">
              <a:defRPr/>
            </a:pPr>
            <a:r>
              <a:rPr lang="en-US" sz="2800" dirty="0" smtClean="0"/>
              <a:t>LAPS briefing scheduled for 18 June</a:t>
            </a:r>
          </a:p>
          <a:p>
            <a:pPr lvl="1" eaLnBrk="1" hangingPunct="1">
              <a:defRPr/>
            </a:pPr>
            <a:endParaRPr lang="en-US" sz="2800" dirty="0" smtClean="0"/>
          </a:p>
          <a:p>
            <a:pPr eaLnBrk="1" hangingPunct="1">
              <a:defRPr/>
            </a:pPr>
            <a:r>
              <a:rPr lang="en-US" sz="3200" dirty="0" smtClean="0"/>
              <a:t>LAPS group excited about what </a:t>
            </a:r>
            <a:r>
              <a:rPr lang="en-US" sz="3200" dirty="0" err="1" smtClean="0"/>
              <a:t>VLab</a:t>
            </a:r>
            <a:r>
              <a:rPr lang="en-US" sz="3200" dirty="0" smtClean="0"/>
              <a:t> offers</a:t>
            </a:r>
          </a:p>
          <a:p>
            <a:pPr lvl="1" eaLnBrk="1" hangingPunct="1">
              <a:defRPr/>
            </a:pPr>
            <a:r>
              <a:rPr lang="en-US" sz="2800" b="1" dirty="0" smtClean="0">
                <a:solidFill>
                  <a:srgbClr val="0000FF"/>
                </a:solidFill>
              </a:rPr>
              <a:t>Community / distributed development </a:t>
            </a:r>
            <a:r>
              <a:rPr lang="en-US" sz="2800" dirty="0" smtClean="0">
                <a:solidFill>
                  <a:srgbClr val="000000"/>
                </a:solidFill>
              </a:rPr>
              <a:t>at new level</a:t>
            </a:r>
          </a:p>
          <a:p>
            <a:pPr lvl="1" eaLnBrk="1" hangingPunct="1">
              <a:defRPr/>
            </a:pPr>
            <a:endParaRPr lang="en-US" sz="2800" dirty="0" smtClean="0"/>
          </a:p>
          <a:p>
            <a:pPr eaLnBrk="1" hangingPunct="1">
              <a:defRPr/>
            </a:pPr>
            <a:r>
              <a:rPr lang="en-US" sz="3200" dirty="0" err="1" smtClean="0"/>
              <a:t>VLab</a:t>
            </a:r>
            <a:r>
              <a:rPr lang="en-US" sz="3200" dirty="0" smtClean="0"/>
              <a:t> LAPS project in planning phase</a:t>
            </a:r>
          </a:p>
          <a:p>
            <a:pPr lvl="1" eaLnBrk="1" hangingPunct="1">
              <a:defRPr/>
            </a:pPr>
            <a:r>
              <a:rPr lang="en-US" sz="2800" b="1" dirty="0" smtClean="0">
                <a:solidFill>
                  <a:srgbClr val="0000FF"/>
                </a:solidFill>
              </a:rPr>
              <a:t>Seeking input, identifying / developing links</a:t>
            </a:r>
            <a:r>
              <a:rPr lang="en-US" sz="2800" dirty="0" smtClean="0"/>
              <a:t>, </a:t>
            </a:r>
            <a:r>
              <a:rPr lang="en-US" sz="2800" dirty="0" err="1" smtClean="0"/>
              <a:t>etc</a:t>
            </a:r>
            <a:endParaRPr lang="en-US" sz="2800" dirty="0"/>
          </a:p>
        </p:txBody>
      </p:sp>
      <p:sp>
        <p:nvSpPr>
          <p:cNvPr id="4" name="Slide Number Placeholder 4"/>
          <p:cNvSpPr>
            <a:spLocks noGrp="1"/>
          </p:cNvSpPr>
          <p:nvPr>
            <p:ph type="sldNum" sz="quarter" idx="12"/>
          </p:nvPr>
        </p:nvSpPr>
        <p:spPr>
          <a:xfrm>
            <a:off x="8229600" y="6245225"/>
            <a:ext cx="457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a:solidFill>
                  <a:srgbClr val="000000"/>
                </a:solidFill>
              </a:rPr>
              <a:pPr eaLnBrk="1" hangingPunct="1"/>
              <a:t>64</a:t>
            </a:fld>
            <a:endParaRPr lang="en-US" sz="1400" dirty="0">
              <a:solidFill>
                <a:srgbClr val="000000"/>
              </a:solidFill>
            </a:endParaRPr>
          </a:p>
        </p:txBody>
      </p:sp>
    </p:spTree>
    <p:extLst>
      <p:ext uri="{BB962C8B-B14F-4D97-AF65-F5344CB8AC3E}">
        <p14:creationId xmlns:p14="http://schemas.microsoft.com/office/powerpoint/2010/main" val="657145941"/>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0" y="0"/>
            <a:ext cx="9144000" cy="457200"/>
          </a:xfrm>
        </p:spPr>
        <p:txBody>
          <a:bodyPr/>
          <a:lstStyle/>
          <a:p>
            <a:pPr eaLnBrk="1" hangingPunct="1">
              <a:defRPr/>
            </a:pPr>
            <a:r>
              <a:rPr lang="en-GB" sz="3100" dirty="0" smtClean="0">
                <a:solidFill>
                  <a:srgbClr val="FF0000"/>
                </a:solidFill>
                <a:cs typeface="+mj-cs"/>
              </a:rPr>
              <a:t>LAPS IN CDTE</a:t>
            </a:r>
            <a:endParaRPr lang="en-US" sz="3100" dirty="0" smtClean="0">
              <a:solidFill>
                <a:srgbClr val="FF0000"/>
              </a:solidFill>
              <a:cs typeface="+mj-cs"/>
            </a:endParaRPr>
          </a:p>
        </p:txBody>
      </p:sp>
      <p:sp>
        <p:nvSpPr>
          <p:cNvPr id="384003" name="Rectangle 3"/>
          <p:cNvSpPr>
            <a:spLocks noGrp="1" noChangeArrowheads="1"/>
          </p:cNvSpPr>
          <p:nvPr>
            <p:ph type="body" idx="1"/>
          </p:nvPr>
        </p:nvSpPr>
        <p:spPr bwMode="auto">
          <a:xfrm>
            <a:off x="0" y="609600"/>
            <a:ext cx="9144000" cy="62484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rmAutofit fontScale="92500" lnSpcReduction="20000"/>
          </a:bodyPr>
          <a:lstStyle/>
          <a:p>
            <a:pPr eaLnBrk="1" hangingPunct="1">
              <a:defRPr/>
            </a:pPr>
            <a:r>
              <a:rPr lang="en-US" sz="3200" dirty="0" smtClean="0"/>
              <a:t>Central Development and Testing Environment</a:t>
            </a:r>
          </a:p>
          <a:p>
            <a:pPr lvl="1" eaLnBrk="1" hangingPunct="1">
              <a:defRPr/>
            </a:pPr>
            <a:r>
              <a:rPr lang="en-US" sz="2800" b="1" dirty="0" smtClean="0">
                <a:solidFill>
                  <a:srgbClr val="0000FF"/>
                </a:solidFill>
              </a:rPr>
              <a:t>Climbing the “pyramid” of CDTE </a:t>
            </a:r>
            <a:r>
              <a:rPr lang="en-US" sz="2800" dirty="0" smtClean="0"/>
              <a:t>via </a:t>
            </a:r>
            <a:r>
              <a:rPr lang="en-US" sz="2800" dirty="0" err="1" smtClean="0"/>
              <a:t>VLab</a:t>
            </a:r>
            <a:endParaRPr lang="en-US" sz="2800" dirty="0" smtClean="0"/>
          </a:p>
          <a:p>
            <a:pPr eaLnBrk="1" hangingPunct="1">
              <a:defRPr/>
            </a:pPr>
            <a:endParaRPr lang="en-US" sz="3200" dirty="0" smtClean="0"/>
          </a:p>
          <a:p>
            <a:pPr eaLnBrk="1" hangingPunct="1">
              <a:defRPr/>
            </a:pPr>
            <a:r>
              <a:rPr lang="en-US" sz="3200" dirty="0" smtClean="0"/>
              <a:t>GSD / community</a:t>
            </a:r>
          </a:p>
          <a:p>
            <a:pPr lvl="1" eaLnBrk="1" hangingPunct="1">
              <a:defRPr/>
            </a:pPr>
            <a:r>
              <a:rPr lang="en-US" sz="2800" dirty="0" smtClean="0"/>
              <a:t>Development and </a:t>
            </a:r>
            <a:r>
              <a:rPr lang="en-US" sz="2800" b="1" dirty="0" smtClean="0">
                <a:solidFill>
                  <a:srgbClr val="0000FF"/>
                </a:solidFill>
              </a:rPr>
              <a:t>off-line testing</a:t>
            </a:r>
          </a:p>
          <a:p>
            <a:pPr eaLnBrk="1" hangingPunct="1">
              <a:defRPr/>
            </a:pPr>
            <a:r>
              <a:rPr lang="en-US" sz="3200" b="1" dirty="0" smtClean="0">
                <a:solidFill>
                  <a:srgbClr val="0000FF"/>
                </a:solidFill>
              </a:rPr>
              <a:t>NOAA </a:t>
            </a:r>
            <a:r>
              <a:rPr lang="en-US" sz="3200" b="1" dirty="0" err="1" smtClean="0">
                <a:solidFill>
                  <a:srgbClr val="0000FF"/>
                </a:solidFill>
              </a:rPr>
              <a:t>Testbeds</a:t>
            </a:r>
            <a:endParaRPr lang="en-US" sz="3200" b="1" dirty="0" smtClean="0">
              <a:solidFill>
                <a:srgbClr val="0000FF"/>
              </a:solidFill>
            </a:endParaRPr>
          </a:p>
          <a:p>
            <a:pPr lvl="1" eaLnBrk="1" hangingPunct="1">
              <a:defRPr/>
            </a:pPr>
            <a:r>
              <a:rPr lang="en-US" sz="2800" dirty="0" smtClean="0"/>
              <a:t>Testing / development in</a:t>
            </a:r>
          </a:p>
          <a:p>
            <a:pPr lvl="2" eaLnBrk="1" hangingPunct="1">
              <a:defRPr/>
            </a:pPr>
            <a:r>
              <a:rPr lang="en-US" sz="2600" dirty="0" smtClean="0"/>
              <a:t>HWT, HMT – Flash Flood / Winter Weather, AWT</a:t>
            </a:r>
          </a:p>
          <a:p>
            <a:pPr lvl="1" eaLnBrk="1" hangingPunct="1">
              <a:defRPr/>
            </a:pPr>
            <a:r>
              <a:rPr lang="en-US" sz="2800" dirty="0" smtClean="0"/>
              <a:t>Forecaster control</a:t>
            </a:r>
          </a:p>
          <a:p>
            <a:pPr lvl="2" eaLnBrk="1" hangingPunct="1">
              <a:defRPr/>
            </a:pPr>
            <a:r>
              <a:rPr lang="en-US" sz="2600" dirty="0" smtClean="0"/>
              <a:t>Configuration – choice of events, domain, </a:t>
            </a:r>
            <a:r>
              <a:rPr lang="en-US" sz="2600" dirty="0" err="1" smtClean="0"/>
              <a:t>etc</a:t>
            </a:r>
            <a:endParaRPr lang="en-US" sz="2600" dirty="0" smtClean="0"/>
          </a:p>
          <a:p>
            <a:pPr lvl="2" eaLnBrk="1" hangingPunct="1">
              <a:defRPr/>
            </a:pPr>
            <a:r>
              <a:rPr lang="en-US" sz="2600" dirty="0" smtClean="0"/>
              <a:t>Local Quality Control of observations</a:t>
            </a:r>
          </a:p>
          <a:p>
            <a:pPr eaLnBrk="1" hangingPunct="1">
              <a:defRPr/>
            </a:pPr>
            <a:r>
              <a:rPr lang="en-US" sz="3200" b="1" dirty="0">
                <a:solidFill>
                  <a:srgbClr val="0000FF"/>
                </a:solidFill>
              </a:rPr>
              <a:t>Operational Proving Ground</a:t>
            </a:r>
          </a:p>
          <a:p>
            <a:pPr lvl="1" eaLnBrk="1" hangingPunct="1">
              <a:defRPr/>
            </a:pPr>
            <a:r>
              <a:rPr lang="en-US" sz="2800" dirty="0" smtClean="0"/>
              <a:t>End-to-end evaluation</a:t>
            </a:r>
          </a:p>
          <a:p>
            <a:pPr eaLnBrk="1" hangingPunct="1">
              <a:defRPr/>
            </a:pPr>
            <a:r>
              <a:rPr lang="en-US" sz="3200" dirty="0" smtClean="0"/>
              <a:t>Potential implementation</a:t>
            </a:r>
          </a:p>
          <a:p>
            <a:pPr lvl="1" eaLnBrk="1" hangingPunct="1">
              <a:defRPr/>
            </a:pPr>
            <a:r>
              <a:rPr lang="en-US" sz="2800" b="1" dirty="0" smtClean="0">
                <a:solidFill>
                  <a:srgbClr val="0000FF"/>
                </a:solidFill>
              </a:rPr>
              <a:t>Operations on IDP Server Farm</a:t>
            </a:r>
          </a:p>
        </p:txBody>
      </p:sp>
      <p:sp>
        <p:nvSpPr>
          <p:cNvPr id="4" name="Slide Number Placeholder 4"/>
          <p:cNvSpPr>
            <a:spLocks noGrp="1"/>
          </p:cNvSpPr>
          <p:nvPr>
            <p:ph type="sldNum" sz="quarter" idx="12"/>
          </p:nvPr>
        </p:nvSpPr>
        <p:spPr>
          <a:xfrm>
            <a:off x="8686800" y="6553200"/>
            <a:ext cx="4572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a:solidFill>
                  <a:srgbClr val="000000"/>
                </a:solidFill>
              </a:rPr>
              <a:pPr eaLnBrk="1" hangingPunct="1"/>
              <a:t>65</a:t>
            </a:fld>
            <a:endParaRPr lang="en-US" sz="1400" dirty="0">
              <a:solidFill>
                <a:srgbClr val="000000"/>
              </a:solidFill>
            </a:endParaRPr>
          </a:p>
        </p:txBody>
      </p:sp>
    </p:spTree>
    <p:extLst>
      <p:ext uri="{BB962C8B-B14F-4D97-AF65-F5344CB8AC3E}">
        <p14:creationId xmlns:p14="http://schemas.microsoft.com/office/powerpoint/2010/main" val="2568069737"/>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a:xfrm>
            <a:off x="0" y="215593"/>
            <a:ext cx="9144000" cy="956288"/>
          </a:xfrm>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defTabSz="457200" eaLnBrk="1" hangingPunct="1">
              <a:buClr>
                <a:srgbClr val="E81212"/>
              </a:buClr>
              <a:buFont typeface="Helvetic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800" b="1" dirty="0" smtClean="0">
                <a:solidFill>
                  <a:srgbClr val="FF0000"/>
                </a:solidFill>
              </a:rPr>
              <a:t>NOWCASTING WITH THE LOCAL ANALYSIS AND PREDICTION SYSTEM (LAPS)</a:t>
            </a:r>
            <a:endParaRPr lang="en-GB" sz="2400" b="1" dirty="0">
              <a:solidFill>
                <a:srgbClr val="FF0000"/>
              </a:solidFill>
              <a:latin typeface="Helvetica" charset="0"/>
              <a:ea typeface="ＭＳ Ｐゴシック" charset="0"/>
              <a:cs typeface="ＭＳ Ｐゴシック" charset="0"/>
            </a:endParaRPr>
          </a:p>
        </p:txBody>
      </p:sp>
      <p:sp>
        <p:nvSpPr>
          <p:cNvPr id="45058" name="Slide Number Placeholder 4"/>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a:solidFill>
                  <a:srgbClr val="000000"/>
                </a:solidFill>
              </a:rPr>
              <a:pPr eaLnBrk="1" hangingPunct="1"/>
              <a:t>66</a:t>
            </a:fld>
            <a:endParaRPr lang="en-US" sz="1400" dirty="0">
              <a:solidFill>
                <a:srgbClr val="000000"/>
              </a:solidFill>
            </a:endParaRPr>
          </a:p>
        </p:txBody>
      </p:sp>
      <p:sp>
        <p:nvSpPr>
          <p:cNvPr id="370691" name="Rectangle 3"/>
          <p:cNvSpPr>
            <a:spLocks noGrp="1" noChangeArrowheads="1"/>
          </p:cNvSpPr>
          <p:nvPr>
            <p:ph type="subTitle" idx="4294967295"/>
          </p:nvPr>
        </p:nvSpPr>
        <p:spPr>
          <a:xfrm>
            <a:off x="0" y="990600"/>
            <a:ext cx="9144000" cy="5867400"/>
          </a:xfrm>
          <a:prstGeom prst="rect">
            <a:avLst/>
          </a:prstGeom>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normAutofit fontScale="55000" lnSpcReduction="20000"/>
          </a:bodyPr>
          <a:lstStyle/>
          <a:p>
            <a:pPr marL="0" indent="0" algn="ctr">
              <a:lnSpc>
                <a:spcPct val="120000"/>
              </a:lnSpc>
              <a:spcBef>
                <a:spcPct val="0"/>
              </a:spcBef>
              <a:buFontTx/>
              <a:buNone/>
              <a:defRPr/>
            </a:pPr>
            <a:endParaRPr lang="en-GB" sz="2400" b="1" dirty="0" smtClean="0">
              <a:solidFill>
                <a:srgbClr val="0000FF"/>
              </a:solidFill>
              <a:latin typeface="Helvetica" charset="0"/>
            </a:endParaRPr>
          </a:p>
          <a:p>
            <a:pPr marL="0" indent="0" algn="ctr">
              <a:lnSpc>
                <a:spcPct val="120000"/>
              </a:lnSpc>
              <a:spcBef>
                <a:spcPct val="0"/>
              </a:spcBef>
              <a:buFontTx/>
              <a:buNone/>
              <a:defRPr/>
            </a:pPr>
            <a:r>
              <a:rPr lang="en-GB" dirty="0" smtClean="0">
                <a:solidFill>
                  <a:srgbClr val="0000FF"/>
                </a:solidFill>
                <a:latin typeface="Helvetica" charset="0"/>
              </a:rPr>
              <a:t>Zoltan Toth</a:t>
            </a:r>
            <a:r>
              <a:rPr lang="en-GB" b="1" dirty="0" smtClean="0">
                <a:solidFill>
                  <a:srgbClr val="0000FF"/>
                </a:solidFill>
                <a:latin typeface="Helvetica" charset="0"/>
              </a:rPr>
              <a:t>, </a:t>
            </a:r>
          </a:p>
          <a:p>
            <a:pPr marL="0" indent="0" algn="ctr">
              <a:lnSpc>
                <a:spcPct val="120000"/>
              </a:lnSpc>
              <a:spcBef>
                <a:spcPct val="0"/>
              </a:spcBef>
              <a:buFontTx/>
              <a:buNone/>
              <a:defRPr/>
            </a:pPr>
            <a:r>
              <a:rPr lang="en-GB" dirty="0" err="1" smtClean="0">
                <a:solidFill>
                  <a:srgbClr val="0000FF"/>
                </a:solidFill>
                <a:latin typeface="Helvetica" charset="0"/>
              </a:rPr>
              <a:t>Yuanfu</a:t>
            </a:r>
            <a:r>
              <a:rPr lang="en-GB" dirty="0" smtClean="0">
                <a:solidFill>
                  <a:srgbClr val="0000FF"/>
                </a:solidFill>
                <a:latin typeface="Helvetica" charset="0"/>
              </a:rPr>
              <a:t> </a:t>
            </a:r>
            <a:r>
              <a:rPr lang="en-GB" dirty="0" err="1" smtClean="0">
                <a:solidFill>
                  <a:srgbClr val="0000FF"/>
                </a:solidFill>
                <a:latin typeface="Helvetica" charset="0"/>
              </a:rPr>
              <a:t>Xie</a:t>
            </a:r>
            <a:r>
              <a:rPr lang="en-GB" dirty="0" smtClean="0">
                <a:solidFill>
                  <a:srgbClr val="0000FF"/>
                </a:solidFill>
                <a:latin typeface="Helvetica" charset="0"/>
              </a:rPr>
              <a:t>, Steve Albers</a:t>
            </a:r>
            <a:r>
              <a:rPr lang="en-GB" baseline="30000" dirty="0" smtClean="0">
                <a:solidFill>
                  <a:srgbClr val="0000FF"/>
                </a:solidFill>
                <a:latin typeface="Helvetica" charset="0"/>
              </a:rPr>
              <a:t>1</a:t>
            </a:r>
            <a:r>
              <a:rPr lang="en-GB" dirty="0" smtClean="0">
                <a:solidFill>
                  <a:srgbClr val="0000FF"/>
                </a:solidFill>
                <a:latin typeface="Helvetica" charset="0"/>
              </a:rPr>
              <a:t>, </a:t>
            </a:r>
            <a:r>
              <a:rPr lang="en-GB" dirty="0" err="1" smtClean="0">
                <a:solidFill>
                  <a:srgbClr val="0000FF"/>
                </a:solidFill>
                <a:latin typeface="Helvetica" charset="0"/>
              </a:rPr>
              <a:t>Hongli</a:t>
            </a:r>
            <a:r>
              <a:rPr lang="en-GB" dirty="0" smtClean="0">
                <a:solidFill>
                  <a:srgbClr val="0000FF"/>
                </a:solidFill>
                <a:latin typeface="Helvetica" charset="0"/>
              </a:rPr>
              <a:t> Jiang</a:t>
            </a:r>
            <a:r>
              <a:rPr lang="en-GB" baseline="30000" dirty="0" smtClean="0">
                <a:solidFill>
                  <a:srgbClr val="0000FF"/>
                </a:solidFill>
                <a:latin typeface="Helvetica" charset="0"/>
              </a:rPr>
              <a:t>1</a:t>
            </a:r>
            <a:r>
              <a:rPr lang="en-GB" dirty="0" smtClean="0">
                <a:solidFill>
                  <a:srgbClr val="0000FF"/>
                </a:solidFill>
                <a:latin typeface="Helvetica" charset="0"/>
              </a:rPr>
              <a:t>, and Craig Hartsough</a:t>
            </a:r>
            <a:r>
              <a:rPr lang="en-GB" baseline="30000" dirty="0" smtClean="0">
                <a:solidFill>
                  <a:srgbClr val="0000FF"/>
                </a:solidFill>
                <a:latin typeface="Helvetica" charset="0"/>
              </a:rPr>
              <a:t>2</a:t>
            </a:r>
            <a:endParaRPr lang="en-GB" sz="2900" baseline="30000" dirty="0" smtClean="0">
              <a:latin typeface="Helvetica" charset="0"/>
            </a:endParaRPr>
          </a:p>
          <a:p>
            <a:pPr marL="0" indent="0" algn="ctr" eaLnBrk="1" hangingPunct="1">
              <a:lnSpc>
                <a:spcPct val="120000"/>
              </a:lnSpc>
              <a:spcBef>
                <a:spcPct val="0"/>
              </a:spcBef>
              <a:buFontTx/>
              <a:buNone/>
              <a:defRPr/>
            </a:pPr>
            <a:endParaRPr lang="en-GB" sz="2600" b="1" dirty="0" smtClean="0">
              <a:latin typeface="Helvetica" charset="0"/>
              <a:cs typeface="+mn-cs"/>
            </a:endParaRPr>
          </a:p>
          <a:p>
            <a:pPr marL="0" indent="0" algn="ctr" eaLnBrk="1" hangingPunct="1">
              <a:lnSpc>
                <a:spcPct val="120000"/>
              </a:lnSpc>
              <a:spcBef>
                <a:spcPct val="0"/>
              </a:spcBef>
              <a:buFontTx/>
              <a:buNone/>
              <a:defRPr/>
            </a:pPr>
            <a:endParaRPr lang="en-GB" sz="2000" b="1" dirty="0" smtClean="0">
              <a:latin typeface="Helvetica" charset="0"/>
              <a:cs typeface="+mn-cs"/>
            </a:endParaRPr>
          </a:p>
          <a:p>
            <a:pPr marL="0" indent="0" eaLnBrk="1" hangingPunct="1">
              <a:lnSpc>
                <a:spcPct val="120000"/>
              </a:lnSpc>
              <a:spcBef>
                <a:spcPct val="0"/>
              </a:spcBef>
              <a:buFontTx/>
              <a:buNone/>
              <a:defRPr/>
            </a:pPr>
            <a:r>
              <a:rPr lang="en-GB" sz="2600" dirty="0" smtClean="0">
                <a:latin typeface="Helvetica" charset="0"/>
              </a:rPr>
              <a:t> </a:t>
            </a:r>
            <a:r>
              <a:rPr lang="en-GB" sz="2900" dirty="0" smtClean="0">
                <a:latin typeface="Helvetica" charset="0"/>
              </a:rPr>
              <a:t>Global Systems Division</a:t>
            </a:r>
          </a:p>
          <a:p>
            <a:pPr marL="0" indent="0" eaLnBrk="1" hangingPunct="1">
              <a:lnSpc>
                <a:spcPct val="120000"/>
              </a:lnSpc>
              <a:spcBef>
                <a:spcPct val="0"/>
              </a:spcBef>
              <a:buFontTx/>
              <a:buNone/>
              <a:defRPr/>
            </a:pPr>
            <a:r>
              <a:rPr lang="en-GB" sz="2900" dirty="0" smtClean="0">
                <a:latin typeface="Helvetica" charset="0"/>
              </a:rPr>
              <a:t> NOAA/OAR/ESRL</a:t>
            </a:r>
          </a:p>
          <a:p>
            <a:pPr marL="0" indent="0" eaLnBrk="1" hangingPunct="1">
              <a:lnSpc>
                <a:spcPct val="120000"/>
              </a:lnSpc>
              <a:spcBef>
                <a:spcPct val="0"/>
              </a:spcBef>
              <a:buFontTx/>
              <a:buNone/>
              <a:defRPr/>
            </a:pPr>
            <a:endParaRPr lang="en-GB" sz="2900" dirty="0" smtClean="0">
              <a:latin typeface="Helvetica" charset="0"/>
            </a:endParaRPr>
          </a:p>
          <a:p>
            <a:pPr marL="0" indent="0" eaLnBrk="1" hangingPunct="1">
              <a:lnSpc>
                <a:spcPct val="120000"/>
              </a:lnSpc>
              <a:spcBef>
                <a:spcPct val="0"/>
              </a:spcBef>
              <a:buFontTx/>
              <a:buNone/>
              <a:defRPr/>
            </a:pPr>
            <a:r>
              <a:rPr lang="en-GB" sz="2900" baseline="30000" dirty="0" smtClean="0">
                <a:latin typeface="Helvetica" charset="0"/>
              </a:rPr>
              <a:t>1 </a:t>
            </a:r>
            <a:r>
              <a:rPr lang="en-GB" sz="2900" dirty="0" smtClean="0">
                <a:latin typeface="Helvetica" charset="0"/>
              </a:rPr>
              <a:t>CIRA at GSD</a:t>
            </a:r>
          </a:p>
          <a:p>
            <a:pPr marL="0" indent="0" eaLnBrk="1" hangingPunct="1">
              <a:lnSpc>
                <a:spcPct val="120000"/>
              </a:lnSpc>
              <a:spcBef>
                <a:spcPct val="0"/>
              </a:spcBef>
              <a:buNone/>
              <a:defRPr/>
            </a:pPr>
            <a:r>
              <a:rPr lang="en-GB" sz="2900" baseline="30000" dirty="0" smtClean="0">
                <a:latin typeface="Helvetica" charset="0"/>
              </a:rPr>
              <a:t>2 </a:t>
            </a:r>
            <a:r>
              <a:rPr lang="en-GB" sz="2900" dirty="0" smtClean="0">
                <a:latin typeface="Helvetica" charset="0"/>
              </a:rPr>
              <a:t>CIRES </a:t>
            </a:r>
            <a:r>
              <a:rPr lang="en-GB" sz="2900" dirty="0">
                <a:latin typeface="Helvetica" charset="0"/>
              </a:rPr>
              <a:t>at GSD</a:t>
            </a:r>
          </a:p>
          <a:p>
            <a:pPr marL="0" indent="0" eaLnBrk="1" hangingPunct="1">
              <a:lnSpc>
                <a:spcPct val="120000"/>
              </a:lnSpc>
              <a:spcBef>
                <a:spcPct val="0"/>
              </a:spcBef>
              <a:buFontTx/>
              <a:buNone/>
              <a:defRPr/>
            </a:pPr>
            <a:endParaRPr lang="en-GB" sz="2900" dirty="0" smtClean="0">
              <a:latin typeface="Helvetica" charset="0"/>
            </a:endParaRPr>
          </a:p>
          <a:p>
            <a:pPr marL="0" indent="0" eaLnBrk="1" hangingPunct="1">
              <a:lnSpc>
                <a:spcPct val="120000"/>
              </a:lnSpc>
              <a:spcBef>
                <a:spcPct val="0"/>
              </a:spcBef>
              <a:buFontTx/>
              <a:buNone/>
              <a:defRPr/>
            </a:pPr>
            <a:endParaRPr lang="en-GB" sz="2600" dirty="0">
              <a:latin typeface="Helvetica" charset="0"/>
            </a:endParaRPr>
          </a:p>
          <a:p>
            <a:pPr marL="0" indent="0" eaLnBrk="1" hangingPunct="1">
              <a:lnSpc>
                <a:spcPct val="120000"/>
              </a:lnSpc>
              <a:spcBef>
                <a:spcPct val="0"/>
              </a:spcBef>
              <a:buFontTx/>
              <a:buNone/>
              <a:defRPr/>
            </a:pPr>
            <a:endParaRPr lang="en-GB" sz="2300" b="1" dirty="0" smtClean="0">
              <a:latin typeface="Helvetica" charset="0"/>
              <a:cs typeface="+mn-cs"/>
            </a:endParaRPr>
          </a:p>
          <a:p>
            <a:pPr marL="0" indent="0" eaLnBrk="1" hangingPunct="1">
              <a:lnSpc>
                <a:spcPct val="120000"/>
              </a:lnSpc>
              <a:spcBef>
                <a:spcPct val="0"/>
              </a:spcBef>
              <a:buFontTx/>
              <a:buNone/>
              <a:defRPr/>
            </a:pPr>
            <a:endParaRPr lang="en-GB" sz="2300" b="1" dirty="0" smtClean="0">
              <a:latin typeface="Helvetica" charset="0"/>
              <a:cs typeface="+mn-cs"/>
            </a:endParaRPr>
          </a:p>
          <a:p>
            <a:pPr marL="0" indent="0" eaLnBrk="1" hangingPunct="1">
              <a:lnSpc>
                <a:spcPct val="120000"/>
              </a:lnSpc>
              <a:spcBef>
                <a:spcPct val="0"/>
              </a:spcBef>
              <a:buFontTx/>
              <a:buNone/>
              <a:defRPr/>
            </a:pPr>
            <a:endParaRPr lang="en-GB" sz="2300" b="1" dirty="0" smtClean="0">
              <a:latin typeface="Helvetica" charset="0"/>
              <a:cs typeface="+mn-cs"/>
            </a:endParaRPr>
          </a:p>
          <a:p>
            <a:pPr marL="0" indent="0" eaLnBrk="1" hangingPunct="1">
              <a:lnSpc>
                <a:spcPct val="120000"/>
              </a:lnSpc>
              <a:spcBef>
                <a:spcPct val="0"/>
              </a:spcBef>
              <a:buFontTx/>
              <a:buNone/>
              <a:defRPr/>
            </a:pPr>
            <a:r>
              <a:rPr lang="en-GB" sz="3400" dirty="0" smtClean="0">
                <a:latin typeface="Helvetica" charset="0"/>
                <a:cs typeface="+mn-cs"/>
              </a:rPr>
              <a:t>Acknowledgements:</a:t>
            </a:r>
          </a:p>
          <a:p>
            <a:pPr marL="0" indent="0" eaLnBrk="1" hangingPunct="1">
              <a:lnSpc>
                <a:spcPct val="120000"/>
              </a:lnSpc>
              <a:spcBef>
                <a:spcPct val="0"/>
              </a:spcBef>
              <a:buFontTx/>
              <a:buNone/>
              <a:defRPr/>
            </a:pPr>
            <a:r>
              <a:rPr lang="en-GB" sz="3400" dirty="0" err="1" smtClean="0">
                <a:latin typeface="Helvetica" charset="0"/>
                <a:cs typeface="+mn-cs"/>
              </a:rPr>
              <a:t>Drs.</a:t>
            </a:r>
            <a:r>
              <a:rPr lang="en-GB" sz="3400" dirty="0" smtClean="0">
                <a:latin typeface="Helvetica" charset="0"/>
                <a:cs typeface="+mn-cs"/>
              </a:rPr>
              <a:t> Steve Koch &amp;</a:t>
            </a:r>
          </a:p>
          <a:p>
            <a:pPr marL="0" indent="0" eaLnBrk="1" hangingPunct="1">
              <a:lnSpc>
                <a:spcPct val="120000"/>
              </a:lnSpc>
              <a:spcBef>
                <a:spcPct val="0"/>
              </a:spcBef>
              <a:buFontTx/>
              <a:buNone/>
              <a:defRPr/>
            </a:pPr>
            <a:r>
              <a:rPr lang="en-GB" sz="3400" dirty="0" smtClean="0">
                <a:latin typeface="Helvetica" charset="0"/>
                <a:cs typeface="+mn-cs"/>
              </a:rPr>
              <a:t>Louis </a:t>
            </a:r>
            <a:r>
              <a:rPr lang="en-GB" sz="3400" dirty="0" err="1" smtClean="0">
                <a:latin typeface="Helvetica" charset="0"/>
                <a:cs typeface="+mn-cs"/>
              </a:rPr>
              <a:t>Uccellini</a:t>
            </a:r>
            <a:endParaRPr lang="en-GB" sz="3400" dirty="0" smtClean="0">
              <a:latin typeface="Helvetica" charset="0"/>
              <a:cs typeface="+mn-cs"/>
            </a:endParaRPr>
          </a:p>
          <a:p>
            <a:pPr marL="0" indent="0" eaLnBrk="1" hangingPunct="1">
              <a:lnSpc>
                <a:spcPct val="120000"/>
              </a:lnSpc>
              <a:spcBef>
                <a:spcPct val="0"/>
              </a:spcBef>
              <a:buFontTx/>
              <a:buNone/>
              <a:defRPr/>
            </a:pPr>
            <a:endParaRPr lang="en-GB" sz="2400" b="1" dirty="0">
              <a:latin typeface="Helvetica" charset="0"/>
            </a:endParaRPr>
          </a:p>
          <a:p>
            <a:pPr marL="0" indent="0" eaLnBrk="1" hangingPunct="1">
              <a:lnSpc>
                <a:spcPct val="120000"/>
              </a:lnSpc>
              <a:spcBef>
                <a:spcPct val="0"/>
              </a:spcBef>
              <a:buFontTx/>
              <a:buNone/>
              <a:defRPr/>
            </a:pPr>
            <a:endParaRPr lang="en-GB" sz="2400" b="1" dirty="0">
              <a:latin typeface="Helvetica" charset="0"/>
              <a:cs typeface="+mn-cs"/>
            </a:endParaRPr>
          </a:p>
          <a:p>
            <a:pPr marL="0" indent="0" algn="ctr" eaLnBrk="1" hangingPunct="1">
              <a:lnSpc>
                <a:spcPct val="120000"/>
              </a:lnSpc>
              <a:spcBef>
                <a:spcPct val="0"/>
              </a:spcBef>
              <a:buFontTx/>
              <a:buNone/>
              <a:defRPr/>
            </a:pPr>
            <a:endParaRPr lang="en-GB" sz="1800" b="1" dirty="0" smtClean="0">
              <a:latin typeface="Helvetica" charset="0"/>
              <a:cs typeface="+mn-cs"/>
            </a:endParaRPr>
          </a:p>
          <a:p>
            <a:pPr marL="0" indent="0" algn="ctr" eaLnBrk="1" hangingPunct="1">
              <a:lnSpc>
                <a:spcPct val="120000"/>
              </a:lnSpc>
              <a:spcBef>
                <a:spcPct val="0"/>
              </a:spcBef>
              <a:buFontTx/>
              <a:buNone/>
              <a:defRPr/>
            </a:pPr>
            <a:endParaRPr lang="en-GB" sz="1800" dirty="0">
              <a:latin typeface="Helvetica" charset="0"/>
            </a:endParaRPr>
          </a:p>
          <a:p>
            <a:pPr marL="0" indent="0" algn="ctr" eaLnBrk="1" hangingPunct="1">
              <a:lnSpc>
                <a:spcPct val="120000"/>
              </a:lnSpc>
              <a:spcBef>
                <a:spcPct val="0"/>
              </a:spcBef>
              <a:buFontTx/>
              <a:buNone/>
              <a:defRPr/>
            </a:pPr>
            <a:endParaRPr lang="en-GB" sz="2600" dirty="0" smtClean="0">
              <a:latin typeface="Helvetica" charset="0"/>
            </a:endParaRPr>
          </a:p>
          <a:p>
            <a:pPr marL="0" indent="0" algn="ctr" eaLnBrk="1" hangingPunct="1">
              <a:lnSpc>
                <a:spcPct val="120000"/>
              </a:lnSpc>
              <a:spcBef>
                <a:spcPct val="0"/>
              </a:spcBef>
              <a:buFontTx/>
              <a:buNone/>
              <a:defRPr/>
            </a:pPr>
            <a:endParaRPr lang="en-GB" sz="2600" dirty="0">
              <a:latin typeface="Helvetica" charset="0"/>
            </a:endParaRPr>
          </a:p>
          <a:p>
            <a:pPr marL="0" indent="0" algn="ctr" eaLnBrk="1" hangingPunct="1">
              <a:lnSpc>
                <a:spcPct val="120000"/>
              </a:lnSpc>
              <a:spcBef>
                <a:spcPct val="0"/>
              </a:spcBef>
              <a:buFontTx/>
              <a:buNone/>
              <a:defRPr/>
            </a:pPr>
            <a:r>
              <a:rPr lang="en-GB" sz="2600" dirty="0" smtClean="0">
                <a:latin typeface="Helvetica" charset="0"/>
              </a:rPr>
              <a:t>VLAB Seminar – 30 June, 2014</a:t>
            </a:r>
          </a:p>
        </p:txBody>
      </p:sp>
      <p:sp>
        <p:nvSpPr>
          <p:cNvPr id="370692" name="Rectangle 4"/>
          <p:cNvSpPr>
            <a:spLocks noChangeArrowheads="1"/>
          </p:cNvSpPr>
          <p:nvPr/>
        </p:nvSpPr>
        <p:spPr bwMode="auto">
          <a:xfrm>
            <a:off x="0" y="990600"/>
            <a:ext cx="9144000" cy="205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000000"/>
              </a:solidFill>
            </a:endParaRPr>
          </a:p>
        </p:txBody>
      </p:sp>
      <p:pic>
        <p:nvPicPr>
          <p:cNvPr id="45062" name="Picture 6" descr="NOAA-1-75.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5681662"/>
            <a:ext cx="1066800"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29May14-combined_1414918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1981200"/>
            <a:ext cx="6553199" cy="4419600"/>
          </a:xfrm>
          <a:prstGeom prst="rect">
            <a:avLst/>
          </a:prstGeom>
        </p:spPr>
      </p:pic>
    </p:spTree>
    <p:extLst>
      <p:ext uri="{BB962C8B-B14F-4D97-AF65-F5344CB8AC3E}">
        <p14:creationId xmlns:p14="http://schemas.microsoft.com/office/powerpoint/2010/main" val="344561543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제목 1"/>
          <p:cNvSpPr>
            <a:spLocks noGrp="1"/>
          </p:cNvSpPr>
          <p:nvPr>
            <p:ph type="title"/>
          </p:nvPr>
        </p:nvSpPr>
        <p:spPr>
          <a:xfrm>
            <a:off x="0" y="266700"/>
            <a:ext cx="8686800" cy="725488"/>
          </a:xfrm>
          <a:extLst/>
        </p:spPr>
        <p:txBody>
          <a:bodyPr/>
          <a:lstStyle/>
          <a:p>
            <a:pPr>
              <a:defRPr/>
            </a:pPr>
            <a:r>
              <a:rPr lang="en-US" altLang="ko-KR" b="1" dirty="0" smtClean="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Cre고딕 B" charset="0"/>
                <a:ea typeface="Cre고딕 B" charset="0"/>
                <a:cs typeface="Cre고딕 B" charset="0"/>
              </a:rPr>
              <a:t>FIT TO INDEPENDENT OBSERVARIONS - KMA</a:t>
            </a:r>
            <a:endParaRPr lang="en-US" b="1"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Cre고딕 B" charset="0"/>
              <a:ea typeface="Cre고딕 B" charset="0"/>
              <a:cs typeface="Cre고딕 B" charset="0"/>
            </a:endParaRPr>
          </a:p>
        </p:txBody>
      </p:sp>
      <p:pic>
        <p:nvPicPr>
          <p:cNvPr id="60418" name="_x144527896" descr="EMB00003e38b9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5063" y="2786063"/>
            <a:ext cx="2549525" cy="3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Box 3"/>
          <p:cNvSpPr txBox="1">
            <a:spLocks noChangeArrowheads="1"/>
          </p:cNvSpPr>
          <p:nvPr/>
        </p:nvSpPr>
        <p:spPr bwMode="auto">
          <a:xfrm>
            <a:off x="0" y="1849438"/>
            <a:ext cx="1928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ko-KR" sz="1800" b="1">
                <a:solidFill>
                  <a:srgbClr val="0000FF"/>
                </a:solidFill>
              </a:rPr>
              <a:t>2m RH</a:t>
            </a:r>
            <a:endParaRPr lang="ko-KR" altLang="en-US" sz="1800" b="1">
              <a:solidFill>
                <a:srgbClr val="0000FF"/>
              </a:solidFill>
            </a:endParaRPr>
          </a:p>
        </p:txBody>
      </p:sp>
      <p:pic>
        <p:nvPicPr>
          <p:cNvPr id="60420" name="_x144525816" descr="EMB00003e38b9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938" y="1778000"/>
            <a:ext cx="4310062"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Rectangle 5"/>
          <p:cNvSpPr>
            <a:spLocks noChangeArrowheads="1"/>
          </p:cNvSpPr>
          <p:nvPr/>
        </p:nvSpPr>
        <p:spPr bwMode="auto">
          <a:xfrm>
            <a:off x="0" y="347186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just" latinLnBrk="1"/>
            <a:r>
              <a:rPr kumimoji="1" lang="ko-KR" altLang="en-US" sz="1000">
                <a:solidFill>
                  <a:srgbClr val="000000"/>
                </a:solidFill>
                <a:latin typeface="바탕" charset="0"/>
                <a:ea typeface="굴림" charset="0"/>
                <a:cs typeface="굴림" charset="0"/>
              </a:rPr>
              <a:t> </a:t>
            </a:r>
            <a:r>
              <a:rPr kumimoji="1" lang="ko-KR" altLang="en-US" sz="1000">
                <a:solidFill>
                  <a:srgbClr val="000000"/>
                </a:solidFill>
                <a:latin typeface="굴림" charset="0"/>
                <a:ea typeface="굴림" charset="0"/>
                <a:cs typeface="굴림" charset="0"/>
              </a:rPr>
              <a:t> </a:t>
            </a:r>
            <a:endParaRPr kumimoji="1" lang="ko-KR" altLang="en-US">
              <a:solidFill>
                <a:srgbClr val="000000"/>
              </a:solidFill>
              <a:latin typeface="굴림" charset="0"/>
              <a:ea typeface="굴림" charset="0"/>
              <a:cs typeface="굴림" charset="0"/>
            </a:endParaRPr>
          </a:p>
        </p:txBody>
      </p:sp>
      <p:sp>
        <p:nvSpPr>
          <p:cNvPr id="60422" name="직사각형 6"/>
          <p:cNvSpPr>
            <a:spLocks noChangeArrowheads="1"/>
          </p:cNvSpPr>
          <p:nvPr/>
        </p:nvSpPr>
        <p:spPr bwMode="auto">
          <a:xfrm>
            <a:off x="2433638" y="2206625"/>
            <a:ext cx="776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just"/>
            <a:r>
              <a:rPr lang="en-US" altLang="ko-KR">
                <a:solidFill>
                  <a:srgbClr val="000000"/>
                </a:solidFill>
                <a:latin typeface="HCI Poppy" charset="0"/>
                <a:cs typeface="휴먼명조" charset="0"/>
              </a:rPr>
              <a:t> 1.7%</a:t>
            </a:r>
            <a:endParaRPr lang="en-US" altLang="ko-KR" sz="1400">
              <a:solidFill>
                <a:srgbClr val="000000"/>
              </a:solidFill>
              <a:latin typeface="바탕" charset="0"/>
            </a:endParaRPr>
          </a:p>
        </p:txBody>
      </p:sp>
      <p:sp>
        <p:nvSpPr>
          <p:cNvPr id="60423" name="직사각형 7"/>
          <p:cNvSpPr>
            <a:spLocks noChangeArrowheads="1"/>
          </p:cNvSpPr>
          <p:nvPr/>
        </p:nvSpPr>
        <p:spPr bwMode="auto">
          <a:xfrm>
            <a:off x="4802188" y="2244725"/>
            <a:ext cx="7096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just"/>
            <a:r>
              <a:rPr lang="en-US" altLang="ko-KR">
                <a:solidFill>
                  <a:srgbClr val="000000"/>
                </a:solidFill>
                <a:latin typeface="HCI Poppy" charset="0"/>
                <a:cs typeface="휴먼명조" charset="0"/>
              </a:rPr>
              <a:t>4.4%</a:t>
            </a:r>
            <a:endParaRPr lang="en-US" altLang="ko-KR" sz="1400">
              <a:solidFill>
                <a:srgbClr val="000000"/>
              </a:solidFill>
              <a:latin typeface="바탕" charset="0"/>
            </a:endParaRPr>
          </a:p>
        </p:txBody>
      </p:sp>
      <p:pic>
        <p:nvPicPr>
          <p:cNvPr id="60424" name="_x144526296" descr="EMB00003e38b9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3988" y="4216400"/>
            <a:ext cx="4291012"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5" name="Rectangle 8"/>
          <p:cNvSpPr>
            <a:spLocks noChangeArrowheads="1"/>
          </p:cNvSpPr>
          <p:nvPr/>
        </p:nvSpPr>
        <p:spPr bwMode="auto">
          <a:xfrm>
            <a:off x="0" y="362585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just" latinLnBrk="1"/>
            <a:r>
              <a:rPr kumimoji="1" lang="ko-KR" altLang="en-US" sz="1000">
                <a:solidFill>
                  <a:srgbClr val="000000"/>
                </a:solidFill>
                <a:latin typeface="바탕" charset="0"/>
                <a:ea typeface="굴림" charset="0"/>
                <a:cs typeface="굴림" charset="0"/>
              </a:rPr>
              <a:t> </a:t>
            </a:r>
            <a:r>
              <a:rPr kumimoji="1" lang="ko-KR" altLang="en-US" sz="1000">
                <a:solidFill>
                  <a:srgbClr val="000000"/>
                </a:solidFill>
                <a:latin typeface="굴림" charset="0"/>
                <a:ea typeface="굴림" charset="0"/>
                <a:cs typeface="굴림" charset="0"/>
              </a:rPr>
              <a:t> </a:t>
            </a:r>
            <a:endParaRPr kumimoji="1" lang="ko-KR" altLang="en-US">
              <a:solidFill>
                <a:srgbClr val="000000"/>
              </a:solidFill>
              <a:latin typeface="굴림" charset="0"/>
              <a:ea typeface="굴림" charset="0"/>
              <a:cs typeface="굴림" charset="0"/>
            </a:endParaRPr>
          </a:p>
        </p:txBody>
      </p:sp>
      <p:sp>
        <p:nvSpPr>
          <p:cNvPr id="60426" name="TextBox 10"/>
          <p:cNvSpPr txBox="1">
            <a:spLocks noChangeArrowheads="1"/>
          </p:cNvSpPr>
          <p:nvPr/>
        </p:nvSpPr>
        <p:spPr bwMode="auto">
          <a:xfrm>
            <a:off x="0" y="4216400"/>
            <a:ext cx="1928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ko-KR" sz="1800" b="1">
                <a:solidFill>
                  <a:srgbClr val="0000FF"/>
                </a:solidFill>
              </a:rPr>
              <a:t>2m Temp</a:t>
            </a:r>
            <a:endParaRPr lang="ko-KR" altLang="en-US" sz="1800" b="1">
              <a:solidFill>
                <a:srgbClr val="0000FF"/>
              </a:solidFill>
            </a:endParaRPr>
          </a:p>
        </p:txBody>
      </p:sp>
      <p:sp>
        <p:nvSpPr>
          <p:cNvPr id="60427" name="직사각형 11"/>
          <p:cNvSpPr>
            <a:spLocks noChangeArrowheads="1"/>
          </p:cNvSpPr>
          <p:nvPr/>
        </p:nvSpPr>
        <p:spPr bwMode="auto">
          <a:xfrm>
            <a:off x="2330450" y="4787900"/>
            <a:ext cx="925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just"/>
            <a:r>
              <a:rPr lang="en-US" altLang="ko-KR">
                <a:solidFill>
                  <a:srgbClr val="000000"/>
                </a:solidFill>
                <a:latin typeface="HCI Poppy" charset="0"/>
                <a:cs typeface="휴먼명조" charset="0"/>
              </a:rPr>
              <a:t>-0.11 C</a:t>
            </a:r>
            <a:endParaRPr lang="en-US" altLang="ko-KR" sz="1400">
              <a:solidFill>
                <a:srgbClr val="000000"/>
              </a:solidFill>
              <a:latin typeface="바탕" charset="0"/>
            </a:endParaRPr>
          </a:p>
        </p:txBody>
      </p:sp>
      <p:sp>
        <p:nvSpPr>
          <p:cNvPr id="60428" name="직사각형 12"/>
          <p:cNvSpPr>
            <a:spLocks noChangeArrowheads="1"/>
          </p:cNvSpPr>
          <p:nvPr/>
        </p:nvSpPr>
        <p:spPr bwMode="auto">
          <a:xfrm>
            <a:off x="4622800" y="4826000"/>
            <a:ext cx="86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just"/>
            <a:r>
              <a:rPr lang="en-US" altLang="ko-KR">
                <a:solidFill>
                  <a:srgbClr val="000000"/>
                </a:solidFill>
                <a:latin typeface="HCI Poppy" charset="0"/>
                <a:cs typeface="휴먼명조" charset="0"/>
              </a:rPr>
              <a:t>0.56 C</a:t>
            </a:r>
            <a:endParaRPr lang="en-US" altLang="ko-KR" sz="1400">
              <a:solidFill>
                <a:srgbClr val="000000"/>
              </a:solidFill>
              <a:latin typeface="바탕" charset="0"/>
            </a:endParaRPr>
          </a:p>
        </p:txBody>
      </p:sp>
      <p:sp>
        <p:nvSpPr>
          <p:cNvPr id="60429" name="TextBox 13"/>
          <p:cNvSpPr txBox="1">
            <a:spLocks noChangeArrowheads="1"/>
          </p:cNvSpPr>
          <p:nvPr/>
        </p:nvSpPr>
        <p:spPr bwMode="auto">
          <a:xfrm>
            <a:off x="6143625" y="2357438"/>
            <a:ext cx="2162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ko-KR" sz="1800" b="1">
                <a:solidFill>
                  <a:srgbClr val="0000FF"/>
                </a:solidFill>
              </a:rPr>
              <a:t>10m Wind Speed</a:t>
            </a:r>
            <a:endParaRPr lang="ko-KR" altLang="en-US" sz="1800" b="1">
              <a:solidFill>
                <a:srgbClr val="0000FF"/>
              </a:solidFill>
            </a:endParaRPr>
          </a:p>
        </p:txBody>
      </p:sp>
      <p:sp>
        <p:nvSpPr>
          <p:cNvPr id="60430" name="직사각형 14"/>
          <p:cNvSpPr>
            <a:spLocks noChangeArrowheads="1"/>
          </p:cNvSpPr>
          <p:nvPr/>
        </p:nvSpPr>
        <p:spPr bwMode="auto">
          <a:xfrm>
            <a:off x="7496175" y="3571875"/>
            <a:ext cx="941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just"/>
            <a:r>
              <a:rPr lang="en-US" altLang="ko-KR">
                <a:solidFill>
                  <a:srgbClr val="000000"/>
                </a:solidFill>
                <a:latin typeface="HCI Poppy" charset="0"/>
                <a:cs typeface="휴먼명조" charset="0"/>
              </a:rPr>
              <a:t>0.2 m/s</a:t>
            </a:r>
            <a:endParaRPr lang="en-US" altLang="ko-KR" sz="1400">
              <a:solidFill>
                <a:srgbClr val="000000"/>
              </a:solidFill>
              <a:latin typeface="바탕" charset="0"/>
            </a:endParaRPr>
          </a:p>
        </p:txBody>
      </p:sp>
      <p:sp>
        <p:nvSpPr>
          <p:cNvPr id="16" name="AutoShape 5"/>
          <p:cNvSpPr>
            <a:spLocks noChangeArrowheads="1"/>
          </p:cNvSpPr>
          <p:nvPr/>
        </p:nvSpPr>
        <p:spPr bwMode="auto">
          <a:xfrm>
            <a:off x="14288" y="1066800"/>
            <a:ext cx="9144000" cy="503238"/>
          </a:xfrm>
          <a:prstGeom prst="roundRect">
            <a:avLst>
              <a:gd name="adj" fmla="val 16667"/>
            </a:avLst>
          </a:prstGeom>
          <a:solidFill>
            <a:srgbClr val="FFFFFF"/>
          </a:solidFill>
          <a:ln w="38100">
            <a:solidFill>
              <a:srgbClr val="2A4F86"/>
            </a:solidFill>
            <a:round/>
            <a:headEnd/>
            <a:tailEnd/>
          </a:ln>
          <a:effectLst/>
        </p:spPr>
        <p:txBody>
          <a:bodyPr anchor="ctr"/>
          <a:lstStyle/>
          <a:p>
            <a:pPr marL="628650" indent="-628650" algn="ctr" eaLnBrk="0" fontAlgn="auto" hangingPunct="0">
              <a:lnSpc>
                <a:spcPct val="120000"/>
              </a:lnSpc>
              <a:spcBef>
                <a:spcPts val="0"/>
              </a:spcBef>
              <a:spcAft>
                <a:spcPts val="0"/>
              </a:spcAft>
              <a:defRPr/>
            </a:pPr>
            <a:r>
              <a:rPr lang="en-US" altLang="ko-KR" sz="1700" b="1" kern="0" dirty="0">
                <a:solidFill>
                  <a:srgbClr val="333333"/>
                </a:solidFill>
                <a:latin typeface="굴림" charset="-127"/>
                <a:ea typeface="굴림" charset="-127"/>
              </a:rPr>
              <a:t>2009.1.1 </a:t>
            </a:r>
            <a:r>
              <a:rPr lang="en-US" altLang="ko-KR" sz="1700" b="1" kern="0" dirty="0">
                <a:solidFill>
                  <a:srgbClr val="333333"/>
                </a:solidFill>
                <a:latin typeface="굴림" charset="-127"/>
                <a:ea typeface="굴림" charset="-127"/>
                <a:sym typeface="Symbol"/>
              </a:rPr>
              <a:t> 12. 31  HOURLY ANALYSIS – 2 Million + INDEPENDENT OBSERVATIONS </a:t>
            </a:r>
            <a:endParaRPr lang="ko-KR" altLang="en-US" sz="1700" b="1" kern="0" dirty="0">
              <a:solidFill>
                <a:srgbClr val="C00000"/>
              </a:solidFill>
              <a:latin typeface="굴림" charset="-127"/>
              <a:ea typeface="굴림" charset="-127"/>
            </a:endParaRPr>
          </a:p>
        </p:txBody>
      </p:sp>
      <p:sp>
        <p:nvSpPr>
          <p:cNvPr id="2" name="Rounded Rectangle 1"/>
          <p:cNvSpPr/>
          <p:nvPr/>
        </p:nvSpPr>
        <p:spPr>
          <a:xfrm>
            <a:off x="228600" y="1143000"/>
            <a:ext cx="1905000" cy="381000"/>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60433" name="TextBox 13"/>
          <p:cNvSpPr txBox="1">
            <a:spLocks noChangeArrowheads="1"/>
          </p:cNvSpPr>
          <p:nvPr/>
        </p:nvSpPr>
        <p:spPr bwMode="auto">
          <a:xfrm>
            <a:off x="6096000" y="60198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ko-KR" sz="1800" i="1">
                <a:solidFill>
                  <a:srgbClr val="00A034"/>
                </a:solidFill>
              </a:rPr>
              <a:t>Courtesy YongHee Lee</a:t>
            </a:r>
            <a:endParaRPr lang="ko-KR" altLang="en-US" sz="1800" i="1">
              <a:solidFill>
                <a:srgbClr val="00A034"/>
              </a:solidFill>
            </a:endParaRPr>
          </a:p>
        </p:txBody>
      </p:sp>
    </p:spTree>
    <p:extLst>
      <p:ext uri="{BB962C8B-B14F-4D97-AF65-F5344CB8AC3E}">
        <p14:creationId xmlns:p14="http://schemas.microsoft.com/office/powerpoint/2010/main" val="208116895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제목 1"/>
          <p:cNvSpPr>
            <a:spLocks noGrp="1"/>
          </p:cNvSpPr>
          <p:nvPr>
            <p:ph type="title"/>
          </p:nvPr>
        </p:nvSpPr>
        <p:spPr>
          <a:xfrm>
            <a:off x="465138" y="266700"/>
            <a:ext cx="7688262" cy="725488"/>
          </a:xfrm>
          <a:extLst/>
        </p:spPr>
        <p:txBody>
          <a:bodyPr/>
          <a:lstStyle/>
          <a:p>
            <a:pPr>
              <a:defRPr/>
            </a:pPr>
            <a:r>
              <a:rPr lang="en-US" altLang="ko-KR" b="1" dirty="0" smtClean="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Cre고딕 B" charset="0"/>
                <a:ea typeface="Cre고딕 B" charset="0"/>
                <a:cs typeface="Cre고딕 B" charset="0"/>
              </a:rPr>
              <a:t>PRECIPITATION TYPE ANALYSIS - KMA</a:t>
            </a:r>
            <a:endParaRPr lang="en-US" dirty="0">
              <a:latin typeface="Cre고딕 B" charset="0"/>
              <a:ea typeface="Cre고딕 B" charset="0"/>
              <a:cs typeface="Cre고딕 B" charset="0"/>
            </a:endParaRPr>
          </a:p>
        </p:txBody>
      </p:sp>
      <p:pic>
        <p:nvPicPr>
          <p:cNvPr id="61442" name="Picture 4" descr="http://190.1.29.194/~frldata/klaps_anal_dfs/20100414/klpas_anal_pcptyp_20100414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3162300"/>
            <a:ext cx="2405063" cy="263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12" descr="http://190.1.29.194/~frldata/klaps_anal_dfs/20100414/klpas_anal_pcptyp_20100414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3162300"/>
            <a:ext cx="2416175"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5"/>
          <p:cNvSpPr>
            <a:spLocks noChangeArrowheads="1"/>
          </p:cNvSpPr>
          <p:nvPr/>
        </p:nvSpPr>
        <p:spPr bwMode="auto">
          <a:xfrm>
            <a:off x="0" y="1219200"/>
            <a:ext cx="9144000" cy="1676400"/>
          </a:xfrm>
          <a:prstGeom prst="roundRect">
            <a:avLst>
              <a:gd name="adj" fmla="val 16667"/>
            </a:avLst>
          </a:prstGeom>
          <a:solidFill>
            <a:srgbClr val="FFFFFF"/>
          </a:solidFill>
          <a:ln w="38100">
            <a:solidFill>
              <a:srgbClr val="2A4F86"/>
            </a:solidFill>
            <a:round/>
            <a:headEnd/>
            <a:tailEnd/>
          </a:ln>
          <a:effectLst/>
        </p:spPr>
        <p:txBody>
          <a:bodyPr anchor="ctr"/>
          <a:lstStyle/>
          <a:p>
            <a:pPr marL="742950" lvl="1" indent="-285750">
              <a:lnSpc>
                <a:spcPct val="80000"/>
              </a:lnSpc>
              <a:buFont typeface="Arial"/>
              <a:buChar char="•"/>
              <a:defRPr/>
            </a:pPr>
            <a:r>
              <a:rPr lang="en-US" sz="2800" dirty="0">
                <a:solidFill>
                  <a:srgbClr val="000000"/>
                </a:solidFill>
                <a:latin typeface="Calibri" charset="0"/>
                <a:cs typeface="Calibri" charset="0"/>
              </a:rPr>
              <a:t>Based on wet bulb temp &amp; thicknesses</a:t>
            </a:r>
          </a:p>
          <a:p>
            <a:pPr marL="1371600" lvl="2" indent="-457200">
              <a:lnSpc>
                <a:spcPct val="80000"/>
              </a:lnSpc>
              <a:buFont typeface="Lucida Grande"/>
              <a:buChar char="-"/>
              <a:defRPr/>
            </a:pPr>
            <a:r>
              <a:rPr lang="en-US" sz="2400" dirty="0">
                <a:solidFill>
                  <a:srgbClr val="000000"/>
                </a:solidFill>
                <a:latin typeface="Calibri" charset="0"/>
                <a:cs typeface="Calibri" charset="0"/>
              </a:rPr>
              <a:t>Relationship tuned</a:t>
            </a:r>
          </a:p>
          <a:p>
            <a:pPr marL="742950" lvl="1" indent="-285750">
              <a:lnSpc>
                <a:spcPct val="80000"/>
              </a:lnSpc>
              <a:buFont typeface="Arial"/>
              <a:buChar char="•"/>
              <a:defRPr/>
            </a:pPr>
            <a:r>
              <a:rPr lang="en-US" sz="2800" dirty="0">
                <a:solidFill>
                  <a:srgbClr val="000000"/>
                </a:solidFill>
                <a:latin typeface="Calibri" charset="0"/>
                <a:cs typeface="Calibri" charset="0"/>
              </a:rPr>
              <a:t>Analyzed </a:t>
            </a:r>
            <a:r>
              <a:rPr lang="en-US" sz="2800" dirty="0" err="1">
                <a:solidFill>
                  <a:srgbClr val="000000"/>
                </a:solidFill>
                <a:latin typeface="Calibri" charset="0"/>
                <a:cs typeface="Calibri" charset="0"/>
              </a:rPr>
              <a:t>precip</a:t>
            </a:r>
            <a:r>
              <a:rPr lang="en-US" sz="2800" dirty="0">
                <a:solidFill>
                  <a:srgbClr val="000000"/>
                </a:solidFill>
                <a:latin typeface="Calibri" charset="0"/>
                <a:cs typeface="Calibri" charset="0"/>
              </a:rPr>
              <a:t> type at 76 sites with independent </a:t>
            </a:r>
            <a:r>
              <a:rPr lang="en-US" sz="2800" dirty="0" err="1">
                <a:solidFill>
                  <a:srgbClr val="000000"/>
                </a:solidFill>
                <a:latin typeface="Calibri" charset="0"/>
                <a:cs typeface="Calibri" charset="0"/>
              </a:rPr>
              <a:t>obs</a:t>
            </a:r>
            <a:endParaRPr lang="en-US" sz="2800" dirty="0">
              <a:solidFill>
                <a:srgbClr val="000000"/>
              </a:solidFill>
              <a:latin typeface="Calibri" charset="0"/>
              <a:cs typeface="Calibri" charset="0"/>
            </a:endParaRPr>
          </a:p>
          <a:p>
            <a:pPr marL="1200150" lvl="2" indent="-285750">
              <a:lnSpc>
                <a:spcPct val="80000"/>
              </a:lnSpc>
              <a:buFont typeface="Arial"/>
              <a:buChar char="•"/>
              <a:defRPr/>
            </a:pPr>
            <a:r>
              <a:rPr lang="en-US" sz="2400" b="1" dirty="0">
                <a:solidFill>
                  <a:srgbClr val="AC11C2"/>
                </a:solidFill>
                <a:latin typeface="Calibri" charset="0"/>
                <a:cs typeface="Calibri" charset="0"/>
              </a:rPr>
              <a:t>Matches independent observations 90% of time</a:t>
            </a:r>
          </a:p>
        </p:txBody>
      </p:sp>
      <p:pic>
        <p:nvPicPr>
          <p:cNvPr id="61445" name="Picture 14" descr="http://190.1.29.194/~frldata/rain/AWS/DAGR/20100414/aws_rain_ww_2010041410.png"/>
          <p:cNvPicPr>
            <a:picLocks noChangeAspect="1" noChangeArrowheads="1"/>
          </p:cNvPicPr>
          <p:nvPr/>
        </p:nvPicPr>
        <p:blipFill>
          <a:blip r:embed="rId4">
            <a:extLst>
              <a:ext uri="{28A0092B-C50C-407E-A947-70E740481C1C}">
                <a14:useLocalDpi xmlns:a14="http://schemas.microsoft.com/office/drawing/2010/main" val="0"/>
              </a:ext>
            </a:extLst>
          </a:blip>
          <a:srcRect r="25830"/>
          <a:stretch>
            <a:fillRect/>
          </a:stretch>
        </p:blipFill>
        <p:spPr bwMode="auto">
          <a:xfrm>
            <a:off x="2549525" y="3162300"/>
            <a:ext cx="1857375"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16" descr="http://190.1.29.194/~frldata/rain/AWS/DAGR/20100414/aws_rain_ww_2010041412.png"/>
          <p:cNvPicPr>
            <a:picLocks noChangeAspect="1" noChangeArrowheads="1"/>
          </p:cNvPicPr>
          <p:nvPr/>
        </p:nvPicPr>
        <p:blipFill>
          <a:blip r:embed="rId5">
            <a:extLst>
              <a:ext uri="{28A0092B-C50C-407E-A947-70E740481C1C}">
                <a14:useLocalDpi xmlns:a14="http://schemas.microsoft.com/office/drawing/2010/main" val="0"/>
              </a:ext>
            </a:extLst>
          </a:blip>
          <a:srcRect r="28725"/>
          <a:stretch>
            <a:fillRect/>
          </a:stretch>
        </p:blipFill>
        <p:spPr bwMode="auto">
          <a:xfrm>
            <a:off x="7072313" y="3162300"/>
            <a:ext cx="1890712"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7" name="TextBox 13"/>
          <p:cNvSpPr txBox="1">
            <a:spLocks noChangeArrowheads="1"/>
          </p:cNvSpPr>
          <p:nvPr/>
        </p:nvSpPr>
        <p:spPr bwMode="auto">
          <a:xfrm>
            <a:off x="6096000" y="60198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ko-KR" sz="1800" i="1">
                <a:solidFill>
                  <a:srgbClr val="00A034"/>
                </a:solidFill>
              </a:rPr>
              <a:t>Courtesy YongHee Lee</a:t>
            </a:r>
            <a:endParaRPr lang="ko-KR" altLang="en-US" sz="1800" i="1">
              <a:solidFill>
                <a:srgbClr val="00A034"/>
              </a:solidFill>
            </a:endParaRPr>
          </a:p>
        </p:txBody>
      </p:sp>
    </p:spTree>
    <p:extLst>
      <p:ext uri="{BB962C8B-B14F-4D97-AF65-F5344CB8AC3E}">
        <p14:creationId xmlns:p14="http://schemas.microsoft.com/office/powerpoint/2010/main" val="254333449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19050"/>
            <a:ext cx="9144000" cy="533400"/>
          </a:xfrm>
        </p:spPr>
        <p:txBody>
          <a:bodyPr/>
          <a:lstStyle/>
          <a:p>
            <a:pPr eaLnBrk="1" hangingPunct="1"/>
            <a:r>
              <a:rPr lang="en-US" sz="3200" b="1" dirty="0">
                <a:solidFill>
                  <a:srgbClr val="FF0000"/>
                </a:solidFill>
                <a:latin typeface="Arial" charset="0"/>
                <a:ea typeface="ＭＳ Ｐゴシック" charset="0"/>
                <a:cs typeface="ＭＳ Ｐゴシック" charset="0"/>
              </a:rPr>
              <a:t>3D </a:t>
            </a:r>
            <a:r>
              <a:rPr lang="en-US" sz="3200" b="1" dirty="0" smtClean="0">
                <a:solidFill>
                  <a:srgbClr val="FF0000"/>
                </a:solidFill>
                <a:latin typeface="Arial" charset="0"/>
                <a:ea typeface="ＭＳ Ｐゴシック" charset="0"/>
                <a:cs typeface="ＭＳ Ｐゴシック" charset="0"/>
              </a:rPr>
              <a:t>1 km CLOUD ANALYSIS</a:t>
            </a:r>
            <a:endParaRPr lang="en-US" sz="2400" b="1" dirty="0">
              <a:solidFill>
                <a:srgbClr val="3333FF"/>
              </a:solidFill>
              <a:latin typeface="Arial" charset="0"/>
              <a:ea typeface="ＭＳ Ｐゴシック" charset="0"/>
              <a:cs typeface="ＭＳ Ｐゴシック" charset="0"/>
            </a:endParaRPr>
          </a:p>
        </p:txBody>
      </p:sp>
      <p:sp>
        <p:nvSpPr>
          <p:cNvPr id="62467" name="TextBox 13"/>
          <p:cNvSpPr txBox="1">
            <a:spLocks noChangeArrowheads="1"/>
          </p:cNvSpPr>
          <p:nvPr/>
        </p:nvSpPr>
        <p:spPr bwMode="auto">
          <a:xfrm>
            <a:off x="6646863" y="457200"/>
            <a:ext cx="2497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ko-KR" sz="1800" i="1" dirty="0">
                <a:solidFill>
                  <a:srgbClr val="00A034"/>
                </a:solidFill>
              </a:rPr>
              <a:t>Courtesy Steve Albers</a:t>
            </a:r>
            <a:endParaRPr lang="ko-KR" altLang="en-US" sz="1800" i="1" dirty="0">
              <a:solidFill>
                <a:srgbClr val="00A034"/>
              </a:solidFill>
            </a:endParaRPr>
          </a:p>
        </p:txBody>
      </p:sp>
      <p:sp>
        <p:nvSpPr>
          <p:cNvPr id="62468" name="Rectangle 4"/>
          <p:cNvSpPr>
            <a:spLocks noChangeArrowheads="1"/>
          </p:cNvSpPr>
          <p:nvPr/>
        </p:nvSpPr>
        <p:spPr bwMode="auto">
          <a:xfrm>
            <a:off x="-42863" y="685800"/>
            <a:ext cx="91709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i="1" dirty="0" smtClean="0">
                <a:solidFill>
                  <a:srgbClr val="0027E0"/>
                </a:solidFill>
                <a:latin typeface="Calibri" charset="0"/>
                <a:cs typeface="Calibri" charset="0"/>
              </a:rPr>
              <a:t>Unique </a:t>
            </a:r>
            <a:r>
              <a:rPr lang="en-US" sz="2400" i="1" dirty="0">
                <a:solidFill>
                  <a:srgbClr val="0027E0"/>
                </a:solidFill>
                <a:latin typeface="Calibri" charset="0"/>
                <a:cs typeface="Calibri" charset="0"/>
              </a:rPr>
              <a:t>feature </a:t>
            </a:r>
            <a:r>
              <a:rPr lang="en-US" sz="2400" i="1" dirty="0" smtClean="0">
                <a:solidFill>
                  <a:srgbClr val="0027E0"/>
                </a:solidFill>
                <a:latin typeface="Calibri" charset="0"/>
                <a:cs typeface="Calibri" charset="0"/>
              </a:rPr>
              <a:t>of LAPS</a:t>
            </a:r>
            <a:r>
              <a:rPr lang="en-US" sz="2400" i="1" dirty="0">
                <a:solidFill>
                  <a:srgbClr val="0027E0"/>
                </a:solidFill>
                <a:latin typeface="Calibri" charset="0"/>
                <a:cs typeface="Calibri" charset="0"/>
              </a:rPr>
              <a:t>, critical for </a:t>
            </a:r>
            <a:r>
              <a:rPr lang="en-US" sz="2400" i="1" dirty="0" smtClean="0">
                <a:solidFill>
                  <a:srgbClr val="0027E0"/>
                </a:solidFill>
                <a:latin typeface="Calibri" charset="0"/>
                <a:cs typeface="Calibri" charset="0"/>
              </a:rPr>
              <a:t>WOF, </a:t>
            </a:r>
            <a:r>
              <a:rPr lang="en-US" sz="2400" i="1" dirty="0" err="1" smtClean="0">
                <a:solidFill>
                  <a:srgbClr val="0027E0"/>
                </a:solidFill>
                <a:latin typeface="Calibri" charset="0"/>
                <a:cs typeface="Calibri" charset="0"/>
              </a:rPr>
              <a:t>Nextgen</a:t>
            </a:r>
            <a:r>
              <a:rPr lang="en-US" sz="2400" i="1" dirty="0" smtClean="0">
                <a:solidFill>
                  <a:srgbClr val="0027E0"/>
                </a:solidFill>
                <a:latin typeface="Calibri" charset="0"/>
                <a:cs typeface="Calibri" charset="0"/>
              </a:rPr>
              <a:t>, </a:t>
            </a:r>
            <a:r>
              <a:rPr lang="en-US" sz="2400" i="1" dirty="0" err="1" smtClean="0">
                <a:solidFill>
                  <a:srgbClr val="0027E0"/>
                </a:solidFill>
                <a:latin typeface="Calibri" charset="0"/>
                <a:cs typeface="Calibri" charset="0"/>
              </a:rPr>
              <a:t>etc</a:t>
            </a:r>
            <a:endParaRPr lang="en-US" sz="2400" i="1" dirty="0">
              <a:solidFill>
                <a:srgbClr val="0027E0"/>
              </a:solidFill>
            </a:endParaRPr>
          </a:p>
        </p:txBody>
      </p:sp>
      <p:sp>
        <p:nvSpPr>
          <p:cNvPr id="62469" name="Rectangle 5"/>
          <p:cNvSpPr>
            <a:spLocks noChangeArrowheads="1"/>
          </p:cNvSpPr>
          <p:nvPr/>
        </p:nvSpPr>
        <p:spPr bwMode="auto">
          <a:xfrm>
            <a:off x="7938" y="1066800"/>
            <a:ext cx="9170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dirty="0">
                <a:solidFill>
                  <a:srgbClr val="000000"/>
                </a:solidFill>
                <a:latin typeface="Calibri" charset="0"/>
                <a:cs typeface="Calibri" charset="0"/>
              </a:rPr>
              <a:t>Clouds as seen from top of DSRC building in Boulder by </a:t>
            </a:r>
            <a:r>
              <a:rPr lang="en-US" sz="2400" b="1" i="1" dirty="0">
                <a:solidFill>
                  <a:srgbClr val="0027E0"/>
                </a:solidFill>
                <a:latin typeface="Calibri" charset="0"/>
                <a:cs typeface="Calibri" charset="0"/>
              </a:rPr>
              <a:t>LAPS ANALYSIS</a:t>
            </a:r>
            <a:endParaRPr lang="en-US" sz="2400" b="1" i="1" dirty="0">
              <a:solidFill>
                <a:srgbClr val="000000"/>
              </a:solidFill>
            </a:endParaRPr>
          </a:p>
        </p:txBody>
      </p:sp>
      <p:sp>
        <p:nvSpPr>
          <p:cNvPr id="62470" name="Rectangle 1"/>
          <p:cNvSpPr>
            <a:spLocks noChangeArrowheads="1"/>
          </p:cNvSpPr>
          <p:nvPr/>
        </p:nvSpPr>
        <p:spPr bwMode="auto">
          <a:xfrm>
            <a:off x="6934200" y="6172200"/>
            <a:ext cx="2374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b="1" i="1" dirty="0">
                <a:solidFill>
                  <a:srgbClr val="0027E0"/>
                </a:solidFill>
                <a:latin typeface="Calibri" charset="0"/>
                <a:cs typeface="Calibri" charset="0"/>
              </a:rPr>
              <a:t>ALLSKY CAMERA</a:t>
            </a:r>
            <a:endParaRPr lang="en-US" sz="2400" b="1" i="1" dirty="0">
              <a:solidFill>
                <a:srgbClr val="000000"/>
              </a:solidFill>
            </a:endParaRPr>
          </a:p>
        </p:txBody>
      </p:sp>
      <p:sp>
        <p:nvSpPr>
          <p:cNvPr id="62471" name="Rectangle 6"/>
          <p:cNvSpPr>
            <a:spLocks noChangeArrowheads="1"/>
          </p:cNvSpPr>
          <p:nvPr/>
        </p:nvSpPr>
        <p:spPr bwMode="auto">
          <a:xfrm>
            <a:off x="152400" y="6324600"/>
            <a:ext cx="23519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solidFill>
                  <a:srgbClr val="000000"/>
                </a:solidFill>
                <a:latin typeface="Calibri" charset="0"/>
                <a:cs typeface="Calibri" charset="0"/>
              </a:rPr>
              <a:t>19</a:t>
            </a:r>
            <a:r>
              <a:rPr lang="en-US" dirty="0" smtClean="0">
                <a:solidFill>
                  <a:srgbClr val="000000"/>
                </a:solidFill>
                <a:latin typeface="Calibri" charset="0"/>
                <a:cs typeface="Calibri" charset="0"/>
              </a:rPr>
              <a:t>:00UTC Apr 28, 2014</a:t>
            </a:r>
            <a:endParaRPr lang="en-US" dirty="0">
              <a:solidFill>
                <a:srgbClr val="000000"/>
              </a:solidFill>
            </a:endParaRPr>
          </a:p>
        </p:txBody>
      </p:sp>
      <p:sp>
        <p:nvSpPr>
          <p:cNvPr id="9" name="Slide Number Placeholder 4"/>
          <p:cNvSpPr>
            <a:spLocks noGrp="1"/>
          </p:cNvSpPr>
          <p:nvPr>
            <p:ph type="sldNum" sz="quarter" idx="12"/>
          </p:nvPr>
        </p:nvSpPr>
        <p:spPr>
          <a:xfrm>
            <a:off x="8686800" y="6553200"/>
            <a:ext cx="457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72C05-4274-D242-BA78-E78DA5042A50}" type="slidenum">
              <a:rPr lang="en-US" sz="1400" smtClean="0">
                <a:solidFill>
                  <a:srgbClr val="000000"/>
                </a:solidFill>
              </a:rPr>
              <a:pPr eaLnBrk="1" hangingPunct="1"/>
              <a:t>9</a:t>
            </a:fld>
            <a:endParaRPr lang="en-US" sz="1400" dirty="0">
              <a:solidFill>
                <a:srgbClr val="000000"/>
              </a:solidFill>
            </a:endParaRPr>
          </a:p>
        </p:txBody>
      </p:sp>
      <p:pic>
        <p:nvPicPr>
          <p:cNvPr id="11" name="Picture 10"/>
          <p:cNvPicPr>
            <a:picLocks noChangeAspect="1"/>
          </p:cNvPicPr>
          <p:nvPr/>
        </p:nvPicPr>
        <p:blipFill>
          <a:blip r:embed="rId2"/>
          <a:stretch>
            <a:fillRect/>
          </a:stretch>
        </p:blipFill>
        <p:spPr>
          <a:xfrm>
            <a:off x="0" y="1524000"/>
            <a:ext cx="9144000" cy="4600516"/>
          </a:xfrm>
          <a:prstGeom prst="rect">
            <a:avLst/>
          </a:prstGeom>
        </p:spPr>
      </p:pic>
    </p:spTree>
    <p:extLst>
      <p:ext uri="{BB962C8B-B14F-4D97-AF65-F5344CB8AC3E}">
        <p14:creationId xmlns:p14="http://schemas.microsoft.com/office/powerpoint/2010/main" val="2714936910"/>
      </p:ext>
    </p:extLst>
  </p:cSld>
  <p:clrMapOvr>
    <a:masterClrMapping/>
  </p:clrMapOvr>
  <p:timing>
    <p:tnLst>
      <p:par>
        <p:cTn xmlns:p14="http://schemas.microsoft.com/office/powerpoint/2010/main" id="1" dur="indefinite" restart="never" nodeType="tmRoot"/>
      </p:par>
    </p:tnLst>
  </p:timing>
</p:sld>
</file>

<file path=ppt/theme/_rels/theme14.xml.rels><?xml version="1.0" encoding="UTF-8" standalone="yes"?>
<Relationships xmlns="http://schemas.openxmlformats.org/package/2006/relationships"><Relationship Id="rId1" Type="http://schemas.openxmlformats.org/officeDocument/2006/relationships/image" Target="../media/image4.jpeg"/></Relationships>
</file>

<file path=ppt/theme/_rels/theme15.xml.rels><?xml version="1.0" encoding="UTF-8" standalone="yes"?>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6.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Urban">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5.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1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Blank Presentation">
  <a:themeElements>
    <a:clrScheme name="">
      <a:dk1>
        <a:srgbClr val="000000"/>
      </a:dk1>
      <a:lt1>
        <a:srgbClr val="FFFFFF"/>
      </a:lt1>
      <a:dk2>
        <a:srgbClr val="E81212"/>
      </a:dk2>
      <a:lt2>
        <a:srgbClr val="808080"/>
      </a:lt2>
      <a:accent1>
        <a:srgbClr val="00CC99"/>
      </a:accent1>
      <a:accent2>
        <a:srgbClr val="0600FE"/>
      </a:accent2>
      <a:accent3>
        <a:srgbClr val="FFFFFF"/>
      </a:accent3>
      <a:accent4>
        <a:srgbClr val="000000"/>
      </a:accent4>
      <a:accent5>
        <a:srgbClr val="AAE2CA"/>
      </a:accent5>
      <a:accent6>
        <a:srgbClr val="0500E6"/>
      </a:accent6>
      <a:hlink>
        <a:srgbClr val="CCCCFF"/>
      </a:hlink>
      <a:folHlink>
        <a:srgbClr val="B2B2B2"/>
      </a:folHlink>
    </a:clrScheme>
    <a:fontScheme name="Blank Presentation">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Helvetica"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Helvetica"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Presentation">
  <a:themeElements>
    <a:clrScheme name="">
      <a:dk1>
        <a:srgbClr val="000000"/>
      </a:dk1>
      <a:lt1>
        <a:srgbClr val="FFFFFF"/>
      </a:lt1>
      <a:dk2>
        <a:srgbClr val="E81212"/>
      </a:dk2>
      <a:lt2>
        <a:srgbClr val="808080"/>
      </a:lt2>
      <a:accent1>
        <a:srgbClr val="00CC99"/>
      </a:accent1>
      <a:accent2>
        <a:srgbClr val="0600FE"/>
      </a:accent2>
      <a:accent3>
        <a:srgbClr val="FFFFFF"/>
      </a:accent3>
      <a:accent4>
        <a:srgbClr val="000000"/>
      </a:accent4>
      <a:accent5>
        <a:srgbClr val="AAE2CA"/>
      </a:accent5>
      <a:accent6>
        <a:srgbClr val="0500E6"/>
      </a:accent6>
      <a:hlink>
        <a:srgbClr val="CCCCFF"/>
      </a:hlink>
      <a:folHlink>
        <a:srgbClr val="B2B2B2"/>
      </a:folHlink>
    </a:clrScheme>
    <a:fontScheme name="Blank Presentation">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Helvetica"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Helvetica"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Presentation">
  <a:themeElements>
    <a:clrScheme name="">
      <a:dk1>
        <a:srgbClr val="000000"/>
      </a:dk1>
      <a:lt1>
        <a:srgbClr val="FFFFFF"/>
      </a:lt1>
      <a:dk2>
        <a:srgbClr val="E81212"/>
      </a:dk2>
      <a:lt2>
        <a:srgbClr val="808080"/>
      </a:lt2>
      <a:accent1>
        <a:srgbClr val="00CC99"/>
      </a:accent1>
      <a:accent2>
        <a:srgbClr val="0600FE"/>
      </a:accent2>
      <a:accent3>
        <a:srgbClr val="FFFFFF"/>
      </a:accent3>
      <a:accent4>
        <a:srgbClr val="000000"/>
      </a:accent4>
      <a:accent5>
        <a:srgbClr val="AAE2CA"/>
      </a:accent5>
      <a:accent6>
        <a:srgbClr val="0500E6"/>
      </a:accent6>
      <a:hlink>
        <a:srgbClr val="CCCCFF"/>
      </a:hlink>
      <a:folHlink>
        <a:srgbClr val="B2B2B2"/>
      </a:folHlink>
    </a:clrScheme>
    <a:fontScheme name="Blank Presentation">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Helvetic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Helvetica"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65288</TotalTime>
  <Words>4415</Words>
  <Application>Microsoft Macintosh PowerPoint</Application>
  <PresentationFormat>On-screen Show (4:3)</PresentationFormat>
  <Paragraphs>859</Paragraphs>
  <Slides>66</Slides>
  <Notes>8</Notes>
  <HiddenSlides>0</HiddenSlides>
  <MMClips>2</MMClips>
  <ScaleCrop>false</ScaleCrop>
  <HeadingPairs>
    <vt:vector size="6" baseType="variant">
      <vt:variant>
        <vt:lpstr>Theme</vt:lpstr>
      </vt:variant>
      <vt:variant>
        <vt:i4>16</vt:i4>
      </vt:variant>
      <vt:variant>
        <vt:lpstr>Embedded OLE Servers</vt:lpstr>
      </vt:variant>
      <vt:variant>
        <vt:i4>1</vt:i4>
      </vt:variant>
      <vt:variant>
        <vt:lpstr>Slide Titles</vt:lpstr>
      </vt:variant>
      <vt:variant>
        <vt:i4>66</vt:i4>
      </vt:variant>
    </vt:vector>
  </HeadingPairs>
  <TitlesOfParts>
    <vt:vector size="83" baseType="lpstr">
      <vt:lpstr>Default Design</vt:lpstr>
      <vt:lpstr>2_Office Theme</vt:lpstr>
      <vt:lpstr>3_Blank Presentation</vt:lpstr>
      <vt:lpstr>Blank Presentation</vt:lpstr>
      <vt:lpstr>1_Blank Presentation</vt:lpstr>
      <vt:lpstr>1_Default Design</vt:lpstr>
      <vt:lpstr>3_Default Design</vt:lpstr>
      <vt:lpstr>4_Default Design</vt:lpstr>
      <vt:lpstr>1_Office Theme</vt:lpstr>
      <vt:lpstr>4_Office Theme</vt:lpstr>
      <vt:lpstr>2_Default Design</vt:lpstr>
      <vt:lpstr>6_Default Design</vt:lpstr>
      <vt:lpstr>Office Theme</vt:lpstr>
      <vt:lpstr>Urban</vt:lpstr>
      <vt:lpstr>Angles</vt:lpstr>
      <vt:lpstr>5_Office Theme</vt:lpstr>
      <vt:lpstr>Document</vt:lpstr>
      <vt:lpstr>NOWCASTING WITH THE LOCAL ANALYSIS AND PREDICTION SYSTEM (LAPS)</vt:lpstr>
      <vt:lpstr>OUTLINE / SUMMARY</vt:lpstr>
      <vt:lpstr>HISTORY OF LAPS</vt:lpstr>
      <vt:lpstr>LAPS USER BASE</vt:lpstr>
      <vt:lpstr>PowerPoint Presentation</vt:lpstr>
      <vt:lpstr>LAPS QUALITIES</vt:lpstr>
      <vt:lpstr>FIT TO INDEPENDENT OBSERVARIONS - KMA</vt:lpstr>
      <vt:lpstr>PRECIPITATION TYPE ANALYSIS - KMA</vt:lpstr>
      <vt:lpstr>3D 1 km CLOUD ANALYSIS</vt:lpstr>
      <vt:lpstr>3D 1 km CLOUD ANALYSIS  -  LOOP</vt:lpstr>
      <vt:lpstr>Reflectivity Initialization</vt:lpstr>
      <vt:lpstr>CONSISTENCY BETWEEN MONITORING &amp; NOWCASTING</vt:lpstr>
      <vt:lpstr>RADAR REFLECTIVITY FOR MAYFLOWER, AR TORNADO</vt:lpstr>
      <vt:lpstr>PowerPoint Presentation</vt:lpstr>
      <vt:lpstr>NOWCASTING SKILL</vt:lpstr>
      <vt:lpstr>LAPS COMPARED TO GSI</vt:lpstr>
      <vt:lpstr>LAPS COMPUTATIONAL EFFICIENCY</vt:lpstr>
      <vt:lpstr>KEY FEATURES OF VARIATIONAL LAPS</vt:lpstr>
      <vt:lpstr>RECENT LAPS PUBLICATIONS</vt:lpstr>
      <vt:lpstr>USE OF LAPS IN NWS</vt:lpstr>
      <vt:lpstr>DEFAULT LAPS CONFIGURATIONS ON AWIPS</vt:lpstr>
      <vt:lpstr>DRIVERS FOR CHANGE IN NWS USE OF LAPS</vt:lpstr>
      <vt:lpstr>PROPOSED CONFIGURATION FOR LAPS ANALYSIS &amp; NOWCASTING (LAN)</vt:lpstr>
      <vt:lpstr>“LOCAL” IN LAPS</vt:lpstr>
      <vt:lpstr>LAPS ANALYSIS &amp; NOWCASTING (LAN)</vt:lpstr>
      <vt:lpstr>PowerPoint Presentation</vt:lpstr>
      <vt:lpstr>KEY PARTNERSHIPS</vt:lpstr>
      <vt:lpstr>PowerPoint Presentation</vt:lpstr>
      <vt:lpstr>WHAT DISTINGUISHES DATA ASSIMILATION SCHEMES?</vt:lpstr>
      <vt:lpstr>COMMUNITY DEVELOPMENT</vt:lpstr>
      <vt:lpstr>COMMUNITY DATA ASSIMILATION REPOSITORY (CDAR)</vt:lpstr>
      <vt:lpstr>DA - OBJECT ORIENTED DESIGN</vt:lpstr>
      <vt:lpstr>PowerPoint Presentation</vt:lpstr>
      <vt:lpstr>FIRST / NEXT STEPS</vt:lpstr>
      <vt:lpstr>NOWCASTING VISION</vt:lpstr>
      <vt:lpstr>CONCLUSIONS</vt:lpstr>
      <vt:lpstr>OUTLINE / SUMMARY</vt:lpstr>
      <vt:lpstr>3D 500 m CLOUD ANALYSIS  -  LOOP</vt:lpstr>
      <vt:lpstr>3D 500 m CLOUD ANALYSIS</vt:lpstr>
      <vt:lpstr>3D 500 m CLOUD ANALYSIS  -  LOOP</vt:lpstr>
      <vt:lpstr>3D 500 m CLOUD ANALYSIS  -  LOOP</vt:lpstr>
      <vt:lpstr>BACKGROUND</vt:lpstr>
      <vt:lpstr>GSD DA TECHNIQUES</vt:lpstr>
      <vt:lpstr>4DVAR CLOUD ANALYSIS</vt:lpstr>
      <vt:lpstr>MULTISCALE DATA ASSIMILATION</vt:lpstr>
      <vt:lpstr>Multigrid Approach </vt:lpstr>
      <vt:lpstr>SINGLE VS MULTI - SCALE MINIMIZATION</vt:lpstr>
      <vt:lpstr>OSSE EXPERIMENTS DENSE OBSERVATIONAL NETWORK</vt:lpstr>
      <vt:lpstr>DA – DATA INGEST</vt:lpstr>
      <vt:lpstr>DA ENGINE</vt:lpstr>
      <vt:lpstr>DA – POST-PROCESSING</vt:lpstr>
      <vt:lpstr>LAPS BACKGROUND</vt:lpstr>
      <vt:lpstr>PowerPoint Presentation</vt:lpstr>
      <vt:lpstr>PowerPoint Presentation</vt:lpstr>
      <vt:lpstr>PowerPoint Presentation</vt:lpstr>
      <vt:lpstr>3D 1 km CLOUD ANALYSIS LOOP</vt:lpstr>
      <vt:lpstr>WINDSOR, CO TORNADO SIMULATION generated from 3-D cloud analysis Cylindrical all-sky image forecast initialized at 1700 UTC 2008 05 22 1.7 km resolution LAPS, 1-min output frequency, out to 17 minutes </vt:lpstr>
      <vt:lpstr>PowerPoint Presentation</vt:lpstr>
      <vt:lpstr>BACKGROUND - 2</vt:lpstr>
      <vt:lpstr>EWP 2013 Real-time blog posted on   13 May 2013</vt:lpstr>
      <vt:lpstr>After Moore Tornado  Real-time Blog  Posted   20 May 2013 </vt:lpstr>
      <vt:lpstr>vLAPS vs PERSISTENCE &amp; HR (7-days)</vt:lpstr>
      <vt:lpstr>7-DAY MEAN RADAR COMPOSITE REFLECTIVITY SCORES</vt:lpstr>
      <vt:lpstr>LAPS IN VLAB</vt:lpstr>
      <vt:lpstr>LAPS IN CDTE</vt:lpstr>
      <vt:lpstr>NOWCASTING WITH THE LOCAL ANALYSIS AND PREDICTION SYSTEM (LAPS)</vt:lpstr>
    </vt:vector>
  </TitlesOfParts>
  <Company>DOC/NOAA/NWS/NCEP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NAEFS and GEFS Plans</dc:title>
  <dc:creator>yuzhu</dc:creator>
  <cp:lastModifiedBy>Zoltan Toth</cp:lastModifiedBy>
  <cp:revision>556</cp:revision>
  <cp:lastPrinted>2014-06-27T22:56:13Z</cp:lastPrinted>
  <dcterms:created xsi:type="dcterms:W3CDTF">2010-10-28T15:18:03Z</dcterms:created>
  <dcterms:modified xsi:type="dcterms:W3CDTF">2014-06-30T18:07:42Z</dcterms:modified>
</cp:coreProperties>
</file>