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roxima Nov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5.xml"/><Relationship Id="rId41" Type="http://schemas.openxmlformats.org/officeDocument/2006/relationships/font" Target="fonts/ProximaNova-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bold.fntdata"/><Relationship Id="rId16" Type="http://schemas.openxmlformats.org/officeDocument/2006/relationships/slide" Target="slides/slide11.xml"/><Relationship Id="rId38" Type="http://schemas.openxmlformats.org/officeDocument/2006/relationships/font" Target="fonts/ProximaNov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54"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56" name="Shape 56"/>
          <p:cNvSpPr txBox="1"/>
          <p:nvPr>
            <p:ph type="ctrTitle"/>
          </p:nvPr>
        </p:nvSpPr>
        <p:spPr>
          <a:xfrm>
            <a:off x="510450" y="1257300"/>
            <a:ext cx="8123100" cy="1588500"/>
          </a:xfrm>
          <a:prstGeom prst="rect">
            <a:avLst/>
          </a:prstGeom>
        </p:spPr>
        <p:txBody>
          <a:bodyPr anchorCtr="0" anchor="b"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57" name="Shape 57"/>
          <p:cNvSpPr txBox="1"/>
          <p:nvPr>
            <p:ph idx="1" type="subTitle"/>
          </p:nvPr>
        </p:nvSpPr>
        <p:spPr>
          <a:xfrm>
            <a:off x="510450" y="3182312"/>
            <a:ext cx="8123100" cy="6300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p:txBody>
      </p:sp>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59"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61" name="Shape 61"/>
          <p:cNvSpPr txBox="1"/>
          <p:nvPr>
            <p:ph type="title"/>
          </p:nvPr>
        </p:nvSpPr>
        <p:spPr>
          <a:xfrm>
            <a:off x="510450" y="2057400"/>
            <a:ext cx="8123100" cy="778800"/>
          </a:xfrm>
          <a:prstGeom prst="rect">
            <a:avLst/>
          </a:prstGeom>
        </p:spPr>
        <p:txBody>
          <a:bodyPr anchorCtr="0" anchor="b" bIns="91425" lIns="91425" rIns="91425"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62" name="Shape 6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3"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5" name="Shape 65"/>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1" name="Shape 71"/>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2" name="Shape 7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8" name="Shape 78"/>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9" name="Shape 7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7975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82" name="Shape 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3"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86" name="Shape 86"/>
          <p:cNvSpPr txBox="1"/>
          <p:nvPr>
            <p:ph type="title"/>
          </p:nvPr>
        </p:nvSpPr>
        <p:spPr>
          <a:xfrm>
            <a:off x="265500" y="1205825"/>
            <a:ext cx="4045200" cy="15096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7" name="Shape 87"/>
          <p:cNvSpPr txBox="1"/>
          <p:nvPr>
            <p:ph idx="1" type="subTitle"/>
          </p:nvPr>
        </p:nvSpPr>
        <p:spPr>
          <a:xfrm>
            <a:off x="265500" y="27690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88" name="Shape 88"/>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89" name="Shape 8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0" name="Shape 90"/>
        <p:cNvGrpSpPr/>
        <p:nvPr/>
      </p:nvGrpSpPr>
      <p:grpSpPr>
        <a:xfrm>
          <a:off x="0" y="0"/>
          <a:ext cx="0" cy="0"/>
          <a:chOff x="0" y="0"/>
          <a:chExt cx="0" cy="0"/>
        </a:xfrm>
      </p:grpSpPr>
      <p:sp>
        <p:nvSpPr>
          <p:cNvPr id="91" name="Shape 91"/>
          <p:cNvSpPr txBox="1"/>
          <p:nvPr>
            <p:ph idx="1" type="body"/>
          </p:nvPr>
        </p:nvSpPr>
        <p:spPr>
          <a:xfrm>
            <a:off x="311700" y="4236825"/>
            <a:ext cx="5998800" cy="598800"/>
          </a:xfrm>
          <a:prstGeom prst="rect">
            <a:avLst/>
          </a:prstGeom>
        </p:spPr>
        <p:txBody>
          <a:bodyPr anchorCtr="0" anchor="ctr" bIns="91425" lIns="91425" rIns="91425" tIns="91425"/>
          <a:lstStyle>
            <a:lvl1pPr lvl="0" rtl="0">
              <a:lnSpc>
                <a:spcPct val="100000"/>
              </a:lnSpc>
              <a:spcBef>
                <a:spcPts val="0"/>
              </a:spcBef>
              <a:spcAft>
                <a:spcPts val="0"/>
              </a:spcAft>
              <a:buSzPct val="100000"/>
              <a:buNone/>
              <a:defRPr sz="2100"/>
            </a:lvl1pPr>
          </a:lstStyle>
          <a:p/>
        </p:txBody>
      </p:sp>
      <p:sp>
        <p:nvSpPr>
          <p:cNvPr id="92" name="Shape 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3"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95" name="Shape 95"/>
          <p:cNvSpPr txBox="1"/>
          <p:nvPr>
            <p:ph type="title"/>
          </p:nvPr>
        </p:nvSpPr>
        <p:spPr>
          <a:xfrm>
            <a:off x="311700" y="991475"/>
            <a:ext cx="8520600" cy="1917900"/>
          </a:xfrm>
          <a:prstGeom prst="rect">
            <a:avLst/>
          </a:prstGeom>
        </p:spPr>
        <p:txBody>
          <a:bodyPr anchorCtr="0" anchor="ctr" bIns="91425" lIns="91425" rIns="91425" tIns="91425"/>
          <a:lstStyle>
            <a:lvl1pPr lvl="0" rtl="0" algn="ctr">
              <a:spcBef>
                <a:spcPts val="0"/>
              </a:spcBef>
              <a:buSzPct val="100000"/>
              <a:defRPr b="1" sz="14000"/>
            </a:lvl1pPr>
            <a:lvl2pPr lvl="1" rtl="0" algn="ctr">
              <a:spcBef>
                <a:spcPts val="0"/>
              </a:spcBef>
              <a:buSzPct val="100000"/>
              <a:defRPr b="1" sz="14000"/>
            </a:lvl2pPr>
            <a:lvl3pPr lvl="2" rtl="0" algn="ctr">
              <a:spcBef>
                <a:spcPts val="0"/>
              </a:spcBef>
              <a:buSzPct val="100000"/>
              <a:defRPr b="1" sz="14000"/>
            </a:lvl3pPr>
            <a:lvl4pPr lvl="3" rtl="0" algn="ctr">
              <a:spcBef>
                <a:spcPts val="0"/>
              </a:spcBef>
              <a:buSzPct val="100000"/>
              <a:defRPr b="1" sz="14000"/>
            </a:lvl4pPr>
            <a:lvl5pPr lvl="4" rtl="0" algn="ctr">
              <a:spcBef>
                <a:spcPts val="0"/>
              </a:spcBef>
              <a:buSzPct val="100000"/>
              <a:defRPr b="1" sz="14000"/>
            </a:lvl5pPr>
            <a:lvl6pPr lvl="5" rtl="0" algn="ctr">
              <a:spcBef>
                <a:spcPts val="0"/>
              </a:spcBef>
              <a:buSzPct val="100000"/>
              <a:defRPr b="1" sz="14000"/>
            </a:lvl6pPr>
            <a:lvl7pPr lvl="6" rtl="0" algn="ctr">
              <a:spcBef>
                <a:spcPts val="0"/>
              </a:spcBef>
              <a:buSzPct val="100000"/>
              <a:defRPr b="1" sz="14000"/>
            </a:lvl7pPr>
            <a:lvl8pPr lvl="7" rtl="0" algn="ctr">
              <a:spcBef>
                <a:spcPts val="0"/>
              </a:spcBef>
              <a:buSzPct val="100000"/>
              <a:defRPr b="1" sz="14000"/>
            </a:lvl8pPr>
            <a:lvl9pPr lvl="8" rtl="0" algn="ctr">
              <a:spcBef>
                <a:spcPts val="0"/>
              </a:spcBef>
              <a:buSzPct val="100000"/>
              <a:defRPr b="1" sz="14000"/>
            </a:lvl9pPr>
          </a:lstStyle>
          <a:p/>
        </p:txBody>
      </p:sp>
      <p:sp>
        <p:nvSpPr>
          <p:cNvPr id="96" name="Shape 96"/>
          <p:cNvSpPr txBox="1"/>
          <p:nvPr>
            <p:ph idx="1" type="body"/>
          </p:nvPr>
        </p:nvSpPr>
        <p:spPr>
          <a:xfrm>
            <a:off x="311700" y="3071300"/>
            <a:ext cx="8520600" cy="901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7" name="Shape 9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53" name="Shape 53"/>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drive.google.com/open?id=0B4-ZBtOYNnVmUEZQRkVUZjlYekU"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docs.google.com/document/d/1Mg9mFdb-xI95epfVRSjI-543lhXpWvQr28yhYuWee88/edit#bookmark=id.vyxg6cirlm4u"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docs.google.com/document/d/1Mg9mFdb-xI95epfVRSjI-543lhXpWvQr28yhYuWee88/edit#bookmark=id.wj3y6oa3opx"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docs.google.com/a/noaa.gov/document/d/1Mg9mFdb-xI95epfVRSjI-543lhXpWvQr28yhYuWee88/edit?usp=sharing" TargetMode="External"/><Relationship Id="rId4" Type="http://schemas.openxmlformats.org/officeDocument/2006/relationships/hyperlink" Target="http://wdtb.noaa.gov/courses/winterawoc/IC6/lesson5/part1/player.html" TargetMode="External"/><Relationship Id="rId5" Type="http://schemas.openxmlformats.org/officeDocument/2006/relationships/hyperlink" Target="http://journals.ametsoc.org/doi/abs/10.1175/WAF-D-15-0118.1" TargetMode="External"/><Relationship Id="rId6" Type="http://schemas.openxmlformats.org/officeDocument/2006/relationships/hyperlink" Target="https://drive.google.com/open?id=0B4-ZBtOYNnVmUEZQRkVUZjlYek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ctrTitle"/>
          </p:nvPr>
        </p:nvSpPr>
        <p:spPr>
          <a:xfrm>
            <a:off x="0" y="1020425"/>
            <a:ext cx="9054900" cy="2052600"/>
          </a:xfrm>
          <a:prstGeom prst="rect">
            <a:avLst/>
          </a:prstGeom>
        </p:spPr>
        <p:txBody>
          <a:bodyPr anchorCtr="0" anchor="b" bIns="91425" lIns="91425" rIns="91425" tIns="91425">
            <a:noAutofit/>
          </a:bodyPr>
          <a:lstStyle/>
          <a:p>
            <a:pPr lvl="0">
              <a:spcBef>
                <a:spcPts val="0"/>
              </a:spcBef>
              <a:buNone/>
            </a:pPr>
            <a:r>
              <a:rPr b="1" lang="en">
                <a:solidFill>
                  <a:srgbClr val="434343"/>
                </a:solidFill>
              </a:rPr>
              <a:t>ForecastBuilder Experiment in Central Region</a:t>
            </a:r>
          </a:p>
        </p:txBody>
      </p:sp>
      <p:sp>
        <p:nvSpPr>
          <p:cNvPr id="105" name="Shape 105"/>
          <p:cNvSpPr txBox="1"/>
          <p:nvPr>
            <p:ph idx="1" type="subTitle"/>
          </p:nvPr>
        </p:nvSpPr>
        <p:spPr>
          <a:xfrm>
            <a:off x="311700" y="3519925"/>
            <a:ext cx="8520600" cy="792600"/>
          </a:xfrm>
          <a:prstGeom prst="rect">
            <a:avLst/>
          </a:prstGeom>
        </p:spPr>
        <p:txBody>
          <a:bodyPr anchorCtr="0" anchor="t" bIns="91425" lIns="91425" rIns="91425" tIns="91425">
            <a:noAutofit/>
          </a:bodyPr>
          <a:lstStyle/>
          <a:p>
            <a:pPr lvl="0">
              <a:spcBef>
                <a:spcPts val="0"/>
              </a:spcBef>
              <a:buNone/>
            </a:pPr>
            <a:r>
              <a:rPr lang="en"/>
              <a:t>A Project From the CR-GMAT </a:t>
            </a:r>
          </a:p>
          <a:p>
            <a:pPr lvl="0">
              <a:spcBef>
                <a:spcPts val="0"/>
              </a:spcBef>
              <a:buNone/>
            </a:pPr>
            <a:r>
              <a:rPr lang="en"/>
              <a:t>(Central Region Grid Methodology Advisory Team)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ForecastBuilder was d</a:t>
            </a:r>
            <a:r>
              <a:rPr lang="en"/>
              <a:t>eveloped in collaboration with:</a:t>
            </a: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Upper Mississippi Valley SOO community</a:t>
            </a:r>
          </a:p>
          <a:p>
            <a:pPr indent="-228600" lvl="0" marL="457200" rtl="0">
              <a:spcBef>
                <a:spcPts val="0"/>
              </a:spcBef>
            </a:pPr>
            <a:r>
              <a:rPr lang="en"/>
              <a:t>National SmartInit Team</a:t>
            </a:r>
          </a:p>
          <a:p>
            <a:pPr indent="-228600" lvl="0" marL="457200" rtl="0">
              <a:spcBef>
                <a:spcPts val="0"/>
              </a:spcBef>
            </a:pPr>
            <a:r>
              <a:rPr lang="en"/>
              <a:t>NBM Wx Grid Team</a:t>
            </a:r>
          </a:p>
          <a:p>
            <a:pPr indent="-228600" lvl="0" marL="457200" rtl="0">
              <a:spcBef>
                <a:spcPts val="0"/>
              </a:spcBef>
            </a:pPr>
            <a:r>
              <a:rPr lang="en"/>
              <a:t>CR Consistency Team</a:t>
            </a:r>
          </a:p>
          <a:p>
            <a:pPr indent="-228600" lvl="0" marL="457200" rtl="0">
              <a:spcBef>
                <a:spcPts val="0"/>
              </a:spcBef>
            </a:pPr>
            <a:r>
              <a:rPr lang="en"/>
              <a:t>CR NWSEO</a:t>
            </a:r>
          </a:p>
          <a:p>
            <a:pPr indent="-228600" lvl="0" marL="457200" rtl="0">
              <a:spcBef>
                <a:spcPts val="0"/>
              </a:spcBef>
            </a:pPr>
            <a:r>
              <a:rPr lang="en"/>
              <a:t>CRH Management</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294400"/>
            <a:ext cx="8520600" cy="572700"/>
          </a:xfrm>
          <a:prstGeom prst="rect">
            <a:avLst/>
          </a:prstGeom>
        </p:spPr>
        <p:txBody>
          <a:bodyPr anchorCtr="0" anchor="t" bIns="91425" lIns="91425" rIns="91425" tIns="91425">
            <a:noAutofit/>
          </a:bodyPr>
          <a:lstStyle/>
          <a:p>
            <a:pPr lvl="0" rtl="0">
              <a:spcBef>
                <a:spcPts val="0"/>
              </a:spcBef>
              <a:buNone/>
            </a:pPr>
            <a:r>
              <a:rPr b="1" lang="en">
                <a:solidFill>
                  <a:srgbClr val="980000"/>
                </a:solidFill>
              </a:rPr>
              <a:t>Immediate Benefits For Forecasters</a:t>
            </a:r>
          </a:p>
        </p:txBody>
      </p:sp>
      <p:sp>
        <p:nvSpPr>
          <p:cNvPr id="164" name="Shape 164"/>
          <p:cNvSpPr txBox="1"/>
          <p:nvPr>
            <p:ph idx="1" type="body"/>
          </p:nvPr>
        </p:nvSpPr>
        <p:spPr>
          <a:xfrm>
            <a:off x="0" y="1197850"/>
            <a:ext cx="8832300" cy="3704100"/>
          </a:xfrm>
          <a:prstGeom prst="rect">
            <a:avLst/>
          </a:prstGeom>
        </p:spPr>
        <p:txBody>
          <a:bodyPr anchorCtr="0" anchor="t" bIns="91425" lIns="91425" rIns="91425" tIns="91425">
            <a:noAutofit/>
          </a:bodyPr>
          <a:lstStyle/>
          <a:p>
            <a:pPr indent="-355600" lvl="0" marL="457200" rtl="0">
              <a:spcBef>
                <a:spcPts val="0"/>
              </a:spcBef>
              <a:buSzPct val="100000"/>
            </a:pPr>
            <a:r>
              <a:rPr lang="en" sz="2000"/>
              <a:t>Allows forecasters to spend </a:t>
            </a:r>
            <a:r>
              <a:rPr b="1" lang="en" sz="2000"/>
              <a:t>more time</a:t>
            </a:r>
            <a:r>
              <a:rPr lang="en" sz="2000"/>
              <a:t> on:</a:t>
            </a:r>
          </a:p>
          <a:p>
            <a:pPr indent="-355600" lvl="1" marL="914400" rtl="0">
              <a:spcBef>
                <a:spcPts val="0"/>
              </a:spcBef>
              <a:buSzPct val="100000"/>
            </a:pPr>
            <a:r>
              <a:rPr b="1" lang="en" sz="2000"/>
              <a:t>IDSS - </a:t>
            </a:r>
            <a:r>
              <a:rPr b="1" lang="en" sz="2000" u="sng"/>
              <a:t>especially</a:t>
            </a:r>
            <a:r>
              <a:rPr b="1" lang="en" sz="2000"/>
              <a:t> in high impact situations</a:t>
            </a:r>
          </a:p>
          <a:p>
            <a:pPr indent="-355600" lvl="1" marL="914400" rtl="0">
              <a:spcBef>
                <a:spcPts val="0"/>
              </a:spcBef>
              <a:buSzPct val="100000"/>
            </a:pPr>
            <a:r>
              <a:rPr b="1" lang="en" sz="2000"/>
              <a:t>Situational Awareness / Meteorological Analysis</a:t>
            </a:r>
          </a:p>
          <a:p>
            <a:pPr indent="-355600" lvl="1" marL="914400" rtl="0">
              <a:spcBef>
                <a:spcPts val="0"/>
              </a:spcBef>
              <a:buSzPct val="100000"/>
            </a:pPr>
            <a:r>
              <a:rPr b="1" lang="en" sz="2000"/>
              <a:t>The forecast problem(s) of the day</a:t>
            </a:r>
          </a:p>
          <a:p>
            <a:pPr indent="-355600" lvl="1" marL="914400" rtl="0">
              <a:spcBef>
                <a:spcPts val="0"/>
              </a:spcBef>
              <a:buSzPct val="100000"/>
            </a:pPr>
            <a:r>
              <a:rPr b="1" lang="en" sz="2000"/>
              <a:t>Training / Professional Development</a:t>
            </a:r>
          </a:p>
          <a:p>
            <a:pPr indent="-355600" lvl="0" marL="457200" rtl="0">
              <a:spcBef>
                <a:spcPts val="0"/>
              </a:spcBef>
              <a:buSzPct val="100000"/>
            </a:pPr>
            <a:r>
              <a:rPr lang="en" sz="2000"/>
              <a:t>Improved </a:t>
            </a:r>
            <a:r>
              <a:rPr b="1" lang="en" sz="2000"/>
              <a:t>grid consistency </a:t>
            </a:r>
            <a:r>
              <a:rPr lang="en" sz="2000"/>
              <a:t>by </a:t>
            </a:r>
            <a:r>
              <a:rPr i="1" lang="en" sz="2000"/>
              <a:t>starting</a:t>
            </a:r>
            <a:r>
              <a:rPr lang="en" sz="2000"/>
              <a:t> from a consistent and seamless database </a:t>
            </a:r>
          </a:p>
          <a:p>
            <a:pPr indent="-355600" lvl="0" marL="457200" rtl="0">
              <a:spcBef>
                <a:spcPts val="0"/>
              </a:spcBef>
              <a:buSzPct val="100000"/>
            </a:pPr>
            <a:r>
              <a:rPr lang="en" sz="2000"/>
              <a:t>Forecaster remains in </a:t>
            </a:r>
            <a:r>
              <a:rPr b="1" lang="en" sz="2000"/>
              <a:t>control</a:t>
            </a:r>
            <a:r>
              <a:rPr lang="en" sz="2000"/>
              <a:t> of grids (i.e. over the loop) and the </a:t>
            </a:r>
            <a:r>
              <a:rPr lang="en" sz="2000" u="sng"/>
              <a:t>message those grids convey</a:t>
            </a:r>
            <a:r>
              <a:rPr lang="en" sz="2000"/>
              <a:t> - remain a key </a:t>
            </a:r>
            <a:r>
              <a:rPr b="1" lang="en" sz="2000"/>
              <a:t>decision maker</a:t>
            </a:r>
            <a:r>
              <a:rPr lang="en" sz="2000"/>
              <a:t> in a national to local collaborative process</a:t>
            </a:r>
          </a:p>
          <a:p>
            <a:pPr lvl="0" rt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000"/>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1000"/>
                                        <p:tgtEl>
                                          <p:spTgt spid="1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animEffect filter="fade" transition="in">
                                      <p:cBhvr>
                                        <p:cTn dur="1000"/>
                                        <p:tgtEl>
                                          <p:spTgt spid="1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animEffect filter="fade" transition="in">
                                      <p:cBhvr>
                                        <p:cTn dur="1000"/>
                                        <p:tgtEl>
                                          <p:spTgt spid="1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4" st="4"/>
                                            </p:txEl>
                                          </p:spTgt>
                                        </p:tgtEl>
                                        <p:attrNameLst>
                                          <p:attrName>style.visibility</p:attrName>
                                        </p:attrNameLst>
                                      </p:cBhvr>
                                      <p:to>
                                        <p:strVal val="visible"/>
                                      </p:to>
                                    </p:set>
                                    <p:animEffect filter="fade" transition="in">
                                      <p:cBhvr>
                                        <p:cTn dur="1000"/>
                                        <p:tgtEl>
                                          <p:spTgt spid="1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5" st="5"/>
                                            </p:txEl>
                                          </p:spTgt>
                                        </p:tgtEl>
                                        <p:attrNameLst>
                                          <p:attrName>style.visibility</p:attrName>
                                        </p:attrNameLst>
                                      </p:cBhvr>
                                      <p:to>
                                        <p:strVal val="visible"/>
                                      </p:to>
                                    </p:set>
                                    <p:animEffect filter="fade" transition="in">
                                      <p:cBhvr>
                                        <p:cTn dur="1000"/>
                                        <p:tgtEl>
                                          <p:spTgt spid="1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6" st="6"/>
                                            </p:txEl>
                                          </p:spTgt>
                                        </p:tgtEl>
                                        <p:attrNameLst>
                                          <p:attrName>style.visibility</p:attrName>
                                        </p:attrNameLst>
                                      </p:cBhvr>
                                      <p:to>
                                        <p:strVal val="visible"/>
                                      </p:to>
                                    </p:set>
                                    <p:animEffect filter="fade" transition="in">
                                      <p:cBhvr>
                                        <p:cTn dur="1000"/>
                                        <p:tgtEl>
                                          <p:spTgt spid="1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7" st="7"/>
                                            </p:txEl>
                                          </p:spTgt>
                                        </p:tgtEl>
                                        <p:attrNameLst>
                                          <p:attrName>style.visibility</p:attrName>
                                        </p:attrNameLst>
                                      </p:cBhvr>
                                      <p:to>
                                        <p:strVal val="visible"/>
                                      </p:to>
                                    </p:set>
                                    <p:animEffect filter="fade" transition="in">
                                      <p:cBhvr>
                                        <p:cTn dur="1000"/>
                                        <p:tgtEl>
                                          <p:spTgt spid="16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idx="1" type="body"/>
          </p:nvPr>
        </p:nvSpPr>
        <p:spPr>
          <a:xfrm>
            <a:off x="186925" y="1508975"/>
            <a:ext cx="8466600" cy="2849100"/>
          </a:xfrm>
          <a:prstGeom prst="rect">
            <a:avLst/>
          </a:prstGeom>
        </p:spPr>
        <p:txBody>
          <a:bodyPr anchorCtr="0" anchor="t" bIns="91425" lIns="91425" rIns="91425" tIns="91425">
            <a:noAutofit/>
          </a:bodyPr>
          <a:lstStyle/>
          <a:p>
            <a:pPr indent="-228600" lvl="0" marL="457200" rtl="0">
              <a:spcBef>
                <a:spcPts val="0"/>
              </a:spcBef>
            </a:pPr>
            <a:r>
              <a:rPr lang="en"/>
              <a:t>F</a:t>
            </a:r>
            <a:r>
              <a:rPr lang="en"/>
              <a:t>uture training is </a:t>
            </a:r>
            <a:r>
              <a:rPr b="1" lang="en"/>
              <a:t>focused and  streamlined</a:t>
            </a:r>
          </a:p>
          <a:p>
            <a:pPr indent="-228600" lvl="0" marL="457200" rtl="0">
              <a:spcBef>
                <a:spcPts val="0"/>
              </a:spcBef>
            </a:pPr>
            <a:r>
              <a:rPr lang="en"/>
              <a:t>Automatically ensures the </a:t>
            </a:r>
            <a:r>
              <a:rPr b="1" lang="en"/>
              <a:t>meteorological forecast integrity </a:t>
            </a:r>
            <a:r>
              <a:rPr lang="en"/>
              <a:t>of the database</a:t>
            </a:r>
          </a:p>
          <a:p>
            <a:pPr indent="-228600" lvl="0" marL="457200" rtl="0">
              <a:spcBef>
                <a:spcPts val="0"/>
              </a:spcBef>
            </a:pPr>
            <a:r>
              <a:rPr lang="en"/>
              <a:t>An approach which allows forecasters to </a:t>
            </a:r>
            <a:r>
              <a:rPr b="1" lang="en"/>
              <a:t>share experiences, science and techniques </a:t>
            </a:r>
            <a:r>
              <a:rPr lang="en"/>
              <a:t>to all offices</a:t>
            </a:r>
          </a:p>
          <a:p>
            <a:pPr indent="-228600" lvl="0" marL="457200" rtl="0">
              <a:spcBef>
                <a:spcPts val="0"/>
              </a:spcBef>
            </a:pPr>
            <a:r>
              <a:rPr lang="en"/>
              <a:t>This process will allow for </a:t>
            </a:r>
            <a:r>
              <a:rPr b="1" lang="en"/>
              <a:t>improvements</a:t>
            </a:r>
            <a:r>
              <a:rPr lang="en"/>
              <a:t> to be instantly spread to all offices</a:t>
            </a:r>
          </a:p>
          <a:p>
            <a:pPr indent="-228600" lvl="0" marL="457200" rtl="0">
              <a:spcBef>
                <a:spcPts val="0"/>
              </a:spcBef>
            </a:pPr>
            <a:r>
              <a:rPr lang="en"/>
              <a:t>For grids - much </a:t>
            </a:r>
            <a:r>
              <a:rPr b="1" lang="en"/>
              <a:t>easier</a:t>
            </a:r>
            <a:r>
              <a:rPr lang="en"/>
              <a:t> to back up another office, or when settling into another office</a:t>
            </a:r>
          </a:p>
          <a:p>
            <a:pPr lvl="0" rtl="0">
              <a:spcBef>
                <a:spcPts val="0"/>
              </a:spcBef>
              <a:buNone/>
            </a:pPr>
            <a:r>
              <a:t/>
            </a:r>
            <a:endParaRPr/>
          </a:p>
        </p:txBody>
      </p:sp>
      <p:sp>
        <p:nvSpPr>
          <p:cNvPr id="170" name="Shape 170"/>
          <p:cNvSpPr txBox="1"/>
          <p:nvPr>
            <p:ph type="title"/>
          </p:nvPr>
        </p:nvSpPr>
        <p:spPr>
          <a:xfrm>
            <a:off x="311700" y="284600"/>
            <a:ext cx="8520600" cy="572700"/>
          </a:xfrm>
          <a:prstGeom prst="rect">
            <a:avLst/>
          </a:prstGeom>
        </p:spPr>
        <p:txBody>
          <a:bodyPr anchorCtr="0" anchor="t" bIns="91425" lIns="91425" rIns="91425" tIns="91425">
            <a:noAutofit/>
          </a:bodyPr>
          <a:lstStyle/>
          <a:p>
            <a:pPr lvl="0" rtl="0">
              <a:spcBef>
                <a:spcPts val="0"/>
              </a:spcBef>
              <a:buNone/>
            </a:pPr>
            <a:r>
              <a:rPr b="1" lang="en">
                <a:solidFill>
                  <a:srgbClr val="980000"/>
                </a:solidFill>
              </a:rPr>
              <a:t>Immediate Benefits For Forecasters (continued)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000"/>
                                        <p:tgtEl>
                                          <p:spTgt spid="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1000"/>
                                        <p:tgtEl>
                                          <p:spTgt spid="16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2115687" y="45450"/>
            <a:ext cx="6753225" cy="4883049"/>
          </a:xfrm>
          <a:prstGeom prst="rect">
            <a:avLst/>
          </a:prstGeom>
          <a:noFill/>
          <a:ln>
            <a:noFill/>
          </a:ln>
        </p:spPr>
      </p:pic>
      <p:sp>
        <p:nvSpPr>
          <p:cNvPr id="176" name="Shape 176"/>
          <p:cNvSpPr txBox="1"/>
          <p:nvPr/>
        </p:nvSpPr>
        <p:spPr>
          <a:xfrm>
            <a:off x="-62375" y="713375"/>
            <a:ext cx="2602500" cy="13395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3D85C6"/>
                </a:solidFill>
              </a:rPr>
              <a:t>The ForecastBuilder Methodology is designed to evolve and improve with new techniques and scientific findings. </a:t>
            </a:r>
          </a:p>
          <a:p>
            <a:pPr lvl="0" rtl="0">
              <a:spcBef>
                <a:spcPts val="0"/>
              </a:spcBef>
              <a:buNone/>
            </a:pPr>
            <a:r>
              <a:t/>
            </a:r>
            <a:endParaRPr b="1">
              <a:solidFill>
                <a:srgbClr val="8E7CC3"/>
              </a:solidFill>
            </a:endParaRPr>
          </a:p>
          <a:p>
            <a:pPr lvl="0" rtl="0">
              <a:spcBef>
                <a:spcPts val="0"/>
              </a:spcBef>
              <a:buNone/>
            </a:pPr>
            <a:r>
              <a:t/>
            </a:r>
            <a:endParaRPr b="1">
              <a:solidFill>
                <a:srgbClr val="8E7CC3"/>
              </a:solidFill>
            </a:endParaRPr>
          </a:p>
          <a:p>
            <a:pPr lvl="0" rtl="0">
              <a:spcBef>
                <a:spcPts val="0"/>
              </a:spcBef>
              <a:buNone/>
            </a:pPr>
            <a:r>
              <a:t/>
            </a:r>
            <a:endParaRPr b="1">
              <a:solidFill>
                <a:srgbClr val="8E7CC3"/>
              </a:solidFill>
            </a:endParaRPr>
          </a:p>
        </p:txBody>
      </p:sp>
      <p:sp>
        <p:nvSpPr>
          <p:cNvPr id="177" name="Shape 177"/>
          <p:cNvSpPr txBox="1"/>
          <p:nvPr/>
        </p:nvSpPr>
        <p:spPr>
          <a:xfrm>
            <a:off x="-62375" y="2175300"/>
            <a:ext cx="2602500" cy="11754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674EA7"/>
                </a:solidFill>
              </a:rPr>
              <a:t>The developers will be responsive to all feedback and suggestions. </a:t>
            </a:r>
          </a:p>
          <a:p>
            <a:pPr lvl="0" rtl="0">
              <a:spcBef>
                <a:spcPts val="0"/>
              </a:spcBef>
              <a:buNone/>
            </a:pPr>
            <a:r>
              <a:t/>
            </a:r>
            <a:endParaRPr b="1">
              <a:solidFill>
                <a:srgbClr val="8E7CC3"/>
              </a:solidFill>
            </a:endParaRPr>
          </a:p>
          <a:p>
            <a:pPr lvl="0" rtl="0">
              <a:spcBef>
                <a:spcPts val="0"/>
              </a:spcBef>
              <a:buNone/>
            </a:pPr>
            <a:r>
              <a:t/>
            </a:r>
            <a:endParaRPr/>
          </a:p>
        </p:txBody>
      </p:sp>
      <p:sp>
        <p:nvSpPr>
          <p:cNvPr id="178" name="Shape 178"/>
          <p:cNvSpPr txBox="1"/>
          <p:nvPr/>
        </p:nvSpPr>
        <p:spPr>
          <a:xfrm>
            <a:off x="-62375" y="3350700"/>
            <a:ext cx="2949600" cy="15222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A64D79"/>
                </a:solidFill>
              </a:rPr>
              <a:t>This will be maintained by the CRGMAT and become a means of science sharing resulting in a standard GFE methodology that ‘grows’.</a:t>
            </a:r>
          </a:p>
          <a:p>
            <a:pPr lvl="0" rtl="0">
              <a:spcBef>
                <a:spcPts val="0"/>
              </a:spcBef>
              <a:buNone/>
            </a:pPr>
            <a:r>
              <a:t/>
            </a:r>
            <a:endParaRP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idx="1" type="body"/>
          </p:nvPr>
        </p:nvSpPr>
        <p:spPr>
          <a:xfrm>
            <a:off x="232875" y="0"/>
            <a:ext cx="8520600" cy="356400"/>
          </a:xfrm>
          <a:prstGeom prst="rect">
            <a:avLst/>
          </a:prstGeom>
          <a:solidFill>
            <a:schemeClr val="lt1"/>
          </a:solidFill>
        </p:spPr>
        <p:txBody>
          <a:bodyPr anchorCtr="0" anchor="t" bIns="91425" lIns="91425" rIns="91425" tIns="91425">
            <a:noAutofit/>
          </a:bodyPr>
          <a:lstStyle/>
          <a:p>
            <a:pPr lvl="0" rtl="0" algn="ctr">
              <a:lnSpc>
                <a:spcPct val="120000"/>
              </a:lnSpc>
              <a:spcBef>
                <a:spcPts val="0"/>
              </a:spcBef>
              <a:spcAft>
                <a:spcPts val="0"/>
              </a:spcAft>
              <a:buNone/>
            </a:pPr>
            <a:r>
              <a:rPr b="1" lang="en" sz="2400">
                <a:solidFill>
                  <a:srgbClr val="9900FF"/>
                </a:solidFill>
                <a:latin typeface="Calibri"/>
                <a:ea typeface="Calibri"/>
                <a:cs typeface="Calibri"/>
                <a:sym typeface="Calibri"/>
              </a:rPr>
              <a:t>ForecastBuilder Methodology</a:t>
            </a:r>
          </a:p>
        </p:txBody>
      </p:sp>
      <p:sp>
        <p:nvSpPr>
          <p:cNvPr id="184" name="Shape 184"/>
          <p:cNvSpPr/>
          <p:nvPr/>
        </p:nvSpPr>
        <p:spPr>
          <a:xfrm>
            <a:off x="89125" y="597125"/>
            <a:ext cx="1836000" cy="2352900"/>
          </a:xfrm>
          <a:prstGeom prst="rect">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a:off x="98025" y="3297550"/>
            <a:ext cx="1844700" cy="1648800"/>
          </a:xfrm>
          <a:prstGeom prst="rect">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6" name="Shape 186"/>
          <p:cNvSpPr/>
          <p:nvPr/>
        </p:nvSpPr>
        <p:spPr>
          <a:xfrm>
            <a:off x="2628225" y="2253925"/>
            <a:ext cx="1666500" cy="2058600"/>
          </a:xfrm>
          <a:prstGeom prst="rect">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7" name="Shape 187"/>
          <p:cNvSpPr/>
          <p:nvPr/>
        </p:nvSpPr>
        <p:spPr>
          <a:xfrm>
            <a:off x="4741325" y="1176425"/>
            <a:ext cx="1568700" cy="1577400"/>
          </a:xfrm>
          <a:prstGeom prst="rect">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6969400" y="650600"/>
            <a:ext cx="1720200" cy="4055100"/>
          </a:xfrm>
          <a:prstGeom prst="rect">
            <a:avLst/>
          </a:prstGeom>
          <a:solidFill>
            <a:srgbClr val="A4C2F4"/>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a:off x="2441950" y="4646175"/>
            <a:ext cx="4010400" cy="3564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0" name="Shape 190"/>
          <p:cNvSpPr txBox="1"/>
          <p:nvPr/>
        </p:nvSpPr>
        <p:spPr>
          <a:xfrm>
            <a:off x="153375" y="684325"/>
            <a:ext cx="1720200" cy="2159100"/>
          </a:xfrm>
          <a:prstGeom prst="rect">
            <a:avLst/>
          </a:prstGeom>
          <a:noFill/>
          <a:ln>
            <a:noFill/>
          </a:ln>
        </p:spPr>
        <p:txBody>
          <a:bodyPr anchorCtr="0" anchor="t" bIns="91425" lIns="91425" rIns="91425" tIns="91425">
            <a:noAutofit/>
          </a:bodyPr>
          <a:lstStyle/>
          <a:p>
            <a:pPr lvl="0" rtl="0">
              <a:spcBef>
                <a:spcPts val="0"/>
              </a:spcBef>
              <a:buNone/>
            </a:pPr>
            <a:r>
              <a:rPr b="1" lang="en" u="sng"/>
              <a:t>Foundation Grids</a:t>
            </a:r>
          </a:p>
          <a:p>
            <a:pPr lvl="0" rtl="0">
              <a:spcBef>
                <a:spcPts val="0"/>
              </a:spcBef>
              <a:buNone/>
            </a:pPr>
            <a:r>
              <a:t/>
            </a:r>
            <a:endParaRPr b="1"/>
          </a:p>
          <a:p>
            <a:pPr lvl="0" rtl="0">
              <a:spcBef>
                <a:spcPts val="0"/>
              </a:spcBef>
              <a:buNone/>
            </a:pPr>
            <a:r>
              <a:rPr b="1" lang="en">
                <a:solidFill>
                  <a:srgbClr val="FFFF00"/>
                </a:solidFill>
              </a:rPr>
              <a:t>Temps</a:t>
            </a:r>
          </a:p>
          <a:p>
            <a:pPr lvl="0" rtl="0">
              <a:spcBef>
                <a:spcPts val="0"/>
              </a:spcBef>
              <a:buNone/>
            </a:pPr>
            <a:r>
              <a:rPr b="1" lang="en">
                <a:solidFill>
                  <a:srgbClr val="FFFF00"/>
                </a:solidFill>
              </a:rPr>
              <a:t>Td/RH</a:t>
            </a:r>
          </a:p>
          <a:p>
            <a:pPr lvl="0" rtl="0">
              <a:spcBef>
                <a:spcPts val="0"/>
              </a:spcBef>
              <a:buNone/>
            </a:pPr>
            <a:r>
              <a:rPr b="1" lang="en">
                <a:solidFill>
                  <a:srgbClr val="FFFF00"/>
                </a:solidFill>
              </a:rPr>
              <a:t>Wind/WindGust</a:t>
            </a:r>
          </a:p>
          <a:p>
            <a:pPr lvl="0" rtl="0">
              <a:spcBef>
                <a:spcPts val="0"/>
              </a:spcBef>
              <a:buNone/>
            </a:pPr>
            <a:r>
              <a:rPr b="1" lang="en">
                <a:solidFill>
                  <a:srgbClr val="FFFF00"/>
                </a:solidFill>
              </a:rPr>
              <a:t>Sky</a:t>
            </a:r>
          </a:p>
          <a:p>
            <a:pPr lvl="0" rtl="0">
              <a:spcBef>
                <a:spcPts val="0"/>
              </a:spcBef>
              <a:buNone/>
            </a:pPr>
            <a:r>
              <a:rPr b="1" lang="en">
                <a:solidFill>
                  <a:srgbClr val="FFFF00"/>
                </a:solidFill>
              </a:rPr>
              <a:t>PoP</a:t>
            </a:r>
          </a:p>
          <a:p>
            <a:pPr lvl="0" rtl="0">
              <a:spcBef>
                <a:spcPts val="0"/>
              </a:spcBef>
              <a:buNone/>
            </a:pPr>
            <a:r>
              <a:rPr b="1" lang="en">
                <a:solidFill>
                  <a:srgbClr val="FFFF00"/>
                </a:solidFill>
              </a:rPr>
              <a:t>QPF</a:t>
            </a:r>
          </a:p>
          <a:p>
            <a:pPr lvl="0" rtl="0">
              <a:spcBef>
                <a:spcPts val="0"/>
              </a:spcBef>
              <a:buNone/>
            </a:pPr>
            <a:r>
              <a:rPr b="1" lang="en">
                <a:solidFill>
                  <a:srgbClr val="FFFF00"/>
                </a:solidFill>
              </a:rPr>
              <a:t>SnowRatio</a:t>
            </a:r>
          </a:p>
        </p:txBody>
      </p:sp>
      <p:sp>
        <p:nvSpPr>
          <p:cNvPr id="191" name="Shape 191"/>
          <p:cNvSpPr txBox="1"/>
          <p:nvPr/>
        </p:nvSpPr>
        <p:spPr>
          <a:xfrm>
            <a:off x="112575" y="3374425"/>
            <a:ext cx="1836000" cy="1474800"/>
          </a:xfrm>
          <a:prstGeom prst="rect">
            <a:avLst/>
          </a:prstGeom>
          <a:noFill/>
          <a:ln>
            <a:noFill/>
          </a:ln>
        </p:spPr>
        <p:txBody>
          <a:bodyPr anchorCtr="0" anchor="t" bIns="91425" lIns="91425" rIns="91425" tIns="91425">
            <a:noAutofit/>
          </a:bodyPr>
          <a:lstStyle/>
          <a:p>
            <a:pPr lvl="0" rtl="0">
              <a:spcBef>
                <a:spcPts val="0"/>
              </a:spcBef>
              <a:buNone/>
            </a:pPr>
            <a:r>
              <a:rPr b="1" lang="en" u="sng"/>
              <a:t>Top Down Grids</a:t>
            </a:r>
          </a:p>
          <a:p>
            <a:pPr lvl="0" rtl="0">
              <a:spcBef>
                <a:spcPts val="0"/>
              </a:spcBef>
              <a:buNone/>
            </a:pPr>
            <a:r>
              <a:t/>
            </a:r>
            <a:endParaRPr b="1"/>
          </a:p>
          <a:p>
            <a:pPr lvl="0" rtl="0">
              <a:spcBef>
                <a:spcPts val="0"/>
              </a:spcBef>
              <a:buNone/>
            </a:pPr>
            <a:r>
              <a:rPr b="1" lang="en">
                <a:solidFill>
                  <a:srgbClr val="FFFF00"/>
                </a:solidFill>
              </a:rPr>
              <a:t>MaxTwAloft</a:t>
            </a:r>
          </a:p>
          <a:p>
            <a:pPr lvl="0" rtl="0">
              <a:spcBef>
                <a:spcPts val="0"/>
              </a:spcBef>
              <a:buNone/>
            </a:pPr>
            <a:r>
              <a:rPr b="1" lang="en"/>
              <a:t>ProbIcePresent</a:t>
            </a:r>
          </a:p>
          <a:p>
            <a:pPr lvl="0" rtl="0">
              <a:spcBef>
                <a:spcPts val="0"/>
              </a:spcBef>
              <a:buNone/>
            </a:pPr>
            <a:r>
              <a:rPr b="1" lang="en">
                <a:solidFill>
                  <a:srgbClr val="FFFF00"/>
                </a:solidFill>
              </a:rPr>
              <a:t>ProbRefreezeSleet</a:t>
            </a:r>
          </a:p>
          <a:p>
            <a:pPr lvl="0" rtl="0">
              <a:spcBef>
                <a:spcPts val="0"/>
              </a:spcBef>
              <a:buNone/>
            </a:pPr>
            <a:r>
              <a:t/>
            </a:r>
            <a:endParaRPr b="1">
              <a:solidFill>
                <a:srgbClr val="FFFF00"/>
              </a:solidFill>
            </a:endParaRPr>
          </a:p>
          <a:p>
            <a:pPr lvl="0" rtl="0">
              <a:spcBef>
                <a:spcPts val="0"/>
              </a:spcBef>
              <a:buNone/>
            </a:pPr>
            <a:r>
              <a:rPr b="1" lang="en"/>
              <a:t>RoadTemp</a:t>
            </a:r>
          </a:p>
        </p:txBody>
      </p:sp>
      <p:sp>
        <p:nvSpPr>
          <p:cNvPr id="192" name="Shape 192"/>
          <p:cNvSpPr txBox="1"/>
          <p:nvPr/>
        </p:nvSpPr>
        <p:spPr>
          <a:xfrm>
            <a:off x="2690100" y="2324350"/>
            <a:ext cx="1568700" cy="1923300"/>
          </a:xfrm>
          <a:prstGeom prst="rect">
            <a:avLst/>
          </a:prstGeom>
          <a:noFill/>
          <a:ln>
            <a:noFill/>
          </a:ln>
        </p:spPr>
        <p:txBody>
          <a:bodyPr anchorCtr="0" anchor="t" bIns="91425" lIns="91425" rIns="91425" tIns="91425">
            <a:noAutofit/>
          </a:bodyPr>
          <a:lstStyle/>
          <a:p>
            <a:pPr lvl="0" rtl="0" algn="ctr">
              <a:spcBef>
                <a:spcPts val="0"/>
              </a:spcBef>
              <a:buNone/>
            </a:pPr>
            <a:r>
              <a:rPr b="1" lang="en" u="sng"/>
              <a:t>Precip Types, Accumulation Grids, Integrity Checks</a:t>
            </a:r>
          </a:p>
          <a:p>
            <a:pPr lvl="0" rtl="0" algn="ctr">
              <a:spcBef>
                <a:spcPts val="0"/>
              </a:spcBef>
              <a:buNone/>
            </a:pPr>
            <a:r>
              <a:t/>
            </a:r>
            <a:endParaRPr/>
          </a:p>
          <a:p>
            <a:pPr lvl="0" rtl="0" algn="ctr">
              <a:spcBef>
                <a:spcPts val="0"/>
              </a:spcBef>
              <a:buNone/>
            </a:pPr>
            <a:r>
              <a:rPr b="1" lang="en">
                <a:solidFill>
                  <a:srgbClr val="980000"/>
                </a:solidFill>
              </a:rPr>
              <a:t>Completely Derived (no editing needed)</a:t>
            </a:r>
          </a:p>
        </p:txBody>
      </p:sp>
      <p:sp>
        <p:nvSpPr>
          <p:cNvPr id="193" name="Shape 193"/>
          <p:cNvSpPr txBox="1"/>
          <p:nvPr/>
        </p:nvSpPr>
        <p:spPr>
          <a:xfrm>
            <a:off x="4894475" y="1368550"/>
            <a:ext cx="1262400" cy="955800"/>
          </a:xfrm>
          <a:prstGeom prst="rect">
            <a:avLst/>
          </a:prstGeom>
          <a:noFill/>
          <a:ln>
            <a:noFill/>
          </a:ln>
        </p:spPr>
        <p:txBody>
          <a:bodyPr anchorCtr="0" anchor="t" bIns="91425" lIns="91425" rIns="91425" tIns="91425">
            <a:noAutofit/>
          </a:bodyPr>
          <a:lstStyle/>
          <a:p>
            <a:pPr lvl="0" rtl="0" algn="ctr">
              <a:spcBef>
                <a:spcPts val="0"/>
              </a:spcBef>
              <a:buNone/>
            </a:pPr>
            <a:r>
              <a:rPr b="1" lang="en"/>
              <a:t>Non-</a:t>
            </a:r>
          </a:p>
          <a:p>
            <a:pPr lvl="0" rtl="0" algn="ctr">
              <a:spcBef>
                <a:spcPts val="0"/>
              </a:spcBef>
              <a:buNone/>
            </a:pPr>
            <a:r>
              <a:rPr b="1" lang="en"/>
              <a:t>Precipitation Types</a:t>
            </a:r>
          </a:p>
          <a:p>
            <a:pPr lvl="0" rtl="0" algn="ctr">
              <a:spcBef>
                <a:spcPts val="0"/>
              </a:spcBef>
              <a:buNone/>
            </a:pPr>
            <a:r>
              <a:rPr b="1" lang="en">
                <a:solidFill>
                  <a:srgbClr val="666666"/>
                </a:solidFill>
              </a:rPr>
              <a:t>(F, FR, BS, T, Etc.)</a:t>
            </a:r>
          </a:p>
        </p:txBody>
      </p:sp>
      <p:sp>
        <p:nvSpPr>
          <p:cNvPr id="194" name="Shape 194"/>
          <p:cNvSpPr/>
          <p:nvPr/>
        </p:nvSpPr>
        <p:spPr>
          <a:xfrm>
            <a:off x="7173625" y="884900"/>
            <a:ext cx="1392300" cy="3669300"/>
          </a:xfrm>
          <a:prstGeom prst="rect">
            <a:avLst/>
          </a:prstGeom>
          <a:noFill/>
          <a:ln>
            <a:noFill/>
          </a:ln>
        </p:spPr>
        <p:txBody>
          <a:bodyPr anchorCtr="0" anchor="ctr" bIns="91425" lIns="91425" rIns="91425" tIns="91425">
            <a:noAutofit/>
          </a:bodyPr>
          <a:lstStyle/>
          <a:p>
            <a:pPr lvl="0" rtl="0" algn="ctr">
              <a:spcBef>
                <a:spcPts val="0"/>
              </a:spcBef>
              <a:buNone/>
            </a:pPr>
            <a:r>
              <a:rPr b="1" lang="en" u="sng"/>
              <a:t>Wx Grid</a:t>
            </a:r>
          </a:p>
          <a:p>
            <a:pPr lvl="0" rtl="0" algn="ctr">
              <a:spcBef>
                <a:spcPts val="0"/>
              </a:spcBef>
              <a:buNone/>
            </a:pPr>
            <a:r>
              <a:t/>
            </a:r>
            <a:endParaRPr b="1"/>
          </a:p>
          <a:p>
            <a:pPr lvl="0" rtl="0" algn="ctr">
              <a:spcBef>
                <a:spcPts val="0"/>
              </a:spcBef>
              <a:buNone/>
            </a:pPr>
            <a:r>
              <a:t/>
            </a:r>
            <a:endParaRPr b="1"/>
          </a:p>
          <a:p>
            <a:pPr lvl="0" rtl="0" algn="ctr">
              <a:spcBef>
                <a:spcPts val="0"/>
              </a:spcBef>
              <a:buNone/>
            </a:pPr>
            <a:r>
              <a:t/>
            </a:r>
            <a:endParaRPr b="1"/>
          </a:p>
          <a:p>
            <a:pPr lvl="0" rtl="0" algn="ctr">
              <a:spcBef>
                <a:spcPts val="0"/>
              </a:spcBef>
              <a:buNone/>
            </a:pPr>
            <a:r>
              <a:rPr b="1" lang="en">
                <a:solidFill>
                  <a:srgbClr val="980000"/>
                </a:solidFill>
              </a:rPr>
              <a:t>Completely Derived (No editing needed)</a:t>
            </a:r>
          </a:p>
        </p:txBody>
      </p:sp>
      <p:cxnSp>
        <p:nvCxnSpPr>
          <p:cNvPr id="195" name="Shape 195"/>
          <p:cNvCxnSpPr/>
          <p:nvPr/>
        </p:nvCxnSpPr>
        <p:spPr>
          <a:xfrm>
            <a:off x="2052062" y="1651825"/>
            <a:ext cx="2266200" cy="11700"/>
          </a:xfrm>
          <a:prstGeom prst="straightConnector1">
            <a:avLst/>
          </a:prstGeom>
          <a:noFill/>
          <a:ln cap="flat" cmpd="sng" w="38100">
            <a:solidFill>
              <a:schemeClr val="dk2"/>
            </a:solidFill>
            <a:prstDash val="solid"/>
            <a:round/>
            <a:headEnd len="lg" w="lg" type="none"/>
            <a:tailEnd len="lg" w="lg" type="triangle"/>
          </a:ln>
        </p:spPr>
      </p:cxnSp>
      <p:cxnSp>
        <p:nvCxnSpPr>
          <p:cNvPr id="196" name="Shape 196"/>
          <p:cNvCxnSpPr/>
          <p:nvPr/>
        </p:nvCxnSpPr>
        <p:spPr>
          <a:xfrm>
            <a:off x="2052050" y="933362"/>
            <a:ext cx="4790400" cy="11700"/>
          </a:xfrm>
          <a:prstGeom prst="straightConnector1">
            <a:avLst/>
          </a:prstGeom>
          <a:noFill/>
          <a:ln cap="flat" cmpd="sng" w="38100">
            <a:solidFill>
              <a:schemeClr val="dk2"/>
            </a:solidFill>
            <a:prstDash val="solid"/>
            <a:round/>
            <a:headEnd len="lg" w="lg" type="none"/>
            <a:tailEnd len="lg" w="lg" type="triangle"/>
          </a:ln>
        </p:spPr>
      </p:cxnSp>
      <p:cxnSp>
        <p:nvCxnSpPr>
          <p:cNvPr id="197" name="Shape 197"/>
          <p:cNvCxnSpPr/>
          <p:nvPr/>
        </p:nvCxnSpPr>
        <p:spPr>
          <a:xfrm flipH="1" rot="10800000">
            <a:off x="2052062" y="3598625"/>
            <a:ext cx="484800" cy="10800"/>
          </a:xfrm>
          <a:prstGeom prst="straightConnector1">
            <a:avLst/>
          </a:prstGeom>
          <a:noFill/>
          <a:ln cap="flat" cmpd="sng" w="38100">
            <a:solidFill>
              <a:schemeClr val="dk2"/>
            </a:solidFill>
            <a:prstDash val="solid"/>
            <a:round/>
            <a:headEnd len="lg" w="lg" type="none"/>
            <a:tailEnd len="lg" w="lg" type="triangle"/>
          </a:ln>
        </p:spPr>
      </p:cxnSp>
      <p:cxnSp>
        <p:nvCxnSpPr>
          <p:cNvPr id="198" name="Shape 198"/>
          <p:cNvCxnSpPr/>
          <p:nvPr/>
        </p:nvCxnSpPr>
        <p:spPr>
          <a:xfrm flipH="1" rot="10800000">
            <a:off x="2065200" y="2625675"/>
            <a:ext cx="484800" cy="10800"/>
          </a:xfrm>
          <a:prstGeom prst="straightConnector1">
            <a:avLst/>
          </a:prstGeom>
          <a:noFill/>
          <a:ln cap="flat" cmpd="sng" w="38100">
            <a:solidFill>
              <a:schemeClr val="dk2"/>
            </a:solidFill>
            <a:prstDash val="solid"/>
            <a:round/>
            <a:headEnd len="lg" w="lg" type="none"/>
            <a:tailEnd len="lg" w="lg" type="triangle"/>
          </a:ln>
        </p:spPr>
      </p:cxnSp>
      <p:cxnSp>
        <p:nvCxnSpPr>
          <p:cNvPr id="199" name="Shape 199"/>
          <p:cNvCxnSpPr/>
          <p:nvPr/>
        </p:nvCxnSpPr>
        <p:spPr>
          <a:xfrm>
            <a:off x="4504287" y="3643450"/>
            <a:ext cx="2266200" cy="11700"/>
          </a:xfrm>
          <a:prstGeom prst="straightConnector1">
            <a:avLst/>
          </a:prstGeom>
          <a:noFill/>
          <a:ln cap="flat" cmpd="sng" w="38100">
            <a:solidFill>
              <a:schemeClr val="dk2"/>
            </a:solidFill>
            <a:prstDash val="solid"/>
            <a:round/>
            <a:headEnd len="lg" w="lg" type="none"/>
            <a:tailEnd len="lg" w="lg" type="triangle"/>
          </a:ln>
        </p:spPr>
      </p:cxnSp>
      <p:cxnSp>
        <p:nvCxnSpPr>
          <p:cNvPr id="200" name="Shape 200"/>
          <p:cNvCxnSpPr/>
          <p:nvPr/>
        </p:nvCxnSpPr>
        <p:spPr>
          <a:xfrm flipH="1" rot="10800000">
            <a:off x="6397312" y="1994525"/>
            <a:ext cx="484800" cy="10800"/>
          </a:xfrm>
          <a:prstGeom prst="straightConnector1">
            <a:avLst/>
          </a:prstGeom>
          <a:noFill/>
          <a:ln cap="flat" cmpd="sng" w="38100">
            <a:solidFill>
              <a:schemeClr val="dk2"/>
            </a:solidFill>
            <a:prstDash val="solid"/>
            <a:round/>
            <a:headEnd len="lg" w="lg" type="none"/>
            <a:tailEnd len="lg" w="lg" type="triangle"/>
          </a:ln>
        </p:spPr>
      </p:cxnSp>
      <p:sp>
        <p:nvSpPr>
          <p:cNvPr id="201" name="Shape 201"/>
          <p:cNvSpPr txBox="1"/>
          <p:nvPr/>
        </p:nvSpPr>
        <p:spPr>
          <a:xfrm>
            <a:off x="2487975" y="4646175"/>
            <a:ext cx="4010400" cy="97800"/>
          </a:xfrm>
          <a:prstGeom prst="rect">
            <a:avLst/>
          </a:prstGeom>
          <a:noFill/>
          <a:ln>
            <a:noFill/>
          </a:ln>
        </p:spPr>
        <p:txBody>
          <a:bodyPr anchorCtr="0" anchor="t" bIns="91425" lIns="91425" rIns="91425" tIns="91425">
            <a:noAutofit/>
          </a:bodyPr>
          <a:lstStyle/>
          <a:p>
            <a:pPr lvl="0" rtl="0">
              <a:spcBef>
                <a:spcPts val="0"/>
              </a:spcBef>
              <a:buNone/>
            </a:pPr>
            <a:r>
              <a:rPr b="1" lang="en">
                <a:solidFill>
                  <a:srgbClr val="FFFF00"/>
                </a:solidFill>
              </a:rPr>
              <a:t>Items in Yellow Initialized and can be Edited</a:t>
            </a:r>
          </a:p>
        </p:txBody>
      </p:sp>
      <p:cxnSp>
        <p:nvCxnSpPr>
          <p:cNvPr id="202" name="Shape 202"/>
          <p:cNvCxnSpPr/>
          <p:nvPr/>
        </p:nvCxnSpPr>
        <p:spPr>
          <a:xfrm>
            <a:off x="4335225" y="2505237"/>
            <a:ext cx="360600" cy="19800"/>
          </a:xfrm>
          <a:prstGeom prst="straightConnector1">
            <a:avLst/>
          </a:prstGeom>
          <a:noFill/>
          <a:ln cap="flat" cmpd="sng" w="38100">
            <a:solidFill>
              <a:schemeClr val="dk2"/>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First Step - Choose A Time Period To Work On</a:t>
            </a:r>
          </a:p>
        </p:txBody>
      </p:sp>
      <p:sp>
        <p:nvSpPr>
          <p:cNvPr id="208" name="Shape 208"/>
          <p:cNvSpPr txBox="1"/>
          <p:nvPr>
            <p:ph idx="1" type="body"/>
          </p:nvPr>
        </p:nvSpPr>
        <p:spPr>
          <a:xfrm>
            <a:off x="311700" y="1152475"/>
            <a:ext cx="1952100" cy="3416400"/>
          </a:xfrm>
          <a:prstGeom prst="rect">
            <a:avLst/>
          </a:prstGeom>
        </p:spPr>
        <p:txBody>
          <a:bodyPr anchorCtr="0" anchor="t" bIns="91425" lIns="91425" rIns="91425" tIns="91425">
            <a:noAutofit/>
          </a:bodyPr>
          <a:lstStyle/>
          <a:p>
            <a:pPr lvl="0" rtl="0" algn="ctr">
              <a:spcBef>
                <a:spcPts val="0"/>
              </a:spcBef>
              <a:buNone/>
            </a:pPr>
            <a:r>
              <a:rPr lang="en" u="sng"/>
              <a:t>Other options</a:t>
            </a:r>
          </a:p>
          <a:p>
            <a:pPr indent="-228600" lvl="0" marL="457200" rtl="0">
              <a:spcBef>
                <a:spcPts val="0"/>
              </a:spcBef>
            </a:pPr>
            <a:r>
              <a:rPr lang="en"/>
              <a:t>Jump ahead (e.g. happy with the foundation grids)</a:t>
            </a:r>
          </a:p>
          <a:p>
            <a:pPr indent="-228600" lvl="0" marL="457200" rtl="0">
              <a:spcBef>
                <a:spcPts val="0"/>
              </a:spcBef>
            </a:pPr>
            <a:r>
              <a:rPr lang="en"/>
              <a:t>Can also update Aviation and/or FireWx Grids</a:t>
            </a:r>
          </a:p>
        </p:txBody>
      </p:sp>
      <p:pic>
        <p:nvPicPr>
          <p:cNvPr descr="FB_TimePeriod.png" id="209" name="Shape 209"/>
          <p:cNvPicPr preferRelativeResize="0"/>
          <p:nvPr/>
        </p:nvPicPr>
        <p:blipFill>
          <a:blip r:embed="rId3">
            <a:alphaModFix/>
          </a:blip>
          <a:stretch>
            <a:fillRect/>
          </a:stretch>
        </p:blipFill>
        <p:spPr>
          <a:xfrm>
            <a:off x="2361750" y="1455524"/>
            <a:ext cx="6719848" cy="3002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Step 2 - </a:t>
            </a:r>
            <a:r>
              <a:rPr b="1" lang="en">
                <a:solidFill>
                  <a:srgbClr val="980000"/>
                </a:solidFill>
              </a:rPr>
              <a:t>Most Important</a:t>
            </a:r>
            <a:r>
              <a:rPr lang="en"/>
              <a:t> - Update Foundation Grids</a:t>
            </a:r>
          </a:p>
        </p:txBody>
      </p:sp>
      <p:sp>
        <p:nvSpPr>
          <p:cNvPr id="215" name="Shape 215"/>
          <p:cNvSpPr txBox="1"/>
          <p:nvPr>
            <p:ph idx="1" type="body"/>
          </p:nvPr>
        </p:nvSpPr>
        <p:spPr>
          <a:xfrm>
            <a:off x="235500" y="1017725"/>
            <a:ext cx="3489900" cy="3416400"/>
          </a:xfrm>
          <a:prstGeom prst="rect">
            <a:avLst/>
          </a:prstGeom>
        </p:spPr>
        <p:txBody>
          <a:bodyPr anchorCtr="0" anchor="t" bIns="91425" lIns="91425" rIns="91425" tIns="91425">
            <a:noAutofit/>
          </a:bodyPr>
          <a:lstStyle/>
          <a:p>
            <a:pPr indent="-228600" lvl="0" marL="457200" rtl="0">
              <a:spcBef>
                <a:spcPts val="0"/>
              </a:spcBef>
            </a:pPr>
            <a:r>
              <a:rPr lang="en"/>
              <a:t>Ability to initialize grids with best verifying data sets over the long term, and blend in the Obs</a:t>
            </a:r>
          </a:p>
          <a:p>
            <a:pPr indent="-228600" lvl="0" marL="457200" rtl="0">
              <a:spcBef>
                <a:spcPts val="0"/>
              </a:spcBef>
            </a:pPr>
            <a:r>
              <a:rPr lang="en"/>
              <a:t>Forecasters should spend 90-95% of their total grid editing and collaboration time with these key grids</a:t>
            </a:r>
          </a:p>
          <a:p>
            <a:pPr indent="-228600" lvl="0" marL="457200" rtl="0">
              <a:spcBef>
                <a:spcPts val="0"/>
              </a:spcBef>
            </a:pPr>
            <a:r>
              <a:rPr lang="en"/>
              <a:t>Seek “targets of opportunity” for modification, in a collaborative manner</a:t>
            </a:r>
          </a:p>
        </p:txBody>
      </p:sp>
      <p:pic>
        <p:nvPicPr>
          <p:cNvPr descr="FB_FoundationGrids.png" id="216" name="Shape 216"/>
          <p:cNvPicPr preferRelativeResize="0"/>
          <p:nvPr/>
        </p:nvPicPr>
        <p:blipFill>
          <a:blip r:embed="rId3">
            <a:alphaModFix/>
          </a:blip>
          <a:stretch>
            <a:fillRect/>
          </a:stretch>
        </p:blipFill>
        <p:spPr>
          <a:xfrm>
            <a:off x="4144200" y="1017725"/>
            <a:ext cx="3387325" cy="39561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10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1000"/>
                                        <p:tgtEl>
                                          <p:spTgt spid="2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1000"/>
                                        <p:tgtEl>
                                          <p:spTgt spid="21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Step 3 - Update Top Down Grids</a:t>
            </a:r>
          </a:p>
        </p:txBody>
      </p:sp>
      <p:sp>
        <p:nvSpPr>
          <p:cNvPr id="222" name="Shape 222"/>
          <p:cNvSpPr txBox="1"/>
          <p:nvPr>
            <p:ph idx="1" type="body"/>
          </p:nvPr>
        </p:nvSpPr>
        <p:spPr>
          <a:xfrm>
            <a:off x="311700" y="1152475"/>
            <a:ext cx="3975000" cy="3416400"/>
          </a:xfrm>
          <a:prstGeom prst="rect">
            <a:avLst/>
          </a:prstGeom>
        </p:spPr>
        <p:txBody>
          <a:bodyPr anchorCtr="0" anchor="t" bIns="91425" lIns="91425" rIns="91425" tIns="91425">
            <a:noAutofit/>
          </a:bodyPr>
          <a:lstStyle/>
          <a:p>
            <a:pPr indent="-228600" lvl="0" marL="457200" rtl="0">
              <a:spcBef>
                <a:spcPts val="0"/>
              </a:spcBef>
            </a:pPr>
            <a:r>
              <a:rPr lang="en"/>
              <a:t>Only inspect for:</a:t>
            </a:r>
          </a:p>
          <a:p>
            <a:pPr indent="-228600" lvl="1" marL="914400" rtl="0">
              <a:spcBef>
                <a:spcPts val="0"/>
              </a:spcBef>
            </a:pPr>
            <a:r>
              <a:rPr lang="en"/>
              <a:t>Freezing Rain</a:t>
            </a:r>
          </a:p>
          <a:p>
            <a:pPr indent="-228600" lvl="1" marL="914400" rtl="0">
              <a:spcBef>
                <a:spcPts val="0"/>
              </a:spcBef>
            </a:pPr>
            <a:r>
              <a:rPr lang="en"/>
              <a:t>Sleet</a:t>
            </a:r>
          </a:p>
          <a:p>
            <a:pPr indent="-228600" lvl="1" marL="914400" rtl="0">
              <a:spcBef>
                <a:spcPts val="0"/>
              </a:spcBef>
            </a:pPr>
            <a:r>
              <a:rPr lang="en"/>
              <a:t>Rain with a deep cold isothermal layer (e.g. 1C up to 2000 ft).</a:t>
            </a:r>
          </a:p>
          <a:p>
            <a:pPr indent="-228600" lvl="0" marL="457200" rtl="0">
              <a:spcBef>
                <a:spcPts val="0"/>
              </a:spcBef>
            </a:pPr>
            <a:r>
              <a:rPr lang="en"/>
              <a:t>This step will be skipped if coldest hourly temp in the forecast time range is  &gt; 40F</a:t>
            </a:r>
          </a:p>
          <a:p>
            <a:pPr indent="-228600" lvl="0" marL="457200" rtl="0">
              <a:spcBef>
                <a:spcPts val="0"/>
              </a:spcBef>
            </a:pPr>
            <a:r>
              <a:rPr lang="en"/>
              <a:t>Models incorporated (those that have good vertical resolution in AWIPS): NAM, GFS, RAP</a:t>
            </a:r>
          </a:p>
          <a:p>
            <a:pPr indent="-228600" lvl="0" marL="457200" rtl="0">
              <a:spcBef>
                <a:spcPts val="0"/>
              </a:spcBef>
            </a:pPr>
            <a:r>
              <a:rPr lang="en"/>
              <a:t>Reference </a:t>
            </a:r>
            <a:r>
              <a:rPr lang="en" u="sng">
                <a:solidFill>
                  <a:schemeClr val="hlink"/>
                </a:solidFill>
                <a:hlinkClick r:id="rId3"/>
              </a:rPr>
              <a:t>top-down training</a:t>
            </a:r>
          </a:p>
        </p:txBody>
      </p:sp>
      <p:pic>
        <p:nvPicPr>
          <p:cNvPr descr="FB_topDown.png" id="223" name="Shape 223"/>
          <p:cNvPicPr preferRelativeResize="0"/>
          <p:nvPr/>
        </p:nvPicPr>
        <p:blipFill>
          <a:blip r:embed="rId4">
            <a:alphaModFix/>
          </a:blip>
          <a:stretch>
            <a:fillRect/>
          </a:stretch>
        </p:blipFill>
        <p:spPr>
          <a:xfrm>
            <a:off x="4230500" y="1252873"/>
            <a:ext cx="4708274" cy="3215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1000"/>
                                        <p:tgtEl>
                                          <p:spTgt spid="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1000"/>
                                        <p:tgtEl>
                                          <p:spTgt spid="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1000"/>
                                        <p:tgtEl>
                                          <p:spTgt spid="2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Effect filter="fade" transition="in">
                                      <p:cBhvr>
                                        <p:cTn dur="1000"/>
                                        <p:tgtEl>
                                          <p:spTgt spid="2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animEffect filter="fade" transition="in">
                                      <p:cBhvr>
                                        <p:cTn dur="1000"/>
                                        <p:tgtEl>
                                          <p:spTgt spid="2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animEffect filter="fade" transition="in">
                                      <p:cBhvr>
                                        <p:cTn dur="1000"/>
                                        <p:tgtEl>
                                          <p:spTgt spid="2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animEffect filter="fade" transition="in">
                                      <p:cBhvr>
                                        <p:cTn dur="1000"/>
                                        <p:tgtEl>
                                          <p:spTgt spid="22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244700"/>
            <a:ext cx="8520600" cy="572700"/>
          </a:xfrm>
          <a:prstGeom prst="rect">
            <a:avLst/>
          </a:prstGeom>
        </p:spPr>
        <p:txBody>
          <a:bodyPr anchorCtr="0" anchor="t" bIns="91425" lIns="91425" rIns="91425" tIns="91425">
            <a:noAutofit/>
          </a:bodyPr>
          <a:lstStyle/>
          <a:p>
            <a:pPr lvl="0" rtl="0">
              <a:spcBef>
                <a:spcPts val="0"/>
              </a:spcBef>
              <a:buNone/>
            </a:pPr>
            <a:r>
              <a:rPr lang="en"/>
              <a:t>Step 4 - Precip Types, Snow/Ice and Integrity Checks</a:t>
            </a:r>
          </a:p>
        </p:txBody>
      </p:sp>
      <p:sp>
        <p:nvSpPr>
          <p:cNvPr id="229" name="Shape 229"/>
          <p:cNvSpPr txBox="1"/>
          <p:nvPr>
            <p:ph idx="1" type="body"/>
          </p:nvPr>
        </p:nvSpPr>
        <p:spPr>
          <a:xfrm>
            <a:off x="55950" y="919100"/>
            <a:ext cx="3645300" cy="3819600"/>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Background science and statistics</a:t>
            </a:r>
            <a:r>
              <a:rPr lang="en"/>
              <a:t> will generate probabilities of precipitation types and the SnowAmt/ IceAccum grids</a:t>
            </a:r>
          </a:p>
          <a:p>
            <a:pPr indent="-228600" lvl="0" marL="457200" rtl="0">
              <a:spcBef>
                <a:spcPts val="0"/>
              </a:spcBef>
            </a:pPr>
            <a:r>
              <a:rPr lang="en"/>
              <a:t>If you don’t like the output,  collaboratively change either Foundation or Top-Down grids. Remember this is the One NWS forecast</a:t>
            </a:r>
          </a:p>
          <a:p>
            <a:pPr indent="-228600" lvl="0" marL="457200" rtl="0">
              <a:spcBef>
                <a:spcPts val="0"/>
              </a:spcBef>
            </a:pPr>
            <a:r>
              <a:rPr lang="en"/>
              <a:t>Integrity checks along with updates to ApparentT, Td/RH also occur at this time</a:t>
            </a:r>
          </a:p>
        </p:txBody>
      </p:sp>
      <p:pic>
        <p:nvPicPr>
          <p:cNvPr descr="FB_pTypes.png" id="230" name="Shape 230"/>
          <p:cNvPicPr preferRelativeResize="0"/>
          <p:nvPr/>
        </p:nvPicPr>
        <p:blipFill>
          <a:blip r:embed="rId4">
            <a:alphaModFix/>
          </a:blip>
          <a:stretch>
            <a:fillRect/>
          </a:stretch>
        </p:blipFill>
        <p:spPr>
          <a:xfrm>
            <a:off x="3559850" y="1237274"/>
            <a:ext cx="5500424" cy="2891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10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1000"/>
                                        <p:tgtEl>
                                          <p:spTgt spid="2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Effect filter="fade" transition="in">
                                      <p:cBhvr>
                                        <p:cTn dur="1000"/>
                                        <p:tgtEl>
                                          <p:spTgt spid="2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Step 5 - Non-Precipitation Types</a:t>
            </a:r>
          </a:p>
        </p:txBody>
      </p:sp>
      <p:sp>
        <p:nvSpPr>
          <p:cNvPr id="236" name="Shape 236"/>
          <p:cNvSpPr txBox="1"/>
          <p:nvPr>
            <p:ph idx="1" type="body"/>
          </p:nvPr>
        </p:nvSpPr>
        <p:spPr>
          <a:xfrm>
            <a:off x="311700" y="1152475"/>
            <a:ext cx="3244200" cy="3416400"/>
          </a:xfrm>
          <a:prstGeom prst="rect">
            <a:avLst/>
          </a:prstGeom>
        </p:spPr>
        <p:txBody>
          <a:bodyPr anchorCtr="0" anchor="t" bIns="91425" lIns="91425" rIns="91425" tIns="91425">
            <a:noAutofit/>
          </a:bodyPr>
          <a:lstStyle/>
          <a:p>
            <a:pPr indent="-228600" lvl="0" marL="457200" rtl="0">
              <a:spcBef>
                <a:spcPts val="0"/>
              </a:spcBef>
            </a:pPr>
            <a:r>
              <a:rPr lang="en"/>
              <a:t>Tools provided to </a:t>
            </a:r>
            <a:r>
              <a:rPr lang="en" u="sng"/>
              <a:t>help</a:t>
            </a:r>
            <a:r>
              <a:rPr lang="en"/>
              <a:t> you produce non- precipitation types</a:t>
            </a:r>
          </a:p>
          <a:p>
            <a:pPr indent="-228600" lvl="1" marL="914400" rtl="0">
              <a:spcBef>
                <a:spcPts val="0"/>
              </a:spcBef>
            </a:pPr>
            <a:r>
              <a:rPr lang="en"/>
              <a:t>Science-based study results incorporated - such as for BlowingSnow</a:t>
            </a:r>
          </a:p>
          <a:p>
            <a:pPr indent="-228600" lvl="0" marL="457200" rtl="0">
              <a:spcBef>
                <a:spcPts val="0"/>
              </a:spcBef>
            </a:pPr>
            <a:r>
              <a:rPr lang="en"/>
              <a:t>One area where field- driven improvements are anticipated through more science, technology and  empirical infusion</a:t>
            </a:r>
          </a:p>
        </p:txBody>
      </p:sp>
      <p:pic>
        <p:nvPicPr>
          <p:cNvPr descr="FB_NonPTypes.png" id="237" name="Shape 237"/>
          <p:cNvPicPr preferRelativeResize="0"/>
          <p:nvPr/>
        </p:nvPicPr>
        <p:blipFill>
          <a:blip r:embed="rId3">
            <a:alphaModFix/>
          </a:blip>
          <a:stretch>
            <a:fillRect/>
          </a:stretch>
        </p:blipFill>
        <p:spPr>
          <a:xfrm>
            <a:off x="3829562" y="1416500"/>
            <a:ext cx="5210175" cy="266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0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0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1000"/>
                                        <p:tgtEl>
                                          <p:spTgt spid="23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195475"/>
            <a:ext cx="8520600" cy="572700"/>
          </a:xfrm>
          <a:prstGeom prst="rect">
            <a:avLst/>
          </a:prstGeom>
        </p:spPr>
        <p:txBody>
          <a:bodyPr anchorCtr="0" anchor="t" bIns="91425" lIns="91425" rIns="91425" tIns="91425">
            <a:noAutofit/>
          </a:bodyPr>
          <a:lstStyle/>
          <a:p>
            <a:pPr lvl="0" rtl="0">
              <a:spcBef>
                <a:spcPts val="0"/>
              </a:spcBef>
              <a:buNone/>
            </a:pPr>
            <a:r>
              <a:rPr lang="en"/>
              <a:t>GMAT (Grid Methodology Advisory Team)</a:t>
            </a:r>
          </a:p>
        </p:txBody>
      </p:sp>
      <p:sp>
        <p:nvSpPr>
          <p:cNvPr id="111" name="Shape 111"/>
          <p:cNvSpPr txBox="1"/>
          <p:nvPr>
            <p:ph idx="1" type="body"/>
          </p:nvPr>
        </p:nvSpPr>
        <p:spPr>
          <a:xfrm>
            <a:off x="311700" y="992050"/>
            <a:ext cx="8520600" cy="3416400"/>
          </a:xfrm>
          <a:prstGeom prst="rect">
            <a:avLst/>
          </a:prstGeom>
        </p:spPr>
        <p:txBody>
          <a:bodyPr anchorCtr="0" anchor="t" bIns="91425" lIns="91425" rIns="91425" tIns="91425">
            <a:noAutofit/>
          </a:bodyPr>
          <a:lstStyle/>
          <a:p>
            <a:pPr indent="-228600" lvl="0" marL="457200" rtl="0">
              <a:spcBef>
                <a:spcPts val="0"/>
              </a:spcBef>
              <a:spcAft>
                <a:spcPts val="0"/>
              </a:spcAft>
            </a:pPr>
            <a:r>
              <a:rPr lang="en">
                <a:solidFill>
                  <a:schemeClr val="dk1"/>
                </a:solidFill>
              </a:rPr>
              <a:t>Formed in 8/2008 with an 80% to 20% mix of NWSEO forecasters and management team members (SOO/ITO)</a:t>
            </a:r>
          </a:p>
          <a:p>
            <a:pPr indent="-228600" lvl="0" marL="457200" rtl="0">
              <a:spcBef>
                <a:spcPts val="0"/>
              </a:spcBef>
              <a:spcAft>
                <a:spcPts val="0"/>
              </a:spcAft>
              <a:buClr>
                <a:schemeClr val="dk1"/>
              </a:buClr>
            </a:pPr>
            <a:r>
              <a:rPr lang="en">
                <a:solidFill>
                  <a:schemeClr val="dk1"/>
                </a:solidFill>
              </a:rPr>
              <a:t>Answers to CR Headquarters through the SSD (Science Services Division) </a:t>
            </a:r>
          </a:p>
          <a:p>
            <a:pPr indent="-228600" lvl="0" marL="457200" rtl="0">
              <a:spcBef>
                <a:spcPts val="0"/>
              </a:spcBef>
              <a:spcAft>
                <a:spcPts val="0"/>
              </a:spcAft>
              <a:buClr>
                <a:schemeClr val="dk1"/>
              </a:buClr>
            </a:pPr>
            <a:r>
              <a:rPr lang="en">
                <a:solidFill>
                  <a:schemeClr val="dk1"/>
                </a:solidFill>
              </a:rPr>
              <a:t>Goals/Charter</a:t>
            </a:r>
          </a:p>
          <a:p>
            <a:pPr indent="-228600" lvl="1" marL="914400" rtl="0">
              <a:spcBef>
                <a:spcPts val="0"/>
              </a:spcBef>
              <a:spcAft>
                <a:spcPts val="0"/>
              </a:spcAft>
              <a:buClr>
                <a:schemeClr val="dk1"/>
              </a:buClr>
            </a:pPr>
            <a:r>
              <a:rPr lang="en">
                <a:solidFill>
                  <a:schemeClr val="dk1"/>
                </a:solidFill>
              </a:rPr>
              <a:t>Promote the development of science-based techniques and tools for GFE</a:t>
            </a:r>
          </a:p>
          <a:p>
            <a:pPr indent="-228600" lvl="1" marL="914400" rtl="0">
              <a:spcBef>
                <a:spcPts val="0"/>
              </a:spcBef>
              <a:spcAft>
                <a:spcPts val="0"/>
              </a:spcAft>
              <a:buClr>
                <a:schemeClr val="dk1"/>
              </a:buClr>
            </a:pPr>
            <a:r>
              <a:rPr lang="en">
                <a:solidFill>
                  <a:schemeClr val="dk1"/>
                </a:solidFill>
              </a:rPr>
              <a:t>Review and recommend policy for creating gridded forecast for Central Region</a:t>
            </a:r>
          </a:p>
          <a:p>
            <a:pPr indent="-228600" lvl="0" marL="457200" rtl="0">
              <a:spcBef>
                <a:spcPts val="0"/>
              </a:spcBef>
              <a:spcAft>
                <a:spcPts val="0"/>
              </a:spcAft>
              <a:buClr>
                <a:schemeClr val="dk1"/>
              </a:buClr>
            </a:pPr>
            <a:r>
              <a:rPr lang="en">
                <a:solidFill>
                  <a:schemeClr val="dk1"/>
                </a:solidFill>
              </a:rPr>
              <a:t>Team values:</a:t>
            </a:r>
          </a:p>
          <a:p>
            <a:pPr indent="-228600" lvl="1" marL="914400" rtl="0">
              <a:spcBef>
                <a:spcPts val="0"/>
              </a:spcBef>
              <a:spcAft>
                <a:spcPts val="0"/>
              </a:spcAft>
              <a:buClr>
                <a:schemeClr val="dk1"/>
              </a:buClr>
            </a:pPr>
            <a:r>
              <a:rPr lang="en">
                <a:solidFill>
                  <a:schemeClr val="dk1"/>
                </a:solidFill>
              </a:rPr>
              <a:t>Trust</a:t>
            </a:r>
          </a:p>
          <a:p>
            <a:pPr indent="-228600" lvl="1" marL="914400" rtl="0">
              <a:spcBef>
                <a:spcPts val="0"/>
              </a:spcBef>
              <a:spcAft>
                <a:spcPts val="0"/>
              </a:spcAft>
              <a:buClr>
                <a:schemeClr val="dk1"/>
              </a:buClr>
            </a:pPr>
            <a:r>
              <a:rPr lang="en">
                <a:solidFill>
                  <a:schemeClr val="dk1"/>
                </a:solidFill>
              </a:rPr>
              <a:t>Continuous communication with the field</a:t>
            </a:r>
          </a:p>
          <a:p>
            <a:pPr indent="-228600" lvl="2" marL="1371600" rtl="0">
              <a:spcBef>
                <a:spcPts val="0"/>
              </a:spcBef>
              <a:spcAft>
                <a:spcPts val="0"/>
              </a:spcAft>
              <a:buClr>
                <a:schemeClr val="dk1"/>
              </a:buClr>
            </a:pPr>
            <a:r>
              <a:rPr lang="en">
                <a:solidFill>
                  <a:schemeClr val="dk1"/>
                </a:solidFill>
              </a:rPr>
              <a:t>Surveys</a:t>
            </a:r>
          </a:p>
          <a:p>
            <a:pPr indent="-228600" lvl="2" marL="1371600" rtl="0">
              <a:spcBef>
                <a:spcPts val="0"/>
              </a:spcBef>
              <a:spcAft>
                <a:spcPts val="0"/>
              </a:spcAft>
              <a:buClr>
                <a:schemeClr val="dk1"/>
              </a:buClr>
            </a:pPr>
            <a:r>
              <a:rPr lang="en">
                <a:solidFill>
                  <a:schemeClr val="dk1"/>
                </a:solidFill>
              </a:rPr>
              <a:t>Webinars</a:t>
            </a:r>
          </a:p>
          <a:p>
            <a:pPr indent="-228600" lvl="2" marL="1371600" rtl="0">
              <a:spcBef>
                <a:spcPts val="0"/>
              </a:spcBef>
              <a:spcAft>
                <a:spcPts val="0"/>
              </a:spcAft>
              <a:buClr>
                <a:schemeClr val="dk1"/>
              </a:buClr>
            </a:pPr>
            <a:r>
              <a:rPr lang="en">
                <a:solidFill>
                  <a:schemeClr val="dk1"/>
                </a:solidFill>
              </a:rPr>
              <a:t>Feedback forms</a:t>
            </a:r>
          </a:p>
          <a:p>
            <a:pPr indent="-228600" lvl="2" marL="1371600" rtl="0">
              <a:spcBef>
                <a:spcPts val="0"/>
              </a:spcBef>
              <a:spcAft>
                <a:spcPts val="0"/>
              </a:spcAft>
              <a:buClr>
                <a:schemeClr val="dk1"/>
              </a:buClr>
            </a:pPr>
            <a:r>
              <a:rPr lang="en">
                <a:solidFill>
                  <a:schemeClr val="dk1"/>
                </a:solidFill>
              </a:rPr>
              <a:t>VLAB (lately)</a:t>
            </a:r>
          </a:p>
          <a:p>
            <a:pPr indent="-228600" lvl="1" marL="914400" rtl="0">
              <a:spcBef>
                <a:spcPts val="0"/>
              </a:spcBef>
              <a:spcAft>
                <a:spcPts val="0"/>
              </a:spcAft>
              <a:buClr>
                <a:schemeClr val="dk1"/>
              </a:buClr>
            </a:pPr>
            <a:r>
              <a:rPr lang="en">
                <a:solidFill>
                  <a:schemeClr val="dk1"/>
                </a:solidFill>
              </a:rPr>
              <a:t>Rapid responses to issues</a:t>
            </a:r>
          </a:p>
          <a:p>
            <a:pPr indent="-228600" lvl="1" marL="914400" rtl="0">
              <a:spcBef>
                <a:spcPts val="0"/>
              </a:spcBef>
              <a:spcAft>
                <a:spcPts val="0"/>
              </a:spcAft>
              <a:buClr>
                <a:schemeClr val="dk1"/>
              </a:buClr>
            </a:pPr>
            <a:r>
              <a:rPr lang="en">
                <a:solidFill>
                  <a:schemeClr val="dk1"/>
                </a:solidFill>
              </a:rPr>
              <a:t>Strong working relationships with CR SSD and CR NWSEO</a:t>
            </a:r>
            <a:br>
              <a:rPr lang="en">
                <a:solidFill>
                  <a:schemeClr val="dk1"/>
                </a:solidFill>
              </a:rPr>
            </a:b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Step 6 - Update Wx Grids</a:t>
            </a:r>
          </a:p>
        </p:txBody>
      </p:sp>
      <p:sp>
        <p:nvSpPr>
          <p:cNvPr id="243" name="Shape 243"/>
          <p:cNvSpPr txBox="1"/>
          <p:nvPr>
            <p:ph idx="1" type="body"/>
          </p:nvPr>
        </p:nvSpPr>
        <p:spPr>
          <a:xfrm>
            <a:off x="98025" y="953625"/>
            <a:ext cx="3003300" cy="3615300"/>
          </a:xfrm>
          <a:prstGeom prst="rect">
            <a:avLst/>
          </a:prstGeom>
        </p:spPr>
        <p:txBody>
          <a:bodyPr anchorCtr="0" anchor="t" bIns="91425" lIns="91425" rIns="91425" tIns="91425">
            <a:noAutofit/>
          </a:bodyPr>
          <a:lstStyle/>
          <a:p>
            <a:pPr indent="-228600" lvl="0" marL="457200" rtl="0">
              <a:spcBef>
                <a:spcPts val="0"/>
              </a:spcBef>
            </a:pPr>
            <a:r>
              <a:rPr lang="en"/>
              <a:t>95% or more of the time these defaults are fine</a:t>
            </a:r>
          </a:p>
          <a:p>
            <a:pPr indent="-228600" lvl="0" marL="457200" rtl="0">
              <a:spcBef>
                <a:spcPts val="0"/>
              </a:spcBef>
            </a:pPr>
            <a:r>
              <a:rPr lang="en"/>
              <a:t>Automatically brings in convective watches to enhance the Wx grids</a:t>
            </a:r>
          </a:p>
          <a:p>
            <a:pPr indent="-228600" lvl="0" marL="457200" rtl="0">
              <a:spcBef>
                <a:spcPts val="0"/>
              </a:spcBef>
            </a:pPr>
            <a:r>
              <a:rPr lang="en" u="sng">
                <a:solidFill>
                  <a:schemeClr val="hlink"/>
                </a:solidFill>
                <a:hlinkClick r:id="rId3"/>
              </a:rPr>
              <a:t>Wx intensities</a:t>
            </a:r>
            <a:r>
              <a:rPr lang="en"/>
              <a:t> are  derived from QPF/SnowAmt</a:t>
            </a:r>
          </a:p>
          <a:p>
            <a:pPr indent="-228600" lvl="0" marL="457200" rtl="0">
              <a:spcBef>
                <a:spcPts val="0"/>
              </a:spcBef>
            </a:pPr>
            <a:r>
              <a:rPr lang="en"/>
              <a:t>Adds a level of flexibility/control before the Wx grid is created</a:t>
            </a:r>
          </a:p>
        </p:txBody>
      </p:sp>
      <p:pic>
        <p:nvPicPr>
          <p:cNvPr descr="FB_Wx.png" id="244" name="Shape 244"/>
          <p:cNvPicPr preferRelativeResize="0"/>
          <p:nvPr/>
        </p:nvPicPr>
        <p:blipFill>
          <a:blip r:embed="rId4">
            <a:alphaModFix/>
          </a:blip>
          <a:stretch>
            <a:fillRect/>
          </a:stretch>
        </p:blipFill>
        <p:spPr>
          <a:xfrm>
            <a:off x="3056649" y="1507024"/>
            <a:ext cx="6087350" cy="2260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0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10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10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animEffect filter="fade" transition="in">
                                      <p:cBhvr>
                                        <p:cTn dur="1000"/>
                                        <p:tgtEl>
                                          <p:spTgt spid="24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276050" y="79625"/>
            <a:ext cx="8520600" cy="572700"/>
          </a:xfrm>
          <a:prstGeom prst="rect">
            <a:avLst/>
          </a:prstGeom>
        </p:spPr>
        <p:txBody>
          <a:bodyPr anchorCtr="0" anchor="t" bIns="91425" lIns="91425" rIns="91425" tIns="91425">
            <a:noAutofit/>
          </a:bodyPr>
          <a:lstStyle/>
          <a:p>
            <a:pPr lvl="0" rtl="0">
              <a:spcBef>
                <a:spcPts val="0"/>
              </a:spcBef>
              <a:buNone/>
            </a:pPr>
            <a:r>
              <a:rPr b="1" lang="en">
                <a:solidFill>
                  <a:srgbClr val="8E7CC3"/>
                </a:solidFill>
              </a:rPr>
              <a:t>Training and Support Provided</a:t>
            </a:r>
          </a:p>
        </p:txBody>
      </p:sp>
      <p:sp>
        <p:nvSpPr>
          <p:cNvPr id="250" name="Shape 250"/>
          <p:cNvSpPr txBox="1"/>
          <p:nvPr>
            <p:ph idx="1" type="body"/>
          </p:nvPr>
        </p:nvSpPr>
        <p:spPr>
          <a:xfrm>
            <a:off x="71250" y="858350"/>
            <a:ext cx="9001500" cy="3972000"/>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ForecastBuilder</a:t>
            </a:r>
            <a:r>
              <a:rPr lang="en"/>
              <a:t> employs the most current peer-reviewed scientific techniques via:</a:t>
            </a:r>
          </a:p>
          <a:p>
            <a:pPr indent="-228600" lvl="1" marL="914400" rtl="0">
              <a:spcBef>
                <a:spcPts val="0"/>
              </a:spcBef>
            </a:pPr>
            <a:r>
              <a:rPr b="1" lang="en" u="sng">
                <a:solidFill>
                  <a:schemeClr val="hlink"/>
                </a:solidFill>
                <a:hlinkClick r:id="rId4"/>
              </a:rPr>
              <a:t>SnowRatio</a:t>
            </a:r>
          </a:p>
          <a:p>
            <a:pPr indent="-228600" lvl="1" marL="914400" rtl="0">
              <a:spcBef>
                <a:spcPts val="0"/>
              </a:spcBef>
            </a:pPr>
            <a:r>
              <a:rPr lang="en"/>
              <a:t>The </a:t>
            </a:r>
            <a:r>
              <a:rPr b="1" lang="en" u="sng">
                <a:solidFill>
                  <a:schemeClr val="hlink"/>
                </a:solidFill>
                <a:hlinkClick r:id="rId5"/>
              </a:rPr>
              <a:t>FRAM Ice Accumulation Model</a:t>
            </a:r>
            <a:r>
              <a:rPr lang="en"/>
              <a:t> (produced by Kris Sanders and Brian Barjenbruch @ TOP)</a:t>
            </a:r>
          </a:p>
          <a:p>
            <a:pPr indent="-228600" lvl="1" marL="914400" rtl="0">
              <a:spcBef>
                <a:spcPts val="0"/>
              </a:spcBef>
            </a:pPr>
            <a:r>
              <a:rPr lang="en"/>
              <a:t>The </a:t>
            </a:r>
            <a:r>
              <a:rPr b="1" lang="en" u="sng">
                <a:solidFill>
                  <a:schemeClr val="hlink"/>
                </a:solidFill>
                <a:hlinkClick r:id="rId6"/>
              </a:rPr>
              <a:t>Top-Down</a:t>
            </a:r>
            <a:r>
              <a:rPr lang="en"/>
              <a:t> approach for forecasting precipitation type</a:t>
            </a:r>
          </a:p>
          <a:p>
            <a:pPr indent="-228600" lvl="0" marL="457200" rtl="0">
              <a:spcBef>
                <a:spcPts val="0"/>
              </a:spcBef>
            </a:pPr>
            <a:r>
              <a:rPr lang="en"/>
              <a:t>Operational deployment </a:t>
            </a:r>
            <a:r>
              <a:rPr b="1" lang="en"/>
              <a:t>videos</a:t>
            </a:r>
            <a:r>
              <a:rPr lang="en"/>
              <a:t> on:</a:t>
            </a:r>
          </a:p>
          <a:p>
            <a:pPr indent="-228600" lvl="1" marL="914400" rtl="0">
              <a:spcBef>
                <a:spcPts val="0"/>
              </a:spcBef>
            </a:pPr>
            <a:r>
              <a:rPr lang="en"/>
              <a:t>ForecastBuilder usage</a:t>
            </a:r>
          </a:p>
          <a:p>
            <a:pPr indent="-317500" lvl="1" marL="914400" marR="0" rtl="0" algn="l">
              <a:lnSpc>
                <a:spcPct val="115000"/>
              </a:lnSpc>
              <a:spcBef>
                <a:spcPts val="0"/>
              </a:spcBef>
              <a:spcAft>
                <a:spcPts val="1600"/>
              </a:spcAft>
              <a:buClr>
                <a:schemeClr val="accent3"/>
              </a:buClr>
              <a:buSzPct val="100000"/>
              <a:buFont typeface="Proxima Nova"/>
            </a:pPr>
            <a:r>
              <a:rPr lang="en"/>
              <a:t>Ways to improve upon a consensus initialization</a:t>
            </a:r>
          </a:p>
          <a:p>
            <a:pPr indent="-228600" lvl="0" marL="457200" rtl="0">
              <a:spcBef>
                <a:spcPts val="0"/>
              </a:spcBef>
            </a:pPr>
            <a:r>
              <a:rPr lang="en"/>
              <a:t>Winter weather training via:</a:t>
            </a:r>
          </a:p>
          <a:p>
            <a:pPr indent="-228600" lvl="1" marL="914400" rtl="0">
              <a:spcBef>
                <a:spcPts val="0"/>
              </a:spcBef>
            </a:pPr>
            <a:r>
              <a:rPr b="1" lang="en"/>
              <a:t>Job sheets</a:t>
            </a:r>
          </a:p>
          <a:p>
            <a:pPr indent="-228600" lvl="1" marL="914400" rtl="0">
              <a:spcBef>
                <a:spcPts val="0"/>
              </a:spcBef>
            </a:pPr>
            <a:r>
              <a:rPr lang="en"/>
              <a:t>A </a:t>
            </a:r>
            <a:r>
              <a:rPr b="1" lang="en"/>
              <a:t>WES2 GFE Simulation</a:t>
            </a:r>
            <a:r>
              <a:rPr lang="en"/>
              <a:t>, when GFE becomes available on the WES2 (unknown)</a:t>
            </a:r>
          </a:p>
          <a:p>
            <a:pPr indent="-228600" lvl="0" marL="457200" rtl="0">
              <a:spcBef>
                <a:spcPts val="0"/>
              </a:spcBef>
            </a:pPr>
            <a:r>
              <a:rPr lang="en"/>
              <a:t>Real-time support 24-7:</a:t>
            </a:r>
          </a:p>
          <a:p>
            <a:pPr indent="-228600" lvl="1" marL="914400" rtl="0">
              <a:spcBef>
                <a:spcPts val="0"/>
              </a:spcBef>
            </a:pPr>
            <a:r>
              <a:rPr b="1" lang="en"/>
              <a:t>VLAB</a:t>
            </a:r>
          </a:p>
          <a:p>
            <a:pPr indent="-228600" lvl="1" marL="914400" rtl="0">
              <a:spcBef>
                <a:spcPts val="0"/>
              </a:spcBef>
            </a:pPr>
            <a:r>
              <a:rPr b="1" lang="en"/>
              <a:t>CRGMAT - NWS Chat Room </a:t>
            </a:r>
          </a:p>
          <a:p>
            <a:pPr indent="-228600" lvl="1" marL="914400" rtl="0">
              <a:spcBef>
                <a:spcPts val="0"/>
              </a:spcBef>
            </a:pPr>
            <a:r>
              <a:rPr b="1" lang="en"/>
              <a:t>CR - ROC - for forecast collaboration assistance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1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1000"/>
                                        <p:tgtEl>
                                          <p:spTgt spid="2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1000"/>
                                        <p:tgtEl>
                                          <p:spTgt spid="2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1000"/>
                                        <p:tgtEl>
                                          <p:spTgt spid="2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Effect filter="fade" transition="in">
                                      <p:cBhvr>
                                        <p:cTn dur="1000"/>
                                        <p:tgtEl>
                                          <p:spTgt spid="2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animEffect filter="fade" transition="in">
                                      <p:cBhvr>
                                        <p:cTn dur="1000"/>
                                        <p:tgtEl>
                                          <p:spTgt spid="2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6" st="6"/>
                                            </p:txEl>
                                          </p:spTgt>
                                        </p:tgtEl>
                                        <p:attrNameLst>
                                          <p:attrName>style.visibility</p:attrName>
                                        </p:attrNameLst>
                                      </p:cBhvr>
                                      <p:to>
                                        <p:strVal val="visible"/>
                                      </p:to>
                                    </p:set>
                                    <p:animEffect filter="fade" transition="in">
                                      <p:cBhvr>
                                        <p:cTn dur="1000"/>
                                        <p:tgtEl>
                                          <p:spTgt spid="25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7" st="7"/>
                                            </p:txEl>
                                          </p:spTgt>
                                        </p:tgtEl>
                                        <p:attrNameLst>
                                          <p:attrName>style.visibility</p:attrName>
                                        </p:attrNameLst>
                                      </p:cBhvr>
                                      <p:to>
                                        <p:strVal val="visible"/>
                                      </p:to>
                                    </p:set>
                                    <p:animEffect filter="fade" transition="in">
                                      <p:cBhvr>
                                        <p:cTn dur="1000"/>
                                        <p:tgtEl>
                                          <p:spTgt spid="25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8" st="8"/>
                                            </p:txEl>
                                          </p:spTgt>
                                        </p:tgtEl>
                                        <p:attrNameLst>
                                          <p:attrName>style.visibility</p:attrName>
                                        </p:attrNameLst>
                                      </p:cBhvr>
                                      <p:to>
                                        <p:strVal val="visible"/>
                                      </p:to>
                                    </p:set>
                                    <p:animEffect filter="fade" transition="in">
                                      <p:cBhvr>
                                        <p:cTn dur="1000"/>
                                        <p:tgtEl>
                                          <p:spTgt spid="25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9" st="9"/>
                                            </p:txEl>
                                          </p:spTgt>
                                        </p:tgtEl>
                                        <p:attrNameLst>
                                          <p:attrName>style.visibility</p:attrName>
                                        </p:attrNameLst>
                                      </p:cBhvr>
                                      <p:to>
                                        <p:strVal val="visible"/>
                                      </p:to>
                                    </p:set>
                                    <p:animEffect filter="fade" transition="in">
                                      <p:cBhvr>
                                        <p:cTn dur="1000"/>
                                        <p:tgtEl>
                                          <p:spTgt spid="25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0" st="10"/>
                                            </p:txEl>
                                          </p:spTgt>
                                        </p:tgtEl>
                                        <p:attrNameLst>
                                          <p:attrName>style.visibility</p:attrName>
                                        </p:attrNameLst>
                                      </p:cBhvr>
                                      <p:to>
                                        <p:strVal val="visible"/>
                                      </p:to>
                                    </p:set>
                                    <p:animEffect filter="fade" transition="in">
                                      <p:cBhvr>
                                        <p:cTn dur="1000"/>
                                        <p:tgtEl>
                                          <p:spTgt spid="25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1" st="11"/>
                                            </p:txEl>
                                          </p:spTgt>
                                        </p:tgtEl>
                                        <p:attrNameLst>
                                          <p:attrName>style.visibility</p:attrName>
                                        </p:attrNameLst>
                                      </p:cBhvr>
                                      <p:to>
                                        <p:strVal val="visible"/>
                                      </p:to>
                                    </p:set>
                                    <p:animEffect filter="fade" transition="in">
                                      <p:cBhvr>
                                        <p:cTn dur="1000"/>
                                        <p:tgtEl>
                                          <p:spTgt spid="25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2" st="12"/>
                                            </p:txEl>
                                          </p:spTgt>
                                        </p:tgtEl>
                                        <p:attrNameLst>
                                          <p:attrName>style.visibility</p:attrName>
                                        </p:attrNameLst>
                                      </p:cBhvr>
                                      <p:to>
                                        <p:strVal val="visible"/>
                                      </p:to>
                                    </p:set>
                                    <p:animEffect filter="fade" transition="in">
                                      <p:cBhvr>
                                        <p:cTn dur="1000"/>
                                        <p:tgtEl>
                                          <p:spTgt spid="25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3" st="13"/>
                                            </p:txEl>
                                          </p:spTgt>
                                        </p:tgtEl>
                                        <p:attrNameLst>
                                          <p:attrName>style.visibility</p:attrName>
                                        </p:attrNameLst>
                                      </p:cBhvr>
                                      <p:to>
                                        <p:strVal val="visible"/>
                                      </p:to>
                                    </p:set>
                                    <p:animEffect filter="fade" transition="in">
                                      <p:cBhvr>
                                        <p:cTn dur="1000"/>
                                        <p:tgtEl>
                                          <p:spTgt spid="250">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ForecastBuilder Process</a:t>
            </a:r>
          </a:p>
        </p:txBody>
      </p:sp>
      <p:sp>
        <p:nvSpPr>
          <p:cNvPr id="256" name="Shape 256"/>
          <p:cNvSpPr txBox="1"/>
          <p:nvPr>
            <p:ph idx="1" type="body"/>
          </p:nvPr>
        </p:nvSpPr>
        <p:spPr>
          <a:xfrm>
            <a:off x="311700" y="1152475"/>
            <a:ext cx="8520600" cy="37938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accent3"/>
              </a:buClr>
              <a:buSzPct val="100000"/>
              <a:buFont typeface="Proxima Nova"/>
            </a:pPr>
            <a:r>
              <a:rPr b="1" lang="en"/>
              <a:t>Period 2 - day 7 initialized at 0530Z and 1730Z with SuperBlend</a:t>
            </a:r>
            <a:r>
              <a:rPr lang="en"/>
              <a:t> by ForecastBuilder_CRON for the ‘</a:t>
            </a:r>
            <a:r>
              <a:rPr b="1" lang="en"/>
              <a:t>foundation grids</a:t>
            </a:r>
            <a:r>
              <a:rPr lang="en"/>
              <a:t>’ T, MaxT, MinT, Td, Wind, Sky, PoP.    Additionally: WindGust, QPF, SnowRatio, MaxTAloft, ProbRefreezeSleet, SnowAmt and IceAccum through day 3.</a:t>
            </a:r>
          </a:p>
          <a:p>
            <a:pPr indent="-228600" lvl="0" marL="457200" rtl="0">
              <a:spcBef>
                <a:spcPts val="0"/>
              </a:spcBef>
            </a:pPr>
            <a:r>
              <a:rPr b="1" lang="en"/>
              <a:t>C</a:t>
            </a:r>
            <a:r>
              <a:rPr b="1" lang="en"/>
              <a:t>ollaborate and modify, as needed, all foundation grids </a:t>
            </a:r>
          </a:p>
          <a:p>
            <a:pPr indent="-228600" lvl="0" marL="457200" rtl="0">
              <a:spcBef>
                <a:spcPts val="0"/>
              </a:spcBef>
            </a:pPr>
            <a:r>
              <a:rPr b="1" lang="en"/>
              <a:t>Use ForecastBuilder to produce SnowAmt and IceAccum</a:t>
            </a:r>
            <a:r>
              <a:rPr lang="en"/>
              <a:t>, which incorporates the FRAM model for IceAccum</a:t>
            </a:r>
          </a:p>
          <a:p>
            <a:pPr indent="-228600" lvl="0" marL="457200" rtl="0">
              <a:spcBef>
                <a:spcPts val="0"/>
              </a:spcBef>
            </a:pPr>
            <a:r>
              <a:rPr lang="en"/>
              <a:t>Testbed offices (a cluster of 10 WFOs) adjusted the Top Down grids and created the Wx grids via ForecastBuilder </a:t>
            </a:r>
          </a:p>
          <a:p>
            <a:pPr indent="-228600" lvl="1" marL="914400" rtl="0">
              <a:spcBef>
                <a:spcPts val="0"/>
              </a:spcBef>
            </a:pPr>
            <a:r>
              <a:rPr lang="en"/>
              <a:t>Other WFOs joined in during the experiment</a:t>
            </a:r>
          </a:p>
          <a:p>
            <a:pPr lvl="0" rtl="0">
              <a:spcBef>
                <a:spcPts val="0"/>
              </a:spcBef>
              <a:buNone/>
            </a:pPr>
            <a:r>
              <a:t/>
            </a:r>
            <a:endParaRPr b="1">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10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10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1000"/>
                                        <p:tgtEl>
                                          <p:spTgt spid="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1000"/>
                                        <p:tgtEl>
                                          <p:spTgt spid="2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Effect filter="fade" transition="in">
                                      <p:cBhvr>
                                        <p:cTn dur="1000"/>
                                        <p:tgtEl>
                                          <p:spTgt spid="25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1051625" y="88525"/>
            <a:ext cx="7967700" cy="572700"/>
          </a:xfrm>
          <a:prstGeom prst="rect">
            <a:avLst/>
          </a:prstGeom>
        </p:spPr>
        <p:txBody>
          <a:bodyPr anchorCtr="0" anchor="t" bIns="91425" lIns="91425" rIns="91425" tIns="91425">
            <a:noAutofit/>
          </a:bodyPr>
          <a:lstStyle/>
          <a:p>
            <a:pPr lvl="0">
              <a:spcBef>
                <a:spcPts val="0"/>
              </a:spcBef>
              <a:buNone/>
            </a:pPr>
            <a:r>
              <a:rPr lang="en"/>
              <a:t>Testbed Offices - CR ForecastBuilder Usage</a:t>
            </a:r>
          </a:p>
        </p:txBody>
      </p:sp>
      <p:pic>
        <p:nvPicPr>
          <p:cNvPr descr="FB_Test.png" id="262" name="Shape 262"/>
          <p:cNvPicPr preferRelativeResize="0"/>
          <p:nvPr/>
        </p:nvPicPr>
        <p:blipFill>
          <a:blip r:embed="rId3">
            <a:alphaModFix/>
          </a:blip>
          <a:stretch>
            <a:fillRect/>
          </a:stretch>
        </p:blipFill>
        <p:spPr>
          <a:xfrm>
            <a:off x="142600" y="1156275"/>
            <a:ext cx="4473975" cy="3463025"/>
          </a:xfrm>
          <a:prstGeom prst="rect">
            <a:avLst/>
          </a:prstGeom>
          <a:noFill/>
          <a:ln>
            <a:noFill/>
          </a:ln>
        </p:spPr>
      </p:pic>
      <p:pic>
        <p:nvPicPr>
          <p:cNvPr descr="CR_Usage_Map_2_21_17.png" id="263" name="Shape 263"/>
          <p:cNvPicPr preferRelativeResize="0"/>
          <p:nvPr/>
        </p:nvPicPr>
        <p:blipFill>
          <a:blip r:embed="rId4">
            <a:alphaModFix/>
          </a:blip>
          <a:stretch>
            <a:fillRect/>
          </a:stretch>
        </p:blipFill>
        <p:spPr>
          <a:xfrm>
            <a:off x="4616578" y="1204912"/>
            <a:ext cx="4348295" cy="3365750"/>
          </a:xfrm>
          <a:prstGeom prst="rect">
            <a:avLst/>
          </a:prstGeom>
          <a:noFill/>
          <a:ln>
            <a:noFill/>
          </a:ln>
        </p:spPr>
      </p:pic>
      <p:sp>
        <p:nvSpPr>
          <p:cNvPr id="264" name="Shape 264"/>
          <p:cNvSpPr txBox="1"/>
          <p:nvPr/>
        </p:nvSpPr>
        <p:spPr>
          <a:xfrm>
            <a:off x="1755725" y="4465050"/>
            <a:ext cx="1024800" cy="436800"/>
          </a:xfrm>
          <a:prstGeom prst="rect">
            <a:avLst/>
          </a:prstGeom>
          <a:noFill/>
          <a:ln>
            <a:noFill/>
          </a:ln>
        </p:spPr>
        <p:txBody>
          <a:bodyPr anchorCtr="0" anchor="t" bIns="91425" lIns="91425" rIns="91425" tIns="91425">
            <a:noAutofit/>
          </a:bodyPr>
          <a:lstStyle/>
          <a:p>
            <a:pPr lvl="0">
              <a:spcBef>
                <a:spcPts val="0"/>
              </a:spcBef>
              <a:buNone/>
            </a:pPr>
            <a:r>
              <a:rPr lang="en"/>
              <a:t>Late 2016</a:t>
            </a:r>
          </a:p>
        </p:txBody>
      </p:sp>
      <p:sp>
        <p:nvSpPr>
          <p:cNvPr id="265" name="Shape 265"/>
          <p:cNvSpPr txBox="1"/>
          <p:nvPr/>
        </p:nvSpPr>
        <p:spPr>
          <a:xfrm>
            <a:off x="6238600" y="4465050"/>
            <a:ext cx="1265700" cy="436800"/>
          </a:xfrm>
          <a:prstGeom prst="rect">
            <a:avLst/>
          </a:prstGeom>
          <a:noFill/>
          <a:ln>
            <a:noFill/>
          </a:ln>
        </p:spPr>
        <p:txBody>
          <a:bodyPr anchorCtr="0" anchor="t" bIns="91425" lIns="91425" rIns="91425" tIns="91425">
            <a:noAutofit/>
          </a:bodyPr>
          <a:lstStyle/>
          <a:p>
            <a:pPr lvl="0" rtl="0">
              <a:spcBef>
                <a:spcPts val="0"/>
              </a:spcBef>
              <a:buNone/>
            </a:pPr>
            <a:r>
              <a:rPr lang="en"/>
              <a:t>Spring 2017</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id="270" name="Shape 270"/>
          <p:cNvPicPr preferRelativeResize="0"/>
          <p:nvPr/>
        </p:nvPicPr>
        <p:blipFill>
          <a:blip r:embed="rId3">
            <a:alphaModFix/>
          </a:blip>
          <a:stretch>
            <a:fillRect/>
          </a:stretch>
        </p:blipFill>
        <p:spPr>
          <a:xfrm>
            <a:off x="804699" y="212875"/>
            <a:ext cx="7366449" cy="4766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1782450" y="436100"/>
            <a:ext cx="5703600" cy="572700"/>
          </a:xfrm>
          <a:prstGeom prst="rect">
            <a:avLst/>
          </a:prstGeom>
        </p:spPr>
        <p:txBody>
          <a:bodyPr anchorCtr="0" anchor="t" bIns="91425" lIns="91425" rIns="91425" tIns="91425">
            <a:noAutofit/>
          </a:bodyPr>
          <a:lstStyle/>
          <a:p>
            <a:pPr lvl="0">
              <a:spcBef>
                <a:spcPts val="0"/>
              </a:spcBef>
              <a:buNone/>
            </a:pPr>
            <a:r>
              <a:rPr lang="en"/>
              <a:t>Wx Grids - Forecaster Satisfaction</a:t>
            </a:r>
          </a:p>
        </p:txBody>
      </p:sp>
      <p:pic>
        <p:nvPicPr>
          <p:cNvPr id="276" name="Shape 276"/>
          <p:cNvPicPr preferRelativeResize="0"/>
          <p:nvPr/>
        </p:nvPicPr>
        <p:blipFill>
          <a:blip r:embed="rId3">
            <a:alphaModFix/>
          </a:blip>
          <a:stretch>
            <a:fillRect/>
          </a:stretch>
        </p:blipFill>
        <p:spPr>
          <a:xfrm>
            <a:off x="1600200" y="1205775"/>
            <a:ext cx="5943600" cy="3514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1100700" y="427175"/>
            <a:ext cx="6942600" cy="572700"/>
          </a:xfrm>
          <a:prstGeom prst="rect">
            <a:avLst/>
          </a:prstGeom>
        </p:spPr>
        <p:txBody>
          <a:bodyPr anchorCtr="0" anchor="t" bIns="91425" lIns="91425" rIns="91425" tIns="91425">
            <a:noAutofit/>
          </a:bodyPr>
          <a:lstStyle/>
          <a:p>
            <a:pPr lvl="0" rtl="0">
              <a:spcBef>
                <a:spcPts val="0"/>
              </a:spcBef>
              <a:buNone/>
            </a:pPr>
            <a:r>
              <a:rPr lang="en"/>
              <a:t>Snow/Ice Grids</a:t>
            </a:r>
            <a:r>
              <a:rPr lang="en"/>
              <a:t> - Forecaster Satisfaction</a:t>
            </a:r>
          </a:p>
        </p:txBody>
      </p:sp>
      <p:pic>
        <p:nvPicPr>
          <p:cNvPr id="282" name="Shape 282"/>
          <p:cNvPicPr preferRelativeResize="0"/>
          <p:nvPr/>
        </p:nvPicPr>
        <p:blipFill>
          <a:blip r:embed="rId3">
            <a:alphaModFix/>
          </a:blip>
          <a:stretch>
            <a:fillRect/>
          </a:stretch>
        </p:blipFill>
        <p:spPr>
          <a:xfrm>
            <a:off x="1480325" y="1490925"/>
            <a:ext cx="5943600" cy="3248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1345750" y="222800"/>
            <a:ext cx="6541500" cy="786000"/>
          </a:xfrm>
          <a:prstGeom prst="rect">
            <a:avLst/>
          </a:prstGeom>
        </p:spPr>
        <p:txBody>
          <a:bodyPr anchorCtr="0" anchor="t" bIns="91425" lIns="91425" rIns="91425" tIns="91425">
            <a:noAutofit/>
          </a:bodyPr>
          <a:lstStyle/>
          <a:p>
            <a:pPr lvl="0">
              <a:spcBef>
                <a:spcPts val="0"/>
              </a:spcBef>
              <a:buNone/>
            </a:pPr>
            <a:r>
              <a:rPr lang="en"/>
              <a:t>Was the Forecast Created in a Shorter </a:t>
            </a:r>
          </a:p>
          <a:p>
            <a:pPr lvl="0" rtl="0">
              <a:spcBef>
                <a:spcPts val="0"/>
              </a:spcBef>
              <a:buNone/>
            </a:pPr>
            <a:r>
              <a:rPr lang="en"/>
              <a:t>Amount of Time Using ForecastBuilder?</a:t>
            </a:r>
          </a:p>
        </p:txBody>
      </p:sp>
      <p:pic>
        <p:nvPicPr>
          <p:cNvPr id="288" name="Shape 288"/>
          <p:cNvPicPr preferRelativeResize="0"/>
          <p:nvPr/>
        </p:nvPicPr>
        <p:blipFill>
          <a:blip r:embed="rId3">
            <a:alphaModFix/>
          </a:blip>
          <a:stretch>
            <a:fillRect/>
          </a:stretch>
        </p:blipFill>
        <p:spPr>
          <a:xfrm>
            <a:off x="1667500" y="1321600"/>
            <a:ext cx="5715000" cy="3533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2147900" y="409350"/>
            <a:ext cx="5703600" cy="572700"/>
          </a:xfrm>
          <a:prstGeom prst="rect">
            <a:avLst/>
          </a:prstGeom>
        </p:spPr>
        <p:txBody>
          <a:bodyPr anchorCtr="0" anchor="t" bIns="91425" lIns="91425" rIns="91425" tIns="91425">
            <a:noAutofit/>
          </a:bodyPr>
          <a:lstStyle/>
          <a:p>
            <a:pPr lvl="0" rtl="0">
              <a:spcBef>
                <a:spcPts val="0"/>
              </a:spcBef>
              <a:buNone/>
            </a:pPr>
            <a:r>
              <a:rPr lang="en"/>
              <a:t>Was Collaboration Easier? </a:t>
            </a:r>
          </a:p>
        </p:txBody>
      </p:sp>
      <p:pic>
        <p:nvPicPr>
          <p:cNvPr id="294" name="Shape 294"/>
          <p:cNvPicPr preferRelativeResize="0"/>
          <p:nvPr/>
        </p:nvPicPr>
        <p:blipFill>
          <a:blip r:embed="rId3">
            <a:alphaModFix/>
          </a:blip>
          <a:stretch>
            <a:fillRect/>
          </a:stretch>
        </p:blipFill>
        <p:spPr>
          <a:xfrm>
            <a:off x="1475475" y="1250325"/>
            <a:ext cx="5943600" cy="3781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ForecastBuilder’s Future</a:t>
            </a:r>
          </a:p>
        </p:txBody>
      </p:sp>
      <p:sp>
        <p:nvSpPr>
          <p:cNvPr id="300" name="Shape 30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CR to u</a:t>
            </a:r>
            <a:r>
              <a:rPr lang="en"/>
              <a:t>se NationalBlend as starting point in ForecastBuilder   </a:t>
            </a:r>
            <a:r>
              <a:rPr b="1" lang="en"/>
              <a:t>Q4 FY17 - Q1 FY18</a:t>
            </a:r>
          </a:p>
          <a:p>
            <a:pPr indent="-228600" lvl="1" marL="914400" rtl="0">
              <a:spcBef>
                <a:spcPts val="0"/>
              </a:spcBef>
            </a:pPr>
            <a:r>
              <a:rPr lang="en"/>
              <a:t>Gradually roll back support of Regional Blends.    </a:t>
            </a:r>
            <a:r>
              <a:rPr b="1" lang="en"/>
              <a:t>FY18</a:t>
            </a:r>
          </a:p>
          <a:p>
            <a:pPr indent="-228600" lvl="2" marL="1371600" rtl="0">
              <a:spcBef>
                <a:spcPts val="0"/>
              </a:spcBef>
            </a:pPr>
            <a:r>
              <a:rPr lang="en"/>
              <a:t>Start with NBMRegBlend, CONSMOS, BCCONSMOS</a:t>
            </a:r>
          </a:p>
          <a:p>
            <a:pPr indent="-228600" lvl="1" marL="914400" rtl="0">
              <a:spcBef>
                <a:spcPts val="0"/>
              </a:spcBef>
            </a:pPr>
            <a:r>
              <a:rPr lang="en"/>
              <a:t>Possibly incorporate WR Impact Grids idea</a:t>
            </a:r>
          </a:p>
          <a:p>
            <a:pPr indent="-228600" lvl="0" marL="457200" rtl="0">
              <a:spcBef>
                <a:spcPts val="0"/>
              </a:spcBef>
            </a:pPr>
            <a:r>
              <a:rPr lang="en"/>
              <a:t>ESTF (Enhanced Short Term Forecast) with ForecastBuilder </a:t>
            </a:r>
            <a:r>
              <a:rPr b="1" lang="en"/>
              <a:t>FY18</a:t>
            </a:r>
          </a:p>
          <a:p>
            <a:pPr indent="-228600" lvl="1" marL="914400" rtl="0">
              <a:spcBef>
                <a:spcPts val="0"/>
              </a:spcBef>
            </a:pPr>
            <a:r>
              <a:rPr lang="en"/>
              <a:t>Possible 6 hour Grid Population to align with TAF times.</a:t>
            </a:r>
          </a:p>
          <a:p>
            <a:pPr indent="-228600" lvl="0" marL="457200" rtl="0">
              <a:spcBef>
                <a:spcPts val="0"/>
              </a:spcBef>
            </a:pPr>
            <a:r>
              <a:rPr lang="en"/>
              <a:t>“Finalize” grid updater built into FB to smoothly and effortlessly update dependent grids across the Public/Fire Wx/Aviation/Marine realms </a:t>
            </a:r>
            <a:r>
              <a:rPr b="1" lang="en"/>
              <a:t>Q1 FY17 - Q1 FY18</a:t>
            </a:r>
          </a:p>
          <a:p>
            <a:pPr indent="-228600" lvl="1" marL="914400" rtl="0">
              <a:spcBef>
                <a:spcPts val="0"/>
              </a:spcBef>
            </a:pPr>
            <a:r>
              <a:rPr lang="en"/>
              <a:t>Completed for Public (Q1 FY17) and Aviation (Q2 FY17)</a:t>
            </a:r>
            <a:br>
              <a:rPr lang="en"/>
            </a:br>
            <a:br>
              <a:rPr lang="en"/>
            </a:br>
            <a:br>
              <a:rPr lang="en"/>
            </a:b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GMAT_Projects_Timeline.PNG" id="116" name="Shape 116"/>
          <p:cNvPicPr preferRelativeResize="0"/>
          <p:nvPr/>
        </p:nvPicPr>
        <p:blipFill rotWithShape="1">
          <a:blip r:embed="rId3">
            <a:alphaModFix/>
          </a:blip>
          <a:srcRect b="0" l="485" r="495" t="0"/>
          <a:stretch/>
        </p:blipFill>
        <p:spPr>
          <a:xfrm>
            <a:off x="1210999" y="285224"/>
            <a:ext cx="6956491" cy="4715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Where we are heading (cont)</a:t>
            </a:r>
          </a:p>
        </p:txBody>
      </p:sp>
      <p:sp>
        <p:nvSpPr>
          <p:cNvPr id="306" name="Shape 30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Target of Opportunity “Finder”   </a:t>
            </a:r>
            <a:r>
              <a:rPr b="1" lang="en"/>
              <a:t>Q3 - Q4 FY 17</a:t>
            </a:r>
          </a:p>
          <a:p>
            <a:pPr indent="-228600" lvl="0" marL="457200" rtl="0">
              <a:spcBef>
                <a:spcPts val="0"/>
              </a:spcBef>
            </a:pPr>
            <a:r>
              <a:rPr lang="en"/>
              <a:t>Fire Wx Grid Creation within ForecastBuilder  </a:t>
            </a:r>
            <a:r>
              <a:rPr b="1" lang="en"/>
              <a:t>Q3 FY17 - Q1 FY18</a:t>
            </a:r>
          </a:p>
          <a:p>
            <a:pPr indent="-228600" lvl="0" marL="457200" rtl="0">
              <a:spcBef>
                <a:spcPts val="0"/>
              </a:spcBef>
            </a:pPr>
            <a:r>
              <a:rPr lang="en"/>
              <a:t>Ensure AutoWSW is running CR-wide	</a:t>
            </a:r>
            <a:r>
              <a:rPr b="1" lang="en"/>
              <a:t>Q1 FY18</a:t>
            </a:r>
          </a:p>
          <a:p>
            <a:pPr indent="-228600" lvl="0" marL="457200">
              <a:spcBef>
                <a:spcPts val="0"/>
              </a:spcBef>
            </a:pPr>
            <a:r>
              <a:rPr lang="en"/>
              <a:t>Encourage further expansion of ForecastBuilder beyond CR  </a:t>
            </a:r>
            <a:r>
              <a:rPr b="1" lang="en"/>
              <a:t>Q2 FY17 - FY18</a:t>
            </a:r>
            <a:br>
              <a:rPr lang="en"/>
            </a:b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id="311" name="Shape 311"/>
          <p:cNvPicPr preferRelativeResize="0"/>
          <p:nvPr/>
        </p:nvPicPr>
        <p:blipFill>
          <a:blip r:embed="rId3">
            <a:alphaModFix/>
          </a:blip>
          <a:stretch>
            <a:fillRect/>
          </a:stretch>
        </p:blipFill>
        <p:spPr>
          <a:xfrm>
            <a:off x="455821" y="338675"/>
            <a:ext cx="7626357" cy="5143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id="316" name="Shape 316"/>
          <p:cNvPicPr preferRelativeResize="0"/>
          <p:nvPr/>
        </p:nvPicPr>
        <p:blipFill>
          <a:blip r:embed="rId3">
            <a:alphaModFix/>
          </a:blip>
          <a:stretch>
            <a:fillRect/>
          </a:stretch>
        </p:blipFill>
        <p:spPr>
          <a:xfrm>
            <a:off x="872076" y="213875"/>
            <a:ext cx="7399845"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development of ForecastBuilder</a:t>
            </a:r>
          </a:p>
        </p:txBody>
      </p:sp>
      <p:sp>
        <p:nvSpPr>
          <p:cNvPr id="122" name="Shape 122"/>
          <p:cNvSpPr txBox="1"/>
          <p:nvPr>
            <p:ph idx="1" type="body"/>
          </p:nvPr>
        </p:nvSpPr>
        <p:spPr>
          <a:xfrm>
            <a:off x="311700" y="1418775"/>
            <a:ext cx="8520600" cy="3150000"/>
          </a:xfrm>
          <a:prstGeom prst="rect">
            <a:avLst/>
          </a:prstGeom>
        </p:spPr>
        <p:txBody>
          <a:bodyPr anchorCtr="0" anchor="t" bIns="91425" lIns="91425" rIns="91425" tIns="91425">
            <a:noAutofit/>
          </a:bodyPr>
          <a:lstStyle/>
          <a:p>
            <a:pPr indent="-228600" lvl="0" marL="457200" rtl="0">
              <a:spcBef>
                <a:spcPts val="0"/>
              </a:spcBef>
            </a:pPr>
            <a:r>
              <a:rPr lang="en"/>
              <a:t>Since the GMAT inception the team looked to standardize and improve the creation of the SnowAmt, IceAccum, and Wx grids. Surveys revealed that there were many disparate ways that offices were creating these grids - some with questionable science leading to consistency issues both </a:t>
            </a:r>
            <a:r>
              <a:rPr b="1" lang="en"/>
              <a:t>internally and externally</a:t>
            </a:r>
            <a:r>
              <a:rPr lang="en"/>
              <a:t>. </a:t>
            </a:r>
          </a:p>
          <a:p>
            <a:pPr indent="-228600" lvl="0" marL="457200" rtl="0">
              <a:spcBef>
                <a:spcPts val="0"/>
              </a:spcBef>
            </a:pPr>
            <a:r>
              <a:rPr lang="en"/>
              <a:t>Late in 2015, based on our previous projects, the team felt that the time was right to fully take on these elements. </a:t>
            </a:r>
          </a:p>
          <a:p>
            <a:pPr indent="-228600" lvl="1" marL="914400">
              <a:spcBef>
                <a:spcPts val="0"/>
              </a:spcBef>
            </a:pPr>
            <a:r>
              <a:rPr lang="en"/>
              <a:t>It quickly became clear that the SnowAmt, IceAccum, and Wx grids have major dependencies and connections with many other forecast elements. Accordingly, </a:t>
            </a:r>
            <a:r>
              <a:rPr b="1" lang="en"/>
              <a:t>producing consistent, quality forecast grids required a comprehensive, science based, approach</a:t>
            </a:r>
            <a:r>
              <a:rPr lang="en"/>
              <a:t>. </a:t>
            </a:r>
            <a:br>
              <a:rPr lang="en"/>
            </a:b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258225" y="228600"/>
            <a:ext cx="8520600" cy="572700"/>
          </a:xfrm>
          <a:prstGeom prst="rect">
            <a:avLst/>
          </a:prstGeom>
        </p:spPr>
        <p:txBody>
          <a:bodyPr anchorCtr="0" anchor="t" bIns="91425" lIns="91425" rIns="91425" tIns="91425">
            <a:noAutofit/>
          </a:bodyPr>
          <a:lstStyle/>
          <a:p>
            <a:pPr lvl="0" rtl="0">
              <a:spcBef>
                <a:spcPts val="0"/>
              </a:spcBef>
              <a:buNone/>
            </a:pPr>
            <a:r>
              <a:t/>
            </a:r>
            <a:endParaRPr b="1">
              <a:solidFill>
                <a:srgbClr val="980000"/>
              </a:solidFill>
            </a:endParaRPr>
          </a:p>
          <a:p>
            <a:pPr lvl="0" rtl="0">
              <a:spcBef>
                <a:spcPts val="0"/>
              </a:spcBef>
              <a:buNone/>
            </a:pPr>
            <a:r>
              <a:t/>
            </a:r>
            <a:endParaRPr b="1">
              <a:solidFill>
                <a:srgbClr val="8E7CC3"/>
              </a:solidFill>
            </a:endParaRPr>
          </a:p>
          <a:p>
            <a:pPr lvl="0" rtl="0">
              <a:spcBef>
                <a:spcPts val="0"/>
              </a:spcBef>
              <a:buNone/>
            </a:pPr>
            <a:r>
              <a:t/>
            </a:r>
            <a:endParaRPr b="1">
              <a:solidFill>
                <a:srgbClr val="8E7CC3"/>
              </a:solidFill>
            </a:endParaRPr>
          </a:p>
        </p:txBody>
      </p:sp>
      <p:sp>
        <p:nvSpPr>
          <p:cNvPr id="128" name="Shape 128"/>
          <p:cNvSpPr txBox="1"/>
          <p:nvPr/>
        </p:nvSpPr>
        <p:spPr>
          <a:xfrm>
            <a:off x="0" y="909050"/>
            <a:ext cx="8738100" cy="3828000"/>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accent3"/>
              </a:buClr>
              <a:buSzPct val="100000"/>
              <a:buFont typeface="Proxima Nova"/>
            </a:pPr>
            <a:r>
              <a:rPr lang="en" sz="2400">
                <a:solidFill>
                  <a:schemeClr val="accent3"/>
                </a:solidFill>
                <a:latin typeface="Proxima Nova"/>
                <a:ea typeface="Proxima Nova"/>
                <a:cs typeface="Proxima Nova"/>
                <a:sym typeface="Proxima Nova"/>
              </a:rPr>
              <a:t>The GMAT saw a</a:t>
            </a:r>
            <a:r>
              <a:rPr lang="en" sz="2400">
                <a:solidFill>
                  <a:schemeClr val="accent3"/>
                </a:solidFill>
                <a:latin typeface="Proxima Nova"/>
                <a:ea typeface="Proxima Nova"/>
                <a:cs typeface="Proxima Nova"/>
                <a:sym typeface="Proxima Nova"/>
              </a:rPr>
              <a:t> need to </a:t>
            </a:r>
            <a:r>
              <a:rPr lang="en" sz="2400" u="sng">
                <a:solidFill>
                  <a:schemeClr val="accent3"/>
                </a:solidFill>
                <a:latin typeface="Proxima Nova"/>
                <a:ea typeface="Proxima Nova"/>
                <a:cs typeface="Proxima Nova"/>
                <a:sym typeface="Proxima Nova"/>
              </a:rPr>
              <a:t>work together both regionally </a:t>
            </a:r>
            <a:r>
              <a:rPr b="1" lang="en" sz="2400" u="sng">
                <a:solidFill>
                  <a:schemeClr val="accent3"/>
                </a:solidFill>
                <a:latin typeface="Proxima Nova"/>
                <a:ea typeface="Proxima Nova"/>
                <a:cs typeface="Proxima Nova"/>
                <a:sym typeface="Proxima Nova"/>
              </a:rPr>
              <a:t>and</a:t>
            </a:r>
            <a:r>
              <a:rPr lang="en" sz="2400" u="sng">
                <a:solidFill>
                  <a:schemeClr val="accent3"/>
                </a:solidFill>
                <a:latin typeface="Proxima Nova"/>
                <a:ea typeface="Proxima Nova"/>
                <a:cs typeface="Proxima Nova"/>
                <a:sym typeface="Proxima Nova"/>
              </a:rPr>
              <a:t> nationally</a:t>
            </a:r>
            <a:r>
              <a:rPr lang="en" sz="2400">
                <a:solidFill>
                  <a:schemeClr val="accent3"/>
                </a:solidFill>
                <a:latin typeface="Proxima Nova"/>
                <a:ea typeface="Proxima Nova"/>
                <a:cs typeface="Proxima Nova"/>
                <a:sym typeface="Proxima Nova"/>
              </a:rPr>
              <a:t> to produce a gridded forecasting approach that: </a:t>
            </a:r>
          </a:p>
          <a:p>
            <a:pPr indent="-381000" lvl="1" marL="914400" rtl="0">
              <a:lnSpc>
                <a:spcPct val="115000"/>
              </a:lnSpc>
              <a:spcBef>
                <a:spcPts val="0"/>
              </a:spcBef>
              <a:spcAft>
                <a:spcPts val="1600"/>
              </a:spcAft>
              <a:buClr>
                <a:schemeClr val="accent3"/>
              </a:buClr>
              <a:buSzPct val="100000"/>
              <a:buFont typeface="Proxima Nova"/>
            </a:pPr>
            <a:r>
              <a:rPr b="1" lang="en" sz="2400">
                <a:solidFill>
                  <a:schemeClr val="accent3"/>
                </a:solidFill>
                <a:latin typeface="Proxima Nova"/>
                <a:ea typeface="Proxima Nova"/>
                <a:cs typeface="Proxima Nova"/>
                <a:sym typeface="Proxima Nova"/>
              </a:rPr>
              <a:t>Is structured, systematic, and scientifically grounded</a:t>
            </a:r>
          </a:p>
          <a:p>
            <a:pPr indent="-381000" lvl="1" marL="914400" rtl="0">
              <a:lnSpc>
                <a:spcPct val="115000"/>
              </a:lnSpc>
              <a:spcBef>
                <a:spcPts val="0"/>
              </a:spcBef>
              <a:spcAft>
                <a:spcPts val="1600"/>
              </a:spcAft>
              <a:buClr>
                <a:schemeClr val="accent3"/>
              </a:buClr>
              <a:buSzPct val="100000"/>
              <a:buFont typeface="Proxima Nova"/>
            </a:pPr>
            <a:r>
              <a:rPr b="1" lang="en" sz="2400">
                <a:solidFill>
                  <a:schemeClr val="accent3"/>
                </a:solidFill>
                <a:latin typeface="Proxima Nova"/>
                <a:ea typeface="Proxima Nova"/>
                <a:cs typeface="Proxima Nova"/>
                <a:sym typeface="Proxima Nova"/>
              </a:rPr>
              <a:t>Replicable from Office to Office and Forecaster to Forecaster</a:t>
            </a:r>
          </a:p>
          <a:p>
            <a:pPr indent="-381000" lvl="1" marL="914400" rtl="0">
              <a:lnSpc>
                <a:spcPct val="115000"/>
              </a:lnSpc>
              <a:spcBef>
                <a:spcPts val="0"/>
              </a:spcBef>
              <a:spcAft>
                <a:spcPts val="1600"/>
              </a:spcAft>
              <a:buClr>
                <a:schemeClr val="accent3"/>
              </a:buClr>
              <a:buSzPct val="100000"/>
              <a:buFont typeface="Proxima Nova"/>
            </a:pPr>
            <a:r>
              <a:rPr b="1" lang="en" sz="2400">
                <a:solidFill>
                  <a:schemeClr val="accent3"/>
                </a:solidFill>
                <a:latin typeface="Proxima Nova"/>
                <a:ea typeface="Proxima Nova"/>
                <a:cs typeface="Proxima Nova"/>
                <a:sym typeface="Proxima Nova"/>
              </a:rPr>
              <a:t>Creates SnowAmt, IceAccum, and Wx grids in the same way</a:t>
            </a:r>
          </a:p>
          <a:p>
            <a:pPr indent="-381000" lvl="1" marL="914400" rtl="0">
              <a:lnSpc>
                <a:spcPct val="115000"/>
              </a:lnSpc>
              <a:spcBef>
                <a:spcPts val="0"/>
              </a:spcBef>
              <a:spcAft>
                <a:spcPts val="1600"/>
              </a:spcAft>
              <a:buClr>
                <a:schemeClr val="accent3"/>
              </a:buClr>
              <a:buSzPct val="100000"/>
              <a:buFont typeface="Proxima Nova"/>
            </a:pPr>
            <a:r>
              <a:rPr b="1" lang="en" sz="2400">
                <a:solidFill>
                  <a:schemeClr val="accent3"/>
                </a:solidFill>
                <a:latin typeface="Proxima Nova"/>
                <a:ea typeface="Proxima Nova"/>
                <a:cs typeface="Proxima Nova"/>
                <a:sym typeface="Proxima Nova"/>
              </a:rPr>
              <a:t>Fills the regional policy gap between the ESTF periods and the implemented day 4-7 forecast practice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Effect filter="fade" transition="in">
                                      <p:cBhvr>
                                        <p:cTn dur="1000"/>
                                        <p:tgtEl>
                                          <p:spTgt spid="12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Result</a:t>
            </a:r>
          </a:p>
        </p:txBody>
      </p:sp>
      <p:sp>
        <p:nvSpPr>
          <p:cNvPr id="134" name="Shape 134"/>
          <p:cNvSpPr txBox="1"/>
          <p:nvPr>
            <p:ph idx="1" type="body"/>
          </p:nvPr>
        </p:nvSpPr>
        <p:spPr>
          <a:xfrm>
            <a:off x="311700" y="1152475"/>
            <a:ext cx="5759100" cy="3416400"/>
          </a:xfrm>
          <a:prstGeom prst="rect">
            <a:avLst/>
          </a:prstGeom>
        </p:spPr>
        <p:txBody>
          <a:bodyPr anchorCtr="0" anchor="t" bIns="91425" lIns="91425" rIns="91425" tIns="91425">
            <a:noAutofit/>
          </a:bodyPr>
          <a:lstStyle/>
          <a:p>
            <a:pPr indent="-228600" lvl="0" marL="457200" rtl="0">
              <a:spcBef>
                <a:spcPts val="0"/>
              </a:spcBef>
            </a:pPr>
            <a:r>
              <a:rPr lang="en"/>
              <a:t>Accordingly, the CRGMAT, with support from CR SSD and CR NWSEO, developed a standard procedure for producing the Wx, Snow and Ice grids. </a:t>
            </a:r>
          </a:p>
          <a:p>
            <a:pPr indent="-228600" lvl="0" marL="457200" rtl="0">
              <a:spcBef>
                <a:spcPts val="0"/>
              </a:spcBef>
            </a:pPr>
            <a:r>
              <a:rPr lang="en"/>
              <a:t>CRGMAT created the ForecastBuilder program, including its supporting components, to meet our team’s goals for forecast grid creation in the region.</a:t>
            </a:r>
          </a:p>
          <a:p>
            <a:pPr indent="-228600" lvl="0" marL="457200" rtl="0">
              <a:spcBef>
                <a:spcPts val="0"/>
              </a:spcBef>
            </a:pPr>
            <a:r>
              <a:rPr lang="en"/>
              <a:t>The GMAT strives to bolster the ForecastBuilder’s effectiveness, use, and adoption throughout the region and now beyond.</a:t>
            </a:r>
            <a:br>
              <a:rPr lang="en"/>
            </a:br>
          </a:p>
        </p:txBody>
      </p:sp>
      <p:pic>
        <p:nvPicPr>
          <p:cNvPr id="135" name="Shape 135"/>
          <p:cNvPicPr preferRelativeResize="0"/>
          <p:nvPr/>
        </p:nvPicPr>
        <p:blipFill rotWithShape="1">
          <a:blip r:embed="rId3">
            <a:alphaModFix/>
          </a:blip>
          <a:srcRect b="0" l="0" r="0" t="0"/>
          <a:stretch/>
        </p:blipFill>
        <p:spPr>
          <a:xfrm>
            <a:off x="5915023" y="1160809"/>
            <a:ext cx="3152700" cy="301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231125"/>
            <a:ext cx="8520600" cy="572700"/>
          </a:xfrm>
          <a:prstGeom prst="rect">
            <a:avLst/>
          </a:prstGeom>
        </p:spPr>
        <p:txBody>
          <a:bodyPr anchorCtr="0" anchor="t" bIns="91425" lIns="91425" rIns="91425" tIns="91425">
            <a:noAutofit/>
          </a:bodyPr>
          <a:lstStyle/>
          <a:p>
            <a:pPr lvl="0" rtl="0">
              <a:spcBef>
                <a:spcPts val="0"/>
              </a:spcBef>
              <a:buNone/>
            </a:pPr>
            <a:r>
              <a:rPr b="1" lang="en"/>
              <a:t>CRGMAT</a:t>
            </a:r>
            <a:r>
              <a:rPr lang="en"/>
              <a:t>’s Answer - </a:t>
            </a:r>
            <a:r>
              <a:rPr b="1" lang="en"/>
              <a:t>ForecastBuilder</a:t>
            </a:r>
            <a:r>
              <a:rPr lang="en"/>
              <a:t> Procedure</a:t>
            </a:r>
          </a:p>
        </p:txBody>
      </p:sp>
      <p:sp>
        <p:nvSpPr>
          <p:cNvPr id="141" name="Shape 141"/>
          <p:cNvSpPr txBox="1"/>
          <p:nvPr>
            <p:ph idx="1" type="body"/>
          </p:nvPr>
        </p:nvSpPr>
        <p:spPr>
          <a:xfrm>
            <a:off x="311700" y="1009875"/>
            <a:ext cx="8520600" cy="3642300"/>
          </a:xfrm>
          <a:prstGeom prst="rect">
            <a:avLst/>
          </a:prstGeom>
        </p:spPr>
        <p:txBody>
          <a:bodyPr anchorCtr="0" anchor="t" bIns="91425" lIns="91425" rIns="91425" tIns="91425">
            <a:noAutofit/>
          </a:bodyPr>
          <a:lstStyle/>
          <a:p>
            <a:pPr indent="-228600" lvl="0" marL="457200" rtl="0">
              <a:spcBef>
                <a:spcPts val="0"/>
              </a:spcBef>
            </a:pPr>
            <a:r>
              <a:rPr lang="en"/>
              <a:t>A new GFE procedure which employs a </a:t>
            </a:r>
            <a:r>
              <a:rPr b="1" lang="en"/>
              <a:t>streamlined and systematic</a:t>
            </a:r>
            <a:r>
              <a:rPr lang="en"/>
              <a:t> methodology for developing the forecast</a:t>
            </a:r>
          </a:p>
          <a:p>
            <a:pPr indent="-228600" lvl="0" marL="457200" rtl="0">
              <a:spcBef>
                <a:spcPts val="0"/>
              </a:spcBef>
            </a:pPr>
            <a:r>
              <a:rPr lang="en"/>
              <a:t>Provides a strong initialization scheme based on well verifying blended models. This also results in a </a:t>
            </a:r>
            <a:r>
              <a:rPr b="1" lang="en"/>
              <a:t>consistent, common starting point</a:t>
            </a:r>
          </a:p>
          <a:p>
            <a:pPr indent="-228600" lvl="1" marL="914400" rtl="0">
              <a:spcBef>
                <a:spcPts val="0"/>
              </a:spcBef>
            </a:pPr>
            <a:r>
              <a:rPr lang="en"/>
              <a:t>Also incorporates observations</a:t>
            </a:r>
          </a:p>
          <a:p>
            <a:pPr indent="-228600" lvl="1" marL="914400" rtl="0">
              <a:spcBef>
                <a:spcPts val="0"/>
              </a:spcBef>
            </a:pPr>
            <a:r>
              <a:rPr lang="en"/>
              <a:t>CRON based version provided for the initialization</a:t>
            </a:r>
          </a:p>
          <a:p>
            <a:pPr indent="-228600" lvl="0" marL="457200" rtl="0">
              <a:spcBef>
                <a:spcPts val="0"/>
              </a:spcBef>
            </a:pPr>
            <a:r>
              <a:rPr lang="en"/>
              <a:t>Employs </a:t>
            </a:r>
            <a:r>
              <a:rPr b="1" lang="en"/>
              <a:t>sound science</a:t>
            </a:r>
            <a:r>
              <a:rPr lang="en"/>
              <a:t> to </a:t>
            </a:r>
            <a:r>
              <a:rPr lang="en" u="sng"/>
              <a:t>derive</a:t>
            </a:r>
            <a:r>
              <a:rPr lang="en"/>
              <a:t> SnowAmt, IceAccum, and Wx grids - ensuring </a:t>
            </a:r>
            <a:r>
              <a:rPr b="1" lang="en"/>
              <a:t>internal consistency</a:t>
            </a:r>
          </a:p>
          <a:p>
            <a:pPr indent="-228600" lvl="0" marL="457200" rtl="0">
              <a:spcBef>
                <a:spcPts val="0"/>
              </a:spcBef>
            </a:pPr>
            <a:r>
              <a:rPr lang="en"/>
              <a:t>Greatly facilitates creating </a:t>
            </a:r>
            <a:r>
              <a:rPr lang="en"/>
              <a:t>the Wx grid </a:t>
            </a:r>
          </a:p>
          <a:p>
            <a:pPr indent="-228600" lvl="1" marL="914400" rtl="0">
              <a:spcBef>
                <a:spcPts val="0"/>
              </a:spcBef>
            </a:pPr>
            <a:r>
              <a:rPr lang="en"/>
              <a:t>Fast process</a:t>
            </a:r>
          </a:p>
          <a:p>
            <a:pPr indent="-228600" lvl="1" marL="914400" rtl="0">
              <a:spcBef>
                <a:spcPts val="0"/>
              </a:spcBef>
            </a:pPr>
            <a:r>
              <a:rPr lang="en"/>
              <a:t>Robust and comprehensive</a:t>
            </a:r>
          </a:p>
          <a:p>
            <a:pPr indent="-228600" lvl="1" marL="914400" rtl="0">
              <a:spcBef>
                <a:spcPts val="0"/>
              </a:spcBef>
            </a:pPr>
            <a:r>
              <a:rPr lang="en"/>
              <a:t>Responsive to forecast changes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0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0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10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1000"/>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1000"/>
                                        <p:tgtEl>
                                          <p:spTgt spid="1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Effect filter="fade" transition="in">
                                      <p:cBhvr>
                                        <p:cTn dur="1000"/>
                                        <p:tgtEl>
                                          <p:spTgt spid="14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nvSpPr>
        <p:spPr>
          <a:xfrm>
            <a:off x="0" y="909050"/>
            <a:ext cx="8738100" cy="3828000"/>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chemeClr val="accent3"/>
              </a:buClr>
              <a:buSzPct val="100000"/>
              <a:buFont typeface="Proxima Nova"/>
            </a:pPr>
            <a:r>
              <a:rPr b="1" lang="en" sz="2400" u="sng">
                <a:solidFill>
                  <a:schemeClr val="accent3"/>
                </a:solidFill>
                <a:latin typeface="Proxima Nova"/>
                <a:ea typeface="Proxima Nova"/>
                <a:cs typeface="Proxima Nova"/>
                <a:sym typeface="Proxima Nova"/>
              </a:rPr>
              <a:t>Developed and tested by the field forecasters - those on the “front lines”</a:t>
            </a:r>
          </a:p>
          <a:p>
            <a:pPr indent="-381000" lvl="0" marL="457200" marR="0" rtl="0" algn="l">
              <a:lnSpc>
                <a:spcPct val="115000"/>
              </a:lnSpc>
              <a:spcBef>
                <a:spcPts val="0"/>
              </a:spcBef>
              <a:spcAft>
                <a:spcPts val="1600"/>
              </a:spcAft>
              <a:buClr>
                <a:schemeClr val="accent3"/>
              </a:buClr>
              <a:buSzPct val="100000"/>
              <a:buFont typeface="Proxima Nova"/>
            </a:pPr>
            <a:r>
              <a:rPr lang="en" sz="2400">
                <a:solidFill>
                  <a:schemeClr val="accent3"/>
                </a:solidFill>
                <a:latin typeface="Proxima Nova"/>
                <a:ea typeface="Proxima Nova"/>
                <a:cs typeface="Proxima Nova"/>
                <a:sym typeface="Proxima Nova"/>
              </a:rPr>
              <a:t>Robust and flexible procedure with the support of regional developers </a:t>
            </a:r>
            <a:r>
              <a:rPr b="1" lang="en" sz="2400">
                <a:solidFill>
                  <a:schemeClr val="accent3"/>
                </a:solidFill>
                <a:latin typeface="Proxima Nova"/>
                <a:ea typeface="Proxima Nova"/>
                <a:cs typeface="Proxima Nova"/>
                <a:sym typeface="Proxima Nova"/>
              </a:rPr>
              <a:t>responsive</a:t>
            </a:r>
            <a:r>
              <a:rPr lang="en" sz="2400">
                <a:solidFill>
                  <a:schemeClr val="accent3"/>
                </a:solidFill>
                <a:latin typeface="Proxima Nova"/>
                <a:ea typeface="Proxima Nova"/>
                <a:cs typeface="Proxima Nova"/>
                <a:sym typeface="Proxima Nova"/>
              </a:rPr>
              <a:t> to the field </a:t>
            </a:r>
            <a:r>
              <a:rPr b="1" lang="en" sz="2400" u="sng">
                <a:solidFill>
                  <a:schemeClr val="accent3"/>
                </a:solidFill>
                <a:latin typeface="Proxima Nova"/>
                <a:ea typeface="Proxima Nova"/>
                <a:cs typeface="Proxima Nova"/>
                <a:sym typeface="Proxima Nova"/>
              </a:rPr>
              <a:t> </a:t>
            </a:r>
          </a:p>
          <a:p>
            <a:pPr indent="-381000" lvl="0" marL="457200" marR="0" rtl="0" algn="l">
              <a:lnSpc>
                <a:spcPct val="115000"/>
              </a:lnSpc>
              <a:spcBef>
                <a:spcPts val="0"/>
              </a:spcBef>
              <a:spcAft>
                <a:spcPts val="1600"/>
              </a:spcAft>
              <a:buClr>
                <a:schemeClr val="accent3"/>
              </a:buClr>
              <a:buSzPct val="100000"/>
              <a:buFont typeface="Proxima Nova"/>
            </a:pPr>
            <a:r>
              <a:rPr lang="en" sz="2400">
                <a:solidFill>
                  <a:schemeClr val="accent3"/>
                </a:solidFill>
                <a:latin typeface="Proxima Nova"/>
                <a:ea typeface="Proxima Nova"/>
                <a:cs typeface="Proxima Nova"/>
                <a:sym typeface="Proxima Nova"/>
              </a:rPr>
              <a:t>Ideally this approach would become the national delivery mechanism for the NBM - </a:t>
            </a:r>
            <a:r>
              <a:rPr b="1" lang="en" sz="2400">
                <a:solidFill>
                  <a:srgbClr val="0000FF"/>
                </a:solidFill>
                <a:latin typeface="Proxima Nova"/>
                <a:ea typeface="Proxima Nova"/>
                <a:cs typeface="Proxima Nova"/>
                <a:sym typeface="Proxima Nova"/>
              </a:rPr>
              <a:t>maintaining the WFO forecaster as the ‘driver’</a:t>
            </a:r>
            <a:r>
              <a:rPr lang="en" sz="2400">
                <a:solidFill>
                  <a:schemeClr val="accent3"/>
                </a:solidFill>
                <a:latin typeface="Proxima Nova"/>
                <a:ea typeface="Proxima Nova"/>
                <a:cs typeface="Proxima Nova"/>
                <a:sym typeface="Proxima Nova"/>
              </a:rPr>
              <a:t> of the official NWS forecast and its message</a:t>
            </a:r>
          </a:p>
        </p:txBody>
      </p:sp>
      <p:sp>
        <p:nvSpPr>
          <p:cNvPr id="147" name="Shape 147"/>
          <p:cNvSpPr txBox="1"/>
          <p:nvPr>
            <p:ph type="title"/>
          </p:nvPr>
        </p:nvSpPr>
        <p:spPr>
          <a:xfrm>
            <a:off x="258225" y="228600"/>
            <a:ext cx="8520600" cy="572700"/>
          </a:xfrm>
          <a:prstGeom prst="rect">
            <a:avLst/>
          </a:prstGeom>
        </p:spPr>
        <p:txBody>
          <a:bodyPr anchorCtr="0" anchor="t" bIns="91425" lIns="91425" rIns="91425" tIns="91425">
            <a:noAutofit/>
          </a:bodyPr>
          <a:lstStyle/>
          <a:p>
            <a:pPr lvl="0" rtl="0">
              <a:spcBef>
                <a:spcPts val="0"/>
              </a:spcBef>
              <a:buNone/>
            </a:pPr>
            <a:r>
              <a:t/>
            </a:r>
            <a:endParaRPr b="1">
              <a:solidFill>
                <a:srgbClr val="8E7CC3"/>
              </a:solidFill>
            </a:endParaRPr>
          </a:p>
          <a:p>
            <a:pPr lvl="0" rtl="0">
              <a:spcBef>
                <a:spcPts val="0"/>
              </a:spcBef>
              <a:buNone/>
            </a:pPr>
            <a:r>
              <a:t/>
            </a:r>
            <a:endParaRPr b="1">
              <a:solidFill>
                <a:srgbClr val="8E7CC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660425" y="0"/>
            <a:ext cx="6972300" cy="500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