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81" r:id="rId18"/>
    <p:sldId id="279" r:id="rId19"/>
    <p:sldId id="280" r:id="rId20"/>
    <p:sldId id="282" r:id="rId21"/>
    <p:sldId id="271" r:id="rId22"/>
    <p:sldId id="274" r:id="rId23"/>
    <p:sldId id="275" r:id="rId24"/>
    <p:sldId id="283" r:id="rId25"/>
    <p:sldId id="277" r:id="rId26"/>
    <p:sldId id="284" r:id="rId27"/>
    <p:sldId id="27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2">
                <a:lumMod val="50000"/>
                <a:alpha val="52000"/>
              </a:schemeClr>
            </a:gs>
            <a:gs pos="70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2284-F443-4048-B6E6-2DC769F0BED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9240-23D8-4B96-8803-FE5A7A85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abs/10.1175/WAF-D-15-0118.1" TargetMode="External"/><Relationship Id="rId2" Type="http://schemas.openxmlformats.org/officeDocument/2006/relationships/hyperlink" Target="https://vlab.ncep.noaa.gov/redmine/projects/nwsscp/repository/show/Gfe/Apps/CrGfeTools/branches/FR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Freezing Rain Accumulation Model (FRAM)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Operational Utility, Application Tips, and Ongoing Research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Freezing Rain &amp; Temperature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An important finding: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2362200"/>
            <a:ext cx="64008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Freezing rain </a:t>
            </a:r>
            <a:r>
              <a:rPr lang="en-US" sz="2800" i="1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commonly</a:t>
            </a:r>
            <a:r>
              <a:rPr lang="en-US" sz="2800" dirty="0" smtClean="0">
                <a:latin typeface="Calibri Light" panose="020F0302020204030204" pitchFamily="34" charset="0"/>
              </a:rPr>
              <a:t> occurs with air temperature 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warmer</a:t>
            </a:r>
            <a:r>
              <a:rPr lang="en-US" sz="2800" dirty="0" smtClean="0">
                <a:latin typeface="Calibri Light" panose="020F0302020204030204" pitchFamily="34" charset="0"/>
              </a:rPr>
              <a:t> than freezing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6955" y="4038600"/>
            <a:ext cx="64008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Freezing rain </a:t>
            </a:r>
            <a:r>
              <a:rPr lang="en-US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rarely</a:t>
            </a:r>
            <a:r>
              <a:rPr lang="en-US" sz="2800" dirty="0" smtClean="0">
                <a:latin typeface="Calibri Light" panose="020F0302020204030204" pitchFamily="34" charset="0"/>
              </a:rPr>
              <a:t> occurs with wet-bulb temperature 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warmer</a:t>
            </a:r>
            <a:r>
              <a:rPr lang="en-US" sz="2800" dirty="0" smtClean="0">
                <a:latin typeface="Calibri Light" panose="020F0302020204030204" pitchFamily="34" charset="0"/>
              </a:rPr>
              <a:t> than freezing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3467100"/>
            <a:ext cx="1219200" cy="4191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BUT</a:t>
            </a:r>
            <a:endParaRPr lang="en-US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Freezing Rain &amp; Temperature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While possible at a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temperature &gt; 32 °F,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freezing rain is </a:t>
            </a:r>
            <a:r>
              <a:rPr lang="en-US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guaranteed with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wet-bulb ≤ 32 °F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7" name="Picture 2" descr="H:\Downloads\XEbkeHxPsncKTM6wAAuBWx-7JiMjJRdpitHH_KfznRCil3dmralaME2On14_iU0IF-QzhxxSFlWbzwpno1lOKNf3A4Pn0iShKM7MLvdqDdM9-_bI1eE5vYlsFAsKLhAqhvoWV69JVpT11oHwBAc-LsCs8rq-rNlqjP8jTJdHwzJABiv6Ijx8GOrSxEyM-zVzwfiQLeEPzy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45"/>
          <a:stretch/>
        </p:blipFill>
        <p:spPr bwMode="auto">
          <a:xfrm>
            <a:off x="4437668" y="1866335"/>
            <a:ext cx="4401531" cy="38848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5181600" y="2059957"/>
            <a:ext cx="3276599" cy="3368298"/>
          </a:xfrm>
          <a:custGeom>
            <a:avLst/>
            <a:gdLst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61654 w 5749871"/>
              <a:gd name="connsiteY3" fmla="*/ 542440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61654 w 5749871"/>
              <a:gd name="connsiteY3" fmla="*/ 542440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  <a:gd name="connsiteX0" fmla="*/ 0 w 5749871"/>
              <a:gd name="connsiteY0" fmla="*/ 5052447 h 5052447"/>
              <a:gd name="connsiteX1" fmla="*/ 604434 w 5749871"/>
              <a:gd name="connsiteY1" fmla="*/ 3285640 h 5052447"/>
              <a:gd name="connsiteX2" fmla="*/ 1890793 w 5749871"/>
              <a:gd name="connsiteY2" fmla="*/ 1193369 h 5052447"/>
              <a:gd name="connsiteX3" fmla="*/ 3130658 w 5749871"/>
              <a:gd name="connsiteY3" fmla="*/ 511443 h 5052447"/>
              <a:gd name="connsiteX4" fmla="*/ 4494508 w 5749871"/>
              <a:gd name="connsiteY4" fmla="*/ 170481 h 5052447"/>
              <a:gd name="connsiteX5" fmla="*/ 5749871 w 5749871"/>
              <a:gd name="connsiteY5" fmla="*/ 0 h 505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9871" h="5052447">
                <a:moveTo>
                  <a:pt x="0" y="5052447"/>
                </a:moveTo>
                <a:cubicBezTo>
                  <a:pt x="144651" y="4490633"/>
                  <a:pt x="444286" y="3603356"/>
                  <a:pt x="604434" y="3285640"/>
                </a:cubicBezTo>
                <a:cubicBezTo>
                  <a:pt x="764582" y="2967924"/>
                  <a:pt x="1500753" y="1547247"/>
                  <a:pt x="1890793" y="1193369"/>
                </a:cubicBezTo>
                <a:cubicBezTo>
                  <a:pt x="2280833" y="839491"/>
                  <a:pt x="2650210" y="666425"/>
                  <a:pt x="3130658" y="511443"/>
                </a:cubicBezTo>
                <a:cubicBezTo>
                  <a:pt x="3611106" y="356461"/>
                  <a:pt x="4057973" y="255721"/>
                  <a:pt x="4494508" y="170481"/>
                </a:cubicBezTo>
                <a:cubicBezTo>
                  <a:pt x="4931043" y="85241"/>
                  <a:pt x="5337874" y="40037"/>
                  <a:pt x="5749871" y="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5336" y="5867400"/>
            <a:ext cx="3316638" cy="719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5139" y="5912561"/>
            <a:ext cx="3993061" cy="29238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1300" dirty="0"/>
              <a:t>% Probability of Freezing 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7136" y="6200137"/>
            <a:ext cx="3993061" cy="29238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1300" dirty="0"/>
              <a:t>% Probability of Rain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7668" y="1331199"/>
            <a:ext cx="4401531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Probability of Rain vs Freezing Rain Precipitation Type</a:t>
            </a:r>
          </a:p>
          <a:p>
            <a:pPr algn="ctr"/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(if wet-bulb temperature is ≤ 32 °F)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9133" y="6296607"/>
            <a:ext cx="77492" cy="1033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37846" y="6022222"/>
            <a:ext cx="77492" cy="1033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The FRAM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1820533">
            <a:off x="501479" y="465042"/>
            <a:ext cx="2744924" cy="3333073"/>
            <a:chOff x="533400" y="1905000"/>
            <a:chExt cx="2744924" cy="3333073"/>
          </a:xfrm>
        </p:grpSpPr>
        <p:sp>
          <p:nvSpPr>
            <p:cNvPr id="7" name="Right Arrow 6"/>
            <p:cNvSpPr/>
            <p:nvPr/>
          </p:nvSpPr>
          <p:spPr>
            <a:xfrm rot="1414304">
              <a:off x="763724" y="1905000"/>
              <a:ext cx="2514600" cy="914400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 Light" panose="020F0302020204030204" pitchFamily="34" charset="0"/>
                </a:rPr>
                <a:t>Precipitation Rate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" y="3124200"/>
              <a:ext cx="2514600" cy="914400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 Light" panose="020F0302020204030204" pitchFamily="34" charset="0"/>
                </a:rPr>
                <a:t>Wet-bulb Temperature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20405775">
              <a:off x="757654" y="4323673"/>
              <a:ext cx="2514600" cy="914400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 Light" panose="020F0302020204030204" pitchFamily="34" charset="0"/>
                </a:rPr>
                <a:t>Wind Speed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0" name="Can 9"/>
          <p:cNvSpPr/>
          <p:nvPr/>
        </p:nvSpPr>
        <p:spPr>
          <a:xfrm>
            <a:off x="2667000" y="2971800"/>
            <a:ext cx="2057400" cy="3657600"/>
          </a:xfrm>
          <a:prstGeom prst="can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latin typeface="Calibri Light" panose="020F0302020204030204" pitchFamily="34" charset="0"/>
              </a:rPr>
              <a:t>FRAM</a:t>
            </a:r>
          </a:p>
          <a:p>
            <a:pPr algn="ctr"/>
            <a:r>
              <a:rPr lang="en-US" dirty="0" smtClean="0">
                <a:latin typeface="Calibri Light" panose="020F0302020204030204" pitchFamily="34" charset="0"/>
              </a:rPr>
              <a:t>Binned Multivariate Statistical Analysis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00600" y="4648200"/>
            <a:ext cx="949335" cy="9144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96" r="16689" b="-396"/>
          <a:stretch/>
        </p:blipFill>
        <p:spPr bwMode="auto">
          <a:xfrm>
            <a:off x="5867400" y="4114800"/>
            <a:ext cx="3100143" cy="2405062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248400" y="3695311"/>
            <a:ext cx="2285999" cy="36576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 Light" panose="020F0302020204030204" pitchFamily="34" charset="0"/>
              </a:rPr>
              <a:t>Ice Forecast</a:t>
            </a: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Performance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73323" cy="5562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19779587">
            <a:off x="5341725" y="3080098"/>
            <a:ext cx="2011680" cy="27432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Perfect Forecast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1292158"/>
            <a:ext cx="2964074" cy="68742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For freezing rain events at least 3 hours in duration: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1981200"/>
            <a:ext cx="2964074" cy="68579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FRAM outperformed existing methods 85% of the time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2667000"/>
            <a:ext cx="2964074" cy="68579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FRAM had a mean absolute error of 0.05”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3352800"/>
            <a:ext cx="2964074" cy="68579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FRAM had a bias of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less than  0.01”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Performance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Bottom line: FRAM is a skillful tool…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sz="1400" dirty="0" smtClean="0">
                <a:latin typeface="Calibri Light" panose="020F0302020204030204" pitchFamily="34" charset="0"/>
              </a:rPr>
              <a:t/>
            </a:r>
            <a:br>
              <a:rPr lang="en-US" sz="1400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…but is it statistical predictive perfection?</a:t>
            </a:r>
          </a:p>
          <a:p>
            <a:endParaRPr lang="en-US" sz="11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FRAM forecasts the most statistically likely ILR</a:t>
            </a: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In reality, there is a range of possible outcomes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Application Tips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There are situations for which the statistical prediction can be improved upon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Near-freezing conditions</a:t>
            </a:r>
          </a:p>
          <a:p>
            <a:r>
              <a:rPr lang="en-US" dirty="0">
                <a:latin typeface="Calibri Light" panose="020F0302020204030204" pitchFamily="34" charset="0"/>
              </a:rPr>
              <a:t>Droplet size and temperature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Elevation variations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Diurnal trends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Differing air and accretion surface temperature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2" t="-48" r="-482" b="-529"/>
          <a:stretch/>
        </p:blipFill>
        <p:spPr>
          <a:xfrm>
            <a:off x="457200" y="1724167"/>
            <a:ext cx="8229600" cy="498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Application Tips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Recall that icing efficiency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decreases as Tw approaches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freezing </a:t>
            </a: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If combined with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</a:rPr>
              <a:t>Heavy </a:t>
            </a:r>
            <a:r>
              <a:rPr lang="en-US" sz="2800" dirty="0" err="1" smtClean="0">
                <a:latin typeface="Calibri Light" panose="020F0302020204030204" pitchFamily="34" charset="0"/>
              </a:rPr>
              <a:t>precip</a:t>
            </a:r>
            <a:r>
              <a:rPr lang="en-US" sz="2800" dirty="0" smtClean="0">
                <a:latin typeface="Calibri Light" panose="020F0302020204030204" pitchFamily="34" charset="0"/>
              </a:rPr>
              <a:t> rates,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</a:rPr>
              <a:t>Warm temperature aloft</a:t>
            </a: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then ILR is likely to decrease 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to near the bottom of the 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box-and-whiskers</a:t>
            </a:r>
            <a:endParaRPr lang="en-US" sz="2800" dirty="0">
              <a:latin typeface="Calibri Light" panose="020F0302020204030204" pitchFamily="34" charset="0"/>
            </a:endParaRPr>
          </a:p>
          <a:p>
            <a:endParaRPr lang="en-US" sz="2800" dirty="0" smtClean="0">
              <a:latin typeface="Calibri Light" panose="020F0302020204030204" pitchFamily="34" charset="0"/>
            </a:endParaRPr>
          </a:p>
          <a:p>
            <a:endParaRPr 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Near-freezing conditions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3" t="15522" r="3396" b="20275"/>
          <a:stretch/>
        </p:blipFill>
        <p:spPr>
          <a:xfrm>
            <a:off x="4858603" y="2502090"/>
            <a:ext cx="3493828" cy="31799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58351">
            <a:off x="5189888" y="4422412"/>
            <a:ext cx="2878799" cy="636007"/>
          </a:xfrm>
          <a:prstGeom prst="rightArrow">
            <a:avLst>
              <a:gd name="adj1" fmla="val 50000"/>
              <a:gd name="adj2" fmla="val 117869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81000" y="5334000"/>
            <a:ext cx="83058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Extreme ILR possible (&gt;3:1)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Application Tips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Droplet Size &amp; Temperature Variations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" y="1981200"/>
            <a:ext cx="4663440" cy="548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Deeper or warmer warm layer aloft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800" y="1981200"/>
            <a:ext cx="2819400" cy="5486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Warmer drops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160" y="3733800"/>
            <a:ext cx="4663440" cy="548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Larger drop size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3733800"/>
            <a:ext cx="2819400" cy="5486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Warmer drops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160" y="4648200"/>
            <a:ext cx="4663440" cy="548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Smaller drop size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160" y="5486400"/>
            <a:ext cx="4663440" cy="548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Super-cooled droplets (fog/drizzle)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4648200"/>
            <a:ext cx="2819400" cy="5486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Cooler drops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38800" y="5486400"/>
            <a:ext cx="28194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Freeze-on-contact</a:t>
            </a:r>
            <a:endParaRPr lang="en-US" sz="2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8160" y="2819400"/>
            <a:ext cx="4663440" cy="548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Just-warm-enough warm layer aloft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38800" y="2819400"/>
            <a:ext cx="2819400" cy="5486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Cooler drops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Application Tips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In a typical vertical temperature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profile for freezing rain: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T decreases with height just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above the surface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T increases sharply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</a:rPr>
              <a:t>with height into a warm layer</a:t>
            </a:r>
          </a:p>
          <a:p>
            <a:endParaRPr lang="en-US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Icing efficiency can change based on elevation…initially increasing with height, then much less efficient into the warm layer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Elevation Variations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/>
          <a:stretch/>
        </p:blipFill>
        <p:spPr bwMode="auto">
          <a:xfrm>
            <a:off x="5638800" y="533400"/>
            <a:ext cx="3359737" cy="38296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7010400" y="533400"/>
            <a:ext cx="1676400" cy="32766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21158538">
            <a:off x="4008120" y="3093002"/>
            <a:ext cx="2926080" cy="9144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Colder with height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396566">
            <a:off x="4479307" y="1596705"/>
            <a:ext cx="3641618" cy="914400"/>
          </a:xfrm>
          <a:prstGeom prst="rightArrow">
            <a:avLst>
              <a:gd name="adj1" fmla="val 50000"/>
              <a:gd name="adj2" fmla="val 77872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Sharply Warmer with height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Application Tips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Minimum in short-wave radiation influx during non-daylight hours is more conducive to freezing rain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Diurnal Variations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3" y="2971800"/>
            <a:ext cx="6100547" cy="37366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7428" y="3553087"/>
            <a:ext cx="5371924" cy="2712720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50000"/>
                </a:schemeClr>
              </a:gs>
              <a:gs pos="63000">
                <a:srgbClr val="FFFF00">
                  <a:alpha val="30000"/>
                </a:srgbClr>
              </a:gs>
              <a:gs pos="32000">
                <a:srgbClr val="FFFF00">
                  <a:alpha val="30000"/>
                </a:srgbClr>
              </a:gs>
              <a:gs pos="75000">
                <a:schemeClr val="tx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Important Definitions/Abbreviations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FRAM – Freezing Rain Accumulation Model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ILR – Ice to liquid ratio</a:t>
            </a:r>
          </a:p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Differences in ice measurement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00768" y="4400550"/>
            <a:ext cx="1456632" cy="1371600"/>
            <a:chOff x="11962381" y="6755138"/>
            <a:chExt cx="2723905" cy="2564892"/>
          </a:xfrm>
        </p:grpSpPr>
        <p:sp>
          <p:nvSpPr>
            <p:cNvPr id="4" name="Oval 3"/>
            <p:cNvSpPr/>
            <p:nvPr/>
          </p:nvSpPr>
          <p:spPr>
            <a:xfrm>
              <a:off x="11962381" y="6755138"/>
              <a:ext cx="2723905" cy="2564892"/>
            </a:xfrm>
            <a:prstGeom prst="ellipse">
              <a:avLst/>
            </a:prstGeom>
            <a:solidFill>
              <a:srgbClr val="66FF99">
                <a:alpha val="68000"/>
              </a:srgb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741598" y="7535997"/>
              <a:ext cx="1165307" cy="1097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>
              <a:off x="13206679" y="6755138"/>
              <a:ext cx="232873" cy="807530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63885" y="6790762"/>
              <a:ext cx="1279596" cy="720709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0.5”</a:t>
              </a:r>
              <a:endPara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058678" y="4371975"/>
            <a:ext cx="2427722" cy="2286000"/>
            <a:chOff x="11044701" y="1342935"/>
            <a:chExt cx="4369901" cy="4114800"/>
          </a:xfrm>
        </p:grpSpPr>
        <p:sp>
          <p:nvSpPr>
            <p:cNvPr id="8" name="Oval 7"/>
            <p:cNvSpPr/>
            <p:nvPr/>
          </p:nvSpPr>
          <p:spPr>
            <a:xfrm>
              <a:off x="11044701" y="1342935"/>
              <a:ext cx="4369901" cy="4114800"/>
            </a:xfrm>
            <a:prstGeom prst="ellipse">
              <a:avLst/>
            </a:prstGeom>
            <a:solidFill>
              <a:srgbClr val="66FF99">
                <a:alpha val="68000"/>
              </a:srgb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652349" y="2871697"/>
              <a:ext cx="1165307" cy="10972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3058760" y="1342935"/>
              <a:ext cx="292279" cy="1524579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88254" y="1771470"/>
              <a:ext cx="968948" cy="684580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1”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4410812"/>
            <a:ext cx="1828800" cy="846988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7000" y="4439657"/>
            <a:ext cx="1828800" cy="1351543"/>
            <a:chOff x="6477000" y="4096757"/>
            <a:chExt cx="1828800" cy="1351543"/>
          </a:xfrm>
        </p:grpSpPr>
        <p:sp>
          <p:nvSpPr>
            <p:cNvPr id="15" name="Rectangle 14"/>
            <p:cNvSpPr/>
            <p:nvPr/>
          </p:nvSpPr>
          <p:spPr>
            <a:xfrm>
              <a:off x="6477000" y="4940062"/>
              <a:ext cx="1828800" cy="5082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Elevated Horizontal Surface</a:t>
              </a:r>
              <a:endParaRPr lang="en-US" sz="1600" dirty="0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7467600" y="4096757"/>
              <a:ext cx="162377" cy="786384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1696" y="4334832"/>
              <a:ext cx="538304" cy="380322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1”</a:t>
              </a:r>
            </a:p>
          </p:txBody>
        </p:sp>
      </p:grpSp>
      <p:sp>
        <p:nvSpPr>
          <p:cNvPr id="19" name="Left Brace 18"/>
          <p:cNvSpPr/>
          <p:nvPr/>
        </p:nvSpPr>
        <p:spPr>
          <a:xfrm>
            <a:off x="1266825" y="5340316"/>
            <a:ext cx="124531" cy="431834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63284" tIns="81642" rIns="163284" bIns="81642" rtlCol="0" anchor="ctr"/>
          <a:lstStyle/>
          <a:p>
            <a:pPr algn="ctr"/>
            <a:endParaRPr lang="en-US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525" y="5329594"/>
            <a:ext cx="684275" cy="38540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0.5”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2425" y="3962400"/>
            <a:ext cx="1981200" cy="27432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1” Diameter of ice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6600" y="3962400"/>
            <a:ext cx="1981200" cy="27432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1” Radius of ice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3962400"/>
            <a:ext cx="1981200" cy="27432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1” of flat ice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324600" y="3048000"/>
            <a:ext cx="2133600" cy="838200"/>
          </a:xfrm>
          <a:prstGeom prst="downArrow">
            <a:avLst>
              <a:gd name="adj1" fmla="val 70536"/>
              <a:gd name="adj2" fmla="val 43269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ASOS Measures This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6324600" y="5867400"/>
            <a:ext cx="2133600" cy="838200"/>
          </a:xfrm>
          <a:prstGeom prst="upArrow">
            <a:avLst>
              <a:gd name="adj1" fmla="val 66071"/>
              <a:gd name="adj2" fmla="val 52821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</a:rPr>
              <a:t>FRAM Predicts This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FRAM Application Tips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Colder surface more efficiently removes heat from liquid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Promotes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quicker freeze of the liquid mass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Air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temperature observations are a good approximation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sub-freezing surface may accumulate ice with temperatures &gt; freezing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Consider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elevation of the surface (impact of ground temperatures)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Differing Air &amp; Surface Temperatures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Ongoing Research &amp; Related Projects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Currently in the process of adding 2 more years of data + vertical temperature  component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Increase statistical strength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Incorporate a “drop temperature” component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Improve upon the forecast method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FRAM enhancements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Ongoing Research &amp; Related Projects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Goal of better predicting electrical outage impacts before they occur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Working with DOE and related entities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Leveraging a historical outage database in combination with meteorological and physical factors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Valuable for pre-positioning of resources</a:t>
            </a:r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9" y="6096000"/>
            <a:ext cx="2000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48" y="6096000"/>
            <a:ext cx="226347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90" y="6091518"/>
            <a:ext cx="156019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90" y="6091518"/>
            <a:ext cx="148751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Impact Study &amp; Partnership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Ongoing Research &amp; Related Projects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Impact Study &amp; Partnership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767840"/>
            <a:ext cx="70408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Ongoing Research &amp; Related Projects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Impact Study &amp; Partnership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18160" y="1828800"/>
            <a:ext cx="7406640" cy="4806554"/>
            <a:chOff x="2004062" y="1371600"/>
            <a:chExt cx="11833858" cy="7679628"/>
          </a:xfrm>
        </p:grpSpPr>
        <p:sp>
          <p:nvSpPr>
            <p:cNvPr id="6" name="Rectangle 5"/>
            <p:cNvSpPr/>
            <p:nvPr/>
          </p:nvSpPr>
          <p:spPr>
            <a:xfrm>
              <a:off x="4114800" y="1371600"/>
              <a:ext cx="9622466" cy="662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4114800" y="1371600"/>
              <a:ext cx="9723120" cy="66294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93000">
                  <a:srgbClr val="A50792">
                    <a:alpha val="77000"/>
                  </a:srgbClr>
                </a:gs>
                <a:gs pos="74000">
                  <a:srgbClr val="FF0000">
                    <a:alpha val="66000"/>
                  </a:srgbClr>
                </a:gs>
                <a:gs pos="39000">
                  <a:srgbClr val="FFCF37">
                    <a:alpha val="98000"/>
                  </a:srgbClr>
                </a:gs>
                <a:gs pos="55000">
                  <a:srgbClr val="FC8604">
                    <a:alpha val="63000"/>
                  </a:srgbClr>
                </a:gs>
                <a:gs pos="21000">
                  <a:srgbClr val="FFFF00">
                    <a:alpha val="82000"/>
                  </a:srgbClr>
                </a:gs>
              </a:gsLst>
              <a:path path="rect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1687" y="4772606"/>
              <a:ext cx="3740314" cy="2606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/>
            <p:cNvSpPr/>
            <p:nvPr/>
          </p:nvSpPr>
          <p:spPr>
            <a:xfrm rot="10800000">
              <a:off x="4652909" y="3280149"/>
              <a:ext cx="6223982" cy="4114794"/>
            </a:xfrm>
            <a:prstGeom prst="corner">
              <a:avLst>
                <a:gd name="adj1" fmla="val 38566"/>
                <a:gd name="adj2" fmla="val 4700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4062" y="6352800"/>
              <a:ext cx="2743200" cy="1050229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Ice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1489712" y="3986919"/>
              <a:ext cx="3771900" cy="731520"/>
            </a:xfrm>
            <a:prstGeom prst="rightArrow">
              <a:avLst>
                <a:gd name="adj1" fmla="val 50000"/>
                <a:gd name="adj2" fmla="val 872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+mj-lt"/>
                </a:rPr>
                <a:t>INCREASING</a:t>
              </a:r>
              <a:endParaRPr lang="en-US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0083" y="8000999"/>
              <a:ext cx="2743200" cy="1050229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Wind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2506" y="6075801"/>
              <a:ext cx="2743200" cy="1443626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Minimal Impacts</a:t>
              </a:r>
              <a:endPara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89920" y="1612209"/>
              <a:ext cx="3048000" cy="1443626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</a:p>
            <a:p>
              <a:pPr algn="ctr"/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Impacts</a:t>
              </a:r>
              <a:endPara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24800" y="3886201"/>
              <a:ext cx="3200400" cy="1443626"/>
            </a:xfrm>
            <a:prstGeom prst="rect">
              <a:avLst/>
            </a:prstGeom>
            <a:noFill/>
          </p:spPr>
          <p:txBody>
            <a:bodyPr wrap="square" lIns="163284" tIns="81642" rIns="163284" bIns="81642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Moderate</a:t>
              </a:r>
            </a:p>
            <a:p>
              <a:pPr algn="ctr"/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Impacts</a:t>
              </a:r>
              <a:endPara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8191500" y="8102400"/>
              <a:ext cx="3771900" cy="731520"/>
            </a:xfrm>
            <a:prstGeom prst="rightArrow">
              <a:avLst>
                <a:gd name="adj1" fmla="val 50000"/>
                <a:gd name="adj2" fmla="val 872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3284" tIns="81642" rIns="163284" bIns="81642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+mj-lt"/>
                </a:rPr>
                <a:t>INCREASING</a:t>
              </a:r>
              <a:endParaRPr lang="en-US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200" y="6233160"/>
            <a:ext cx="2541122" cy="5486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Highly Simplified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Ongoing Research &amp; Related Projects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Weather Prediction Center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National Blend of Models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Forecast Builder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NWS Policy Discussions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Clarity in what type of ice measurement we are forecasting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Discussion of potential future adjustments to ice storm warning criteria (research pending)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Other Projects &amp; Partnerships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Available Tools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GFE Procedure/Smart Tool set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Freezing Rain Accumulation Tool (FRAT)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Available for local download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Will require some local training and practice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A more sophisticated version is included in the Forecast Builder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For More Information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hlinkClick r:id="rId2"/>
              </a:rPr>
              <a:t>VLAB </a:t>
            </a:r>
            <a:r>
              <a:rPr lang="en-US" dirty="0" smtClean="0">
                <a:latin typeface="Calibri Light" panose="020F0302020204030204" pitchFamily="34" charset="0"/>
                <a:hlinkClick r:id="rId2"/>
              </a:rPr>
              <a:t>Link for downloading GFE tools</a:t>
            </a:r>
            <a:endParaRPr lang="en-US" dirty="0" smtClean="0">
              <a:latin typeface="Calibri Light" panose="020F0302020204030204" pitchFamily="34" charset="0"/>
            </a:endParaRP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GFE – Apps - </a:t>
            </a:r>
            <a:r>
              <a:rPr lang="en-US" dirty="0" err="1" smtClean="0">
                <a:latin typeface="Calibri Light" panose="020F0302020204030204" pitchFamily="34" charset="0"/>
              </a:rPr>
              <a:t>CrGfeTools</a:t>
            </a:r>
            <a:r>
              <a:rPr lang="en-US" dirty="0" smtClean="0">
                <a:latin typeface="Calibri Light" panose="020F0302020204030204" pitchFamily="34" charset="0"/>
              </a:rPr>
              <a:t> – branches - FRAT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  <a:hlinkClick r:id="rId3"/>
              </a:rPr>
              <a:t>Weather and Forecasting Link</a:t>
            </a:r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76" y="3962400"/>
            <a:ext cx="3859924" cy="24688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Happy to answer questions…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8" descr="Image result for ice on transmission t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246936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ice damaged power 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334000"/>
            <a:ext cx="244475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0"/>
            <a:ext cx="2465747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21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What is the FRAM?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A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statistical</a:t>
            </a:r>
            <a:r>
              <a:rPr lang="en-US" dirty="0" smtClean="0">
                <a:latin typeface="Calibri Light" panose="020F0302020204030204" pitchFamily="34" charset="0"/>
              </a:rPr>
              <a:t> method to predict ILR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Based on 1255 hours of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actual freezing rain observations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ILR is strongly correlated to measurable meteorological conditions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810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Why does the FRAM work?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Precipitation Rate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" y="1828800"/>
            <a:ext cx="8153400" cy="495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800" y="2819400"/>
            <a:ext cx="38862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As precipitation rate INCREASES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5820745" y="2866055"/>
            <a:ext cx="533400" cy="4572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29200" y="3505200"/>
            <a:ext cx="25908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ILR DECREASES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781800" y="3581400"/>
            <a:ext cx="533400" cy="4572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Strongest correlation to ILR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Precipitation Rate – Why?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1" name="Flowchart: Manual Operation 10"/>
          <p:cNvSpPr/>
          <p:nvPr/>
        </p:nvSpPr>
        <p:spPr>
          <a:xfrm>
            <a:off x="533400" y="3586373"/>
            <a:ext cx="8229600" cy="1902514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At greater precipitation rates, water does not have time to freeze to the surface before additional water is added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524069" y="1523687"/>
            <a:ext cx="8229600" cy="64008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Rain drops are warm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3" name="Flowchart: Manual Operation 12"/>
          <p:cNvSpPr/>
          <p:nvPr/>
        </p:nvSpPr>
        <p:spPr>
          <a:xfrm>
            <a:off x="524069" y="2214773"/>
            <a:ext cx="8229600" cy="64008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To freeze, heat must be removed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4" name="Flowchart: Manual Operation 13"/>
          <p:cNvSpPr/>
          <p:nvPr/>
        </p:nvSpPr>
        <p:spPr>
          <a:xfrm>
            <a:off x="524069" y="2900573"/>
            <a:ext cx="8229600" cy="64008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Heat removal takes time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Flowchart: Manual Operation 14"/>
          <p:cNvSpPr/>
          <p:nvPr/>
        </p:nvSpPr>
        <p:spPr>
          <a:xfrm>
            <a:off x="533400" y="5532120"/>
            <a:ext cx="8229600" cy="64008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Excess water runs off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" y="1524000"/>
            <a:ext cx="81534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Wind Speed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438400"/>
            <a:ext cx="34290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As wind speed INCREASES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5134945" y="2485055"/>
            <a:ext cx="533400" cy="4572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0" y="3124200"/>
            <a:ext cx="25908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ILR INCREASES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6324600" y="3200400"/>
            <a:ext cx="533400" cy="4572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Wind Speed – Why?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6800" y="1676400"/>
            <a:ext cx="1371600" cy="914400"/>
            <a:chOff x="838200" y="1524000"/>
            <a:chExt cx="1371600" cy="914400"/>
          </a:xfrm>
        </p:grpSpPr>
        <p:grpSp>
          <p:nvGrpSpPr>
            <p:cNvPr id="6" name="Group 5"/>
            <p:cNvGrpSpPr/>
            <p:nvPr/>
          </p:nvGrpSpPr>
          <p:grpSpPr>
            <a:xfrm>
              <a:off x="1219200" y="1524000"/>
              <a:ext cx="152400" cy="609600"/>
              <a:chOff x="1219200" y="1524000"/>
              <a:chExt cx="152400" cy="6096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676400" y="1524000"/>
              <a:ext cx="152400" cy="609600"/>
              <a:chOff x="1219200" y="1524000"/>
              <a:chExt cx="152400" cy="609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838200" y="1828800"/>
              <a:ext cx="152400" cy="609600"/>
              <a:chOff x="1219200" y="1524000"/>
              <a:chExt cx="152400" cy="6096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057400" y="1828800"/>
              <a:ext cx="152400" cy="609600"/>
              <a:chOff x="1219200" y="1524000"/>
              <a:chExt cx="152400" cy="609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4876800" y="2514600"/>
            <a:ext cx="1371600" cy="914400"/>
            <a:chOff x="838200" y="1524000"/>
            <a:chExt cx="1371600" cy="914400"/>
          </a:xfrm>
        </p:grpSpPr>
        <p:grpSp>
          <p:nvGrpSpPr>
            <p:cNvPr id="35" name="Group 34"/>
            <p:cNvGrpSpPr/>
            <p:nvPr/>
          </p:nvGrpSpPr>
          <p:grpSpPr>
            <a:xfrm>
              <a:off x="1219200" y="1524000"/>
              <a:ext cx="152400" cy="609600"/>
              <a:chOff x="1219200" y="1524000"/>
              <a:chExt cx="152400" cy="609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676400" y="1524000"/>
              <a:ext cx="152400" cy="609600"/>
              <a:chOff x="1219200" y="1524000"/>
              <a:chExt cx="152400" cy="6096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838200" y="1828800"/>
              <a:ext cx="152400" cy="609600"/>
              <a:chOff x="1219200" y="1524000"/>
              <a:chExt cx="152400" cy="6096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057400" y="1828800"/>
              <a:ext cx="152400" cy="609600"/>
              <a:chOff x="1219200" y="1524000"/>
              <a:chExt cx="152400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219200" y="15240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295400" y="1676400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05600" y="1676400"/>
            <a:ext cx="1752600" cy="533400"/>
            <a:chOff x="3810000" y="1295400"/>
            <a:chExt cx="1752600" cy="533400"/>
          </a:xfrm>
        </p:grpSpPr>
        <p:grpSp>
          <p:nvGrpSpPr>
            <p:cNvPr id="10" name="Group 9"/>
            <p:cNvGrpSpPr/>
            <p:nvPr/>
          </p:nvGrpSpPr>
          <p:grpSpPr>
            <a:xfrm>
              <a:off x="3810000" y="1447800"/>
              <a:ext cx="533400" cy="381000"/>
              <a:chOff x="3810000" y="1447800"/>
              <a:chExt cx="533400" cy="3810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stCxn id="60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4191000" y="1295400"/>
              <a:ext cx="533400" cy="381000"/>
              <a:chOff x="3810000" y="1447800"/>
              <a:chExt cx="533400" cy="3810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>
                <a:stCxn id="63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4648200" y="1295400"/>
              <a:ext cx="533400" cy="381000"/>
              <a:chOff x="3810000" y="1447800"/>
              <a:chExt cx="533400" cy="381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Arrow Connector 66"/>
              <p:cNvCxnSpPr>
                <a:stCxn id="66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5029200" y="1447800"/>
              <a:ext cx="533400" cy="381000"/>
              <a:chOff x="3810000" y="1447800"/>
              <a:chExt cx="533400" cy="3810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>
                <a:stCxn id="69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6705600" y="2286000"/>
            <a:ext cx="1752600" cy="533400"/>
            <a:chOff x="3810000" y="1295400"/>
            <a:chExt cx="1752600" cy="533400"/>
          </a:xfrm>
        </p:grpSpPr>
        <p:grpSp>
          <p:nvGrpSpPr>
            <p:cNvPr id="73" name="Group 72"/>
            <p:cNvGrpSpPr/>
            <p:nvPr/>
          </p:nvGrpSpPr>
          <p:grpSpPr>
            <a:xfrm>
              <a:off x="3810000" y="1447800"/>
              <a:ext cx="533400" cy="381000"/>
              <a:chOff x="3810000" y="1447800"/>
              <a:chExt cx="533400" cy="3810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Arrow Connector 83"/>
              <p:cNvCxnSpPr>
                <a:stCxn id="83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191000" y="1295400"/>
              <a:ext cx="533400" cy="381000"/>
              <a:chOff x="3810000" y="1447800"/>
              <a:chExt cx="533400" cy="3810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stCxn id="81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4648200" y="1295400"/>
              <a:ext cx="533400" cy="381000"/>
              <a:chOff x="3810000" y="1447800"/>
              <a:chExt cx="533400" cy="3810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5029200" y="1447800"/>
              <a:ext cx="533400" cy="381000"/>
              <a:chOff x="3810000" y="1447800"/>
              <a:chExt cx="533400" cy="3810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7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6705600" y="2895600"/>
            <a:ext cx="1752600" cy="533400"/>
            <a:chOff x="3810000" y="1295400"/>
            <a:chExt cx="1752600" cy="533400"/>
          </a:xfrm>
        </p:grpSpPr>
        <p:grpSp>
          <p:nvGrpSpPr>
            <p:cNvPr id="86" name="Group 85"/>
            <p:cNvGrpSpPr/>
            <p:nvPr/>
          </p:nvGrpSpPr>
          <p:grpSpPr>
            <a:xfrm>
              <a:off x="3810000" y="1447800"/>
              <a:ext cx="533400" cy="381000"/>
              <a:chOff x="3810000" y="1447800"/>
              <a:chExt cx="533400" cy="3810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/>
              <p:cNvCxnSpPr>
                <a:stCxn id="96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191000" y="1295400"/>
              <a:ext cx="533400" cy="381000"/>
              <a:chOff x="3810000" y="1447800"/>
              <a:chExt cx="533400" cy="3810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Arrow Connector 94"/>
              <p:cNvCxnSpPr>
                <a:stCxn id="94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4648200" y="1295400"/>
              <a:ext cx="533400" cy="381000"/>
              <a:chOff x="3810000" y="1447800"/>
              <a:chExt cx="533400" cy="3810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>
                <a:stCxn id="92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5029200" y="1447800"/>
              <a:ext cx="533400" cy="381000"/>
              <a:chOff x="3810000" y="1447800"/>
              <a:chExt cx="533400" cy="3810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3810000" y="14478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/>
              <p:cNvCxnSpPr>
                <a:stCxn id="90" idx="5"/>
              </p:cNvCxnSpPr>
              <p:nvPr/>
            </p:nvCxnSpPr>
            <p:spPr>
              <a:xfrm>
                <a:off x="3940082" y="1577882"/>
                <a:ext cx="403318" cy="250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Rectangle 97"/>
          <p:cNvSpPr/>
          <p:nvPr/>
        </p:nvSpPr>
        <p:spPr>
          <a:xfrm>
            <a:off x="4648200" y="1447800"/>
            <a:ext cx="1828800" cy="2209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629400" y="1447800"/>
            <a:ext cx="1981200" cy="2209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096000" y="1447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29600" y="1447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3048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Increased wind leads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to increased horizontal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moisture flux (2)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Greater chance of a drop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contacting the surface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7220" y="3962400"/>
            <a:ext cx="83058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Punched Tape 105"/>
          <p:cNvSpPr/>
          <p:nvPr/>
        </p:nvSpPr>
        <p:spPr>
          <a:xfrm>
            <a:off x="4343400" y="4495800"/>
            <a:ext cx="1828800" cy="1752600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Wind is an effective mover of heat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7" name="Flowchart: Punched Tape 106"/>
          <p:cNvSpPr/>
          <p:nvPr/>
        </p:nvSpPr>
        <p:spPr>
          <a:xfrm>
            <a:off x="228600" y="4511967"/>
            <a:ext cx="1828800" cy="1752600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Rain drops are warm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8" name="Flowchart: Punched Tape 107"/>
          <p:cNvSpPr/>
          <p:nvPr/>
        </p:nvSpPr>
        <p:spPr>
          <a:xfrm>
            <a:off x="2286000" y="4495800"/>
            <a:ext cx="1828800" cy="1752600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To freeze, heat must be removed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9" name="Flowchart: Punched Tape 108"/>
          <p:cNvSpPr/>
          <p:nvPr/>
        </p:nvSpPr>
        <p:spPr>
          <a:xfrm>
            <a:off x="6477000" y="4130967"/>
            <a:ext cx="2362200" cy="2514600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Strong (cold) wind removes heat from the surface, promoting quicker freezing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" y="1524000"/>
            <a:ext cx="81534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Wet-Bulb Temperature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1524" y="2590800"/>
            <a:ext cx="34290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As wet-bulb temperature decreases toward -2° C (28° F)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1400" y="5001207"/>
            <a:ext cx="25908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ILR INCREASES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5334000" y="5077407"/>
            <a:ext cx="533400" cy="4572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19800" y="2667000"/>
            <a:ext cx="533400" cy="4572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Wet-Bulb Temperature – Why?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304800" y="4160837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anose="020F0302020204030204" pitchFamily="34" charset="0"/>
              </a:rPr>
              <a:t>Wet-bulb helps account for evaporative cooling toward saturation.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The air-liquid interface along the edge of a raindrop is saturated. Microscale temperature approaches wet-bulb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Works especially well in presence of wind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7220" y="3352800"/>
            <a:ext cx="83058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3"/>
          <p:cNvSpPr/>
          <p:nvPr/>
        </p:nvSpPr>
        <p:spPr>
          <a:xfrm>
            <a:off x="387220" y="1600200"/>
            <a:ext cx="1898780" cy="1371600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Rain drops are warm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1" name="Teardrop 100"/>
          <p:cNvSpPr/>
          <p:nvPr/>
        </p:nvSpPr>
        <p:spPr>
          <a:xfrm>
            <a:off x="2520820" y="1600200"/>
            <a:ext cx="1898780" cy="1371600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To freeze, heat must be removed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4" name="Teardrop 103"/>
          <p:cNvSpPr/>
          <p:nvPr/>
        </p:nvSpPr>
        <p:spPr>
          <a:xfrm>
            <a:off x="4654420" y="1295400"/>
            <a:ext cx="3498980" cy="1828800"/>
          </a:xfrm>
          <a:prstGeom prst="teardrop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Colder near-surface air typically relates to colder freezing surfaces, promoting quicker freezing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228600" y="3200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Why wet-bulb instead of air temperature?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4" grpId="0" animBg="1"/>
      <p:bldP spid="101" grpId="0" animBg="1"/>
      <p:bldP spid="104" grpId="0" animBg="1"/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811</Words>
  <Application>Microsoft Office PowerPoint</Application>
  <PresentationFormat>On-screen Show (4:3)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Freezing Rain Accumulation Model (FRAM)</vt:lpstr>
      <vt:lpstr>Important Definitions/Abbreviations</vt:lpstr>
      <vt:lpstr>What is the FRAM?</vt:lpstr>
      <vt:lpstr>Precipitation Rate</vt:lpstr>
      <vt:lpstr>Precipitation Rate – Why?</vt:lpstr>
      <vt:lpstr>Wind Speed</vt:lpstr>
      <vt:lpstr>Wind Speed – Why?</vt:lpstr>
      <vt:lpstr>Wet-Bulb Temperature</vt:lpstr>
      <vt:lpstr>Wet-Bulb Temperature – Why?</vt:lpstr>
      <vt:lpstr>Freezing Rain &amp; Temperature</vt:lpstr>
      <vt:lpstr>Freezing Rain &amp; Temperature</vt:lpstr>
      <vt:lpstr>The FRAM</vt:lpstr>
      <vt:lpstr>FRAM Performance</vt:lpstr>
      <vt:lpstr>FRAM Performance</vt:lpstr>
      <vt:lpstr>FRAM Application Tips</vt:lpstr>
      <vt:lpstr>FRAM Application Tips</vt:lpstr>
      <vt:lpstr>FRAM Application Tips</vt:lpstr>
      <vt:lpstr>FRAM Application Tips</vt:lpstr>
      <vt:lpstr>FRAM Application Tips</vt:lpstr>
      <vt:lpstr>FRAM Application Tips</vt:lpstr>
      <vt:lpstr>Ongoing Research &amp; Related Projects</vt:lpstr>
      <vt:lpstr>Ongoing Research &amp; Related Projects</vt:lpstr>
      <vt:lpstr>Ongoing Research &amp; Related Projects</vt:lpstr>
      <vt:lpstr>Ongoing Research &amp; Related Projects</vt:lpstr>
      <vt:lpstr>Ongoing Research &amp; Related Projects</vt:lpstr>
      <vt:lpstr>Available Tools</vt:lpstr>
      <vt:lpstr>For More Information</vt:lpstr>
      <vt:lpstr>Thank You!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Freezing Rain Accumulation Model (FRAM)</dc:title>
  <dc:creator>Brian Barjenbruch</dc:creator>
  <cp:lastModifiedBy>Brian Barjenbruch</cp:lastModifiedBy>
  <cp:revision>31</cp:revision>
  <dcterms:created xsi:type="dcterms:W3CDTF">2017-10-17T14:46:50Z</dcterms:created>
  <dcterms:modified xsi:type="dcterms:W3CDTF">2017-10-18T14:17:29Z</dcterms:modified>
</cp:coreProperties>
</file>