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02" r:id="rId4"/>
    <p:sldMasterId id="2147483803" r:id="rId5"/>
    <p:sldMasterId id="2147483804" r:id="rId6"/>
    <p:sldMasterId id="2147483805" r:id="rId7"/>
    <p:sldMasterId id="214748380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</p:sldIdLst>
  <p:sldSz cy="5143500" cx="9144000"/>
  <p:notesSz cx="6858000" cy="9144000"/>
  <p:embeddedFontLst>
    <p:embeddedFont>
      <p:font typeface="Libre Franklin"/>
      <p:regular r:id="rId34"/>
      <p:bold r:id="rId35"/>
      <p:italic r:id="rId36"/>
      <p:boldItalic r:id="rId37"/>
    </p:embeddedFont>
    <p:embeddedFont>
      <p:font typeface="Franklin Gothic"/>
      <p:bold r:id="rId38"/>
    </p:embeddedFont>
    <p:embeddedFont>
      <p:font typeface="Cabin"/>
      <p:regular r:id="rId39"/>
      <p:bold r:id="rId40"/>
      <p:italic r:id="rId41"/>
      <p:boldItalic r:id="rId42"/>
    </p:embeddedFont>
    <p:embeddedFont>
      <p:font typeface="Libre Franklin Medium"/>
      <p:regular r:id="rId43"/>
      <p:bold r:id="rId44"/>
      <p:italic r:id="rId45"/>
      <p:boldItalic r:id="rId46"/>
    </p:embeddedFont>
    <p:embeddedFont>
      <p:font typeface="Libre Franklin ExtraBold"/>
      <p:bold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bin-bold.fntdata"/><Relationship Id="rId20" Type="http://schemas.openxmlformats.org/officeDocument/2006/relationships/slide" Target="slides/slide11.xml"/><Relationship Id="rId42" Type="http://schemas.openxmlformats.org/officeDocument/2006/relationships/font" Target="fonts/Cabin-boldItalic.fntdata"/><Relationship Id="rId41" Type="http://schemas.openxmlformats.org/officeDocument/2006/relationships/font" Target="fonts/Cabin-italic.fntdata"/><Relationship Id="rId22" Type="http://schemas.openxmlformats.org/officeDocument/2006/relationships/slide" Target="slides/slide13.xml"/><Relationship Id="rId44" Type="http://schemas.openxmlformats.org/officeDocument/2006/relationships/font" Target="fonts/LibreFranklinMedium-bold.fntdata"/><Relationship Id="rId21" Type="http://schemas.openxmlformats.org/officeDocument/2006/relationships/slide" Target="slides/slide12.xml"/><Relationship Id="rId43" Type="http://schemas.openxmlformats.org/officeDocument/2006/relationships/font" Target="fonts/LibreFranklinMedium-regular.fntdata"/><Relationship Id="rId24" Type="http://schemas.openxmlformats.org/officeDocument/2006/relationships/slide" Target="slides/slide15.xml"/><Relationship Id="rId46" Type="http://schemas.openxmlformats.org/officeDocument/2006/relationships/font" Target="fonts/LibreFranklinMedium-boldItalic.fntdata"/><Relationship Id="rId23" Type="http://schemas.openxmlformats.org/officeDocument/2006/relationships/slide" Target="slides/slide14.xml"/><Relationship Id="rId45" Type="http://schemas.openxmlformats.org/officeDocument/2006/relationships/font" Target="fonts/LibreFranklinMedium-italic.fntdata"/><Relationship Id="rId1" Type="http://schemas.openxmlformats.org/officeDocument/2006/relationships/theme" Target="theme/theme6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48" Type="http://schemas.openxmlformats.org/officeDocument/2006/relationships/font" Target="fonts/LibreFranklinExtraBold-boldItalic.fntdata"/><Relationship Id="rId25" Type="http://schemas.openxmlformats.org/officeDocument/2006/relationships/slide" Target="slides/slide16.xml"/><Relationship Id="rId47" Type="http://schemas.openxmlformats.org/officeDocument/2006/relationships/font" Target="fonts/LibreFranklinExtraBold-bold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font" Target="fonts/LibreFranklin-bold.fntdata"/><Relationship Id="rId12" Type="http://schemas.openxmlformats.org/officeDocument/2006/relationships/slide" Target="slides/slide3.xml"/><Relationship Id="rId34" Type="http://schemas.openxmlformats.org/officeDocument/2006/relationships/font" Target="fonts/LibreFranklin-regular.fntdata"/><Relationship Id="rId15" Type="http://schemas.openxmlformats.org/officeDocument/2006/relationships/slide" Target="slides/slide6.xml"/><Relationship Id="rId37" Type="http://schemas.openxmlformats.org/officeDocument/2006/relationships/font" Target="fonts/LibreFranklin-boldItalic.fntdata"/><Relationship Id="rId14" Type="http://schemas.openxmlformats.org/officeDocument/2006/relationships/slide" Target="slides/slide5.xml"/><Relationship Id="rId36" Type="http://schemas.openxmlformats.org/officeDocument/2006/relationships/font" Target="fonts/LibreFranklin-italic.fntdata"/><Relationship Id="rId17" Type="http://schemas.openxmlformats.org/officeDocument/2006/relationships/slide" Target="slides/slide8.xml"/><Relationship Id="rId39" Type="http://schemas.openxmlformats.org/officeDocument/2006/relationships/font" Target="fonts/Cabin-regular.fntdata"/><Relationship Id="rId16" Type="http://schemas.openxmlformats.org/officeDocument/2006/relationships/slide" Target="slides/slide7.xml"/><Relationship Id="rId38" Type="http://schemas.openxmlformats.org/officeDocument/2006/relationships/font" Target="fonts/FranklinGothic-bold.fntdata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28bd82c3c50_0_2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5" name="Google Shape;1095;g28bd82c3c50_0_2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6" name="Google Shape;1096;g28bd82c3c50_0_2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2b14536ff62_0_2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2b14536ff62_0_2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NWC RFC R&amp;R FIM example from 1/9/22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28bd82c3c50_0_2560:notes"/>
          <p:cNvSpPr/>
          <p:nvPr>
            <p:ph idx="2" type="sldImg"/>
          </p:nvPr>
        </p:nvSpPr>
        <p:spPr>
          <a:xfrm>
            <a:off x="38126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28bd82c3c50_0_2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2a072b6a53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2a072b6a53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 to Viewer &amp; the QR Code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2a160362e1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2a160362e1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2b14536ff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2b14536ff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2b14536ff6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2b14536ff6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2a160362e1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2a160362e1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28bd82c3c50_0_2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28bd82c3c50_0_2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the 4 year phased rollout:  Training the forecasters, training our partners and evolving the science behind the services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2a160362e1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2a160362e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2a072b6a537_0_1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2a072b6a537_0_1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28bd82c3c50_0_922:notes"/>
          <p:cNvSpPr/>
          <p:nvPr>
            <p:ph idx="2" type="sldImg"/>
          </p:nvPr>
        </p:nvSpPr>
        <p:spPr>
          <a:xfrm>
            <a:off x="38179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2" name="Google Shape;1102;g28bd82c3c50_0_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2a072b6a537_0_1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2a072b6a537_0_1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2a072b6a537_0_10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2a072b6a537_0_10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g2a072b6a537_0_10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2b14536ff62_0_2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2b14536ff62_0_2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2b14536ff62_0_27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g2b14536ff62_0_2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2a072b6a537_0_10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8" name="Google Shape;1378;g2a072b6a537_0_10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9" name="Google Shape;1379;g2a072b6a537_0_10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2b14536ff62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25" lIns="91225" spcFirstLastPara="1" rIns="91225" wrap="square" tIns="91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8" name="Google Shape;1108;g2b14536ff62_0_210:notes"/>
          <p:cNvSpPr/>
          <p:nvPr>
            <p:ph idx="2" type="sldImg"/>
          </p:nvPr>
        </p:nvSpPr>
        <p:spPr>
          <a:xfrm>
            <a:off x="409273" y="686496"/>
            <a:ext cx="6040800" cy="3427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2b03fbc3dbb_0_2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2b03fbc3dbb_0_2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g2b03fbc3dbb_0_2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b14536ff62_0_926:notes"/>
          <p:cNvSpPr/>
          <p:nvPr>
            <p:ph idx="2" type="sldImg"/>
          </p:nvPr>
        </p:nvSpPr>
        <p:spPr>
          <a:xfrm>
            <a:off x="407740" y="686496"/>
            <a:ext cx="6042600" cy="3427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7" name="Google Shape;1137;g2b14536ff62_0_926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25" lIns="91225" spcFirstLastPara="1" rIns="91225" wrap="square" tIns="91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2b14536ff62_0_1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2b14536ff62_0_1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the 4 year phased rollout:  Training the forecasters, training our partners and evolving the science behind the services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28bd82c3c50_0_4533:notes"/>
          <p:cNvSpPr/>
          <p:nvPr>
            <p:ph idx="2" type="sldImg"/>
          </p:nvPr>
        </p:nvSpPr>
        <p:spPr>
          <a:xfrm>
            <a:off x="423863" y="704850"/>
            <a:ext cx="6254700" cy="351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5" name="Google Shape;1155;g28bd82c3c50_0_4533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4200" lIns="94200" spcFirstLastPara="1" rIns="94200" wrap="square" tIns="94200">
            <a:noAutofit/>
          </a:bodyPr>
          <a:lstStyle/>
          <a:p>
            <a:pPr indent="-314483" lvl="0" marL="47114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200"/>
              <a:buFont typeface="Proxima Nova"/>
              <a:buChar char="●"/>
            </a:pPr>
            <a:r>
              <a:rPr lang="en" sz="1200">
                <a:solidFill>
                  <a:srgbClr val="1C1C1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HAND is a geoprocessing technique that converts a Digital Elevation Model (DEM) to a Relative Elevation Model (REM) depicting the elevation of the surrounding terrain above the river to which it drains.  </a:t>
            </a:r>
            <a:r>
              <a:rPr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It uses a 10m Digital Elevation Model [DEM] produced by the US Geological Survey’s [USGS] 3D Elevation Program [3DEP] and the NHDPlus Hydrography (stream network) dataset produced by the USGS to create a “hydrofabric”.  The hydrofabric represents the land surface elevations at the 10m resolution</a:t>
            </a:r>
            <a:endParaRPr b="1" sz="1200">
              <a:solidFill>
                <a:srgbClr val="1C4587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2b14536ff62_0_19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1" name="Google Shape;1181;g2b14536ff62_0_19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Creating that common operating picture: moving from a few statements of impact to a neighborhood level depiction of extent and potential impact</a:t>
            </a:r>
            <a:endParaRPr/>
          </a:p>
        </p:txBody>
      </p:sp>
      <p:sp>
        <p:nvSpPr>
          <p:cNvPr id="1182" name="Google Shape;1182;g2b14536ff62_0_19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2b14536ff62_0_19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6" name="Google Shape;1196;g2b14536ff62_0_19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Creating that common operating picture: moving from a few statements of impact to a neighborhood level depiction of extent and potential impact</a:t>
            </a:r>
            <a:endParaRPr/>
          </a:p>
        </p:txBody>
      </p:sp>
      <p:sp>
        <p:nvSpPr>
          <p:cNvPr id="1197" name="Google Shape;1197;g2b14536ff62_0_19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32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0.png"/><Relationship Id="rId3" Type="http://schemas.openxmlformats.org/officeDocument/2006/relationships/image" Target="../media/image32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4.png"/><Relationship Id="rId3" Type="http://schemas.openxmlformats.org/officeDocument/2006/relationships/image" Target="../media/image32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g"/><Relationship Id="rId3" Type="http://schemas.openxmlformats.org/officeDocument/2006/relationships/image" Target="../media/image32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g"/><Relationship Id="rId3" Type="http://schemas.openxmlformats.org/officeDocument/2006/relationships/image" Target="../media/image32.png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32.png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0.png"/><Relationship Id="rId3" Type="http://schemas.openxmlformats.org/officeDocument/2006/relationships/image" Target="../media/image32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4.png"/><Relationship Id="rId3" Type="http://schemas.openxmlformats.org/officeDocument/2006/relationships/image" Target="../media/image32.png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0.png"/><Relationship Id="rId3" Type="http://schemas.openxmlformats.org/officeDocument/2006/relationships/image" Target="../media/image32.png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g"/><Relationship Id="rId3" Type="http://schemas.openxmlformats.org/officeDocument/2006/relationships/image" Target="../media/image3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Relationship Id="rId3" Type="http://schemas.openxmlformats.org/officeDocument/2006/relationships/image" Target="../media/image3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_1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4"/>
          <p:cNvSpPr/>
          <p:nvPr>
            <p:ph idx="2" type="pic"/>
          </p:nvPr>
        </p:nvSpPr>
        <p:spPr>
          <a:xfrm>
            <a:off x="4150519" y="407999"/>
            <a:ext cx="4629000" cy="3991200"/>
          </a:xfrm>
          <a:prstGeom prst="rect">
            <a:avLst/>
          </a:prstGeom>
          <a:noFill/>
          <a:ln>
            <a:noFill/>
          </a:ln>
        </p:spPr>
      </p:sp>
      <p:sp>
        <p:nvSpPr>
          <p:cNvPr id="701" name="Google Shape;701;p104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2" name="Google Shape;702;p104"/>
          <p:cNvSpPr txBox="1"/>
          <p:nvPr>
            <p:ph idx="1" type="subTitle"/>
          </p:nvPr>
        </p:nvSpPr>
        <p:spPr>
          <a:xfrm>
            <a:off x="238875" y="1444650"/>
            <a:ext cx="3602400" cy="2954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703" name="Google Shape;703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 2">
  <p:cSld name="Picture with Caption 2_1"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05"/>
          <p:cNvSpPr/>
          <p:nvPr/>
        </p:nvSpPr>
        <p:spPr>
          <a:xfrm>
            <a:off x="0" y="0"/>
            <a:ext cx="4884300" cy="51435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0A519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06" name="Google Shape;706;p105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7" name="Google Shape;707;p105"/>
          <p:cNvSpPr/>
          <p:nvPr>
            <p:ph idx="2" type="pic"/>
          </p:nvPr>
        </p:nvSpPr>
        <p:spPr>
          <a:xfrm>
            <a:off x="5349479" y="571500"/>
            <a:ext cx="3312300" cy="4000500"/>
          </a:xfrm>
          <a:prstGeom prst="rect">
            <a:avLst/>
          </a:prstGeom>
          <a:noFill/>
          <a:ln>
            <a:noFill/>
          </a:ln>
        </p:spPr>
      </p:sp>
      <p:sp>
        <p:nvSpPr>
          <p:cNvPr id="708" name="Google Shape;708;p105"/>
          <p:cNvSpPr txBox="1"/>
          <p:nvPr>
            <p:ph idx="1" type="body"/>
          </p:nvPr>
        </p:nvSpPr>
        <p:spPr>
          <a:xfrm>
            <a:off x="228600" y="1223269"/>
            <a:ext cx="4099500" cy="3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9" name="Google Shape;709;p105"/>
          <p:cNvSpPr txBox="1"/>
          <p:nvPr>
            <p:ph type="title"/>
          </p:nvPr>
        </p:nvSpPr>
        <p:spPr>
          <a:xfrm>
            <a:off x="228600" y="571498"/>
            <a:ext cx="4286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None/>
              <a:defRPr sz="24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0" name="Google Shape;710;p105"/>
          <p:cNvSpPr/>
          <p:nvPr/>
        </p:nvSpPr>
        <p:spPr>
          <a:xfrm>
            <a:off x="228605" y="1044847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1" name="Google Shape;711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06"/>
          <p:cNvSpPr txBox="1"/>
          <p:nvPr/>
        </p:nvSpPr>
        <p:spPr>
          <a:xfrm>
            <a:off x="5077609" y="4276203"/>
            <a:ext cx="2813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https://water.noaa.gov</a:t>
            </a:r>
            <a:endParaRPr sz="1100"/>
          </a:p>
        </p:txBody>
      </p:sp>
      <p:pic>
        <p:nvPicPr>
          <p:cNvPr descr="A picture containing text&#10;&#10;Description automatically generated" id="714" name="Google Shape;714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262" y="3374481"/>
            <a:ext cx="2254168" cy="419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- User" id="715" name="Google Shape;715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4416" y="233975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Email" id="716" name="Google Shape;716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4416" y="3150018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ld" id="717" name="Google Shape;717;p1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4416" y="3934223"/>
            <a:ext cx="342900" cy="34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8" name="Google Shape;718;p106"/>
          <p:cNvCxnSpPr/>
          <p:nvPr/>
        </p:nvCxnSpPr>
        <p:spPr>
          <a:xfrm>
            <a:off x="5971516" y="2228134"/>
            <a:ext cx="1028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9" name="Google Shape;719;p106"/>
          <p:cNvSpPr txBox="1"/>
          <p:nvPr/>
        </p:nvSpPr>
        <p:spPr>
          <a:xfrm>
            <a:off x="5478091" y="1666398"/>
            <a:ext cx="2015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You!</a:t>
            </a:r>
            <a:endParaRPr b="1" sz="1100"/>
          </a:p>
        </p:txBody>
      </p:sp>
      <p:pic>
        <p:nvPicPr>
          <p:cNvPr id="720" name="Google Shape;720;p1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125" y="4415700"/>
            <a:ext cx="4536674" cy="4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106"/>
          <p:cNvSpPr txBox="1"/>
          <p:nvPr>
            <p:ph idx="1" type="subTitle"/>
          </p:nvPr>
        </p:nvSpPr>
        <p:spPr>
          <a:xfrm>
            <a:off x="4973663" y="3493322"/>
            <a:ext cx="3021300" cy="30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22" name="Google Shape;722;p106"/>
          <p:cNvSpPr txBox="1"/>
          <p:nvPr>
            <p:ph idx="2" type="subTitle"/>
          </p:nvPr>
        </p:nvSpPr>
        <p:spPr>
          <a:xfrm>
            <a:off x="5028094" y="2710463"/>
            <a:ext cx="2915700" cy="30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723" name="Google Shape;723;p106"/>
          <p:cNvPicPr preferRelativeResize="0"/>
          <p:nvPr/>
        </p:nvPicPr>
        <p:blipFill rotWithShape="1">
          <a:blip r:embed="rId8">
            <a:alphaModFix/>
          </a:blip>
          <a:srcRect b="406" l="0" r="0" t="396"/>
          <a:stretch/>
        </p:blipFill>
        <p:spPr>
          <a:xfrm>
            <a:off x="1256835" y="2396927"/>
            <a:ext cx="799005" cy="792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keholders Priorities">
  <p:cSld name="Title and Content_1_5_1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07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6" name="Google Shape;726;p107"/>
          <p:cNvSpPr txBox="1"/>
          <p:nvPr>
            <p:ph type="title"/>
          </p:nvPr>
        </p:nvSpPr>
        <p:spPr>
          <a:xfrm>
            <a:off x="318656" y="1870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7" name="Google Shape;727;p107"/>
          <p:cNvSpPr/>
          <p:nvPr/>
        </p:nvSpPr>
        <p:spPr>
          <a:xfrm>
            <a:off x="321355" y="6954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107"/>
          <p:cNvSpPr txBox="1"/>
          <p:nvPr>
            <p:ph idx="1" type="body"/>
          </p:nvPr>
        </p:nvSpPr>
        <p:spPr>
          <a:xfrm>
            <a:off x="1126950" y="3552875"/>
            <a:ext cx="688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pic>
        <p:nvPicPr>
          <p:cNvPr id="729" name="Google Shape;729;p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0720" y="849125"/>
            <a:ext cx="7962563" cy="2577699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107"/>
          <p:cNvSpPr txBox="1"/>
          <p:nvPr>
            <p:ph idx="2" type="subTitle"/>
          </p:nvPr>
        </p:nvSpPr>
        <p:spPr>
          <a:xfrm>
            <a:off x="982475" y="3129550"/>
            <a:ext cx="7214400" cy="1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731" name="Google Shape;731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WM">
  <p:cSld name="Title and Content_1_5_1_1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8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4" name="Google Shape;734;p108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5" name="Google Shape;735;p108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6" name="Google Shape;736;p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1015424" y="1304699"/>
            <a:ext cx="7113151" cy="2426951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08"/>
          <p:cNvSpPr txBox="1"/>
          <p:nvPr>
            <p:ph idx="1" type="subTitle"/>
          </p:nvPr>
        </p:nvSpPr>
        <p:spPr>
          <a:xfrm>
            <a:off x="313490" y="2321325"/>
            <a:ext cx="1554600" cy="109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38" name="Google Shape;738;p108"/>
          <p:cNvSpPr txBox="1"/>
          <p:nvPr>
            <p:ph idx="2" type="subTitle"/>
          </p:nvPr>
        </p:nvSpPr>
        <p:spPr>
          <a:xfrm>
            <a:off x="7275900" y="2321325"/>
            <a:ext cx="1554600" cy="109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39" name="Google Shape;739;p108"/>
          <p:cNvSpPr txBox="1"/>
          <p:nvPr>
            <p:ph idx="3" type="subTitle"/>
          </p:nvPr>
        </p:nvSpPr>
        <p:spPr>
          <a:xfrm>
            <a:off x="5328200" y="1038000"/>
            <a:ext cx="1648200" cy="109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40" name="Google Shape;740;p108"/>
          <p:cNvSpPr txBox="1"/>
          <p:nvPr>
            <p:ph idx="4" type="subTitle"/>
          </p:nvPr>
        </p:nvSpPr>
        <p:spPr>
          <a:xfrm>
            <a:off x="1874000" y="3835600"/>
            <a:ext cx="2286000" cy="109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41" name="Google Shape;741;p108"/>
          <p:cNvSpPr txBox="1"/>
          <p:nvPr>
            <p:ph idx="5" type="subTitle"/>
          </p:nvPr>
        </p:nvSpPr>
        <p:spPr>
          <a:xfrm>
            <a:off x="5193450" y="3835600"/>
            <a:ext cx="2057400" cy="109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42" name="Google Shape;742;p108"/>
          <p:cNvSpPr txBox="1"/>
          <p:nvPr>
            <p:ph idx="6" type="subTitle"/>
          </p:nvPr>
        </p:nvSpPr>
        <p:spPr>
          <a:xfrm>
            <a:off x="662675" y="1576125"/>
            <a:ext cx="15087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43" name="Google Shape;743;p108"/>
          <p:cNvSpPr txBox="1"/>
          <p:nvPr>
            <p:ph idx="7" type="subTitle"/>
          </p:nvPr>
        </p:nvSpPr>
        <p:spPr>
          <a:xfrm>
            <a:off x="3819500" y="1576125"/>
            <a:ext cx="15087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44" name="Google Shape;744;p108"/>
          <p:cNvSpPr txBox="1"/>
          <p:nvPr>
            <p:ph idx="8" type="subTitle"/>
          </p:nvPr>
        </p:nvSpPr>
        <p:spPr>
          <a:xfrm>
            <a:off x="6976325" y="1576125"/>
            <a:ext cx="15087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45" name="Google Shape;745;p108"/>
          <p:cNvSpPr txBox="1"/>
          <p:nvPr>
            <p:ph idx="9" type="subTitle"/>
          </p:nvPr>
        </p:nvSpPr>
        <p:spPr>
          <a:xfrm>
            <a:off x="2262650" y="3165400"/>
            <a:ext cx="15087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46" name="Google Shape;746;p108"/>
          <p:cNvSpPr txBox="1"/>
          <p:nvPr>
            <p:ph idx="13" type="subTitle"/>
          </p:nvPr>
        </p:nvSpPr>
        <p:spPr>
          <a:xfrm>
            <a:off x="5467800" y="3165400"/>
            <a:ext cx="15087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pic>
        <p:nvPicPr>
          <p:cNvPr id="747" name="Google Shape;747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09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0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2" name="Google Shape;752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 Subtitle &amp; Content 2">
  <p:cSld name="Title and Content_1_2_2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11"/>
          <p:cNvSpPr txBox="1"/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55" name="Google Shape;755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3788" y="45243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111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7" name="Google Shape;757;p111"/>
          <p:cNvSpPr txBox="1"/>
          <p:nvPr>
            <p:ph idx="1" type="subTitle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58" name="Google Shape;758;p111"/>
          <p:cNvSpPr txBox="1"/>
          <p:nvPr>
            <p:ph idx="2" type="body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59" name="Google Shape;759;p111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 Subtitle &amp; Content 1">
  <p:cSld name="Title and Content_1_2_1"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12"/>
          <p:cNvSpPr txBox="1"/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62" name="Google Shape;762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112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4" name="Google Shape;764;p112"/>
          <p:cNvSpPr txBox="1"/>
          <p:nvPr>
            <p:ph idx="1" type="subTitle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65" name="Google Shape;765;p112"/>
          <p:cNvSpPr txBox="1"/>
          <p:nvPr>
            <p:ph idx="2" type="body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66" name="Google Shape;766;p112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 Subtitle &amp; Content 3">
  <p:cSld name="Title and Content_1_2_3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13"/>
          <p:cNvSpPr txBox="1"/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69" name="Google Shape;769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3788" y="45243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13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1" name="Google Shape;771;p113"/>
          <p:cNvSpPr txBox="1"/>
          <p:nvPr>
            <p:ph idx="1" type="subTitle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72" name="Google Shape;772;p113"/>
          <p:cNvSpPr txBox="1"/>
          <p:nvPr>
            <p:ph idx="2" type="body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73" name="Google Shape;773;p113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 Subtitle &amp; Content 4">
  <p:cSld name="Title and Content_1_2_4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14"/>
          <p:cNvSpPr txBox="1"/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76" name="Google Shape;776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3788" y="45243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14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8" name="Google Shape;778;p114"/>
          <p:cNvSpPr txBox="1"/>
          <p:nvPr>
            <p:ph idx="1" type="subTitle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79" name="Google Shape;779;p114"/>
          <p:cNvSpPr txBox="1"/>
          <p:nvPr>
            <p:ph idx="2" type="body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80" name="Google Shape;780;p114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 Subtitle &amp; Content 5">
  <p:cSld name="Title and Content_1_2_5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15"/>
          <p:cNvSpPr txBox="1"/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83" name="Google Shape;783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3788" y="45243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15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5" name="Google Shape;785;p115"/>
          <p:cNvSpPr txBox="1"/>
          <p:nvPr>
            <p:ph idx="1" type="subTitle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86" name="Google Shape;786;p115"/>
          <p:cNvSpPr txBox="1"/>
          <p:nvPr>
            <p:ph idx="2" type="body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87" name="Google Shape;787;p115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Background 3">
  <p:cSld name="Two Content 3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16"/>
          <p:cNvSpPr/>
          <p:nvPr/>
        </p:nvSpPr>
        <p:spPr>
          <a:xfrm>
            <a:off x="451913" y="363713"/>
            <a:ext cx="8240100" cy="4416000"/>
          </a:xfrm>
          <a:prstGeom prst="rect">
            <a:avLst/>
          </a:prstGeom>
          <a:solidFill>
            <a:schemeClr val="lt1">
              <a:alpha val="890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90" name="Google Shape;790;p116"/>
          <p:cNvSpPr txBox="1"/>
          <p:nvPr>
            <p:ph idx="1" type="body"/>
          </p:nvPr>
        </p:nvSpPr>
        <p:spPr>
          <a:xfrm>
            <a:off x="4945649" y="1840710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791" name="Google Shape;791;p116"/>
          <p:cNvSpPr txBox="1"/>
          <p:nvPr>
            <p:ph idx="2" type="body"/>
          </p:nvPr>
        </p:nvSpPr>
        <p:spPr>
          <a:xfrm>
            <a:off x="1256110" y="1840711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792" name="Google Shape;792;p116"/>
          <p:cNvSpPr txBox="1"/>
          <p:nvPr>
            <p:ph idx="3" type="subTitle"/>
          </p:nvPr>
        </p:nvSpPr>
        <p:spPr>
          <a:xfrm>
            <a:off x="139896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93" name="Google Shape;793;p116"/>
          <p:cNvSpPr txBox="1"/>
          <p:nvPr>
            <p:ph idx="4" type="subTitle"/>
          </p:nvPr>
        </p:nvSpPr>
        <p:spPr>
          <a:xfrm>
            <a:off x="504861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94" name="Google Shape;794;p116"/>
          <p:cNvSpPr/>
          <p:nvPr/>
        </p:nvSpPr>
        <p:spPr>
          <a:xfrm>
            <a:off x="138773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116"/>
          <p:cNvSpPr/>
          <p:nvPr/>
        </p:nvSpPr>
        <p:spPr>
          <a:xfrm>
            <a:off x="503738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 Title &amp; Body w/ Logos 2">
  <p:cSld name="TITLE_AND_BODY_1_1_4"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17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8" name="Google Shape;798;p117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99" name="Google Shape;799;p117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800" name="Google Shape;800;p117"/>
          <p:cNvPicPr preferRelativeResize="0"/>
          <p:nvPr/>
        </p:nvPicPr>
        <p:blipFill rotWithShape="1">
          <a:blip r:embed="rId2">
            <a:alphaModFix/>
          </a:blip>
          <a:srcRect b="0" l="17064" r="49184" t="0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499" y="4354275"/>
            <a:ext cx="548641" cy="54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117"/>
          <p:cNvPicPr preferRelativeResize="0"/>
          <p:nvPr/>
        </p:nvPicPr>
        <p:blipFill rotWithShape="1">
          <a:blip r:embed="rId4">
            <a:alphaModFix/>
          </a:blip>
          <a:srcRect b="18801" l="0" r="0" t="11821"/>
          <a:stretch/>
        </p:blipFill>
        <p:spPr>
          <a:xfrm>
            <a:off x="1003199" y="4460687"/>
            <a:ext cx="1876400" cy="3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 Title &amp; Body w/ Logos 3">
  <p:cSld name="TITLE_AND_BODY_1_1_5"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18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5" name="Google Shape;805;p118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06" name="Google Shape;806;p118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807" name="Google Shape;807;p118"/>
          <p:cNvPicPr preferRelativeResize="0"/>
          <p:nvPr/>
        </p:nvPicPr>
        <p:blipFill rotWithShape="1">
          <a:blip r:embed="rId2">
            <a:alphaModFix/>
          </a:blip>
          <a:srcRect b="0" l="17064" r="49184" t="0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499" y="4354275"/>
            <a:ext cx="548641" cy="54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18"/>
          <p:cNvPicPr preferRelativeResize="0"/>
          <p:nvPr/>
        </p:nvPicPr>
        <p:blipFill rotWithShape="1">
          <a:blip r:embed="rId4">
            <a:alphaModFix/>
          </a:blip>
          <a:srcRect b="18801" l="0" r="0" t="11821"/>
          <a:stretch/>
        </p:blipFill>
        <p:spPr>
          <a:xfrm>
            <a:off x="1003199" y="4460687"/>
            <a:ext cx="1876400" cy="3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3_1"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20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14" name="Google Shape;814;p120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5" name="Google Shape;815;p120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 1">
  <p:cSld name="Title and Content_1_5_2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21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8" name="Google Shape;818;p121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19" name="Google Shape;819;p121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0" name="Google Shape;820;p121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1" name="Google Shape;821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 column text"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2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824" name="Google Shape;824;p12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1pPr>
            <a:lvl2pPr indent="-2857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2pPr>
            <a:lvl3pPr indent="-28575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 sz="1200"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200"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200"/>
            </a:lvl5pPr>
            <a:lvl6pPr indent="-28575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•"/>
              <a:defRPr sz="1200"/>
            </a:lvl6pPr>
            <a:lvl7pPr indent="-2857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200"/>
            </a:lvl7pPr>
            <a:lvl8pPr indent="-2857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200"/>
            </a:lvl8pPr>
            <a:lvl9pPr indent="-2857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200"/>
            </a:lvl9pPr>
          </a:lstStyle>
          <a:p/>
        </p:txBody>
      </p:sp>
      <p:sp>
        <p:nvSpPr>
          <p:cNvPr id="825" name="Google Shape;825;p1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 Subtitle &amp; Content 6">
  <p:cSld name="Title and Content_1_2_6"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23"/>
          <p:cNvSpPr txBox="1"/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828" name="Google Shape;828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123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0" name="Google Shape;830;p123"/>
          <p:cNvSpPr txBox="1"/>
          <p:nvPr>
            <p:ph idx="1" type="subTitle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31" name="Google Shape;831;p123"/>
          <p:cNvSpPr txBox="1"/>
          <p:nvPr>
            <p:ph idx="2" type="body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32" name="Google Shape;832;p123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98656" y="831581"/>
            <a:ext cx="7886700" cy="185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b="0" sz="410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492656" y="3145744"/>
            <a:ext cx="78987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57" name="Google Shape;57;p14"/>
          <p:cNvSpPr/>
          <p:nvPr/>
        </p:nvSpPr>
        <p:spPr>
          <a:xfrm>
            <a:off x="498649" y="2900925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24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5" name="Google Shape;835;p124"/>
          <p:cNvSpPr txBox="1"/>
          <p:nvPr>
            <p:ph idx="1" type="body"/>
          </p:nvPr>
        </p:nvSpPr>
        <p:spPr>
          <a:xfrm>
            <a:off x="605088" y="922463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746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  <a:defRPr/>
            </a:lvl1pPr>
            <a:lvl2pPr indent="-3619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238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048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/>
            </a:lvl6pPr>
            <a:lvl7pPr indent="-3238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7pPr>
            <a:lvl8pPr indent="-3238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8pPr>
            <a:lvl9pPr indent="-3238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/>
        </p:txBody>
      </p:sp>
      <p:sp>
        <p:nvSpPr>
          <p:cNvPr id="836" name="Google Shape;836;p12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7" name="Google Shape;837;p12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8" name="Google Shape;838;p12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Title Slide">
  <p:cSld name="Title Slid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26"/>
          <p:cNvSpPr txBox="1"/>
          <p:nvPr>
            <p:ph type="ctrTitle"/>
          </p:nvPr>
        </p:nvSpPr>
        <p:spPr>
          <a:xfrm>
            <a:off x="1905056" y="3107531"/>
            <a:ext cx="6637800" cy="1026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0" lIns="13500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b="0" sz="360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/>
        </p:txBody>
      </p:sp>
      <p:pic>
        <p:nvPicPr>
          <p:cNvPr id="845" name="Google Shape;845;p126"/>
          <p:cNvPicPr preferRelativeResize="0"/>
          <p:nvPr/>
        </p:nvPicPr>
        <p:blipFill rotWithShape="1">
          <a:blip r:embed="rId3">
            <a:alphaModFix/>
          </a:blip>
          <a:srcRect b="18801" l="0" r="0" t="11821"/>
          <a:stretch/>
        </p:blipFill>
        <p:spPr>
          <a:xfrm>
            <a:off x="6195731" y="2592300"/>
            <a:ext cx="2240006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26"/>
          <p:cNvSpPr txBox="1"/>
          <p:nvPr>
            <p:ph idx="1" type="subTitle"/>
          </p:nvPr>
        </p:nvSpPr>
        <p:spPr>
          <a:xfrm>
            <a:off x="2013340" y="4230828"/>
            <a:ext cx="6529500" cy="73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i="1" sz="23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847" name="Google Shape;847;p126"/>
          <p:cNvSpPr/>
          <p:nvPr/>
        </p:nvSpPr>
        <p:spPr>
          <a:xfrm>
            <a:off x="6263805" y="32163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8" name="Google Shape;848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608" y="4184613"/>
            <a:ext cx="735584" cy="735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Section Divider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27"/>
          <p:cNvSpPr txBox="1"/>
          <p:nvPr>
            <p:ph type="title"/>
          </p:nvPr>
        </p:nvSpPr>
        <p:spPr>
          <a:xfrm>
            <a:off x="498656" y="831581"/>
            <a:ext cx="7886700" cy="185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b="0" sz="410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/>
        </p:txBody>
      </p:sp>
      <p:sp>
        <p:nvSpPr>
          <p:cNvPr id="851" name="Google Shape;851;p127"/>
          <p:cNvSpPr txBox="1"/>
          <p:nvPr>
            <p:ph idx="1" type="subTitle"/>
          </p:nvPr>
        </p:nvSpPr>
        <p:spPr>
          <a:xfrm>
            <a:off x="492656" y="3145744"/>
            <a:ext cx="7898700" cy="55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852" name="Google Shape;852;p127"/>
          <p:cNvSpPr/>
          <p:nvPr/>
        </p:nvSpPr>
        <p:spPr>
          <a:xfrm>
            <a:off x="498649" y="2900925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">
  <p:cSld name="Section Header 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28"/>
          <p:cNvSpPr/>
          <p:nvPr/>
        </p:nvSpPr>
        <p:spPr>
          <a:xfrm>
            <a:off x="0" y="3354457"/>
            <a:ext cx="9144000" cy="178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55" name="Google Shape;855;p128"/>
          <p:cNvSpPr txBox="1"/>
          <p:nvPr>
            <p:ph type="title"/>
          </p:nvPr>
        </p:nvSpPr>
        <p:spPr>
          <a:xfrm>
            <a:off x="498656" y="3486791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856" name="Google Shape;856;p128"/>
          <p:cNvSpPr txBox="1"/>
          <p:nvPr>
            <p:ph idx="1" type="subTitle"/>
          </p:nvPr>
        </p:nvSpPr>
        <p:spPr>
          <a:xfrm>
            <a:off x="491225" y="4459625"/>
            <a:ext cx="7956000" cy="40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57" name="Google Shape;857;p128"/>
          <p:cNvSpPr/>
          <p:nvPr/>
        </p:nvSpPr>
        <p:spPr>
          <a:xfrm>
            <a:off x="498655" y="4323622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Outline">
  <p:cSld name="Agenda Outlin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29"/>
          <p:cNvSpPr/>
          <p:nvPr/>
        </p:nvSpPr>
        <p:spPr>
          <a:xfrm>
            <a:off x="452005" y="507697"/>
            <a:ext cx="8240100" cy="4128000"/>
          </a:xfrm>
          <a:prstGeom prst="rect">
            <a:avLst/>
          </a:prstGeom>
          <a:solidFill>
            <a:schemeClr val="dk2">
              <a:alpha val="89800"/>
            </a:schemeClr>
          </a:solidFill>
          <a:ln cap="flat" cmpd="sng" w="12700">
            <a:solidFill>
              <a:srgbClr val="0A519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0" name="Google Shape;860;p129"/>
          <p:cNvSpPr txBox="1"/>
          <p:nvPr>
            <p:ph type="title"/>
          </p:nvPr>
        </p:nvSpPr>
        <p:spPr>
          <a:xfrm>
            <a:off x="1044489" y="804933"/>
            <a:ext cx="3079800" cy="8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/>
        </p:txBody>
      </p:sp>
      <p:sp>
        <p:nvSpPr>
          <p:cNvPr id="861" name="Google Shape;861;p129"/>
          <p:cNvSpPr txBox="1"/>
          <p:nvPr>
            <p:ph idx="1" type="body"/>
          </p:nvPr>
        </p:nvSpPr>
        <p:spPr>
          <a:xfrm>
            <a:off x="4572000" y="988219"/>
            <a:ext cx="3706500" cy="3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2" name="Google Shape;862;p129"/>
          <p:cNvSpPr/>
          <p:nvPr/>
        </p:nvSpPr>
        <p:spPr>
          <a:xfrm>
            <a:off x="1044480" y="180293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_1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30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5" name="Google Shape;865;p130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66" name="Google Shape;866;p130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7" name="Google Shape;867;p130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8" name="Google Shape;868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 Water Splash">
  <p:cSld name="Title and Content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31"/>
          <p:cNvSpPr txBox="1"/>
          <p:nvPr>
            <p:ph type="title"/>
          </p:nvPr>
        </p:nvSpPr>
        <p:spPr>
          <a:xfrm>
            <a:off x="336200" y="741675"/>
            <a:ext cx="52410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1" name="Google Shape;871;p131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2" name="Google Shape;872;p131"/>
          <p:cNvSpPr txBox="1"/>
          <p:nvPr>
            <p:ph idx="1" type="body"/>
          </p:nvPr>
        </p:nvSpPr>
        <p:spPr>
          <a:xfrm>
            <a:off x="336188" y="1364475"/>
            <a:ext cx="8493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73" name="Google Shape;873;p131"/>
          <p:cNvSpPr/>
          <p:nvPr/>
        </p:nvSpPr>
        <p:spPr>
          <a:xfrm>
            <a:off x="318649" y="1179253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4" name="Google Shape;874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 Subtitle &amp; Content">
  <p:cSld name="Title and Content_1_2"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32"/>
          <p:cNvSpPr txBox="1"/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7" name="Google Shape;877;p132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8" name="Google Shape;878;p132"/>
          <p:cNvSpPr txBox="1"/>
          <p:nvPr>
            <p:ph idx="1" type="subTitle"/>
          </p:nvPr>
        </p:nvSpPr>
        <p:spPr>
          <a:xfrm>
            <a:off x="317850" y="991463"/>
            <a:ext cx="8510400" cy="35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79" name="Google Shape;879;p132"/>
          <p:cNvSpPr txBox="1"/>
          <p:nvPr>
            <p:ph idx="2" type="body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80" name="Google Shape;880;p132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1" name="Google Shape;881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/ Image Grid">
  <p:cSld name="Title and Content_1_4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33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4" name="Google Shape;884;p133"/>
          <p:cNvSpPr txBox="1"/>
          <p:nvPr>
            <p:ph idx="1" type="body"/>
          </p:nvPr>
        </p:nvSpPr>
        <p:spPr>
          <a:xfrm>
            <a:off x="324000" y="963200"/>
            <a:ext cx="5002500" cy="3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sz="1200"/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200"/>
              <a:buChar char="•"/>
              <a:defRPr sz="12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885" name="Google Shape;885;p133"/>
          <p:cNvSpPr/>
          <p:nvPr>
            <p:ph idx="2" type="pic"/>
          </p:nvPr>
        </p:nvSpPr>
        <p:spPr>
          <a:xfrm>
            <a:off x="5480625" y="12990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886" name="Google Shape;886;p133"/>
          <p:cNvSpPr/>
          <p:nvPr>
            <p:ph idx="3" type="pic"/>
          </p:nvPr>
        </p:nvSpPr>
        <p:spPr>
          <a:xfrm>
            <a:off x="548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887" name="Google Shape;887;p133"/>
          <p:cNvSpPr/>
          <p:nvPr>
            <p:ph idx="4" type="pic"/>
          </p:nvPr>
        </p:nvSpPr>
        <p:spPr>
          <a:xfrm>
            <a:off x="5480625" y="341925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888" name="Google Shape;888;p133"/>
          <p:cNvSpPr txBox="1"/>
          <p:nvPr>
            <p:ph type="title"/>
          </p:nvPr>
        </p:nvSpPr>
        <p:spPr>
          <a:xfrm>
            <a:off x="318652" y="263225"/>
            <a:ext cx="4817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9" name="Google Shape;889;p133"/>
          <p:cNvSpPr/>
          <p:nvPr>
            <p:ph idx="5" type="pic"/>
          </p:nvPr>
        </p:nvSpPr>
        <p:spPr>
          <a:xfrm>
            <a:off x="731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890" name="Google Shape;890;p133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1" name="Google Shape;891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 1">
  <p:cSld name="Title and Content_1_1_1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34"/>
          <p:cNvSpPr/>
          <p:nvPr/>
        </p:nvSpPr>
        <p:spPr>
          <a:xfrm>
            <a:off x="0" y="0"/>
            <a:ext cx="3419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134"/>
          <p:cNvSpPr txBox="1"/>
          <p:nvPr>
            <p:ph type="title"/>
          </p:nvPr>
        </p:nvSpPr>
        <p:spPr>
          <a:xfrm>
            <a:off x="393000" y="263231"/>
            <a:ext cx="2650800" cy="155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anklin Gothic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5" name="Google Shape;895;p134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6" name="Google Shape;896;p134"/>
          <p:cNvSpPr txBox="1"/>
          <p:nvPr>
            <p:ph idx="1" type="subTitle"/>
          </p:nvPr>
        </p:nvSpPr>
        <p:spPr>
          <a:xfrm>
            <a:off x="393000" y="2068950"/>
            <a:ext cx="2650800" cy="264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7" name="Google Shape;897;p134"/>
          <p:cNvSpPr txBox="1"/>
          <p:nvPr>
            <p:ph idx="2" type="body"/>
          </p:nvPr>
        </p:nvSpPr>
        <p:spPr>
          <a:xfrm>
            <a:off x="3746850" y="684356"/>
            <a:ext cx="5082300" cy="31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98" name="Google Shape;898;p134"/>
          <p:cNvSpPr/>
          <p:nvPr/>
        </p:nvSpPr>
        <p:spPr>
          <a:xfrm>
            <a:off x="393005" y="19298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9" name="Google Shape;899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 Water Splash">
  <p:cSld name="Title and Content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36200" y="741675"/>
            <a:ext cx="52410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60" name="Google Shape;6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336188" y="1364475"/>
            <a:ext cx="8493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3" name="Google Shape;63;p15"/>
          <p:cNvSpPr/>
          <p:nvPr/>
        </p:nvSpPr>
        <p:spPr>
          <a:xfrm>
            <a:off x="318649" y="1179253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 Title &amp; Body w/ Logos">
  <p:cSld name="TITLE_AND_BODY_1_1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35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2" name="Google Shape;902;p135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903" name="Google Shape;903;p135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904" name="Google Shape;904;p135"/>
          <p:cNvPicPr preferRelativeResize="0"/>
          <p:nvPr/>
        </p:nvPicPr>
        <p:blipFill rotWithShape="1">
          <a:blip r:embed="rId2">
            <a:alphaModFix/>
          </a:blip>
          <a:srcRect b="0" l="17063" r="49186" t="0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135"/>
          <p:cNvPicPr preferRelativeResize="0"/>
          <p:nvPr/>
        </p:nvPicPr>
        <p:blipFill rotWithShape="1">
          <a:blip r:embed="rId3">
            <a:alphaModFix/>
          </a:blip>
          <a:srcRect b="18801" l="0" r="0" t="11821"/>
          <a:stretch/>
        </p:blipFill>
        <p:spPr>
          <a:xfrm>
            <a:off x="1003199" y="4460687"/>
            <a:ext cx="1876400" cy="3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3524" y="4354275"/>
            <a:ext cx="548642" cy="548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 Title &amp; Body - NOAA Centered">
  <p:cSld name="TITLE_AND_BODY_1_1_2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136"/>
          <p:cNvPicPr preferRelativeResize="0"/>
          <p:nvPr/>
        </p:nvPicPr>
        <p:blipFill rotWithShape="1">
          <a:blip r:embed="rId2">
            <a:alphaModFix/>
          </a:blip>
          <a:srcRect b="0" l="17063" r="49186" t="0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36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0" name="Google Shape;910;p136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911" name="Google Shape;911;p136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2" name="Google Shape;912;p136"/>
          <p:cNvSpPr/>
          <p:nvPr/>
        </p:nvSpPr>
        <p:spPr>
          <a:xfrm>
            <a:off x="753325" y="4039275"/>
            <a:ext cx="1579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136"/>
          <p:cNvSpPr txBox="1"/>
          <p:nvPr>
            <p:ph idx="2" type="subTitle"/>
          </p:nvPr>
        </p:nvSpPr>
        <p:spPr>
          <a:xfrm>
            <a:off x="712775" y="3527900"/>
            <a:ext cx="1620000" cy="33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500"/>
              <a:buNone/>
              <a:defRPr b="1"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400"/>
              <a:buNone/>
              <a:defRPr b="1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9pPr>
          </a:lstStyle>
          <a:p/>
        </p:txBody>
      </p:sp>
      <p:pic>
        <p:nvPicPr>
          <p:cNvPr id="914" name="Google Shape;914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5261" y="4241038"/>
            <a:ext cx="735584" cy="735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now Title &amp; Body">
  <p:cSld name="TITLE_AND_BODY_1_1_1"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37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7" name="Google Shape;917;p137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918" name="Google Shape;918;p137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919" name="Google Shape;919;p137"/>
          <p:cNvPicPr preferRelativeResize="0"/>
          <p:nvPr/>
        </p:nvPicPr>
        <p:blipFill rotWithShape="1">
          <a:blip r:embed="rId2">
            <a:alphaModFix/>
          </a:blip>
          <a:srcRect b="0" l="35185" r="18148" t="0"/>
          <a:stretch/>
        </p:blipFill>
        <p:spPr>
          <a:xfrm>
            <a:off x="0" y="0"/>
            <a:ext cx="30861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137"/>
          <p:cNvSpPr txBox="1"/>
          <p:nvPr/>
        </p:nvSpPr>
        <p:spPr>
          <a:xfrm>
            <a:off x="150" y="4407525"/>
            <a:ext cx="3086100" cy="735900"/>
          </a:xfrm>
          <a:prstGeom prst="rect">
            <a:avLst/>
          </a:prstGeom>
          <a:solidFill>
            <a:srgbClr val="FFFFFF">
              <a:alpha val="573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Libre Franklin"/>
                <a:ea typeface="Libre Franklin"/>
                <a:cs typeface="Libre Franklin"/>
                <a:sym typeface="Libre Franklin"/>
              </a:rPr>
              <a:t>Colorado SPLASH Soil Moisture Survey, October 2021</a:t>
            </a:r>
            <a:endParaRPr b="1" sz="8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921" name="Google Shape;921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650" y="4286875"/>
            <a:ext cx="1713076" cy="8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- Left Image w/ Caption 1">
  <p:cSld name="TITLE_AND_BODY_1_2"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38"/>
          <p:cNvSpPr/>
          <p:nvPr>
            <p:ph idx="2" type="pic"/>
          </p:nvPr>
        </p:nvSpPr>
        <p:spPr>
          <a:xfrm>
            <a:off x="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24" name="Google Shape;924;p138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5" name="Google Shape;925;p138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926" name="Google Shape;926;p138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7" name="Google Shape;927;p138"/>
          <p:cNvSpPr txBox="1"/>
          <p:nvPr>
            <p:ph idx="3" type="subTitle"/>
          </p:nvPr>
        </p:nvSpPr>
        <p:spPr>
          <a:xfrm>
            <a:off x="0" y="4819500"/>
            <a:ext cx="30861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8" name="Google Shape;928;p138"/>
          <p:cNvSpPr/>
          <p:nvPr/>
        </p:nvSpPr>
        <p:spPr>
          <a:xfrm>
            <a:off x="3474755" y="81733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9" name="Google Shape;929;p1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00438" y="4804082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- Right Image w/ Caption">
  <p:cSld name="TITLE_AND_BODY_1_3"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39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2" name="Google Shape;932;p139"/>
          <p:cNvSpPr/>
          <p:nvPr>
            <p:ph idx="2" type="pic"/>
          </p:nvPr>
        </p:nvSpPr>
        <p:spPr>
          <a:xfrm>
            <a:off x="605790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33" name="Google Shape;933;p139"/>
          <p:cNvSpPr txBox="1"/>
          <p:nvPr>
            <p:ph idx="1" type="subTitle"/>
          </p:nvPr>
        </p:nvSpPr>
        <p:spPr>
          <a:xfrm>
            <a:off x="6057900" y="4776600"/>
            <a:ext cx="30861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4" name="Google Shape;934;p139"/>
          <p:cNvSpPr txBox="1"/>
          <p:nvPr>
            <p:ph idx="3" type="body"/>
          </p:nvPr>
        </p:nvSpPr>
        <p:spPr>
          <a:xfrm>
            <a:off x="320399" y="857988"/>
            <a:ext cx="55149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935" name="Google Shape;935;p139"/>
          <p:cNvSpPr txBox="1"/>
          <p:nvPr>
            <p:ph type="title"/>
          </p:nvPr>
        </p:nvSpPr>
        <p:spPr>
          <a:xfrm>
            <a:off x="318652" y="263225"/>
            <a:ext cx="55185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6" name="Google Shape;936;p139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7" name="Google Shape;937;p1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CUSTOM_1"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40"/>
          <p:cNvSpPr/>
          <p:nvPr/>
        </p:nvSpPr>
        <p:spPr>
          <a:xfrm>
            <a:off x="0" y="4134603"/>
            <a:ext cx="9144000" cy="100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40" name="Google Shape;940;p140"/>
          <p:cNvSpPr txBox="1"/>
          <p:nvPr>
            <p:ph type="title"/>
          </p:nvPr>
        </p:nvSpPr>
        <p:spPr>
          <a:xfrm>
            <a:off x="508275" y="4414388"/>
            <a:ext cx="80739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941" name="Google Shape;941;p140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2" name="Google Shape;942;p140"/>
          <p:cNvSpPr txBox="1"/>
          <p:nvPr>
            <p:ph idx="1" type="subTitle"/>
          </p:nvPr>
        </p:nvSpPr>
        <p:spPr>
          <a:xfrm>
            <a:off x="508275" y="616444"/>
            <a:ext cx="8073900" cy="1936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43" name="Google Shape;943;p140"/>
          <p:cNvSpPr txBox="1"/>
          <p:nvPr>
            <p:ph idx="2" type="subTitle"/>
          </p:nvPr>
        </p:nvSpPr>
        <p:spPr>
          <a:xfrm>
            <a:off x="500869" y="2688600"/>
            <a:ext cx="8071800" cy="129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944" name="Google Shape;944;p140"/>
          <p:cNvSpPr/>
          <p:nvPr/>
        </p:nvSpPr>
        <p:spPr>
          <a:xfrm>
            <a:off x="50086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5" name="Google Shape;945;p1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63688" y="65457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 4">
  <p:cSld name="CUSTOM_2">
    <p:bg>
      <p:bgPr>
        <a:solidFill>
          <a:srgbClr val="C4D9F4">
            <a:alpha val="52810"/>
          </a:srgbClr>
        </a:solidFill>
      </p:bgPr>
    </p:bg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41"/>
          <p:cNvSpPr/>
          <p:nvPr/>
        </p:nvSpPr>
        <p:spPr>
          <a:xfrm>
            <a:off x="-6000" y="4703625"/>
            <a:ext cx="9156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141"/>
          <p:cNvSpPr txBox="1"/>
          <p:nvPr>
            <p:ph type="title"/>
          </p:nvPr>
        </p:nvSpPr>
        <p:spPr>
          <a:xfrm>
            <a:off x="407859" y="537150"/>
            <a:ext cx="8328300" cy="521700"/>
          </a:xfrm>
          <a:prstGeom prst="rect">
            <a:avLst/>
          </a:prstGeom>
        </p:spPr>
        <p:txBody>
          <a:bodyPr anchorCtr="0" anchor="t" bIns="68575" lIns="0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>
                <a:solidFill>
                  <a:srgbClr val="0737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9pPr>
          </a:lstStyle>
          <a:p/>
        </p:txBody>
      </p:sp>
      <p:sp>
        <p:nvSpPr>
          <p:cNvPr id="949" name="Google Shape;949;p141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0" name="Google Shape;950;p141"/>
          <p:cNvSpPr/>
          <p:nvPr/>
        </p:nvSpPr>
        <p:spPr>
          <a:xfrm>
            <a:off x="40785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141"/>
          <p:cNvSpPr txBox="1"/>
          <p:nvPr>
            <p:ph idx="1" type="body"/>
          </p:nvPr>
        </p:nvSpPr>
        <p:spPr>
          <a:xfrm>
            <a:off x="407991" y="1116075"/>
            <a:ext cx="8328300" cy="314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800"/>
              </a:spcBef>
              <a:spcAft>
                <a:spcPts val="0"/>
              </a:spcAft>
              <a:buClr>
                <a:srgbClr val="073763"/>
              </a:buClr>
              <a:buSzPts val="2000"/>
              <a:buChar char="•"/>
              <a:defRPr>
                <a:solidFill>
                  <a:srgbClr val="073763"/>
                </a:solidFill>
              </a:defRPr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500"/>
              <a:buChar char="•"/>
              <a:defRPr>
                <a:solidFill>
                  <a:srgbClr val="073763"/>
                </a:solidFill>
              </a:defRPr>
            </a:lvl2pPr>
            <a:lvl3pPr indent="-317500" lvl="2" marL="13716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400"/>
              <a:buChar char="•"/>
              <a:defRPr>
                <a:solidFill>
                  <a:srgbClr val="073763"/>
                </a:solidFill>
              </a:defRPr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9pPr>
          </a:lstStyle>
          <a:p/>
        </p:txBody>
      </p:sp>
      <p:pic>
        <p:nvPicPr>
          <p:cNvPr id="952" name="Google Shape;952;p1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63688" y="65457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42"/>
          <p:cNvSpPr txBox="1"/>
          <p:nvPr>
            <p:ph idx="1" type="body"/>
          </p:nvPr>
        </p:nvSpPr>
        <p:spPr>
          <a:xfrm>
            <a:off x="324000" y="1021404"/>
            <a:ext cx="4104000" cy="3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55" name="Google Shape;955;p142"/>
          <p:cNvSpPr txBox="1"/>
          <p:nvPr>
            <p:ph idx="2" type="body"/>
          </p:nvPr>
        </p:nvSpPr>
        <p:spPr>
          <a:xfrm>
            <a:off x="4629149" y="1021405"/>
            <a:ext cx="4199700" cy="3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956" name="Google Shape;956;p142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7" name="Google Shape;957;p142"/>
          <p:cNvSpPr txBox="1"/>
          <p:nvPr>
            <p:ph type="title"/>
          </p:nvPr>
        </p:nvSpPr>
        <p:spPr>
          <a:xfrm>
            <a:off x="316806" y="3210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8" name="Google Shape;958;p142"/>
          <p:cNvSpPr/>
          <p:nvPr/>
        </p:nvSpPr>
        <p:spPr>
          <a:xfrm>
            <a:off x="316805" y="834259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9" name="Google Shape;959;p1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2">
  <p:cSld name="Two Content 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43"/>
          <p:cNvSpPr/>
          <p:nvPr/>
        </p:nvSpPr>
        <p:spPr>
          <a:xfrm>
            <a:off x="0" y="2571750"/>
            <a:ext cx="4572000" cy="25719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62" name="Google Shape;962;p143"/>
          <p:cNvSpPr/>
          <p:nvPr/>
        </p:nvSpPr>
        <p:spPr>
          <a:xfrm>
            <a:off x="4572001" y="0"/>
            <a:ext cx="4572000" cy="25719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63" name="Google Shape;963;p143"/>
          <p:cNvSpPr txBox="1"/>
          <p:nvPr>
            <p:ph idx="1" type="body"/>
          </p:nvPr>
        </p:nvSpPr>
        <p:spPr>
          <a:xfrm>
            <a:off x="4864867" y="762566"/>
            <a:ext cx="3944400" cy="1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64" name="Google Shape;964;p143"/>
          <p:cNvSpPr txBox="1"/>
          <p:nvPr>
            <p:ph idx="2" type="body"/>
          </p:nvPr>
        </p:nvSpPr>
        <p:spPr>
          <a:xfrm>
            <a:off x="333569" y="3372991"/>
            <a:ext cx="3904800" cy="1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65" name="Google Shape;965;p143"/>
          <p:cNvSpPr txBox="1"/>
          <p:nvPr>
            <p:ph idx="3" type="subTitle"/>
          </p:nvPr>
        </p:nvSpPr>
        <p:spPr>
          <a:xfrm>
            <a:off x="313800" y="2841995"/>
            <a:ext cx="3944400" cy="4548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66" name="Google Shape;966;p143"/>
          <p:cNvSpPr txBox="1"/>
          <p:nvPr>
            <p:ph idx="4" type="subTitle"/>
          </p:nvPr>
        </p:nvSpPr>
        <p:spPr>
          <a:xfrm>
            <a:off x="4864875" y="231580"/>
            <a:ext cx="3944400" cy="4548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67" name="Google Shape;967;p143"/>
          <p:cNvSpPr/>
          <p:nvPr/>
        </p:nvSpPr>
        <p:spPr>
          <a:xfrm>
            <a:off x="11" y="1274081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143"/>
          <p:cNvSpPr/>
          <p:nvPr/>
        </p:nvSpPr>
        <p:spPr>
          <a:xfrm>
            <a:off x="6972067" y="3820050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Background">
  <p:cSld name="Two Content 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44"/>
          <p:cNvSpPr/>
          <p:nvPr/>
        </p:nvSpPr>
        <p:spPr>
          <a:xfrm>
            <a:off x="451913" y="363713"/>
            <a:ext cx="8240100" cy="44160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71" name="Google Shape;971;p144"/>
          <p:cNvSpPr txBox="1"/>
          <p:nvPr>
            <p:ph idx="1" type="body"/>
          </p:nvPr>
        </p:nvSpPr>
        <p:spPr>
          <a:xfrm>
            <a:off x="4945649" y="1840710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72" name="Google Shape;972;p144"/>
          <p:cNvSpPr txBox="1"/>
          <p:nvPr>
            <p:ph idx="2" type="body"/>
          </p:nvPr>
        </p:nvSpPr>
        <p:spPr>
          <a:xfrm>
            <a:off x="1256110" y="1840711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73" name="Google Shape;973;p144"/>
          <p:cNvSpPr txBox="1"/>
          <p:nvPr>
            <p:ph idx="3" type="subTitle"/>
          </p:nvPr>
        </p:nvSpPr>
        <p:spPr>
          <a:xfrm>
            <a:off x="1398963" y="991075"/>
            <a:ext cx="2172000" cy="531000"/>
          </a:xfrm>
          <a:prstGeom prst="rect">
            <a:avLst/>
          </a:prstGeom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74" name="Google Shape;974;p144"/>
          <p:cNvSpPr txBox="1"/>
          <p:nvPr>
            <p:ph idx="4" type="subTitle"/>
          </p:nvPr>
        </p:nvSpPr>
        <p:spPr>
          <a:xfrm>
            <a:off x="5048613" y="991075"/>
            <a:ext cx="2172000" cy="531000"/>
          </a:xfrm>
          <a:prstGeom prst="rect">
            <a:avLst/>
          </a:prstGeom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75" name="Google Shape;975;p144"/>
          <p:cNvSpPr/>
          <p:nvPr/>
        </p:nvSpPr>
        <p:spPr>
          <a:xfrm>
            <a:off x="138773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144"/>
          <p:cNvSpPr/>
          <p:nvPr/>
        </p:nvSpPr>
        <p:spPr>
          <a:xfrm>
            <a:off x="503738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- Right Image w/ Caption">
  <p:cSld name="TITLE_AND_BODY_1_3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6"/>
          <p:cNvSpPr/>
          <p:nvPr>
            <p:ph idx="2" type="pic"/>
          </p:nvPr>
        </p:nvSpPr>
        <p:spPr>
          <a:xfrm>
            <a:off x="605790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/>
          <p:nvPr>
            <p:ph idx="1" type="subTitle"/>
          </p:nvPr>
        </p:nvSpPr>
        <p:spPr>
          <a:xfrm>
            <a:off x="6057900" y="4776600"/>
            <a:ext cx="30861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68" name="Google Shape;6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/>
          <p:nvPr>
            <p:ph idx="3" type="body"/>
          </p:nvPr>
        </p:nvSpPr>
        <p:spPr>
          <a:xfrm>
            <a:off x="320399" y="857988"/>
            <a:ext cx="55149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type="title"/>
          </p:nvPr>
        </p:nvSpPr>
        <p:spPr>
          <a:xfrm>
            <a:off x="318652" y="263225"/>
            <a:ext cx="55185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3">
  <p:cSld name="Two Content 3_1_1"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45"/>
          <p:cNvSpPr txBox="1"/>
          <p:nvPr>
            <p:ph idx="1" type="body"/>
          </p:nvPr>
        </p:nvSpPr>
        <p:spPr>
          <a:xfrm>
            <a:off x="5117099" y="1590285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79" name="Google Shape;979;p145"/>
          <p:cNvSpPr txBox="1"/>
          <p:nvPr>
            <p:ph idx="2" type="body"/>
          </p:nvPr>
        </p:nvSpPr>
        <p:spPr>
          <a:xfrm>
            <a:off x="1084660" y="1590286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80" name="Google Shape;980;p145"/>
          <p:cNvSpPr txBox="1"/>
          <p:nvPr>
            <p:ph idx="3" type="subTitle"/>
          </p:nvPr>
        </p:nvSpPr>
        <p:spPr>
          <a:xfrm>
            <a:off x="1227513" y="740650"/>
            <a:ext cx="2172000" cy="5310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81" name="Google Shape;981;p145"/>
          <p:cNvSpPr txBox="1"/>
          <p:nvPr>
            <p:ph idx="4" type="subTitle"/>
          </p:nvPr>
        </p:nvSpPr>
        <p:spPr>
          <a:xfrm>
            <a:off x="5220063" y="740650"/>
            <a:ext cx="2172000" cy="5310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82" name="Google Shape;982;p145"/>
          <p:cNvSpPr/>
          <p:nvPr/>
        </p:nvSpPr>
        <p:spPr>
          <a:xfrm>
            <a:off x="1216274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145"/>
          <p:cNvSpPr/>
          <p:nvPr/>
        </p:nvSpPr>
        <p:spPr>
          <a:xfrm>
            <a:off x="5253299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4" name="Google Shape;984;p1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_1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6" name="Google Shape;986;p146"/>
          <p:cNvGrpSpPr/>
          <p:nvPr/>
        </p:nvGrpSpPr>
        <p:grpSpPr>
          <a:xfrm>
            <a:off x="542925" y="731728"/>
            <a:ext cx="3914269" cy="3680128"/>
            <a:chOff x="723900" y="975637"/>
            <a:chExt cx="5219025" cy="4906838"/>
          </a:xfrm>
        </p:grpSpPr>
        <p:sp>
          <p:nvSpPr>
            <p:cNvPr id="987" name="Google Shape;987;p146"/>
            <p:cNvSpPr/>
            <p:nvPr/>
          </p:nvSpPr>
          <p:spPr>
            <a:xfrm>
              <a:off x="723900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88" name="Google Shape;988;p146"/>
            <p:cNvSpPr/>
            <p:nvPr/>
          </p:nvSpPr>
          <p:spPr>
            <a:xfrm>
              <a:off x="733425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989" name="Google Shape;989;p146"/>
          <p:cNvGrpSpPr/>
          <p:nvPr/>
        </p:nvGrpSpPr>
        <p:grpSpPr>
          <a:xfrm>
            <a:off x="4750520" y="731728"/>
            <a:ext cx="3907125" cy="3680128"/>
            <a:chOff x="6334027" y="975637"/>
            <a:chExt cx="5209500" cy="4906838"/>
          </a:xfrm>
        </p:grpSpPr>
        <p:sp>
          <p:nvSpPr>
            <p:cNvPr id="990" name="Google Shape;990;p146"/>
            <p:cNvSpPr/>
            <p:nvPr/>
          </p:nvSpPr>
          <p:spPr>
            <a:xfrm>
              <a:off x="6334027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91" name="Google Shape;991;p146"/>
            <p:cNvSpPr/>
            <p:nvPr/>
          </p:nvSpPr>
          <p:spPr>
            <a:xfrm>
              <a:off x="6334027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992" name="Google Shape;992;p146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3" name="Google Shape;993;p146"/>
          <p:cNvSpPr txBox="1"/>
          <p:nvPr>
            <p:ph idx="1" type="body"/>
          </p:nvPr>
        </p:nvSpPr>
        <p:spPr>
          <a:xfrm>
            <a:off x="4882243" y="1684919"/>
            <a:ext cx="3621000" cy="26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994" name="Google Shape;994;p146"/>
          <p:cNvSpPr txBox="1"/>
          <p:nvPr>
            <p:ph idx="2" type="body"/>
          </p:nvPr>
        </p:nvSpPr>
        <p:spPr>
          <a:xfrm>
            <a:off x="687518" y="1684919"/>
            <a:ext cx="36180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995" name="Google Shape;995;p146"/>
          <p:cNvSpPr txBox="1"/>
          <p:nvPr>
            <p:ph type="title"/>
          </p:nvPr>
        </p:nvSpPr>
        <p:spPr>
          <a:xfrm>
            <a:off x="314325" y="152059"/>
            <a:ext cx="78867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500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996" name="Google Shape;996;p146"/>
          <p:cNvSpPr txBox="1"/>
          <p:nvPr>
            <p:ph idx="3" type="subTitle"/>
          </p:nvPr>
        </p:nvSpPr>
        <p:spPr>
          <a:xfrm>
            <a:off x="687500" y="857250"/>
            <a:ext cx="3618000" cy="4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97" name="Google Shape;997;p146"/>
          <p:cNvSpPr txBox="1"/>
          <p:nvPr>
            <p:ph idx="4" type="subTitle"/>
          </p:nvPr>
        </p:nvSpPr>
        <p:spPr>
          <a:xfrm>
            <a:off x="4883763" y="857250"/>
            <a:ext cx="3618000" cy="4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pic>
        <p:nvPicPr>
          <p:cNvPr id="998" name="Google Shape;998;p1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_1"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47"/>
          <p:cNvSpPr/>
          <p:nvPr>
            <p:ph idx="2" type="pic"/>
          </p:nvPr>
        </p:nvSpPr>
        <p:spPr>
          <a:xfrm>
            <a:off x="4150519" y="407999"/>
            <a:ext cx="4629000" cy="3991200"/>
          </a:xfrm>
          <a:prstGeom prst="rect">
            <a:avLst/>
          </a:prstGeom>
          <a:noFill/>
          <a:ln>
            <a:noFill/>
          </a:ln>
        </p:spPr>
      </p:sp>
      <p:sp>
        <p:nvSpPr>
          <p:cNvPr id="1001" name="Google Shape;1001;p147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2" name="Google Shape;1002;p147"/>
          <p:cNvSpPr txBox="1"/>
          <p:nvPr>
            <p:ph idx="1" type="subTitle"/>
          </p:nvPr>
        </p:nvSpPr>
        <p:spPr>
          <a:xfrm>
            <a:off x="238875" y="1444650"/>
            <a:ext cx="3602400" cy="2954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1003" name="Google Shape;1003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 2">
  <p:cSld name="Picture with Caption 2_1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8"/>
          <p:cNvSpPr/>
          <p:nvPr/>
        </p:nvSpPr>
        <p:spPr>
          <a:xfrm>
            <a:off x="0" y="0"/>
            <a:ext cx="4884300" cy="51435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0A519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06" name="Google Shape;1006;p148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7" name="Google Shape;1007;p148"/>
          <p:cNvSpPr/>
          <p:nvPr>
            <p:ph idx="2" type="pic"/>
          </p:nvPr>
        </p:nvSpPr>
        <p:spPr>
          <a:xfrm>
            <a:off x="5349479" y="571500"/>
            <a:ext cx="3312300" cy="4000500"/>
          </a:xfrm>
          <a:prstGeom prst="rect">
            <a:avLst/>
          </a:prstGeom>
          <a:noFill/>
          <a:ln>
            <a:noFill/>
          </a:ln>
        </p:spPr>
      </p:sp>
      <p:sp>
        <p:nvSpPr>
          <p:cNvPr id="1008" name="Google Shape;1008;p148"/>
          <p:cNvSpPr txBox="1"/>
          <p:nvPr>
            <p:ph idx="1" type="body"/>
          </p:nvPr>
        </p:nvSpPr>
        <p:spPr>
          <a:xfrm>
            <a:off x="228600" y="1223269"/>
            <a:ext cx="4099500" cy="3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9" name="Google Shape;1009;p148"/>
          <p:cNvSpPr txBox="1"/>
          <p:nvPr>
            <p:ph type="title"/>
          </p:nvPr>
        </p:nvSpPr>
        <p:spPr>
          <a:xfrm>
            <a:off x="228600" y="571498"/>
            <a:ext cx="4286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None/>
              <a:defRPr sz="24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0" name="Google Shape;1010;p148"/>
          <p:cNvSpPr/>
          <p:nvPr/>
        </p:nvSpPr>
        <p:spPr>
          <a:xfrm>
            <a:off x="228605" y="1044847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1" name="Google Shape;1011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49"/>
          <p:cNvSpPr txBox="1"/>
          <p:nvPr/>
        </p:nvSpPr>
        <p:spPr>
          <a:xfrm>
            <a:off x="5077609" y="4276203"/>
            <a:ext cx="2813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https://water.noaa.gov</a:t>
            </a:r>
            <a:endParaRPr sz="1100"/>
          </a:p>
        </p:txBody>
      </p:sp>
      <p:pic>
        <p:nvPicPr>
          <p:cNvPr descr="A picture containing text&#10;&#10;Description automatically generated" id="1014" name="Google Shape;1014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262" y="3374481"/>
            <a:ext cx="2254168" cy="419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- User" id="1015" name="Google Shape;1015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4416" y="233975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Email" id="1016" name="Google Shape;1016;p1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4416" y="3150018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ld" id="1017" name="Google Shape;1017;p1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4416" y="3934223"/>
            <a:ext cx="342900" cy="34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8" name="Google Shape;1018;p149"/>
          <p:cNvCxnSpPr/>
          <p:nvPr/>
        </p:nvCxnSpPr>
        <p:spPr>
          <a:xfrm>
            <a:off x="5971516" y="2228134"/>
            <a:ext cx="1028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19" name="Google Shape;1019;p149"/>
          <p:cNvSpPr txBox="1"/>
          <p:nvPr/>
        </p:nvSpPr>
        <p:spPr>
          <a:xfrm>
            <a:off x="5478091" y="1666398"/>
            <a:ext cx="2015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You!</a:t>
            </a:r>
            <a:endParaRPr b="1" sz="1100"/>
          </a:p>
        </p:txBody>
      </p:sp>
      <p:pic>
        <p:nvPicPr>
          <p:cNvPr id="1020" name="Google Shape;1020;p1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125" y="4415700"/>
            <a:ext cx="4536674" cy="4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49"/>
          <p:cNvSpPr txBox="1"/>
          <p:nvPr>
            <p:ph idx="1" type="subTitle"/>
          </p:nvPr>
        </p:nvSpPr>
        <p:spPr>
          <a:xfrm>
            <a:off x="4973663" y="3493322"/>
            <a:ext cx="3021300" cy="30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22" name="Google Shape;1022;p149"/>
          <p:cNvSpPr txBox="1"/>
          <p:nvPr>
            <p:ph idx="2" type="subTitle"/>
          </p:nvPr>
        </p:nvSpPr>
        <p:spPr>
          <a:xfrm>
            <a:off x="5028094" y="2710463"/>
            <a:ext cx="2915700" cy="30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1023" name="Google Shape;1023;p149"/>
          <p:cNvPicPr preferRelativeResize="0"/>
          <p:nvPr/>
        </p:nvPicPr>
        <p:blipFill rotWithShape="1">
          <a:blip r:embed="rId8">
            <a:alphaModFix/>
          </a:blip>
          <a:srcRect b="406" l="0" r="0" t="396"/>
          <a:stretch/>
        </p:blipFill>
        <p:spPr>
          <a:xfrm>
            <a:off x="1256835" y="2396927"/>
            <a:ext cx="799005" cy="792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keholders Priorities">
  <p:cSld name="Title and Content_1_5_1"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50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6" name="Google Shape;1026;p150"/>
          <p:cNvSpPr txBox="1"/>
          <p:nvPr>
            <p:ph type="title"/>
          </p:nvPr>
        </p:nvSpPr>
        <p:spPr>
          <a:xfrm>
            <a:off x="318656" y="1870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7" name="Google Shape;1027;p150"/>
          <p:cNvSpPr/>
          <p:nvPr/>
        </p:nvSpPr>
        <p:spPr>
          <a:xfrm>
            <a:off x="321355" y="6954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50"/>
          <p:cNvSpPr txBox="1"/>
          <p:nvPr>
            <p:ph idx="1" type="body"/>
          </p:nvPr>
        </p:nvSpPr>
        <p:spPr>
          <a:xfrm>
            <a:off x="1126950" y="3552875"/>
            <a:ext cx="688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pic>
        <p:nvPicPr>
          <p:cNvPr id="1029" name="Google Shape;1029;p1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0720" y="849125"/>
            <a:ext cx="7962563" cy="257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150"/>
          <p:cNvSpPr txBox="1"/>
          <p:nvPr>
            <p:ph idx="2" type="subTitle"/>
          </p:nvPr>
        </p:nvSpPr>
        <p:spPr>
          <a:xfrm>
            <a:off x="982475" y="3129550"/>
            <a:ext cx="7214400" cy="1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031" name="Google Shape;1031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WM">
  <p:cSld name="Title and Content_1_5_1_1"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51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4" name="Google Shape;1034;p151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5" name="Google Shape;1035;p151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6" name="Google Shape;1036;p1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1015424" y="1304699"/>
            <a:ext cx="7113151" cy="242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151"/>
          <p:cNvSpPr txBox="1"/>
          <p:nvPr/>
        </p:nvSpPr>
        <p:spPr>
          <a:xfrm>
            <a:off x="454638" y="2311063"/>
            <a:ext cx="13464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1200" u="none" cap="none" strike="noStrike">
                <a:solidFill>
                  <a:srgbClr val="3D85C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Foundation:  2016</a:t>
            </a:r>
            <a:endParaRPr b="0" i="0" sz="1200" u="none" cap="none" strike="noStrike">
              <a:solidFill>
                <a:srgbClr val="3D85C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Water resource model 2.7 million reaches</a:t>
            </a:r>
            <a:endParaRPr b="0" i="0" sz="1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39" name="Google Shape;1039;p151"/>
          <p:cNvSpPr/>
          <p:nvPr/>
        </p:nvSpPr>
        <p:spPr>
          <a:xfrm>
            <a:off x="961263" y="1606125"/>
            <a:ext cx="9630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1600" u="none" cap="none" strike="noStrik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v1.0</a:t>
            </a:r>
            <a:endParaRPr b="0" i="0" sz="16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0" name="Google Shape;1040;p151"/>
          <p:cNvSpPr/>
          <p:nvPr/>
        </p:nvSpPr>
        <p:spPr>
          <a:xfrm>
            <a:off x="2224113" y="3171625"/>
            <a:ext cx="14784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1600" u="none" cap="none" strike="noStrik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v1.1/1.2/2.0</a:t>
            </a:r>
            <a:endParaRPr b="0" i="0" sz="16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1" name="Google Shape;1041;p151"/>
          <p:cNvSpPr/>
          <p:nvPr/>
        </p:nvSpPr>
        <p:spPr>
          <a:xfrm>
            <a:off x="4030338" y="1606125"/>
            <a:ext cx="10485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v2.1</a:t>
            </a:r>
            <a:endParaRPr b="0" i="0" sz="16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2" name="Google Shape;1042;p151"/>
          <p:cNvSpPr txBox="1"/>
          <p:nvPr/>
        </p:nvSpPr>
        <p:spPr>
          <a:xfrm>
            <a:off x="1801051" y="3827700"/>
            <a:ext cx="232440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1200" u="none" cap="none" strike="noStrike">
                <a:solidFill>
                  <a:srgbClr val="3C78D8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Upgrades:  2017/2018/2019</a:t>
            </a:r>
            <a:endParaRPr b="0" i="0" sz="1200" u="none" cap="none" strike="noStrike">
              <a:solidFill>
                <a:srgbClr val="3C78D8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Hawaii, medium range ens., physics upgrades, improved modularity, MPE ingest</a:t>
            </a:r>
            <a:endParaRPr b="0" i="0" sz="1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3" name="Google Shape;1043;p151"/>
          <p:cNvSpPr txBox="1"/>
          <p:nvPr/>
        </p:nvSpPr>
        <p:spPr>
          <a:xfrm>
            <a:off x="5226413" y="955500"/>
            <a:ext cx="18015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Recent Upgrade:</a:t>
            </a:r>
            <a:r>
              <a:rPr b="0" i="0" lang="en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</a:t>
            </a:r>
            <a:br>
              <a:rPr b="0" i="0" lang="en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1" i="0" lang="en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April 2021</a:t>
            </a:r>
            <a:endParaRPr b="1" i="0" sz="1200" u="none" cap="none" strike="noStrike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Expansion to PR and Great Lakes, reservoir modules, forcing upgrades, open-loop, and improved Hawaii forcing</a:t>
            </a:r>
            <a:endParaRPr b="0" i="0" sz="1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4" name="Google Shape;1044;p151"/>
          <p:cNvSpPr/>
          <p:nvPr/>
        </p:nvSpPr>
        <p:spPr>
          <a:xfrm>
            <a:off x="5645663" y="3171625"/>
            <a:ext cx="9630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v3.0</a:t>
            </a:r>
            <a:endParaRPr b="0" i="0" sz="16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5" name="Google Shape;1045;p151"/>
          <p:cNvSpPr txBox="1"/>
          <p:nvPr/>
        </p:nvSpPr>
        <p:spPr>
          <a:xfrm>
            <a:off x="4955963" y="3835600"/>
            <a:ext cx="23424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1200" u="none" cap="none" strike="noStrike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Future Upgrade:  2023</a:t>
            </a:r>
            <a:endParaRPr b="0" i="0" sz="1200" u="none" cap="none" strike="noStrike">
              <a:solidFill>
                <a:schemeClr val="accent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Coastal coupling, expansion to Alaska, hydraulic routing, improved runoff module, parameters, calibration and hydro-fabric upgrades </a:t>
            </a:r>
            <a:endParaRPr b="0" i="0" sz="12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6" name="Google Shape;1046;p151"/>
          <p:cNvSpPr/>
          <p:nvPr/>
        </p:nvSpPr>
        <p:spPr>
          <a:xfrm>
            <a:off x="7221663" y="1576125"/>
            <a:ext cx="9630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v4.0</a:t>
            </a:r>
            <a:endParaRPr b="0" i="0" sz="16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7" name="Google Shape;1047;p151"/>
          <p:cNvSpPr txBox="1"/>
          <p:nvPr/>
        </p:nvSpPr>
        <p:spPr>
          <a:xfrm>
            <a:off x="7298362" y="2311063"/>
            <a:ext cx="16995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" sz="12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Future Upgrade:  2023</a:t>
            </a:r>
            <a:endParaRPr sz="1200">
              <a:solidFill>
                <a:schemeClr val="accent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Coastal coupling, expansion to Alaska, hydraulic routing, improved runoff module, parameters, calibration and hydro-fabric upgrades </a:t>
            </a:r>
            <a:endParaRPr sz="12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sz="1200">
              <a:solidFill>
                <a:schemeClr val="accent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52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4"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53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2" name="Google Shape;1052;p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8650" y="984750"/>
            <a:ext cx="8464500" cy="5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53"/>
          <p:cNvSpPr txBox="1"/>
          <p:nvPr/>
        </p:nvSpPr>
        <p:spPr>
          <a:xfrm>
            <a:off x="5944449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2023</a:t>
            </a:r>
            <a:endParaRPr b="1"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54" name="Google Shape;1054;p153"/>
          <p:cNvSpPr txBox="1"/>
          <p:nvPr/>
        </p:nvSpPr>
        <p:spPr>
          <a:xfrm>
            <a:off x="31864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ibre Franklin"/>
                <a:ea typeface="Libre Franklin"/>
                <a:cs typeface="Libre Franklin"/>
                <a:sym typeface="Libre Franklin"/>
              </a:rPr>
              <a:t>NWC Summer Institute</a:t>
            </a:r>
            <a:endParaRPr b="1"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Demonstrated continental scale FIM capability using the Height Above Nearest Drainage (HAND) method.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55" name="Google Shape;1055;p153"/>
          <p:cNvSpPr txBox="1"/>
          <p:nvPr/>
        </p:nvSpPr>
        <p:spPr>
          <a:xfrm>
            <a:off x="7652824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2026</a:t>
            </a:r>
            <a:endParaRPr b="1"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56" name="Google Shape;1056;p153"/>
          <p:cNvSpPr txBox="1"/>
          <p:nvPr/>
        </p:nvSpPr>
        <p:spPr>
          <a:xfrm>
            <a:off x="2507786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2019</a:t>
            </a:r>
            <a:endParaRPr b="1"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57" name="Google Shape;1057;p153"/>
          <p:cNvSpPr txBox="1"/>
          <p:nvPr/>
        </p:nvSpPr>
        <p:spPr>
          <a:xfrm>
            <a:off x="4226111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2021</a:t>
            </a:r>
            <a:endParaRPr b="1"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58" name="Google Shape;1058;p153"/>
          <p:cNvSpPr txBox="1"/>
          <p:nvPr/>
        </p:nvSpPr>
        <p:spPr>
          <a:xfrm>
            <a:off x="208249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ibre Franklin"/>
                <a:ea typeface="Libre Franklin"/>
                <a:cs typeface="Libre Franklin"/>
                <a:sym typeface="Libre Franklin"/>
              </a:rPr>
              <a:t>First DOC/NOAA Agency Priority Goal</a:t>
            </a:r>
            <a:endParaRPr b="1"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Near real-time demonstration in Texas.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Completed two tabletop exercises with core stakeholders and emergency responders.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59" name="Google Shape;1059;p153"/>
          <p:cNvSpPr txBox="1"/>
          <p:nvPr/>
        </p:nvSpPr>
        <p:spPr>
          <a:xfrm>
            <a:off x="3804150" y="1711551"/>
            <a:ext cx="15357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ibre Franklin"/>
                <a:ea typeface="Libre Franklin"/>
                <a:cs typeface="Libre Franklin"/>
                <a:sym typeface="Libre Franklin"/>
              </a:rPr>
              <a:t>Second DOC/NOAA Agency Priority Goal</a:t>
            </a:r>
            <a:endParaRPr b="1"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Near real-time demonstration in Texas and along the Atlantic Coast.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Completed two tabletop exercises across the Northeast with core stakeholders and emergency responders.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60" name="Google Shape;1060;p153"/>
          <p:cNvSpPr txBox="1"/>
          <p:nvPr/>
        </p:nvSpPr>
        <p:spPr>
          <a:xfrm>
            <a:off x="552579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ibre Franklin"/>
                <a:ea typeface="Libre Franklin"/>
                <a:cs typeface="Libre Franklin"/>
                <a:sym typeface="Libre Franklin"/>
              </a:rPr>
              <a:t>Operational FIM for 10% of U.S. Population</a:t>
            </a:r>
            <a:endParaRPr b="1"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Begin delivery of FIM services and Impact-based Decision Support Services (IDSS).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Leverage cloud-based solution.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61" name="Google Shape;1061;p153"/>
          <p:cNvSpPr txBox="1"/>
          <p:nvPr/>
        </p:nvSpPr>
        <p:spPr>
          <a:xfrm>
            <a:off x="724744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ibre Franklin"/>
                <a:ea typeface="Libre Franklin"/>
                <a:cs typeface="Libre Franklin"/>
                <a:sym typeface="Libre Franklin"/>
              </a:rPr>
              <a:t>Operational FIM for nearly 100% of U.S. Population</a:t>
            </a:r>
            <a:endParaRPr b="1"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Integrated FIM capabilities and services across the U.S.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Total Water Level FIM forecasts along the coasts.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62" name="Google Shape;1062;p153"/>
          <p:cNvSpPr txBox="1"/>
          <p:nvPr/>
        </p:nvSpPr>
        <p:spPr>
          <a:xfrm>
            <a:off x="789461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2017</a:t>
            </a:r>
            <a:endParaRPr b="1"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63" name="Google Shape;1063;p153"/>
          <p:cNvSpPr txBox="1"/>
          <p:nvPr/>
        </p:nvSpPr>
        <p:spPr>
          <a:xfrm>
            <a:off x="316806" y="3578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Flood Inundation Mapping Timeline</a:t>
            </a:r>
            <a:endParaRPr b="1" sz="24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64" name="Google Shape;1064;p153"/>
          <p:cNvSpPr txBox="1"/>
          <p:nvPr>
            <p:ph idx="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5" name="Google Shape;1065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54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8" name="Google Shape;1068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ctrTitle"/>
          </p:nvPr>
        </p:nvSpPr>
        <p:spPr>
          <a:xfrm>
            <a:off x="1905056" y="3107531"/>
            <a:ext cx="6637800" cy="1026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  <p:txBody>
          <a:bodyPr anchorCtr="0" anchor="b" bIns="0" lIns="13500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b="0" sz="360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/>
        </p:txBody>
      </p:sp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 b="18801" l="0" r="0" t="11821"/>
          <a:stretch/>
        </p:blipFill>
        <p:spPr>
          <a:xfrm>
            <a:off x="6195731" y="2592300"/>
            <a:ext cx="2240006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 txBox="1"/>
          <p:nvPr>
            <p:ph idx="1" type="subTitle"/>
          </p:nvPr>
        </p:nvSpPr>
        <p:spPr>
          <a:xfrm>
            <a:off x="2013340" y="4230828"/>
            <a:ext cx="6529500" cy="73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902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i="1" sz="23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76" name="Google Shape;76;p17"/>
          <p:cNvSpPr/>
          <p:nvPr/>
        </p:nvSpPr>
        <p:spPr>
          <a:xfrm>
            <a:off x="6263805" y="32163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608" y="4184613"/>
            <a:ext cx="735583" cy="73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Background 3">
  <p:cSld name="Two Content 3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55"/>
          <p:cNvSpPr/>
          <p:nvPr/>
        </p:nvSpPr>
        <p:spPr>
          <a:xfrm>
            <a:off x="451913" y="363713"/>
            <a:ext cx="8240100" cy="4416000"/>
          </a:xfrm>
          <a:prstGeom prst="rect">
            <a:avLst/>
          </a:prstGeom>
          <a:solidFill>
            <a:schemeClr val="lt1">
              <a:alpha val="890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71" name="Google Shape;1071;p155"/>
          <p:cNvSpPr txBox="1"/>
          <p:nvPr>
            <p:ph idx="1" type="body"/>
          </p:nvPr>
        </p:nvSpPr>
        <p:spPr>
          <a:xfrm>
            <a:off x="4945649" y="1840710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072" name="Google Shape;1072;p155"/>
          <p:cNvSpPr txBox="1"/>
          <p:nvPr>
            <p:ph idx="2" type="body"/>
          </p:nvPr>
        </p:nvSpPr>
        <p:spPr>
          <a:xfrm>
            <a:off x="1256110" y="1840711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073" name="Google Shape;1073;p155"/>
          <p:cNvSpPr txBox="1"/>
          <p:nvPr>
            <p:ph idx="3" type="subTitle"/>
          </p:nvPr>
        </p:nvSpPr>
        <p:spPr>
          <a:xfrm>
            <a:off x="139896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74" name="Google Shape;1074;p155"/>
          <p:cNvSpPr txBox="1"/>
          <p:nvPr>
            <p:ph idx="4" type="subTitle"/>
          </p:nvPr>
        </p:nvSpPr>
        <p:spPr>
          <a:xfrm>
            <a:off x="504861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75" name="Google Shape;1075;p155"/>
          <p:cNvSpPr/>
          <p:nvPr/>
        </p:nvSpPr>
        <p:spPr>
          <a:xfrm>
            <a:off x="138773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55"/>
          <p:cNvSpPr/>
          <p:nvPr/>
        </p:nvSpPr>
        <p:spPr>
          <a:xfrm>
            <a:off x="503738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3_1"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56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079" name="Google Shape;1079;p156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0" name="Google Shape;1080;p156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57"/>
          <p:cNvSpPr txBox="1"/>
          <p:nvPr>
            <p:ph type="title"/>
          </p:nvPr>
        </p:nvSpPr>
        <p:spPr>
          <a:xfrm>
            <a:off x="311703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500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3" name="Google Shape;1083;p157"/>
          <p:cNvSpPr txBox="1"/>
          <p:nvPr>
            <p:ph idx="1" type="body"/>
          </p:nvPr>
        </p:nvSpPr>
        <p:spPr>
          <a:xfrm>
            <a:off x="311703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1084" name="Google Shape;1084;p157"/>
          <p:cNvSpPr txBox="1"/>
          <p:nvPr>
            <p:ph idx="12" type="sldNum"/>
          </p:nvPr>
        </p:nvSpPr>
        <p:spPr>
          <a:xfrm>
            <a:off x="8472544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Top">
  <p:cSld name="1 Column, Wide Pic Top"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58"/>
          <p:cNvSpPr/>
          <p:nvPr>
            <p:ph idx="2" type="pic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7" name="Google Shape;1087;p158"/>
          <p:cNvSpPr txBox="1"/>
          <p:nvPr>
            <p:ph idx="1" type="body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8" name="Google Shape;1088;p158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Left">
  <p:cSld name="1 Column, Tall Pic Left"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59"/>
          <p:cNvSpPr txBox="1"/>
          <p:nvPr>
            <p:ph type="title"/>
          </p:nvPr>
        </p:nvSpPr>
        <p:spPr>
          <a:xfrm>
            <a:off x="6050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b="1" i="0" sz="32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91" name="Google Shape;1091;p159"/>
          <p:cNvSpPr/>
          <p:nvPr>
            <p:ph idx="2" type="pic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92" name="Google Shape;1092;p159"/>
          <p:cNvSpPr txBox="1"/>
          <p:nvPr>
            <p:ph idx="1" type="body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now Title &amp; Body">
  <p:cSld name="TITLE_AND_BODY_1_1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82" name="Google Shape;82;p18"/>
          <p:cNvPicPr preferRelativeResize="0"/>
          <p:nvPr/>
        </p:nvPicPr>
        <p:blipFill rotWithShape="1">
          <a:blip r:embed="rId2">
            <a:alphaModFix/>
          </a:blip>
          <a:srcRect b="0" l="35182" r="18149" t="0"/>
          <a:stretch/>
        </p:blipFill>
        <p:spPr>
          <a:xfrm>
            <a:off x="0" y="0"/>
            <a:ext cx="30861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8"/>
          <p:cNvSpPr txBox="1"/>
          <p:nvPr/>
        </p:nvSpPr>
        <p:spPr>
          <a:xfrm>
            <a:off x="150" y="4407525"/>
            <a:ext cx="3086100" cy="735900"/>
          </a:xfrm>
          <a:prstGeom prst="rect">
            <a:avLst/>
          </a:prstGeom>
          <a:solidFill>
            <a:srgbClr val="FFFFFF">
              <a:alpha val="564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Colorado SPLASH Soil Moisture Survey, October 2021</a:t>
            </a:r>
            <a:endParaRPr b="1" i="0" sz="8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84" name="Google Shape;8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650" y="4286875"/>
            <a:ext cx="1713076" cy="8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 Title &amp; Body - NOAA NWS">
  <p:cSld name="TITLE_AND_BODY_1_1_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 rotWithShape="1">
          <a:blip r:embed="rId2">
            <a:alphaModFix/>
          </a:blip>
          <a:srcRect b="0" l="17064" r="49183" t="0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5261" y="4260813"/>
            <a:ext cx="735583" cy="73558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" name="Google Shape;91;p19"/>
          <p:cNvSpPr/>
          <p:nvPr/>
        </p:nvSpPr>
        <p:spPr>
          <a:xfrm>
            <a:off x="753325" y="4039275"/>
            <a:ext cx="1579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9"/>
          <p:cNvSpPr txBox="1"/>
          <p:nvPr>
            <p:ph idx="2" type="subTitle"/>
          </p:nvPr>
        </p:nvSpPr>
        <p:spPr>
          <a:xfrm>
            <a:off x="712775" y="3527900"/>
            <a:ext cx="16200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b="1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b="1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 Title &amp; Body w/ Logos">
  <p:cSld name="TITLE_AND_BODY_1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97" name="Google Shape;97;p20"/>
          <p:cNvPicPr preferRelativeResize="0"/>
          <p:nvPr/>
        </p:nvPicPr>
        <p:blipFill rotWithShape="1">
          <a:blip r:embed="rId2">
            <a:alphaModFix/>
          </a:blip>
          <a:srcRect b="0" l="17064" r="49183" t="0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499" y="4354275"/>
            <a:ext cx="548641" cy="54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 rotWithShape="1">
          <a:blip r:embed="rId4">
            <a:alphaModFix/>
          </a:blip>
          <a:srcRect b="18801" l="0" r="0" t="11821"/>
          <a:stretch/>
        </p:blipFill>
        <p:spPr>
          <a:xfrm>
            <a:off x="1003199" y="4460687"/>
            <a:ext cx="1876400" cy="3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/>
        </p:nvSpPr>
        <p:spPr>
          <a:xfrm>
            <a:off x="5077609" y="4276203"/>
            <a:ext cx="2813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https://water.noaa.gov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102" name="Google Shape;10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262" y="3374481"/>
            <a:ext cx="2254168" cy="41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6835" y="2396927"/>
            <a:ext cx="799004" cy="792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- User" id="104" name="Google Shape;10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4416" y="233975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Email" id="105" name="Google Shape;10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4416" y="3150018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ld" id="106" name="Google Shape;106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14416" y="3934223"/>
            <a:ext cx="342900" cy="34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21"/>
          <p:cNvCxnSpPr/>
          <p:nvPr/>
        </p:nvCxnSpPr>
        <p:spPr>
          <a:xfrm>
            <a:off x="5971516" y="2228134"/>
            <a:ext cx="1028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8" name="Google Shape;108;p21"/>
          <p:cNvSpPr txBox="1"/>
          <p:nvPr/>
        </p:nvSpPr>
        <p:spPr>
          <a:xfrm>
            <a:off x="5478091" y="1666398"/>
            <a:ext cx="2015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" sz="30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You!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7125" y="4415700"/>
            <a:ext cx="4536674" cy="4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/>
          <p:nvPr>
            <p:ph idx="1" type="subTitle"/>
          </p:nvPr>
        </p:nvSpPr>
        <p:spPr>
          <a:xfrm>
            <a:off x="4973663" y="3493322"/>
            <a:ext cx="30213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1" name="Google Shape;111;p21"/>
          <p:cNvSpPr txBox="1"/>
          <p:nvPr>
            <p:ph idx="2" type="subTitle"/>
          </p:nvPr>
        </p:nvSpPr>
        <p:spPr>
          <a:xfrm>
            <a:off x="5028094" y="2710463"/>
            <a:ext cx="29157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">
  <p:cSld name="Section Header 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/>
          <p:nvPr/>
        </p:nvSpPr>
        <p:spPr>
          <a:xfrm>
            <a:off x="0" y="3354457"/>
            <a:ext cx="9144000" cy="178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4" name="Google Shape;114;p22"/>
          <p:cNvSpPr txBox="1"/>
          <p:nvPr>
            <p:ph type="title"/>
          </p:nvPr>
        </p:nvSpPr>
        <p:spPr>
          <a:xfrm>
            <a:off x="498656" y="3486791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115" name="Google Shape;115;p22"/>
          <p:cNvSpPr txBox="1"/>
          <p:nvPr>
            <p:ph idx="1" type="subTitle"/>
          </p:nvPr>
        </p:nvSpPr>
        <p:spPr>
          <a:xfrm>
            <a:off x="491225" y="4459625"/>
            <a:ext cx="79560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6" name="Google Shape;116;p22"/>
          <p:cNvSpPr/>
          <p:nvPr/>
        </p:nvSpPr>
        <p:spPr>
          <a:xfrm>
            <a:off x="498655" y="4323622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Outline">
  <p:cSld name="Agenda Outlin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/>
          <p:nvPr/>
        </p:nvSpPr>
        <p:spPr>
          <a:xfrm>
            <a:off x="452005" y="507697"/>
            <a:ext cx="8240100" cy="4128000"/>
          </a:xfrm>
          <a:prstGeom prst="rect">
            <a:avLst/>
          </a:prstGeom>
          <a:solidFill>
            <a:schemeClr val="dk2">
              <a:alpha val="89020"/>
            </a:schemeClr>
          </a:solidFill>
          <a:ln cap="flat" cmpd="sng" w="12700">
            <a:solidFill>
              <a:srgbClr val="0A519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9" name="Google Shape;119;p23"/>
          <p:cNvSpPr txBox="1"/>
          <p:nvPr>
            <p:ph type="title"/>
          </p:nvPr>
        </p:nvSpPr>
        <p:spPr>
          <a:xfrm>
            <a:off x="1044489" y="804933"/>
            <a:ext cx="3079800" cy="8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/>
        </p:txBody>
      </p:sp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4572000" y="988219"/>
            <a:ext cx="3706500" cy="3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23"/>
          <p:cNvSpPr/>
          <p:nvPr/>
        </p:nvSpPr>
        <p:spPr>
          <a:xfrm>
            <a:off x="1044480" y="180293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26" name="Google Shape;126;p24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4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 Subtitle &amp; Content">
  <p:cSld name="Title and Content_1_2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30" name="Google Shape;13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" name="Google Shape;132;p25"/>
          <p:cNvSpPr txBox="1"/>
          <p:nvPr>
            <p:ph idx="1" type="subTitle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3" name="Google Shape;133;p25"/>
          <p:cNvSpPr txBox="1"/>
          <p:nvPr>
            <p:ph idx="2" type="body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34" name="Google Shape;134;p25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/ Image Grid">
  <p:cSld name="Title and Content_1_4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324000" y="963200"/>
            <a:ext cx="5002500" cy="3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sz="1200"/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200"/>
              <a:buChar char="•"/>
              <a:defRPr sz="12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139" name="Google Shape;139;p26"/>
          <p:cNvSpPr/>
          <p:nvPr>
            <p:ph idx="2" type="pic"/>
          </p:nvPr>
        </p:nvSpPr>
        <p:spPr>
          <a:xfrm>
            <a:off x="5480625" y="12990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6"/>
          <p:cNvSpPr/>
          <p:nvPr>
            <p:ph idx="3" type="pic"/>
          </p:nvPr>
        </p:nvSpPr>
        <p:spPr>
          <a:xfrm>
            <a:off x="548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6"/>
          <p:cNvSpPr/>
          <p:nvPr>
            <p:ph idx="4" type="pic"/>
          </p:nvPr>
        </p:nvSpPr>
        <p:spPr>
          <a:xfrm>
            <a:off x="5480625" y="341925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26"/>
          <p:cNvSpPr txBox="1"/>
          <p:nvPr>
            <p:ph type="title"/>
          </p:nvPr>
        </p:nvSpPr>
        <p:spPr>
          <a:xfrm>
            <a:off x="318652" y="263225"/>
            <a:ext cx="4817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6"/>
          <p:cNvSpPr/>
          <p:nvPr>
            <p:ph idx="5" type="pic"/>
          </p:nvPr>
        </p:nvSpPr>
        <p:spPr>
          <a:xfrm>
            <a:off x="731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26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 1">
  <p:cSld name="Title and Content_1_1_1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/>
          <p:nvPr/>
        </p:nvSpPr>
        <p:spPr>
          <a:xfrm>
            <a:off x="0" y="0"/>
            <a:ext cx="3419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 txBox="1"/>
          <p:nvPr>
            <p:ph type="title"/>
          </p:nvPr>
        </p:nvSpPr>
        <p:spPr>
          <a:xfrm>
            <a:off x="393000" y="263231"/>
            <a:ext cx="2650800" cy="155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anklin Gothic"/>
              <a:buNone/>
              <a:defRPr sz="3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8" name="Google Shape;148;p27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27"/>
          <p:cNvSpPr txBox="1"/>
          <p:nvPr>
            <p:ph idx="1" type="subTitle"/>
          </p:nvPr>
        </p:nvSpPr>
        <p:spPr>
          <a:xfrm>
            <a:off x="393000" y="2068950"/>
            <a:ext cx="2650800" cy="26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27"/>
          <p:cNvSpPr txBox="1"/>
          <p:nvPr>
            <p:ph idx="2" type="body"/>
          </p:nvPr>
        </p:nvSpPr>
        <p:spPr>
          <a:xfrm>
            <a:off x="3746850" y="684356"/>
            <a:ext cx="5082300" cy="31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pic>
        <p:nvPicPr>
          <p:cNvPr id="151" name="Google Shape;15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46838" y="460483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/>
          <p:nvPr/>
        </p:nvSpPr>
        <p:spPr>
          <a:xfrm>
            <a:off x="393005" y="19298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- Left Image w/ Caption 1">
  <p:cSld name="TITLE_AND_BODY_1_2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/>
          <p:nvPr>
            <p:ph idx="2" type="pic"/>
          </p:nvPr>
        </p:nvSpPr>
        <p:spPr>
          <a:xfrm>
            <a:off x="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28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28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57" name="Google Shape;157;p28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8" name="Google Shape;158;p28"/>
          <p:cNvSpPr txBox="1"/>
          <p:nvPr>
            <p:ph idx="3" type="subTitle"/>
          </p:nvPr>
        </p:nvSpPr>
        <p:spPr>
          <a:xfrm>
            <a:off x="0" y="4819500"/>
            <a:ext cx="30861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59" name="Google Shape;159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67913" y="4604907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8"/>
          <p:cNvSpPr/>
          <p:nvPr/>
        </p:nvSpPr>
        <p:spPr>
          <a:xfrm>
            <a:off x="3474755" y="81733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CUSTOM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07276" y="2710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/>
          <p:nvPr/>
        </p:nvSpPr>
        <p:spPr>
          <a:xfrm>
            <a:off x="0" y="4134603"/>
            <a:ext cx="9144000" cy="100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4" name="Google Shape;164;p29"/>
          <p:cNvSpPr txBox="1"/>
          <p:nvPr>
            <p:ph type="title"/>
          </p:nvPr>
        </p:nvSpPr>
        <p:spPr>
          <a:xfrm>
            <a:off x="508275" y="4414388"/>
            <a:ext cx="80739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165" name="Google Shape;165;p29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9"/>
          <p:cNvSpPr txBox="1"/>
          <p:nvPr>
            <p:ph idx="1" type="subTitle"/>
          </p:nvPr>
        </p:nvSpPr>
        <p:spPr>
          <a:xfrm>
            <a:off x="508275" y="616444"/>
            <a:ext cx="8073900" cy="19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7" name="Google Shape;167;p29"/>
          <p:cNvSpPr txBox="1"/>
          <p:nvPr>
            <p:ph idx="2" type="subTitle"/>
          </p:nvPr>
        </p:nvSpPr>
        <p:spPr>
          <a:xfrm>
            <a:off x="500869" y="2688600"/>
            <a:ext cx="8071800" cy="12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68" name="Google Shape;168;p29"/>
          <p:cNvSpPr/>
          <p:nvPr/>
        </p:nvSpPr>
        <p:spPr>
          <a:xfrm>
            <a:off x="50086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 4">
  <p:cSld name="CUSTOM_2">
    <p:bg>
      <p:bgPr>
        <a:solidFill>
          <a:srgbClr val="C4D9F4">
            <a:alpha val="52160"/>
          </a:srgbClr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/>
          <p:nvPr/>
        </p:nvSpPr>
        <p:spPr>
          <a:xfrm>
            <a:off x="-6000" y="4703625"/>
            <a:ext cx="9156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0"/>
          <p:cNvSpPr txBox="1"/>
          <p:nvPr>
            <p:ph type="title"/>
          </p:nvPr>
        </p:nvSpPr>
        <p:spPr>
          <a:xfrm>
            <a:off x="407859" y="537150"/>
            <a:ext cx="83283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>
                <a:solidFill>
                  <a:srgbClr val="07376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9pPr>
          </a:lstStyle>
          <a:p/>
        </p:txBody>
      </p:sp>
      <p:sp>
        <p:nvSpPr>
          <p:cNvPr id="172" name="Google Shape;172;p30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" name="Google Shape;173;p30"/>
          <p:cNvSpPr/>
          <p:nvPr/>
        </p:nvSpPr>
        <p:spPr>
          <a:xfrm>
            <a:off x="40785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407991" y="1116075"/>
            <a:ext cx="8328300" cy="3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73763"/>
              </a:buClr>
              <a:buSzPts val="2000"/>
              <a:buChar char="•"/>
              <a:defRPr>
                <a:solidFill>
                  <a:srgbClr val="073763"/>
                </a:solidFill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500"/>
              <a:buChar char="•"/>
              <a:defRPr>
                <a:solidFill>
                  <a:srgbClr val="073763"/>
                </a:solidFill>
              </a:defRPr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400"/>
              <a:buChar char="•"/>
              <a:defRPr>
                <a:solidFill>
                  <a:srgbClr val="073763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9pPr>
          </a:lstStyle>
          <a:p/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07276" y="271082"/>
            <a:ext cx="452867" cy="452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idx="1" type="body"/>
          </p:nvPr>
        </p:nvSpPr>
        <p:spPr>
          <a:xfrm>
            <a:off x="324000" y="1021404"/>
            <a:ext cx="4104000" cy="3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8" name="Google Shape;178;p31"/>
          <p:cNvSpPr txBox="1"/>
          <p:nvPr>
            <p:ph idx="2" type="body"/>
          </p:nvPr>
        </p:nvSpPr>
        <p:spPr>
          <a:xfrm>
            <a:off x="4629149" y="1021405"/>
            <a:ext cx="4199700" cy="3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pic>
        <p:nvPicPr>
          <p:cNvPr id="179" name="Google Shape;17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1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" name="Google Shape;181;p31"/>
          <p:cNvSpPr txBox="1"/>
          <p:nvPr>
            <p:ph type="title"/>
          </p:nvPr>
        </p:nvSpPr>
        <p:spPr>
          <a:xfrm>
            <a:off x="316806" y="3210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31"/>
          <p:cNvSpPr/>
          <p:nvPr/>
        </p:nvSpPr>
        <p:spPr>
          <a:xfrm>
            <a:off x="316805" y="834259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2">
  <p:cSld name="Two Content 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/>
          <p:nvPr/>
        </p:nvSpPr>
        <p:spPr>
          <a:xfrm>
            <a:off x="0" y="2571750"/>
            <a:ext cx="4572000" cy="2571900"/>
          </a:xfrm>
          <a:prstGeom prst="rect">
            <a:avLst/>
          </a:prstGeom>
          <a:solidFill>
            <a:schemeClr val="lt1">
              <a:alpha val="941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5" name="Google Shape;185;p32"/>
          <p:cNvSpPr/>
          <p:nvPr/>
        </p:nvSpPr>
        <p:spPr>
          <a:xfrm>
            <a:off x="4572001" y="0"/>
            <a:ext cx="4572000" cy="2571900"/>
          </a:xfrm>
          <a:prstGeom prst="rect">
            <a:avLst/>
          </a:prstGeom>
          <a:solidFill>
            <a:schemeClr val="lt1">
              <a:alpha val="941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6" name="Google Shape;186;p32"/>
          <p:cNvSpPr txBox="1"/>
          <p:nvPr>
            <p:ph idx="1" type="body"/>
          </p:nvPr>
        </p:nvSpPr>
        <p:spPr>
          <a:xfrm>
            <a:off x="4864867" y="762566"/>
            <a:ext cx="3944400" cy="1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87" name="Google Shape;187;p32"/>
          <p:cNvSpPr txBox="1"/>
          <p:nvPr>
            <p:ph idx="2" type="body"/>
          </p:nvPr>
        </p:nvSpPr>
        <p:spPr>
          <a:xfrm>
            <a:off x="333569" y="3372991"/>
            <a:ext cx="3904800" cy="1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88" name="Google Shape;188;p32"/>
          <p:cNvSpPr txBox="1"/>
          <p:nvPr>
            <p:ph idx="3" type="subTitle"/>
          </p:nvPr>
        </p:nvSpPr>
        <p:spPr>
          <a:xfrm>
            <a:off x="313800" y="2841995"/>
            <a:ext cx="3944400" cy="4548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9" name="Google Shape;189;p32"/>
          <p:cNvSpPr txBox="1"/>
          <p:nvPr>
            <p:ph idx="4" type="subTitle"/>
          </p:nvPr>
        </p:nvSpPr>
        <p:spPr>
          <a:xfrm>
            <a:off x="4864875" y="231580"/>
            <a:ext cx="3944400" cy="4548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0" name="Google Shape;190;p32"/>
          <p:cNvSpPr/>
          <p:nvPr/>
        </p:nvSpPr>
        <p:spPr>
          <a:xfrm>
            <a:off x="11" y="1274081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2"/>
          <p:cNvSpPr/>
          <p:nvPr/>
        </p:nvSpPr>
        <p:spPr>
          <a:xfrm>
            <a:off x="6972067" y="3820050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Background">
  <p:cSld name="Two Content 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/>
          <p:nvPr/>
        </p:nvSpPr>
        <p:spPr>
          <a:xfrm>
            <a:off x="451913" y="363713"/>
            <a:ext cx="8240100" cy="4416000"/>
          </a:xfrm>
          <a:prstGeom prst="rect">
            <a:avLst/>
          </a:prstGeom>
          <a:solidFill>
            <a:schemeClr val="lt1">
              <a:alpha val="890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4" name="Google Shape;194;p33"/>
          <p:cNvSpPr txBox="1"/>
          <p:nvPr>
            <p:ph idx="1" type="body"/>
          </p:nvPr>
        </p:nvSpPr>
        <p:spPr>
          <a:xfrm>
            <a:off x="4945649" y="1840710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95" name="Google Shape;195;p33"/>
          <p:cNvSpPr txBox="1"/>
          <p:nvPr>
            <p:ph idx="2" type="body"/>
          </p:nvPr>
        </p:nvSpPr>
        <p:spPr>
          <a:xfrm>
            <a:off x="1256110" y="1840711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96" name="Google Shape;196;p33"/>
          <p:cNvSpPr txBox="1"/>
          <p:nvPr>
            <p:ph idx="3" type="subTitle"/>
          </p:nvPr>
        </p:nvSpPr>
        <p:spPr>
          <a:xfrm>
            <a:off x="139896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7" name="Google Shape;197;p33"/>
          <p:cNvSpPr txBox="1"/>
          <p:nvPr>
            <p:ph idx="4" type="subTitle"/>
          </p:nvPr>
        </p:nvSpPr>
        <p:spPr>
          <a:xfrm>
            <a:off x="504861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8" name="Google Shape;198;p33"/>
          <p:cNvSpPr/>
          <p:nvPr/>
        </p:nvSpPr>
        <p:spPr>
          <a:xfrm>
            <a:off x="138773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3"/>
          <p:cNvSpPr/>
          <p:nvPr/>
        </p:nvSpPr>
        <p:spPr>
          <a:xfrm>
            <a:off x="503738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3">
  <p:cSld name="Two Content 3_1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idx="1" type="body"/>
          </p:nvPr>
        </p:nvSpPr>
        <p:spPr>
          <a:xfrm>
            <a:off x="5117099" y="1590285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202" name="Google Shape;202;p34"/>
          <p:cNvSpPr txBox="1"/>
          <p:nvPr>
            <p:ph idx="2" type="body"/>
          </p:nvPr>
        </p:nvSpPr>
        <p:spPr>
          <a:xfrm>
            <a:off x="1084660" y="1590286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203" name="Google Shape;203;p34"/>
          <p:cNvSpPr txBox="1"/>
          <p:nvPr>
            <p:ph idx="3" type="subTitle"/>
          </p:nvPr>
        </p:nvSpPr>
        <p:spPr>
          <a:xfrm>
            <a:off x="1227513" y="740650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4" name="Google Shape;204;p34"/>
          <p:cNvSpPr txBox="1"/>
          <p:nvPr>
            <p:ph idx="4" type="subTitle"/>
          </p:nvPr>
        </p:nvSpPr>
        <p:spPr>
          <a:xfrm>
            <a:off x="5220063" y="740650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5" name="Google Shape;205;p34"/>
          <p:cNvSpPr/>
          <p:nvPr/>
        </p:nvSpPr>
        <p:spPr>
          <a:xfrm>
            <a:off x="1216274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4"/>
          <p:cNvSpPr/>
          <p:nvPr/>
        </p:nvSpPr>
        <p:spPr>
          <a:xfrm>
            <a:off x="5253299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_1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5"/>
          <p:cNvGrpSpPr/>
          <p:nvPr/>
        </p:nvGrpSpPr>
        <p:grpSpPr>
          <a:xfrm>
            <a:off x="542925" y="731728"/>
            <a:ext cx="3914269" cy="3680128"/>
            <a:chOff x="723900" y="975637"/>
            <a:chExt cx="5219025" cy="4906838"/>
          </a:xfrm>
        </p:grpSpPr>
        <p:sp>
          <p:nvSpPr>
            <p:cNvPr id="210" name="Google Shape;210;p35"/>
            <p:cNvSpPr/>
            <p:nvPr/>
          </p:nvSpPr>
          <p:spPr>
            <a:xfrm>
              <a:off x="723900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733425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>
            <a:off x="4750520" y="731728"/>
            <a:ext cx="3907125" cy="3680128"/>
            <a:chOff x="6334027" y="975637"/>
            <a:chExt cx="5209500" cy="4906838"/>
          </a:xfrm>
        </p:grpSpPr>
        <p:sp>
          <p:nvSpPr>
            <p:cNvPr id="213" name="Google Shape;213;p35"/>
            <p:cNvSpPr/>
            <p:nvPr/>
          </p:nvSpPr>
          <p:spPr>
            <a:xfrm>
              <a:off x="6334027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6334027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pic>
        <p:nvPicPr>
          <p:cNvPr id="215" name="Google Shape;215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35"/>
          <p:cNvSpPr txBox="1"/>
          <p:nvPr>
            <p:ph idx="1" type="body"/>
          </p:nvPr>
        </p:nvSpPr>
        <p:spPr>
          <a:xfrm>
            <a:off x="4882243" y="1684919"/>
            <a:ext cx="3621000" cy="26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218" name="Google Shape;218;p35"/>
          <p:cNvSpPr txBox="1"/>
          <p:nvPr>
            <p:ph idx="2" type="body"/>
          </p:nvPr>
        </p:nvSpPr>
        <p:spPr>
          <a:xfrm>
            <a:off x="687518" y="1684919"/>
            <a:ext cx="36180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219" name="Google Shape;219;p35"/>
          <p:cNvSpPr txBox="1"/>
          <p:nvPr>
            <p:ph type="title"/>
          </p:nvPr>
        </p:nvSpPr>
        <p:spPr>
          <a:xfrm>
            <a:off x="314325" y="152059"/>
            <a:ext cx="78867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500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220" name="Google Shape;220;p35"/>
          <p:cNvSpPr txBox="1"/>
          <p:nvPr>
            <p:ph idx="3" type="subTitle"/>
          </p:nvPr>
        </p:nvSpPr>
        <p:spPr>
          <a:xfrm>
            <a:off x="687500" y="857250"/>
            <a:ext cx="361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1" name="Google Shape;221;p35"/>
          <p:cNvSpPr txBox="1"/>
          <p:nvPr>
            <p:ph idx="4" type="subTitle"/>
          </p:nvPr>
        </p:nvSpPr>
        <p:spPr>
          <a:xfrm>
            <a:off x="4883763" y="857250"/>
            <a:ext cx="361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_1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/>
          <p:nvPr>
            <p:ph idx="2" type="pic"/>
          </p:nvPr>
        </p:nvSpPr>
        <p:spPr>
          <a:xfrm>
            <a:off x="4150519" y="407999"/>
            <a:ext cx="4629000" cy="39912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4" name="Google Shape;224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6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36"/>
          <p:cNvSpPr txBox="1"/>
          <p:nvPr>
            <p:ph idx="1" type="subTitle"/>
          </p:nvPr>
        </p:nvSpPr>
        <p:spPr>
          <a:xfrm>
            <a:off x="238875" y="1444650"/>
            <a:ext cx="3602400" cy="29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 2">
  <p:cSld name="Picture with Caption 2_1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/>
          <p:nvPr/>
        </p:nvSpPr>
        <p:spPr>
          <a:xfrm>
            <a:off x="0" y="0"/>
            <a:ext cx="4884300" cy="51435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0A519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9" name="Google Shape;229;p37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37"/>
          <p:cNvSpPr/>
          <p:nvPr>
            <p:ph idx="2" type="pic"/>
          </p:nvPr>
        </p:nvSpPr>
        <p:spPr>
          <a:xfrm>
            <a:off x="5349479" y="571500"/>
            <a:ext cx="3312300" cy="400050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37"/>
          <p:cNvSpPr txBox="1"/>
          <p:nvPr>
            <p:ph idx="1" type="body"/>
          </p:nvPr>
        </p:nvSpPr>
        <p:spPr>
          <a:xfrm>
            <a:off x="228600" y="1223269"/>
            <a:ext cx="4099500" cy="3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2" name="Google Shape;232;p37"/>
          <p:cNvSpPr txBox="1"/>
          <p:nvPr>
            <p:ph type="title"/>
          </p:nvPr>
        </p:nvSpPr>
        <p:spPr>
          <a:xfrm>
            <a:off x="228600" y="571498"/>
            <a:ext cx="4286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None/>
              <a:defRPr sz="24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p37"/>
          <p:cNvSpPr/>
          <p:nvPr/>
        </p:nvSpPr>
        <p:spPr>
          <a:xfrm>
            <a:off x="228605" y="1044847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9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39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0" name="Google Shape;240;p39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1" name="Google Shape;241;p3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889089" y="-19632"/>
            <a:ext cx="8202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3429000" y="1152475"/>
            <a:ext cx="5403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7465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/>
            </a:lvl1pPr>
            <a:lvl2pPr indent="-36195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/>
        </p:txBody>
      </p:sp>
      <p:sp>
        <p:nvSpPr>
          <p:cNvPr id="245" name="Google Shape;245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8" name="Google Shape;248;p4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p4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 Water Splash">
  <p:cSld name="Title and Content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/>
          <p:nvPr>
            <p:ph type="title"/>
          </p:nvPr>
        </p:nvSpPr>
        <p:spPr>
          <a:xfrm>
            <a:off x="336204" y="741675"/>
            <a:ext cx="52413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256" name="Google Shape;256;p43"/>
          <p:cNvGrpSpPr/>
          <p:nvPr/>
        </p:nvGrpSpPr>
        <p:grpSpPr>
          <a:xfrm>
            <a:off x="336186" y="4600512"/>
            <a:ext cx="984603" cy="452747"/>
            <a:chOff x="448251" y="6207997"/>
            <a:chExt cx="1313155" cy="603824"/>
          </a:xfrm>
        </p:grpSpPr>
        <p:pic>
          <p:nvPicPr>
            <p:cNvPr id="257" name="Google Shape;257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43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0" name="Google Shape;260;p43"/>
          <p:cNvSpPr txBox="1"/>
          <p:nvPr>
            <p:ph idx="1" type="body"/>
          </p:nvPr>
        </p:nvSpPr>
        <p:spPr>
          <a:xfrm>
            <a:off x="336192" y="1364475"/>
            <a:ext cx="8493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61" name="Google Shape;261;p43"/>
          <p:cNvSpPr/>
          <p:nvPr/>
        </p:nvSpPr>
        <p:spPr>
          <a:xfrm>
            <a:off x="318652" y="1179253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4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low ink)" showMasterSp="0">
  <p:cSld name="Title Slide (low ink)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5"/>
          <p:cNvSpPr txBox="1"/>
          <p:nvPr>
            <p:ph type="title"/>
          </p:nvPr>
        </p:nvSpPr>
        <p:spPr>
          <a:xfrm>
            <a:off x="553642" y="1623718"/>
            <a:ext cx="8036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88"/>
              </a:buClr>
              <a:buSzPts val="3000"/>
              <a:buFont typeface="Libre Franklin Medium"/>
              <a:buNone/>
              <a:defRPr b="0" sz="3000">
                <a:solidFill>
                  <a:srgbClr val="00528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6" name="Google Shape;266;p45"/>
          <p:cNvSpPr txBox="1"/>
          <p:nvPr>
            <p:ph idx="1" type="body"/>
          </p:nvPr>
        </p:nvSpPr>
        <p:spPr>
          <a:xfrm>
            <a:off x="558800" y="2171700"/>
            <a:ext cx="80316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625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43484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27305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Char char="◻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267" name="Google Shape;267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8800" y="3279250"/>
            <a:ext cx="2451656" cy="87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 txBox="1"/>
          <p:nvPr/>
        </p:nvSpPr>
        <p:spPr>
          <a:xfrm>
            <a:off x="5077661" y="4276203"/>
            <a:ext cx="2813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https://water.noaa.gov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0" name="Google Shape;270;p46"/>
          <p:cNvGrpSpPr/>
          <p:nvPr/>
        </p:nvGrpSpPr>
        <p:grpSpPr>
          <a:xfrm>
            <a:off x="529408" y="2618038"/>
            <a:ext cx="2253652" cy="1396366"/>
            <a:chOff x="7475420" y="682187"/>
            <a:chExt cx="2579730" cy="1611316"/>
          </a:xfrm>
        </p:grpSpPr>
        <p:pic>
          <p:nvPicPr>
            <p:cNvPr descr="A picture containing text&#10;&#10;Description automatically generated" id="271" name="Google Shape;271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475420" y="1809960"/>
              <a:ext cx="2579730" cy="483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829759" y="68218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841649" y="682187"/>
              <a:ext cx="914401" cy="914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con - User" id="274" name="Google Shape;274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4481" y="2339759"/>
            <a:ext cx="342815" cy="3428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Email" id="275" name="Google Shape;275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14481" y="3150018"/>
            <a:ext cx="342815" cy="3428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ld" id="276" name="Google Shape;276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14481" y="3934223"/>
            <a:ext cx="342815" cy="3428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46"/>
          <p:cNvCxnSpPr/>
          <p:nvPr/>
        </p:nvCxnSpPr>
        <p:spPr>
          <a:xfrm>
            <a:off x="5971578" y="2228134"/>
            <a:ext cx="1028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8" name="Google Shape;278;p46"/>
          <p:cNvSpPr txBox="1"/>
          <p:nvPr/>
        </p:nvSpPr>
        <p:spPr>
          <a:xfrm>
            <a:off x="5478147" y="1666398"/>
            <a:ext cx="2015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1" lang="en" sz="3000" u="none" cap="none" strike="noStrik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You!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7129" y="4415700"/>
            <a:ext cx="4535538" cy="42474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6"/>
          <p:cNvSpPr txBox="1"/>
          <p:nvPr>
            <p:ph idx="1" type="subTitle"/>
          </p:nvPr>
        </p:nvSpPr>
        <p:spPr>
          <a:xfrm>
            <a:off x="4973714" y="3493322"/>
            <a:ext cx="30213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81" name="Google Shape;281;p46"/>
          <p:cNvSpPr txBox="1"/>
          <p:nvPr>
            <p:ph idx="2" type="subTitle"/>
          </p:nvPr>
        </p:nvSpPr>
        <p:spPr>
          <a:xfrm>
            <a:off x="5028145" y="2710463"/>
            <a:ext cx="29157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7"/>
          <p:cNvSpPr txBox="1"/>
          <p:nvPr>
            <p:ph type="ctrTitle"/>
          </p:nvPr>
        </p:nvSpPr>
        <p:spPr>
          <a:xfrm>
            <a:off x="1905075" y="3107531"/>
            <a:ext cx="6637800" cy="1026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  <p:txBody>
          <a:bodyPr anchorCtr="0" anchor="b" bIns="0" lIns="13500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b="0" sz="360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/>
        </p:txBody>
      </p:sp>
      <p:pic>
        <p:nvPicPr>
          <p:cNvPr id="284" name="Google Shape;284;p47"/>
          <p:cNvPicPr preferRelativeResize="0"/>
          <p:nvPr/>
        </p:nvPicPr>
        <p:blipFill rotWithShape="1">
          <a:blip r:embed="rId3">
            <a:alphaModFix/>
          </a:blip>
          <a:srcRect b="18801" l="0" r="0" t="11821"/>
          <a:stretch/>
        </p:blipFill>
        <p:spPr>
          <a:xfrm>
            <a:off x="6195794" y="2592300"/>
            <a:ext cx="2240025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7"/>
          <p:cNvSpPr txBox="1"/>
          <p:nvPr>
            <p:ph idx="1" type="subTitle"/>
          </p:nvPr>
        </p:nvSpPr>
        <p:spPr>
          <a:xfrm>
            <a:off x="2013361" y="4230828"/>
            <a:ext cx="6529500" cy="73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902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i="1" sz="23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286" name="Google Shape;286;p47"/>
          <p:cNvSpPr/>
          <p:nvPr/>
        </p:nvSpPr>
        <p:spPr>
          <a:xfrm>
            <a:off x="6263869" y="32163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9486" y="4184613"/>
            <a:ext cx="735399" cy="73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5611" y="4184613"/>
            <a:ext cx="735398" cy="73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 Title &amp; Body w/ Logos">
  <p:cSld name="TITLE_AND_BODY_1_1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8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p48"/>
          <p:cNvSpPr txBox="1"/>
          <p:nvPr>
            <p:ph idx="1" type="body"/>
          </p:nvPr>
        </p:nvSpPr>
        <p:spPr>
          <a:xfrm>
            <a:off x="3467960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92" name="Google Shape;292;p48"/>
          <p:cNvSpPr txBox="1"/>
          <p:nvPr>
            <p:ph type="title"/>
          </p:nvPr>
        </p:nvSpPr>
        <p:spPr>
          <a:xfrm>
            <a:off x="3467960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93" name="Google Shape;293;p48"/>
          <p:cNvPicPr preferRelativeResize="0"/>
          <p:nvPr/>
        </p:nvPicPr>
        <p:blipFill rotWithShape="1">
          <a:blip r:embed="rId2">
            <a:alphaModFix/>
          </a:blip>
          <a:srcRect b="0" l="17064" r="49183" t="0"/>
          <a:stretch/>
        </p:blipFill>
        <p:spPr>
          <a:xfrm>
            <a:off x="0" y="0"/>
            <a:ext cx="308613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7206" y="4260813"/>
            <a:ext cx="735399" cy="73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332" y="4260813"/>
            <a:ext cx="735398" cy="73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8"/>
          <p:cNvPicPr preferRelativeResize="0"/>
          <p:nvPr/>
        </p:nvPicPr>
        <p:blipFill rotWithShape="1">
          <a:blip r:embed="rId5">
            <a:alphaModFix/>
          </a:blip>
          <a:srcRect b="18801" l="0" r="0" t="11821"/>
          <a:stretch/>
        </p:blipFill>
        <p:spPr>
          <a:xfrm>
            <a:off x="604856" y="3739350"/>
            <a:ext cx="1876419" cy="3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now Title &amp; Body">
  <p:cSld name="TITLE_AND_BODY_1_1_1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9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49"/>
          <p:cNvSpPr txBox="1"/>
          <p:nvPr>
            <p:ph idx="1" type="body"/>
          </p:nvPr>
        </p:nvSpPr>
        <p:spPr>
          <a:xfrm>
            <a:off x="3467960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00" name="Google Shape;300;p49"/>
          <p:cNvSpPr txBox="1"/>
          <p:nvPr>
            <p:ph type="title"/>
          </p:nvPr>
        </p:nvSpPr>
        <p:spPr>
          <a:xfrm>
            <a:off x="3467960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301" name="Google Shape;301;p49"/>
          <p:cNvPicPr preferRelativeResize="0"/>
          <p:nvPr/>
        </p:nvPicPr>
        <p:blipFill rotWithShape="1">
          <a:blip r:embed="rId2">
            <a:alphaModFix/>
          </a:blip>
          <a:srcRect b="0" l="35187" r="18144" t="0"/>
          <a:stretch/>
        </p:blipFill>
        <p:spPr>
          <a:xfrm>
            <a:off x="0" y="0"/>
            <a:ext cx="3086131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9"/>
          <p:cNvSpPr txBox="1"/>
          <p:nvPr/>
        </p:nvSpPr>
        <p:spPr>
          <a:xfrm>
            <a:off x="150" y="4407525"/>
            <a:ext cx="3086100" cy="735900"/>
          </a:xfrm>
          <a:prstGeom prst="rect">
            <a:avLst/>
          </a:prstGeom>
          <a:solidFill>
            <a:srgbClr val="FFFFFF">
              <a:alpha val="564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Colorado SPLASH Soil Moisture Survey, October 2021</a:t>
            </a:r>
            <a:endParaRPr b="1" i="0" sz="8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03" name="Google Shape;30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657" y="4286875"/>
            <a:ext cx="1712648" cy="856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- Right Image w/ Caption">
  <p:cSld name="TITLE_AND_BODY_1_3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0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Google Shape;306;p50"/>
          <p:cNvSpPr/>
          <p:nvPr>
            <p:ph idx="2" type="pic"/>
          </p:nvPr>
        </p:nvSpPr>
        <p:spPr>
          <a:xfrm>
            <a:off x="6057962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50"/>
          <p:cNvSpPr txBox="1"/>
          <p:nvPr>
            <p:ph idx="1" type="subTitle"/>
          </p:nvPr>
        </p:nvSpPr>
        <p:spPr>
          <a:xfrm>
            <a:off x="6057962" y="4776600"/>
            <a:ext cx="30861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308" name="Google Shape;308;p50"/>
          <p:cNvGrpSpPr/>
          <p:nvPr/>
        </p:nvGrpSpPr>
        <p:grpSpPr>
          <a:xfrm>
            <a:off x="336186" y="4600512"/>
            <a:ext cx="984603" cy="452747"/>
            <a:chOff x="448251" y="6207997"/>
            <a:chExt cx="1313155" cy="603824"/>
          </a:xfrm>
        </p:grpSpPr>
        <p:pic>
          <p:nvPicPr>
            <p:cNvPr id="309" name="Google Shape;309;p5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50"/>
          <p:cNvSpPr txBox="1"/>
          <p:nvPr>
            <p:ph idx="3" type="body"/>
          </p:nvPr>
        </p:nvSpPr>
        <p:spPr>
          <a:xfrm>
            <a:off x="320402" y="857988"/>
            <a:ext cx="55152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12" name="Google Shape;312;p50"/>
          <p:cNvSpPr txBox="1"/>
          <p:nvPr>
            <p:ph type="title"/>
          </p:nvPr>
        </p:nvSpPr>
        <p:spPr>
          <a:xfrm>
            <a:off x="318655" y="263225"/>
            <a:ext cx="55188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3" name="Google Shape;313;p50"/>
          <p:cNvSpPr/>
          <p:nvPr/>
        </p:nvSpPr>
        <p:spPr>
          <a:xfrm>
            <a:off x="321358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 Title &amp; Body - NOAA NWS">
  <p:cSld name="TITLE_AND_BODY_1_1_2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51"/>
          <p:cNvPicPr preferRelativeResize="0"/>
          <p:nvPr/>
        </p:nvPicPr>
        <p:blipFill rotWithShape="1">
          <a:blip r:embed="rId2">
            <a:alphaModFix/>
          </a:blip>
          <a:srcRect b="0" l="17064" r="49183" t="0"/>
          <a:stretch/>
        </p:blipFill>
        <p:spPr>
          <a:xfrm>
            <a:off x="0" y="0"/>
            <a:ext cx="308613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7206" y="4260813"/>
            <a:ext cx="735399" cy="73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332" y="4260813"/>
            <a:ext cx="735398" cy="73539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1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9" name="Google Shape;319;p51"/>
          <p:cNvSpPr txBox="1"/>
          <p:nvPr>
            <p:ph idx="1" type="body"/>
          </p:nvPr>
        </p:nvSpPr>
        <p:spPr>
          <a:xfrm>
            <a:off x="3467960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20" name="Google Shape;320;p51"/>
          <p:cNvSpPr txBox="1"/>
          <p:nvPr>
            <p:ph type="title"/>
          </p:nvPr>
        </p:nvSpPr>
        <p:spPr>
          <a:xfrm>
            <a:off x="3467960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1" name="Google Shape;321;p51"/>
          <p:cNvSpPr/>
          <p:nvPr/>
        </p:nvSpPr>
        <p:spPr>
          <a:xfrm>
            <a:off x="753333" y="4039275"/>
            <a:ext cx="1579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1"/>
          <p:cNvSpPr txBox="1"/>
          <p:nvPr>
            <p:ph idx="2" type="subTitle"/>
          </p:nvPr>
        </p:nvSpPr>
        <p:spPr>
          <a:xfrm>
            <a:off x="712782" y="3527900"/>
            <a:ext cx="16200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b="1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b="1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">
  <p:cSld name="Section Header 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2"/>
          <p:cNvSpPr/>
          <p:nvPr/>
        </p:nvSpPr>
        <p:spPr>
          <a:xfrm>
            <a:off x="0" y="3354457"/>
            <a:ext cx="9144000" cy="178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25" name="Google Shape;325;p52"/>
          <p:cNvSpPr txBox="1"/>
          <p:nvPr>
            <p:ph type="title"/>
          </p:nvPr>
        </p:nvSpPr>
        <p:spPr>
          <a:xfrm>
            <a:off x="498661" y="3486791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326" name="Google Shape;326;p52"/>
          <p:cNvSpPr txBox="1"/>
          <p:nvPr>
            <p:ph idx="1" type="subTitle"/>
          </p:nvPr>
        </p:nvSpPr>
        <p:spPr>
          <a:xfrm>
            <a:off x="491230" y="4459625"/>
            <a:ext cx="79560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7" name="Google Shape;327;p52"/>
          <p:cNvSpPr/>
          <p:nvPr/>
        </p:nvSpPr>
        <p:spPr>
          <a:xfrm>
            <a:off x="498660" y="4323622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Outline">
  <p:cSld name="Agenda Outlin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3"/>
          <p:cNvSpPr/>
          <p:nvPr/>
        </p:nvSpPr>
        <p:spPr>
          <a:xfrm>
            <a:off x="452010" y="507697"/>
            <a:ext cx="8240400" cy="4128000"/>
          </a:xfrm>
          <a:prstGeom prst="rect">
            <a:avLst/>
          </a:prstGeom>
          <a:solidFill>
            <a:schemeClr val="dk2">
              <a:alpha val="88630"/>
            </a:schemeClr>
          </a:solidFill>
          <a:ln cap="flat" cmpd="sng" w="12700">
            <a:solidFill>
              <a:srgbClr val="0A519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0" name="Google Shape;330;p53"/>
          <p:cNvSpPr txBox="1"/>
          <p:nvPr>
            <p:ph type="title"/>
          </p:nvPr>
        </p:nvSpPr>
        <p:spPr>
          <a:xfrm>
            <a:off x="1044500" y="804933"/>
            <a:ext cx="3079800" cy="8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/>
        </p:txBody>
      </p:sp>
      <p:sp>
        <p:nvSpPr>
          <p:cNvPr id="331" name="Google Shape;331;p53"/>
          <p:cNvSpPr txBox="1"/>
          <p:nvPr>
            <p:ph idx="1" type="body"/>
          </p:nvPr>
        </p:nvSpPr>
        <p:spPr>
          <a:xfrm>
            <a:off x="4572047" y="988219"/>
            <a:ext cx="3706500" cy="3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2" name="Google Shape;332;p53"/>
          <p:cNvSpPr/>
          <p:nvPr/>
        </p:nvSpPr>
        <p:spPr>
          <a:xfrm>
            <a:off x="1044491" y="180293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54"/>
          <p:cNvGrpSpPr/>
          <p:nvPr/>
        </p:nvGrpSpPr>
        <p:grpSpPr>
          <a:xfrm>
            <a:off x="336186" y="4600512"/>
            <a:ext cx="984603" cy="452747"/>
            <a:chOff x="448251" y="6207997"/>
            <a:chExt cx="1313155" cy="603824"/>
          </a:xfrm>
        </p:grpSpPr>
        <p:pic>
          <p:nvPicPr>
            <p:cNvPr id="335" name="Google Shape;335;p5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54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8" name="Google Shape;338;p54"/>
          <p:cNvSpPr txBox="1"/>
          <p:nvPr>
            <p:ph idx="1" type="body"/>
          </p:nvPr>
        </p:nvSpPr>
        <p:spPr>
          <a:xfrm>
            <a:off x="321353" y="857997"/>
            <a:ext cx="85053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39" name="Google Shape;339;p54"/>
          <p:cNvSpPr txBox="1"/>
          <p:nvPr>
            <p:ph type="title"/>
          </p:nvPr>
        </p:nvSpPr>
        <p:spPr>
          <a:xfrm>
            <a:off x="318659" y="263237"/>
            <a:ext cx="85107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0" name="Google Shape;340;p54"/>
          <p:cNvSpPr/>
          <p:nvPr/>
        </p:nvSpPr>
        <p:spPr>
          <a:xfrm>
            <a:off x="321358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 Subtitle &amp; Content">
  <p:cSld name="Title and Content_1_2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5"/>
          <p:cNvSpPr txBox="1"/>
          <p:nvPr>
            <p:ph type="title"/>
          </p:nvPr>
        </p:nvSpPr>
        <p:spPr>
          <a:xfrm>
            <a:off x="318653" y="356377"/>
            <a:ext cx="85107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343" name="Google Shape;343;p55"/>
          <p:cNvGrpSpPr/>
          <p:nvPr/>
        </p:nvGrpSpPr>
        <p:grpSpPr>
          <a:xfrm>
            <a:off x="336186" y="4600512"/>
            <a:ext cx="984603" cy="452747"/>
            <a:chOff x="448251" y="6207997"/>
            <a:chExt cx="1313155" cy="603824"/>
          </a:xfrm>
        </p:grpSpPr>
        <p:pic>
          <p:nvPicPr>
            <p:cNvPr id="344" name="Google Shape;344;p5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6" name="Google Shape;346;p55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7" name="Google Shape;347;p55"/>
          <p:cNvSpPr txBox="1"/>
          <p:nvPr>
            <p:ph idx="1" type="subTitle"/>
          </p:nvPr>
        </p:nvSpPr>
        <p:spPr>
          <a:xfrm>
            <a:off x="317853" y="991463"/>
            <a:ext cx="85107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48" name="Google Shape;348;p55"/>
          <p:cNvSpPr txBox="1"/>
          <p:nvPr>
            <p:ph idx="2" type="body"/>
          </p:nvPr>
        </p:nvSpPr>
        <p:spPr>
          <a:xfrm>
            <a:off x="319503" y="1427859"/>
            <a:ext cx="85053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49" name="Google Shape;349;p55"/>
          <p:cNvSpPr/>
          <p:nvPr/>
        </p:nvSpPr>
        <p:spPr>
          <a:xfrm>
            <a:off x="318652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/ Image Grid">
  <p:cSld name="Title and Content_1_4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6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52" name="Google Shape;352;p56"/>
          <p:cNvGrpSpPr/>
          <p:nvPr/>
        </p:nvGrpSpPr>
        <p:grpSpPr>
          <a:xfrm>
            <a:off x="336186" y="4600512"/>
            <a:ext cx="984603" cy="452747"/>
            <a:chOff x="448251" y="6207997"/>
            <a:chExt cx="1313155" cy="603824"/>
          </a:xfrm>
        </p:grpSpPr>
        <p:pic>
          <p:nvPicPr>
            <p:cNvPr id="353" name="Google Shape;353;p5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5" name="Google Shape;355;p56"/>
          <p:cNvSpPr txBox="1"/>
          <p:nvPr>
            <p:ph idx="1" type="body"/>
          </p:nvPr>
        </p:nvSpPr>
        <p:spPr>
          <a:xfrm>
            <a:off x="324003" y="963200"/>
            <a:ext cx="5002500" cy="3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sz="1200"/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200"/>
              <a:buChar char="•"/>
              <a:defRPr sz="12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356" name="Google Shape;356;p56"/>
          <p:cNvSpPr/>
          <p:nvPr>
            <p:ph idx="2" type="pic"/>
          </p:nvPr>
        </p:nvSpPr>
        <p:spPr>
          <a:xfrm>
            <a:off x="5480681" y="12990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56"/>
          <p:cNvSpPr/>
          <p:nvPr>
            <p:ph idx="3" type="pic"/>
          </p:nvPr>
        </p:nvSpPr>
        <p:spPr>
          <a:xfrm>
            <a:off x="5480681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56"/>
          <p:cNvSpPr/>
          <p:nvPr>
            <p:ph idx="4" type="pic"/>
          </p:nvPr>
        </p:nvSpPr>
        <p:spPr>
          <a:xfrm>
            <a:off x="5480681" y="341925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p56"/>
          <p:cNvSpPr txBox="1"/>
          <p:nvPr>
            <p:ph type="title"/>
          </p:nvPr>
        </p:nvSpPr>
        <p:spPr>
          <a:xfrm>
            <a:off x="318655" y="263225"/>
            <a:ext cx="4817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0" name="Google Shape;360;p56"/>
          <p:cNvSpPr/>
          <p:nvPr>
            <p:ph idx="5" type="pic"/>
          </p:nvPr>
        </p:nvSpPr>
        <p:spPr>
          <a:xfrm>
            <a:off x="7310700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361" name="Google Shape;361;p56"/>
          <p:cNvSpPr/>
          <p:nvPr/>
        </p:nvSpPr>
        <p:spPr>
          <a:xfrm>
            <a:off x="321358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 1">
  <p:cSld name="Title and Content_1_1_1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7"/>
          <p:cNvSpPr/>
          <p:nvPr/>
        </p:nvSpPr>
        <p:spPr>
          <a:xfrm>
            <a:off x="0" y="0"/>
            <a:ext cx="3419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7"/>
          <p:cNvSpPr txBox="1"/>
          <p:nvPr>
            <p:ph type="title"/>
          </p:nvPr>
        </p:nvSpPr>
        <p:spPr>
          <a:xfrm>
            <a:off x="393004" y="263231"/>
            <a:ext cx="2650800" cy="155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anklin Gothic"/>
              <a:buNone/>
              <a:defRPr sz="3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5" name="Google Shape;365;p57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6" name="Google Shape;366;p57"/>
          <p:cNvSpPr txBox="1"/>
          <p:nvPr>
            <p:ph idx="1" type="subTitle"/>
          </p:nvPr>
        </p:nvSpPr>
        <p:spPr>
          <a:xfrm>
            <a:off x="393004" y="2068950"/>
            <a:ext cx="2650800" cy="26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7" name="Google Shape;367;p57"/>
          <p:cNvSpPr txBox="1"/>
          <p:nvPr>
            <p:ph idx="2" type="body"/>
          </p:nvPr>
        </p:nvSpPr>
        <p:spPr>
          <a:xfrm>
            <a:off x="3746888" y="684356"/>
            <a:ext cx="5082300" cy="31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grpSp>
        <p:nvGrpSpPr>
          <p:cNvPr id="368" name="Google Shape;368;p57"/>
          <p:cNvGrpSpPr/>
          <p:nvPr/>
        </p:nvGrpSpPr>
        <p:grpSpPr>
          <a:xfrm>
            <a:off x="3746871" y="4604761"/>
            <a:ext cx="984603" cy="452747"/>
            <a:chOff x="448251" y="6207997"/>
            <a:chExt cx="1313155" cy="603824"/>
          </a:xfrm>
        </p:grpSpPr>
        <p:pic>
          <p:nvPicPr>
            <p:cNvPr id="369" name="Google Shape;369;p5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5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1" name="Google Shape;371;p57"/>
          <p:cNvSpPr/>
          <p:nvPr/>
        </p:nvSpPr>
        <p:spPr>
          <a:xfrm>
            <a:off x="393009" y="19298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- Left Image w/ Caption 1">
  <p:cSld name="TITLE_AND_BODY_1_2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8"/>
          <p:cNvSpPr/>
          <p:nvPr>
            <p:ph idx="2" type="pic"/>
          </p:nvPr>
        </p:nvSpPr>
        <p:spPr>
          <a:xfrm>
            <a:off x="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58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5" name="Google Shape;375;p58"/>
          <p:cNvSpPr txBox="1"/>
          <p:nvPr>
            <p:ph idx="1" type="body"/>
          </p:nvPr>
        </p:nvSpPr>
        <p:spPr>
          <a:xfrm>
            <a:off x="3467960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76" name="Google Shape;376;p58"/>
          <p:cNvSpPr txBox="1"/>
          <p:nvPr>
            <p:ph type="title"/>
          </p:nvPr>
        </p:nvSpPr>
        <p:spPr>
          <a:xfrm>
            <a:off x="3467960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7" name="Google Shape;377;p58"/>
          <p:cNvSpPr txBox="1"/>
          <p:nvPr>
            <p:ph idx="3" type="subTitle"/>
          </p:nvPr>
        </p:nvSpPr>
        <p:spPr>
          <a:xfrm>
            <a:off x="0" y="4819500"/>
            <a:ext cx="30861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378" name="Google Shape;378;p58"/>
          <p:cNvGrpSpPr/>
          <p:nvPr/>
        </p:nvGrpSpPr>
        <p:grpSpPr>
          <a:xfrm>
            <a:off x="3467943" y="4604836"/>
            <a:ext cx="984603" cy="452747"/>
            <a:chOff x="448251" y="6207997"/>
            <a:chExt cx="1313155" cy="603824"/>
          </a:xfrm>
        </p:grpSpPr>
        <p:pic>
          <p:nvPicPr>
            <p:cNvPr id="379" name="Google Shape;379;p5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5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1" name="Google Shape;381;p58"/>
          <p:cNvSpPr/>
          <p:nvPr/>
        </p:nvSpPr>
        <p:spPr>
          <a:xfrm>
            <a:off x="3474791" y="81733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CUSTOM_1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9"/>
          <p:cNvSpPr/>
          <p:nvPr/>
        </p:nvSpPr>
        <p:spPr>
          <a:xfrm>
            <a:off x="0" y="4134603"/>
            <a:ext cx="9144000" cy="100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4" name="Google Shape;384;p59"/>
          <p:cNvSpPr txBox="1"/>
          <p:nvPr>
            <p:ph type="title"/>
          </p:nvPr>
        </p:nvSpPr>
        <p:spPr>
          <a:xfrm>
            <a:off x="508280" y="4414388"/>
            <a:ext cx="80739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385" name="Google Shape;385;p59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6" name="Google Shape;386;p59"/>
          <p:cNvSpPr txBox="1"/>
          <p:nvPr>
            <p:ph idx="1" type="subTitle"/>
          </p:nvPr>
        </p:nvSpPr>
        <p:spPr>
          <a:xfrm>
            <a:off x="508280" y="616444"/>
            <a:ext cx="8073900" cy="19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7" name="Google Shape;387;p59"/>
          <p:cNvSpPr txBox="1"/>
          <p:nvPr>
            <p:ph idx="2" type="subTitle"/>
          </p:nvPr>
        </p:nvSpPr>
        <p:spPr>
          <a:xfrm>
            <a:off x="500874" y="2688600"/>
            <a:ext cx="8072100" cy="12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388" name="Google Shape;388;p59"/>
          <p:cNvSpPr/>
          <p:nvPr/>
        </p:nvSpPr>
        <p:spPr>
          <a:xfrm>
            <a:off x="500869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Google Shape;389;p59"/>
          <p:cNvGrpSpPr/>
          <p:nvPr/>
        </p:nvGrpSpPr>
        <p:grpSpPr>
          <a:xfrm>
            <a:off x="7975364" y="271012"/>
            <a:ext cx="984603" cy="452747"/>
            <a:chOff x="448251" y="6207997"/>
            <a:chExt cx="1313155" cy="603824"/>
          </a:xfrm>
        </p:grpSpPr>
        <p:pic>
          <p:nvPicPr>
            <p:cNvPr id="390" name="Google Shape;390;p5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5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 4">
  <p:cSld name="CUSTOM_2">
    <p:bg>
      <p:bgPr>
        <a:solidFill>
          <a:srgbClr val="C4D9F4">
            <a:alpha val="52160"/>
          </a:srgbClr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0"/>
          <p:cNvSpPr/>
          <p:nvPr/>
        </p:nvSpPr>
        <p:spPr>
          <a:xfrm>
            <a:off x="-6000" y="4703625"/>
            <a:ext cx="9156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60"/>
          <p:cNvSpPr txBox="1"/>
          <p:nvPr>
            <p:ph type="title"/>
          </p:nvPr>
        </p:nvSpPr>
        <p:spPr>
          <a:xfrm>
            <a:off x="407863" y="537150"/>
            <a:ext cx="83283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>
                <a:solidFill>
                  <a:srgbClr val="07376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9pPr>
          </a:lstStyle>
          <a:p/>
        </p:txBody>
      </p:sp>
      <p:sp>
        <p:nvSpPr>
          <p:cNvPr id="395" name="Google Shape;395;p60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6" name="Google Shape;396;p60"/>
          <p:cNvSpPr/>
          <p:nvPr/>
        </p:nvSpPr>
        <p:spPr>
          <a:xfrm>
            <a:off x="407858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60"/>
          <p:cNvSpPr txBox="1"/>
          <p:nvPr>
            <p:ph idx="1" type="body"/>
          </p:nvPr>
        </p:nvSpPr>
        <p:spPr>
          <a:xfrm>
            <a:off x="407995" y="1116075"/>
            <a:ext cx="8328300" cy="3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73763"/>
              </a:buClr>
              <a:buSzPts val="2000"/>
              <a:buChar char="•"/>
              <a:defRPr>
                <a:solidFill>
                  <a:srgbClr val="073763"/>
                </a:solidFill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500"/>
              <a:buChar char="•"/>
              <a:defRPr>
                <a:solidFill>
                  <a:srgbClr val="073763"/>
                </a:solidFill>
              </a:defRPr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400"/>
              <a:buChar char="•"/>
              <a:defRPr>
                <a:solidFill>
                  <a:srgbClr val="073763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9pPr>
          </a:lstStyle>
          <a:p/>
        </p:txBody>
      </p:sp>
      <p:grpSp>
        <p:nvGrpSpPr>
          <p:cNvPr id="398" name="Google Shape;398;p60"/>
          <p:cNvGrpSpPr/>
          <p:nvPr/>
        </p:nvGrpSpPr>
        <p:grpSpPr>
          <a:xfrm>
            <a:off x="7975364" y="271012"/>
            <a:ext cx="984603" cy="452747"/>
            <a:chOff x="448251" y="6207997"/>
            <a:chExt cx="1313155" cy="603824"/>
          </a:xfrm>
        </p:grpSpPr>
        <p:pic>
          <p:nvPicPr>
            <p:cNvPr id="399" name="Google Shape;399;p6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1"/>
          <p:cNvSpPr txBox="1"/>
          <p:nvPr>
            <p:ph idx="1" type="body"/>
          </p:nvPr>
        </p:nvSpPr>
        <p:spPr>
          <a:xfrm>
            <a:off x="324003" y="1021404"/>
            <a:ext cx="4104000" cy="3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3" name="Google Shape;403;p61"/>
          <p:cNvSpPr txBox="1"/>
          <p:nvPr>
            <p:ph idx="2" type="body"/>
          </p:nvPr>
        </p:nvSpPr>
        <p:spPr>
          <a:xfrm>
            <a:off x="4629196" y="1021405"/>
            <a:ext cx="4199700" cy="3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grpSp>
        <p:nvGrpSpPr>
          <p:cNvPr id="404" name="Google Shape;404;p61"/>
          <p:cNvGrpSpPr/>
          <p:nvPr/>
        </p:nvGrpSpPr>
        <p:grpSpPr>
          <a:xfrm>
            <a:off x="336186" y="4600512"/>
            <a:ext cx="984603" cy="452747"/>
            <a:chOff x="448251" y="6207997"/>
            <a:chExt cx="1313155" cy="603824"/>
          </a:xfrm>
        </p:grpSpPr>
        <p:pic>
          <p:nvPicPr>
            <p:cNvPr id="405" name="Google Shape;405;p6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6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7" name="Google Shape;407;p61"/>
          <p:cNvSpPr txBox="1"/>
          <p:nvPr>
            <p:ph idx="12" type="sldNum"/>
          </p:nvPr>
        </p:nvSpPr>
        <p:spPr>
          <a:xfrm>
            <a:off x="8744039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8" name="Google Shape;408;p61"/>
          <p:cNvSpPr txBox="1"/>
          <p:nvPr>
            <p:ph type="title"/>
          </p:nvPr>
        </p:nvSpPr>
        <p:spPr>
          <a:xfrm>
            <a:off x="316809" y="321037"/>
            <a:ext cx="85107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9" name="Google Shape;409;p61"/>
          <p:cNvSpPr/>
          <p:nvPr/>
        </p:nvSpPr>
        <p:spPr>
          <a:xfrm>
            <a:off x="316808" y="834259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2">
  <p:cSld name="Two Content 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2"/>
          <p:cNvSpPr/>
          <p:nvPr/>
        </p:nvSpPr>
        <p:spPr>
          <a:xfrm>
            <a:off x="0" y="2571750"/>
            <a:ext cx="4572000" cy="2571900"/>
          </a:xfrm>
          <a:prstGeom prst="rect">
            <a:avLst/>
          </a:prstGeom>
          <a:solidFill>
            <a:schemeClr val="lt1">
              <a:alpha val="941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2" name="Google Shape;412;p62"/>
          <p:cNvSpPr/>
          <p:nvPr/>
        </p:nvSpPr>
        <p:spPr>
          <a:xfrm>
            <a:off x="4572048" y="0"/>
            <a:ext cx="4572000" cy="2571900"/>
          </a:xfrm>
          <a:prstGeom prst="rect">
            <a:avLst/>
          </a:prstGeom>
          <a:solidFill>
            <a:schemeClr val="lt1">
              <a:alpha val="941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3" name="Google Shape;413;p62"/>
          <p:cNvSpPr txBox="1"/>
          <p:nvPr>
            <p:ph idx="1" type="body"/>
          </p:nvPr>
        </p:nvSpPr>
        <p:spPr>
          <a:xfrm>
            <a:off x="4864917" y="762566"/>
            <a:ext cx="3944400" cy="1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414" name="Google Shape;414;p62"/>
          <p:cNvSpPr txBox="1"/>
          <p:nvPr>
            <p:ph idx="2" type="body"/>
          </p:nvPr>
        </p:nvSpPr>
        <p:spPr>
          <a:xfrm>
            <a:off x="333572" y="3372991"/>
            <a:ext cx="3904800" cy="1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415" name="Google Shape;415;p62"/>
          <p:cNvSpPr txBox="1"/>
          <p:nvPr>
            <p:ph idx="3" type="subTitle"/>
          </p:nvPr>
        </p:nvSpPr>
        <p:spPr>
          <a:xfrm>
            <a:off x="313803" y="2841995"/>
            <a:ext cx="3944400" cy="4548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16" name="Google Shape;416;p62"/>
          <p:cNvSpPr txBox="1"/>
          <p:nvPr>
            <p:ph idx="4" type="subTitle"/>
          </p:nvPr>
        </p:nvSpPr>
        <p:spPr>
          <a:xfrm>
            <a:off x="4864925" y="231580"/>
            <a:ext cx="3944400" cy="4548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17" name="Google Shape;417;p62"/>
          <p:cNvSpPr/>
          <p:nvPr/>
        </p:nvSpPr>
        <p:spPr>
          <a:xfrm>
            <a:off x="11" y="1274081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62"/>
          <p:cNvSpPr/>
          <p:nvPr/>
        </p:nvSpPr>
        <p:spPr>
          <a:xfrm>
            <a:off x="6972139" y="3820050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Background">
  <p:cSld name="Two Content 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3"/>
          <p:cNvSpPr/>
          <p:nvPr/>
        </p:nvSpPr>
        <p:spPr>
          <a:xfrm>
            <a:off x="451918" y="363713"/>
            <a:ext cx="8240400" cy="4416000"/>
          </a:xfrm>
          <a:prstGeom prst="rect">
            <a:avLst/>
          </a:prstGeom>
          <a:solidFill>
            <a:schemeClr val="lt1">
              <a:alpha val="8863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1" name="Google Shape;421;p63"/>
          <p:cNvSpPr txBox="1"/>
          <p:nvPr>
            <p:ph idx="1" type="body"/>
          </p:nvPr>
        </p:nvSpPr>
        <p:spPr>
          <a:xfrm>
            <a:off x="4945700" y="1840710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422" name="Google Shape;422;p63"/>
          <p:cNvSpPr txBox="1"/>
          <p:nvPr>
            <p:ph idx="2" type="body"/>
          </p:nvPr>
        </p:nvSpPr>
        <p:spPr>
          <a:xfrm>
            <a:off x="1256123" y="1840711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423" name="Google Shape;423;p63"/>
          <p:cNvSpPr txBox="1"/>
          <p:nvPr>
            <p:ph idx="3" type="subTitle"/>
          </p:nvPr>
        </p:nvSpPr>
        <p:spPr>
          <a:xfrm>
            <a:off x="1398977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4" name="Google Shape;424;p63"/>
          <p:cNvSpPr txBox="1"/>
          <p:nvPr>
            <p:ph idx="4" type="subTitle"/>
          </p:nvPr>
        </p:nvSpPr>
        <p:spPr>
          <a:xfrm>
            <a:off x="5048665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5" name="Google Shape;425;p63"/>
          <p:cNvSpPr/>
          <p:nvPr/>
        </p:nvSpPr>
        <p:spPr>
          <a:xfrm>
            <a:off x="1387744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63"/>
          <p:cNvSpPr/>
          <p:nvPr/>
        </p:nvSpPr>
        <p:spPr>
          <a:xfrm>
            <a:off x="5037432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3">
  <p:cSld name="Two Content 3_1_1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4"/>
          <p:cNvSpPr txBox="1"/>
          <p:nvPr>
            <p:ph idx="1" type="body"/>
          </p:nvPr>
        </p:nvSpPr>
        <p:spPr>
          <a:xfrm>
            <a:off x="5117152" y="1590285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429" name="Google Shape;429;p64"/>
          <p:cNvSpPr txBox="1"/>
          <p:nvPr>
            <p:ph idx="2" type="body"/>
          </p:nvPr>
        </p:nvSpPr>
        <p:spPr>
          <a:xfrm>
            <a:off x="1084671" y="1590286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430" name="Google Shape;430;p64"/>
          <p:cNvSpPr txBox="1"/>
          <p:nvPr>
            <p:ph idx="3" type="subTitle"/>
          </p:nvPr>
        </p:nvSpPr>
        <p:spPr>
          <a:xfrm>
            <a:off x="1227526" y="740650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31" name="Google Shape;431;p64"/>
          <p:cNvSpPr txBox="1"/>
          <p:nvPr>
            <p:ph idx="4" type="subTitle"/>
          </p:nvPr>
        </p:nvSpPr>
        <p:spPr>
          <a:xfrm>
            <a:off x="5220117" y="740650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32" name="Google Shape;432;p64"/>
          <p:cNvSpPr/>
          <p:nvPr/>
        </p:nvSpPr>
        <p:spPr>
          <a:xfrm>
            <a:off x="1216286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64"/>
          <p:cNvSpPr/>
          <p:nvPr/>
        </p:nvSpPr>
        <p:spPr>
          <a:xfrm>
            <a:off x="5253353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4" name="Google Shape;434;p64"/>
          <p:cNvGrpSpPr/>
          <p:nvPr/>
        </p:nvGrpSpPr>
        <p:grpSpPr>
          <a:xfrm>
            <a:off x="336186" y="4600512"/>
            <a:ext cx="984603" cy="452747"/>
            <a:chOff x="448251" y="6207997"/>
            <a:chExt cx="1313155" cy="603824"/>
          </a:xfrm>
        </p:grpSpPr>
        <p:pic>
          <p:nvPicPr>
            <p:cNvPr id="435" name="Google Shape;435;p6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_1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65"/>
          <p:cNvGrpSpPr/>
          <p:nvPr/>
        </p:nvGrpSpPr>
        <p:grpSpPr>
          <a:xfrm>
            <a:off x="542925" y="731728"/>
            <a:ext cx="3914269" cy="3680129"/>
            <a:chOff x="723900" y="975637"/>
            <a:chExt cx="5219025" cy="4906838"/>
          </a:xfrm>
        </p:grpSpPr>
        <p:sp>
          <p:nvSpPr>
            <p:cNvPr id="439" name="Google Shape;439;p65"/>
            <p:cNvSpPr/>
            <p:nvPr/>
          </p:nvSpPr>
          <p:spPr>
            <a:xfrm>
              <a:off x="723900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40" name="Google Shape;440;p65"/>
            <p:cNvSpPr/>
            <p:nvPr/>
          </p:nvSpPr>
          <p:spPr>
            <a:xfrm>
              <a:off x="733425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441" name="Google Shape;441;p65"/>
          <p:cNvGrpSpPr/>
          <p:nvPr/>
        </p:nvGrpSpPr>
        <p:grpSpPr>
          <a:xfrm>
            <a:off x="4750520" y="731728"/>
            <a:ext cx="3907125" cy="3680129"/>
            <a:chOff x="6334027" y="975637"/>
            <a:chExt cx="5209500" cy="4906838"/>
          </a:xfrm>
        </p:grpSpPr>
        <p:sp>
          <p:nvSpPr>
            <p:cNvPr id="442" name="Google Shape;442;p65"/>
            <p:cNvSpPr/>
            <p:nvPr/>
          </p:nvSpPr>
          <p:spPr>
            <a:xfrm>
              <a:off x="6334027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43" name="Google Shape;443;p65"/>
            <p:cNvSpPr/>
            <p:nvPr/>
          </p:nvSpPr>
          <p:spPr>
            <a:xfrm>
              <a:off x="6334027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444" name="Google Shape;444;p65"/>
          <p:cNvGrpSpPr/>
          <p:nvPr/>
        </p:nvGrpSpPr>
        <p:grpSpPr>
          <a:xfrm>
            <a:off x="336186" y="4600512"/>
            <a:ext cx="984603" cy="452747"/>
            <a:chOff x="448251" y="6207997"/>
            <a:chExt cx="1313155" cy="603824"/>
          </a:xfrm>
        </p:grpSpPr>
        <p:pic>
          <p:nvPicPr>
            <p:cNvPr id="445" name="Google Shape;445;p6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7" name="Google Shape;447;p65"/>
          <p:cNvSpPr txBox="1"/>
          <p:nvPr>
            <p:ph idx="12" type="sldNum"/>
          </p:nvPr>
        </p:nvSpPr>
        <p:spPr>
          <a:xfrm>
            <a:off x="8744039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8" name="Google Shape;448;p65"/>
          <p:cNvSpPr txBox="1"/>
          <p:nvPr>
            <p:ph idx="1" type="body"/>
          </p:nvPr>
        </p:nvSpPr>
        <p:spPr>
          <a:xfrm>
            <a:off x="4882293" y="1684919"/>
            <a:ext cx="3621000" cy="26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449" name="Google Shape;449;p65"/>
          <p:cNvSpPr txBox="1"/>
          <p:nvPr>
            <p:ph idx="2" type="body"/>
          </p:nvPr>
        </p:nvSpPr>
        <p:spPr>
          <a:xfrm>
            <a:off x="687525" y="1684919"/>
            <a:ext cx="36180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450" name="Google Shape;450;p65"/>
          <p:cNvSpPr txBox="1"/>
          <p:nvPr>
            <p:ph type="title"/>
          </p:nvPr>
        </p:nvSpPr>
        <p:spPr>
          <a:xfrm>
            <a:off x="314328" y="152059"/>
            <a:ext cx="78867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500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451" name="Google Shape;451;p65"/>
          <p:cNvSpPr txBox="1"/>
          <p:nvPr>
            <p:ph idx="3" type="subTitle"/>
          </p:nvPr>
        </p:nvSpPr>
        <p:spPr>
          <a:xfrm>
            <a:off x="687507" y="857250"/>
            <a:ext cx="361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52" name="Google Shape;452;p65"/>
          <p:cNvSpPr txBox="1"/>
          <p:nvPr>
            <p:ph idx="4" type="subTitle"/>
          </p:nvPr>
        </p:nvSpPr>
        <p:spPr>
          <a:xfrm>
            <a:off x="4883813" y="857250"/>
            <a:ext cx="361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_1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6"/>
          <p:cNvSpPr/>
          <p:nvPr>
            <p:ph idx="2" type="pic"/>
          </p:nvPr>
        </p:nvSpPr>
        <p:spPr>
          <a:xfrm>
            <a:off x="4150562" y="407999"/>
            <a:ext cx="4629000" cy="3991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55" name="Google Shape;455;p66"/>
          <p:cNvGrpSpPr/>
          <p:nvPr/>
        </p:nvGrpSpPr>
        <p:grpSpPr>
          <a:xfrm>
            <a:off x="336186" y="4600512"/>
            <a:ext cx="984603" cy="452747"/>
            <a:chOff x="448251" y="6207997"/>
            <a:chExt cx="1313155" cy="603824"/>
          </a:xfrm>
        </p:grpSpPr>
        <p:pic>
          <p:nvPicPr>
            <p:cNvPr id="456" name="Google Shape;456;p6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57582" y="6207997"/>
              <a:ext cx="603824" cy="60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251" y="6207997"/>
              <a:ext cx="603822" cy="603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8" name="Google Shape;458;p66"/>
          <p:cNvSpPr txBox="1"/>
          <p:nvPr>
            <p:ph idx="12" type="sldNum"/>
          </p:nvPr>
        </p:nvSpPr>
        <p:spPr>
          <a:xfrm>
            <a:off x="8744039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9" name="Google Shape;459;p66"/>
          <p:cNvSpPr txBox="1"/>
          <p:nvPr>
            <p:ph idx="1" type="subTitle"/>
          </p:nvPr>
        </p:nvSpPr>
        <p:spPr>
          <a:xfrm>
            <a:off x="238877" y="1444650"/>
            <a:ext cx="3602400" cy="29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 2">
  <p:cSld name="Picture with Caption 2_1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7"/>
          <p:cNvSpPr/>
          <p:nvPr/>
        </p:nvSpPr>
        <p:spPr>
          <a:xfrm>
            <a:off x="0" y="0"/>
            <a:ext cx="4884300" cy="51435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0A519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62" name="Google Shape;462;p67"/>
          <p:cNvSpPr txBox="1"/>
          <p:nvPr>
            <p:ph idx="12" type="sldNum"/>
          </p:nvPr>
        </p:nvSpPr>
        <p:spPr>
          <a:xfrm>
            <a:off x="8744039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3" name="Google Shape;463;p67"/>
          <p:cNvSpPr/>
          <p:nvPr>
            <p:ph idx="2" type="pic"/>
          </p:nvPr>
        </p:nvSpPr>
        <p:spPr>
          <a:xfrm>
            <a:off x="5349534" y="571500"/>
            <a:ext cx="3312300" cy="40005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67"/>
          <p:cNvSpPr txBox="1"/>
          <p:nvPr>
            <p:ph idx="1" type="body"/>
          </p:nvPr>
        </p:nvSpPr>
        <p:spPr>
          <a:xfrm>
            <a:off x="228603" y="1223269"/>
            <a:ext cx="4099500" cy="3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5" name="Google Shape;465;p67"/>
          <p:cNvSpPr txBox="1"/>
          <p:nvPr>
            <p:ph type="title"/>
          </p:nvPr>
        </p:nvSpPr>
        <p:spPr>
          <a:xfrm>
            <a:off x="228603" y="571498"/>
            <a:ext cx="4286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None/>
              <a:defRPr sz="24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6" name="Google Shape;466;p67"/>
          <p:cNvSpPr/>
          <p:nvPr/>
        </p:nvSpPr>
        <p:spPr>
          <a:xfrm>
            <a:off x="228607" y="1044847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8"/>
          <p:cNvSpPr txBox="1"/>
          <p:nvPr>
            <p:ph type="ctrTitle"/>
          </p:nvPr>
        </p:nvSpPr>
        <p:spPr>
          <a:xfrm>
            <a:off x="311711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69" name="Google Shape;469;p68"/>
          <p:cNvSpPr txBox="1"/>
          <p:nvPr>
            <p:ph idx="1" type="subTitle"/>
          </p:nvPr>
        </p:nvSpPr>
        <p:spPr>
          <a:xfrm>
            <a:off x="311703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0" name="Google Shape;470;p68"/>
          <p:cNvSpPr txBox="1"/>
          <p:nvPr>
            <p:ph idx="12" type="sldNum"/>
          </p:nvPr>
        </p:nvSpPr>
        <p:spPr>
          <a:xfrm>
            <a:off x="8472544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9"/>
          <p:cNvSpPr txBox="1"/>
          <p:nvPr>
            <p:ph type="title"/>
          </p:nvPr>
        </p:nvSpPr>
        <p:spPr>
          <a:xfrm>
            <a:off x="311703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500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3" name="Google Shape;473;p69"/>
          <p:cNvSpPr txBox="1"/>
          <p:nvPr>
            <p:ph idx="1" type="body"/>
          </p:nvPr>
        </p:nvSpPr>
        <p:spPr>
          <a:xfrm>
            <a:off x="311703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474" name="Google Shape;474;p69"/>
          <p:cNvSpPr txBox="1"/>
          <p:nvPr>
            <p:ph idx="12" type="sldNum"/>
          </p:nvPr>
        </p:nvSpPr>
        <p:spPr>
          <a:xfrm>
            <a:off x="8472544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0"/>
          <p:cNvSpPr txBox="1"/>
          <p:nvPr>
            <p:ph type="title"/>
          </p:nvPr>
        </p:nvSpPr>
        <p:spPr>
          <a:xfrm>
            <a:off x="789833" y="221000"/>
            <a:ext cx="75612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70"/>
          <p:cNvSpPr txBox="1"/>
          <p:nvPr>
            <p:ph idx="1" type="body"/>
          </p:nvPr>
        </p:nvSpPr>
        <p:spPr>
          <a:xfrm>
            <a:off x="504830" y="828349"/>
            <a:ext cx="8134500" cy="38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8" name="Google Shape;478;p70"/>
          <p:cNvSpPr txBox="1"/>
          <p:nvPr>
            <p:ph idx="12" type="sldNum"/>
          </p:nvPr>
        </p:nvSpPr>
        <p:spPr>
          <a:xfrm>
            <a:off x="855687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1"/>
          <p:cNvSpPr txBox="1"/>
          <p:nvPr>
            <p:ph type="title"/>
          </p:nvPr>
        </p:nvSpPr>
        <p:spPr>
          <a:xfrm>
            <a:off x="1367639" y="286399"/>
            <a:ext cx="64182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1" name="Google Shape;481;p71"/>
          <p:cNvSpPr txBox="1"/>
          <p:nvPr>
            <p:ph idx="10" type="dt"/>
          </p:nvPr>
        </p:nvSpPr>
        <p:spPr>
          <a:xfrm>
            <a:off x="457204" y="4880932"/>
            <a:ext cx="18336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2" name="Google Shape;482;p71"/>
          <p:cNvSpPr txBox="1"/>
          <p:nvPr>
            <p:ph idx="11" type="ftr"/>
          </p:nvPr>
        </p:nvSpPr>
        <p:spPr>
          <a:xfrm>
            <a:off x="2314599" y="4829024"/>
            <a:ext cx="45291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3" name="Google Shape;483;p71"/>
          <p:cNvSpPr txBox="1"/>
          <p:nvPr>
            <p:ph idx="12" type="sldNum"/>
          </p:nvPr>
        </p:nvSpPr>
        <p:spPr>
          <a:xfrm>
            <a:off x="6862832" y="4880932"/>
            <a:ext cx="18240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2"/>
          <p:cNvSpPr txBox="1"/>
          <p:nvPr>
            <p:ph type="title"/>
          </p:nvPr>
        </p:nvSpPr>
        <p:spPr>
          <a:xfrm>
            <a:off x="1085861" y="205978"/>
            <a:ext cx="70533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6" name="Google Shape;486;p72"/>
          <p:cNvSpPr txBox="1"/>
          <p:nvPr>
            <p:ph idx="1" type="body"/>
          </p:nvPr>
        </p:nvSpPr>
        <p:spPr>
          <a:xfrm>
            <a:off x="457204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7" name="Google Shape;487;p72"/>
          <p:cNvSpPr txBox="1"/>
          <p:nvPr>
            <p:ph idx="2" type="body"/>
          </p:nvPr>
        </p:nvSpPr>
        <p:spPr>
          <a:xfrm>
            <a:off x="4648248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8" name="Google Shape;488;p72"/>
          <p:cNvSpPr txBox="1"/>
          <p:nvPr>
            <p:ph idx="10" type="dt"/>
          </p:nvPr>
        </p:nvSpPr>
        <p:spPr>
          <a:xfrm>
            <a:off x="457204" y="4880932"/>
            <a:ext cx="18336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9" name="Google Shape;489;p72"/>
          <p:cNvSpPr txBox="1"/>
          <p:nvPr>
            <p:ph idx="11" type="ftr"/>
          </p:nvPr>
        </p:nvSpPr>
        <p:spPr>
          <a:xfrm>
            <a:off x="2314599" y="4829024"/>
            <a:ext cx="45291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0" name="Google Shape;490;p72"/>
          <p:cNvSpPr txBox="1"/>
          <p:nvPr>
            <p:ph idx="12" type="sldNum"/>
          </p:nvPr>
        </p:nvSpPr>
        <p:spPr>
          <a:xfrm>
            <a:off x="6862832" y="4880932"/>
            <a:ext cx="18240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3"/>
          <p:cNvSpPr txBox="1"/>
          <p:nvPr>
            <p:ph type="title"/>
          </p:nvPr>
        </p:nvSpPr>
        <p:spPr>
          <a:xfrm>
            <a:off x="710557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3" name="Google Shape;493;p73"/>
          <p:cNvSpPr txBox="1"/>
          <p:nvPr>
            <p:ph idx="1" type="body"/>
          </p:nvPr>
        </p:nvSpPr>
        <p:spPr>
          <a:xfrm>
            <a:off x="710557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 1">
  <p:cSld name="Title and Content_1_5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4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6" name="Google Shape;496;p74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97" name="Google Shape;497;p74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8" name="Google Shape;498;p74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9" name="Google Shape;499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248" cy="274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 column text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502" name="Google Shape;502;p7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1pPr>
            <a:lvl2pPr indent="-2857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sz="1200"/>
            </a:lvl2pPr>
            <a:lvl3pPr indent="-28575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 sz="1200"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200"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200"/>
            </a:lvl5pPr>
            <a:lvl6pPr indent="-28575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•"/>
              <a:defRPr sz="1200"/>
            </a:lvl6pPr>
            <a:lvl7pPr indent="-28575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200"/>
            </a:lvl7pPr>
            <a:lvl8pPr indent="-28575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200"/>
            </a:lvl8pPr>
            <a:lvl9pPr indent="-28575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200"/>
            </a:lvl9pPr>
          </a:lstStyle>
          <a:p/>
        </p:txBody>
      </p:sp>
      <p:sp>
        <p:nvSpPr>
          <p:cNvPr id="503" name="Google Shape;503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Title and Content_1_4_1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6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76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07" name="Google Shape;507;p76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8" name="Google Shape;508;p76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9" name="Google Shape;50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248" cy="274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4">
  <p:cSld name="Title and Content_1_4_2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7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2" name="Google Shape;512;p77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13" name="Google Shape;513;p77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4" name="Google Shape;514;p77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5" name="Google Shape;51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248" cy="274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5">
  <p:cSld name="Title and Content_1_4_3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8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8" name="Google Shape;518;p78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19" name="Google Shape;519;p78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0" name="Google Shape;520;p78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1" name="Google Shape;52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248" cy="274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9"/>
          <p:cNvSpPr txBox="1"/>
          <p:nvPr>
            <p:ph type="ctrTitle"/>
          </p:nvPr>
        </p:nvSpPr>
        <p:spPr>
          <a:xfrm>
            <a:off x="903112" y="1725131"/>
            <a:ext cx="73095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100" lIns="48200" spcFirstLastPara="1" rIns="48200" wrap="square" tIns="24100">
            <a:noAutofit/>
          </a:bodyPr>
          <a:lstStyle>
            <a:lvl1pPr lvl="0" rtl="0" algn="l">
              <a:lnSpc>
                <a:spcPct val="108695"/>
              </a:lnSpc>
              <a:spcBef>
                <a:spcPts val="5600"/>
              </a:spcBef>
              <a:spcAft>
                <a:spcPts val="0"/>
              </a:spcAft>
              <a:buSzPts val="1100"/>
              <a:buNone/>
              <a:defRPr sz="3500">
                <a:solidFill>
                  <a:srgbClr val="0052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4" name="Google Shape;524;p79"/>
          <p:cNvSpPr txBox="1"/>
          <p:nvPr>
            <p:ph idx="1" type="subTitle"/>
          </p:nvPr>
        </p:nvSpPr>
        <p:spPr>
          <a:xfrm>
            <a:off x="903115" y="2402046"/>
            <a:ext cx="73095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100" lIns="48200" spcFirstLastPara="1" rIns="48200" wrap="square" tIns="24100">
            <a:spAutoFit/>
          </a:bodyPr>
          <a:lstStyle>
            <a:lvl1pPr lvl="0" marR="0" rtl="0" algn="l">
              <a:lnSpc>
                <a:spcPct val="108695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Noto Sans"/>
              <a:buNone/>
              <a:defRPr b="0" i="0" sz="3500" u="none" cap="none" strike="noStrike">
                <a:solidFill>
                  <a:srgbClr val="5A5B5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0B1B3"/>
              </a:buClr>
              <a:buSzPts val="1300"/>
              <a:buFont typeface="Noto Sans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0B1B3"/>
              </a:buClr>
              <a:buSzPts val="1500"/>
              <a:buFont typeface="Noto Sans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0B1B3"/>
              </a:buClr>
              <a:buSzPts val="1300"/>
              <a:buFont typeface="Noto Sans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0B1B3"/>
              </a:buClr>
              <a:buSzPts val="1500"/>
              <a:buFont typeface="Noto Sans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0B1B3"/>
              </a:buClr>
              <a:buSzPts val="1500"/>
              <a:buFont typeface="Noto Sans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0B1B3"/>
              </a:buClr>
              <a:buSzPts val="1500"/>
              <a:buFont typeface="Noto Sans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0B1B3"/>
              </a:buClr>
              <a:buSzPts val="1500"/>
              <a:buFont typeface="Noto Sans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0B1B3"/>
              </a:buClr>
              <a:buSzPts val="1500"/>
              <a:buFont typeface="Noto Sans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5" name="Google Shape;525;p79"/>
          <p:cNvSpPr txBox="1"/>
          <p:nvPr>
            <p:ph idx="11" type="ftr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6" name="Google Shape;526;p79"/>
          <p:cNvSpPr txBox="1"/>
          <p:nvPr>
            <p:ph idx="12" type="sldNum"/>
          </p:nvPr>
        </p:nvSpPr>
        <p:spPr>
          <a:xfrm>
            <a:off x="8610600" y="4821088"/>
            <a:ext cx="4572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7" name="Google Shape;527;p79"/>
          <p:cNvSpPr txBox="1"/>
          <p:nvPr/>
        </p:nvSpPr>
        <p:spPr>
          <a:xfrm>
            <a:off x="4572000" y="4630344"/>
            <a:ext cx="333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5A5B5D"/>
                </a:solidFill>
                <a:latin typeface="Arial"/>
                <a:ea typeface="Arial"/>
                <a:cs typeface="Arial"/>
                <a:sym typeface="Arial"/>
              </a:rPr>
              <a:t>Federal Emergency Management Agency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79"/>
          <p:cNvSpPr txBox="1"/>
          <p:nvPr/>
        </p:nvSpPr>
        <p:spPr>
          <a:xfrm>
            <a:off x="7904560" y="4630344"/>
            <a:ext cx="68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5A5B5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5A5B5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6">
  <p:cSld name="Title and Content_2"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0"/>
          <p:cNvSpPr txBox="1"/>
          <p:nvPr>
            <p:ph idx="1" type="body"/>
          </p:nvPr>
        </p:nvSpPr>
        <p:spPr>
          <a:xfrm>
            <a:off x="553642" y="1143000"/>
            <a:ext cx="8036700" cy="30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44444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/>
            </a:lvl1pPr>
            <a:lvl2pPr indent="-27305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Char char="◻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1" name="Google Shape;531;p80"/>
          <p:cNvSpPr txBox="1"/>
          <p:nvPr>
            <p:ph type="title"/>
          </p:nvPr>
        </p:nvSpPr>
        <p:spPr>
          <a:xfrm>
            <a:off x="553642" y="339330"/>
            <a:ext cx="8036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88"/>
              </a:buClr>
              <a:buSzPts val="2100"/>
              <a:buFont typeface="Libre Franklin Medium"/>
              <a:buNone/>
              <a:defRPr>
                <a:solidFill>
                  <a:srgbClr val="0052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2" name="Google Shape;532;p80"/>
          <p:cNvSpPr txBox="1"/>
          <p:nvPr>
            <p:ph idx="12" type="sldNum"/>
          </p:nvPr>
        </p:nvSpPr>
        <p:spPr>
          <a:xfrm>
            <a:off x="7904560" y="4630343"/>
            <a:ext cx="68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A5B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3" name="Google Shape;533;p80"/>
          <p:cNvSpPr txBox="1"/>
          <p:nvPr/>
        </p:nvSpPr>
        <p:spPr>
          <a:xfrm>
            <a:off x="4572000" y="4630343"/>
            <a:ext cx="333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5A5B5D"/>
                </a:solidFill>
                <a:latin typeface="Arial"/>
                <a:ea typeface="Arial"/>
                <a:cs typeface="Arial"/>
                <a:sym typeface="Arial"/>
              </a:rPr>
              <a:t>Federal Emergency Management Agency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417" y="4395839"/>
            <a:ext cx="1616450" cy="576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3_1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1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37" name="Google Shape;537;p81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8" name="Google Shape;538;p81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Title Slide">
  <p:cSld name="Title Slid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3"/>
          <p:cNvSpPr txBox="1"/>
          <p:nvPr>
            <p:ph type="ctrTitle"/>
          </p:nvPr>
        </p:nvSpPr>
        <p:spPr>
          <a:xfrm>
            <a:off x="1905056" y="3107531"/>
            <a:ext cx="6637800" cy="1026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0" lIns="13500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b="0" sz="360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b="0" sz="36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/>
        </p:txBody>
      </p:sp>
      <p:pic>
        <p:nvPicPr>
          <p:cNvPr id="545" name="Google Shape;545;p83"/>
          <p:cNvPicPr preferRelativeResize="0"/>
          <p:nvPr/>
        </p:nvPicPr>
        <p:blipFill rotWithShape="1">
          <a:blip r:embed="rId3">
            <a:alphaModFix/>
          </a:blip>
          <a:srcRect b="18801" l="0" r="0" t="11821"/>
          <a:stretch/>
        </p:blipFill>
        <p:spPr>
          <a:xfrm>
            <a:off x="6195731" y="2592300"/>
            <a:ext cx="2240006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83"/>
          <p:cNvSpPr txBox="1"/>
          <p:nvPr>
            <p:ph idx="1" type="subTitle"/>
          </p:nvPr>
        </p:nvSpPr>
        <p:spPr>
          <a:xfrm>
            <a:off x="2013340" y="4230828"/>
            <a:ext cx="6529500" cy="73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i="1" sz="23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547" name="Google Shape;547;p83"/>
          <p:cNvSpPr/>
          <p:nvPr/>
        </p:nvSpPr>
        <p:spPr>
          <a:xfrm>
            <a:off x="6263805" y="32163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8" name="Google Shape;548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608" y="4184613"/>
            <a:ext cx="735584" cy="735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Section Divider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4"/>
          <p:cNvSpPr txBox="1"/>
          <p:nvPr>
            <p:ph type="title"/>
          </p:nvPr>
        </p:nvSpPr>
        <p:spPr>
          <a:xfrm>
            <a:off x="498656" y="831581"/>
            <a:ext cx="7886700" cy="185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b="0" sz="410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/>
        </p:txBody>
      </p:sp>
      <p:sp>
        <p:nvSpPr>
          <p:cNvPr id="551" name="Google Shape;551;p84"/>
          <p:cNvSpPr txBox="1"/>
          <p:nvPr>
            <p:ph idx="1" type="subTitle"/>
          </p:nvPr>
        </p:nvSpPr>
        <p:spPr>
          <a:xfrm>
            <a:off x="492656" y="3145744"/>
            <a:ext cx="7898700" cy="55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552" name="Google Shape;552;p84"/>
          <p:cNvSpPr/>
          <p:nvPr/>
        </p:nvSpPr>
        <p:spPr>
          <a:xfrm>
            <a:off x="498649" y="2900925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">
  <p:cSld name="Section Header 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5"/>
          <p:cNvSpPr/>
          <p:nvPr/>
        </p:nvSpPr>
        <p:spPr>
          <a:xfrm>
            <a:off x="0" y="3354457"/>
            <a:ext cx="9144000" cy="178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5" name="Google Shape;555;p85"/>
          <p:cNvSpPr txBox="1"/>
          <p:nvPr>
            <p:ph type="title"/>
          </p:nvPr>
        </p:nvSpPr>
        <p:spPr>
          <a:xfrm>
            <a:off x="498656" y="3486791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556" name="Google Shape;556;p85"/>
          <p:cNvSpPr txBox="1"/>
          <p:nvPr>
            <p:ph idx="1" type="subTitle"/>
          </p:nvPr>
        </p:nvSpPr>
        <p:spPr>
          <a:xfrm>
            <a:off x="491225" y="4459625"/>
            <a:ext cx="7956000" cy="40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57" name="Google Shape;557;p85"/>
          <p:cNvSpPr/>
          <p:nvPr/>
        </p:nvSpPr>
        <p:spPr>
          <a:xfrm>
            <a:off x="498655" y="4323622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Outline">
  <p:cSld name="Agenda Outlin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6"/>
          <p:cNvSpPr/>
          <p:nvPr/>
        </p:nvSpPr>
        <p:spPr>
          <a:xfrm>
            <a:off x="452005" y="507697"/>
            <a:ext cx="8240100" cy="4128000"/>
          </a:xfrm>
          <a:prstGeom prst="rect">
            <a:avLst/>
          </a:prstGeom>
          <a:solidFill>
            <a:schemeClr val="dk2">
              <a:alpha val="89800"/>
            </a:schemeClr>
          </a:solidFill>
          <a:ln cap="flat" cmpd="sng" w="12700">
            <a:solidFill>
              <a:srgbClr val="0A519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60" name="Google Shape;560;p86"/>
          <p:cNvSpPr txBox="1"/>
          <p:nvPr>
            <p:ph type="title"/>
          </p:nvPr>
        </p:nvSpPr>
        <p:spPr>
          <a:xfrm>
            <a:off x="1044489" y="804933"/>
            <a:ext cx="3079800" cy="8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/>
        </p:txBody>
      </p:sp>
      <p:sp>
        <p:nvSpPr>
          <p:cNvPr id="561" name="Google Shape;561;p86"/>
          <p:cNvSpPr txBox="1"/>
          <p:nvPr>
            <p:ph idx="1" type="body"/>
          </p:nvPr>
        </p:nvSpPr>
        <p:spPr>
          <a:xfrm>
            <a:off x="4572000" y="988219"/>
            <a:ext cx="3706500" cy="3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2" name="Google Shape;562;p86"/>
          <p:cNvSpPr/>
          <p:nvPr/>
        </p:nvSpPr>
        <p:spPr>
          <a:xfrm>
            <a:off x="1044480" y="180293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_1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7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p87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66" name="Google Shape;566;p87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7" name="Google Shape;567;p87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8" name="Google Shape;568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 Water Splash">
  <p:cSld name="Title and Content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8"/>
          <p:cNvSpPr txBox="1"/>
          <p:nvPr>
            <p:ph type="title"/>
          </p:nvPr>
        </p:nvSpPr>
        <p:spPr>
          <a:xfrm>
            <a:off x="336200" y="741675"/>
            <a:ext cx="52410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1" name="Google Shape;571;p88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2" name="Google Shape;572;p88"/>
          <p:cNvSpPr txBox="1"/>
          <p:nvPr>
            <p:ph idx="1" type="body"/>
          </p:nvPr>
        </p:nvSpPr>
        <p:spPr>
          <a:xfrm>
            <a:off x="336188" y="1364475"/>
            <a:ext cx="8493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73" name="Google Shape;573;p88"/>
          <p:cNvSpPr/>
          <p:nvPr/>
        </p:nvSpPr>
        <p:spPr>
          <a:xfrm>
            <a:off x="318649" y="1179253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4" name="Google Shape;574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/ Subtitle &amp; Content">
  <p:cSld name="Title and Content_1_2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9"/>
          <p:cNvSpPr txBox="1"/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7" name="Google Shape;577;p89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8" name="Google Shape;578;p89"/>
          <p:cNvSpPr txBox="1"/>
          <p:nvPr>
            <p:ph idx="1" type="subTitle"/>
          </p:nvPr>
        </p:nvSpPr>
        <p:spPr>
          <a:xfrm>
            <a:off x="317850" y="991463"/>
            <a:ext cx="8510400" cy="35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i="1"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79" name="Google Shape;579;p89"/>
          <p:cNvSpPr txBox="1"/>
          <p:nvPr>
            <p:ph idx="2" type="body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80" name="Google Shape;580;p89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1" name="Google Shape;581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/ Image Grid">
  <p:cSld name="Title and Content_1_4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0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4" name="Google Shape;584;p90"/>
          <p:cNvSpPr txBox="1"/>
          <p:nvPr>
            <p:ph idx="1" type="body"/>
          </p:nvPr>
        </p:nvSpPr>
        <p:spPr>
          <a:xfrm>
            <a:off x="324000" y="963200"/>
            <a:ext cx="5002500" cy="3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sz="1200"/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200"/>
              <a:buChar char="•"/>
              <a:defRPr sz="12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585" name="Google Shape;585;p90"/>
          <p:cNvSpPr/>
          <p:nvPr>
            <p:ph idx="2" type="pic"/>
          </p:nvPr>
        </p:nvSpPr>
        <p:spPr>
          <a:xfrm>
            <a:off x="5480625" y="12990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586" name="Google Shape;586;p90"/>
          <p:cNvSpPr/>
          <p:nvPr>
            <p:ph idx="3" type="pic"/>
          </p:nvPr>
        </p:nvSpPr>
        <p:spPr>
          <a:xfrm>
            <a:off x="548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587" name="Google Shape;587;p90"/>
          <p:cNvSpPr/>
          <p:nvPr>
            <p:ph idx="4" type="pic"/>
          </p:nvPr>
        </p:nvSpPr>
        <p:spPr>
          <a:xfrm>
            <a:off x="5480625" y="341925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588" name="Google Shape;588;p90"/>
          <p:cNvSpPr txBox="1"/>
          <p:nvPr>
            <p:ph type="title"/>
          </p:nvPr>
        </p:nvSpPr>
        <p:spPr>
          <a:xfrm>
            <a:off x="318652" y="263225"/>
            <a:ext cx="4817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9" name="Google Shape;589;p90"/>
          <p:cNvSpPr/>
          <p:nvPr>
            <p:ph idx="5" type="pic"/>
          </p:nvPr>
        </p:nvSpPr>
        <p:spPr>
          <a:xfrm>
            <a:off x="731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90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1" name="Google Shape;591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 1">
  <p:cSld name="Title and Content_1_1_1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1"/>
          <p:cNvSpPr/>
          <p:nvPr/>
        </p:nvSpPr>
        <p:spPr>
          <a:xfrm>
            <a:off x="0" y="0"/>
            <a:ext cx="3419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91"/>
          <p:cNvSpPr txBox="1"/>
          <p:nvPr>
            <p:ph type="title"/>
          </p:nvPr>
        </p:nvSpPr>
        <p:spPr>
          <a:xfrm>
            <a:off x="393000" y="263231"/>
            <a:ext cx="2650800" cy="155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anklin Gothic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5" name="Google Shape;595;p91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6" name="Google Shape;596;p91"/>
          <p:cNvSpPr txBox="1"/>
          <p:nvPr>
            <p:ph idx="1" type="subTitle"/>
          </p:nvPr>
        </p:nvSpPr>
        <p:spPr>
          <a:xfrm>
            <a:off x="393000" y="2068950"/>
            <a:ext cx="2650800" cy="264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7" name="Google Shape;597;p91"/>
          <p:cNvSpPr txBox="1"/>
          <p:nvPr>
            <p:ph idx="2" type="body"/>
          </p:nvPr>
        </p:nvSpPr>
        <p:spPr>
          <a:xfrm>
            <a:off x="3746850" y="684356"/>
            <a:ext cx="5082300" cy="31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98" name="Google Shape;598;p91"/>
          <p:cNvSpPr/>
          <p:nvPr/>
        </p:nvSpPr>
        <p:spPr>
          <a:xfrm>
            <a:off x="393005" y="19298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9" name="Google Shape;599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 Title &amp; Body w/ Logos">
  <p:cSld name="TITLE_AND_BODY_1_1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2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2" name="Google Shape;602;p92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03" name="Google Shape;603;p92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604" name="Google Shape;604;p92"/>
          <p:cNvPicPr preferRelativeResize="0"/>
          <p:nvPr/>
        </p:nvPicPr>
        <p:blipFill rotWithShape="1">
          <a:blip r:embed="rId2">
            <a:alphaModFix/>
          </a:blip>
          <a:srcRect b="0" l="17063" r="49186" t="0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92"/>
          <p:cNvPicPr preferRelativeResize="0"/>
          <p:nvPr/>
        </p:nvPicPr>
        <p:blipFill rotWithShape="1">
          <a:blip r:embed="rId3">
            <a:alphaModFix/>
          </a:blip>
          <a:srcRect b="18801" l="0" r="0" t="11821"/>
          <a:stretch/>
        </p:blipFill>
        <p:spPr>
          <a:xfrm>
            <a:off x="1003199" y="4460687"/>
            <a:ext cx="1876400" cy="3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3524" y="4354275"/>
            <a:ext cx="548642" cy="548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 Title &amp; Body - NOAA NWS">
  <p:cSld name="TITLE_AND_BODY_1_1_2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93"/>
          <p:cNvPicPr preferRelativeResize="0"/>
          <p:nvPr/>
        </p:nvPicPr>
        <p:blipFill rotWithShape="1">
          <a:blip r:embed="rId2">
            <a:alphaModFix/>
          </a:blip>
          <a:srcRect b="0" l="17063" r="49186" t="0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93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0" name="Google Shape;610;p93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11" name="Google Shape;611;p93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2" name="Google Shape;612;p93"/>
          <p:cNvSpPr/>
          <p:nvPr/>
        </p:nvSpPr>
        <p:spPr>
          <a:xfrm>
            <a:off x="753325" y="4039275"/>
            <a:ext cx="1579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93"/>
          <p:cNvSpPr txBox="1"/>
          <p:nvPr>
            <p:ph idx="2" type="subTitle"/>
          </p:nvPr>
        </p:nvSpPr>
        <p:spPr>
          <a:xfrm>
            <a:off x="712775" y="3527900"/>
            <a:ext cx="1620000" cy="33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500"/>
              <a:buNone/>
              <a:defRPr b="1"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400"/>
              <a:buNone/>
              <a:defRPr b="1"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9pPr>
          </a:lstStyle>
          <a:p/>
        </p:txBody>
      </p:sp>
      <p:pic>
        <p:nvPicPr>
          <p:cNvPr id="614" name="Google Shape;614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5261" y="4241038"/>
            <a:ext cx="735584" cy="735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now Title &amp; Body">
  <p:cSld name="TITLE_AND_BODY_1_1_1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4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7" name="Google Shape;617;p94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18" name="Google Shape;618;p94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619" name="Google Shape;619;p94"/>
          <p:cNvPicPr preferRelativeResize="0"/>
          <p:nvPr/>
        </p:nvPicPr>
        <p:blipFill rotWithShape="1">
          <a:blip r:embed="rId2">
            <a:alphaModFix/>
          </a:blip>
          <a:srcRect b="0" l="35185" r="18148" t="0"/>
          <a:stretch/>
        </p:blipFill>
        <p:spPr>
          <a:xfrm>
            <a:off x="0" y="0"/>
            <a:ext cx="30861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94"/>
          <p:cNvSpPr txBox="1"/>
          <p:nvPr/>
        </p:nvSpPr>
        <p:spPr>
          <a:xfrm>
            <a:off x="150" y="4407525"/>
            <a:ext cx="3086100" cy="735900"/>
          </a:xfrm>
          <a:prstGeom prst="rect">
            <a:avLst/>
          </a:prstGeom>
          <a:solidFill>
            <a:srgbClr val="FFFFFF">
              <a:alpha val="573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Libre Franklin"/>
                <a:ea typeface="Libre Franklin"/>
                <a:cs typeface="Libre Franklin"/>
                <a:sym typeface="Libre Franklin"/>
              </a:rPr>
              <a:t>Colorado SPLASH Soil Moisture Survey, October 2021</a:t>
            </a:r>
            <a:endParaRPr b="1" sz="8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21" name="Google Shape;62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650" y="4286875"/>
            <a:ext cx="1713076" cy="8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- Left Image w/ Caption 1">
  <p:cSld name="TITLE_AND_BODY_1_2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95"/>
          <p:cNvSpPr/>
          <p:nvPr>
            <p:ph idx="2" type="pic"/>
          </p:nvPr>
        </p:nvSpPr>
        <p:spPr>
          <a:xfrm>
            <a:off x="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24" name="Google Shape;624;p95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5" name="Google Shape;625;p95"/>
          <p:cNvSpPr txBox="1"/>
          <p:nvPr>
            <p:ph idx="1" type="body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26" name="Google Shape;626;p95"/>
          <p:cNvSpPr txBox="1"/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anchorCtr="0" anchor="ctr" bIns="68575" lIns="0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27" name="Google Shape;627;p95"/>
          <p:cNvSpPr txBox="1"/>
          <p:nvPr>
            <p:ph idx="3" type="subTitle"/>
          </p:nvPr>
        </p:nvSpPr>
        <p:spPr>
          <a:xfrm>
            <a:off x="0" y="4819500"/>
            <a:ext cx="30861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8" name="Google Shape;628;p95"/>
          <p:cNvSpPr/>
          <p:nvPr/>
        </p:nvSpPr>
        <p:spPr>
          <a:xfrm>
            <a:off x="3474755" y="81733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9" name="Google Shape;629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00438" y="4804082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- Right Image w/ Caption">
  <p:cSld name="TITLE_AND_BODY_1_3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6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2" name="Google Shape;632;p96"/>
          <p:cNvSpPr/>
          <p:nvPr>
            <p:ph idx="2" type="pic"/>
          </p:nvPr>
        </p:nvSpPr>
        <p:spPr>
          <a:xfrm>
            <a:off x="605790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33" name="Google Shape;633;p96"/>
          <p:cNvSpPr txBox="1"/>
          <p:nvPr>
            <p:ph idx="1" type="subTitle"/>
          </p:nvPr>
        </p:nvSpPr>
        <p:spPr>
          <a:xfrm>
            <a:off x="6057900" y="4776600"/>
            <a:ext cx="30861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1"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4" name="Google Shape;634;p96"/>
          <p:cNvSpPr txBox="1"/>
          <p:nvPr>
            <p:ph idx="3" type="body"/>
          </p:nvPr>
        </p:nvSpPr>
        <p:spPr>
          <a:xfrm>
            <a:off x="320399" y="857988"/>
            <a:ext cx="55149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35" name="Google Shape;635;p96"/>
          <p:cNvSpPr txBox="1"/>
          <p:nvPr>
            <p:ph type="title"/>
          </p:nvPr>
        </p:nvSpPr>
        <p:spPr>
          <a:xfrm>
            <a:off x="318652" y="263225"/>
            <a:ext cx="55185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6" name="Google Shape;636;p96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7" name="Google Shape;637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CUSTOM_1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7"/>
          <p:cNvSpPr/>
          <p:nvPr/>
        </p:nvSpPr>
        <p:spPr>
          <a:xfrm>
            <a:off x="0" y="4134603"/>
            <a:ext cx="9144000" cy="100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40" name="Google Shape;640;p97"/>
          <p:cNvSpPr txBox="1"/>
          <p:nvPr>
            <p:ph type="title"/>
          </p:nvPr>
        </p:nvSpPr>
        <p:spPr>
          <a:xfrm>
            <a:off x="508275" y="4414388"/>
            <a:ext cx="80739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641" name="Google Shape;641;p97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2" name="Google Shape;642;p97"/>
          <p:cNvSpPr txBox="1"/>
          <p:nvPr>
            <p:ph idx="1" type="subTitle"/>
          </p:nvPr>
        </p:nvSpPr>
        <p:spPr>
          <a:xfrm>
            <a:off x="508275" y="616444"/>
            <a:ext cx="8073900" cy="1936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3" name="Google Shape;643;p97"/>
          <p:cNvSpPr txBox="1"/>
          <p:nvPr>
            <p:ph idx="2" type="subTitle"/>
          </p:nvPr>
        </p:nvSpPr>
        <p:spPr>
          <a:xfrm>
            <a:off x="500869" y="2688600"/>
            <a:ext cx="8071800" cy="129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644" name="Google Shape;644;p97"/>
          <p:cNvSpPr/>
          <p:nvPr/>
        </p:nvSpPr>
        <p:spPr>
          <a:xfrm>
            <a:off x="50086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5" name="Google Shape;645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63688" y="65457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 4">
  <p:cSld name="CUSTOM_2">
    <p:bg>
      <p:bgPr>
        <a:solidFill>
          <a:srgbClr val="C4D9F4">
            <a:alpha val="52810"/>
          </a:srgbClr>
        </a:soli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8"/>
          <p:cNvSpPr/>
          <p:nvPr/>
        </p:nvSpPr>
        <p:spPr>
          <a:xfrm>
            <a:off x="-6000" y="4703625"/>
            <a:ext cx="9156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98"/>
          <p:cNvSpPr txBox="1"/>
          <p:nvPr>
            <p:ph type="title"/>
          </p:nvPr>
        </p:nvSpPr>
        <p:spPr>
          <a:xfrm>
            <a:off x="407859" y="537150"/>
            <a:ext cx="8328300" cy="521700"/>
          </a:xfrm>
          <a:prstGeom prst="rect">
            <a:avLst/>
          </a:prstGeom>
        </p:spPr>
        <p:txBody>
          <a:bodyPr anchorCtr="0" anchor="t" bIns="68575" lIns="0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>
                <a:solidFill>
                  <a:srgbClr val="0737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9pPr>
          </a:lstStyle>
          <a:p/>
        </p:txBody>
      </p:sp>
      <p:sp>
        <p:nvSpPr>
          <p:cNvPr id="649" name="Google Shape;649;p98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0" name="Google Shape;650;p98"/>
          <p:cNvSpPr/>
          <p:nvPr/>
        </p:nvSpPr>
        <p:spPr>
          <a:xfrm>
            <a:off x="40785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98"/>
          <p:cNvSpPr txBox="1"/>
          <p:nvPr>
            <p:ph idx="1" type="body"/>
          </p:nvPr>
        </p:nvSpPr>
        <p:spPr>
          <a:xfrm>
            <a:off x="407991" y="1116075"/>
            <a:ext cx="8328300" cy="314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800"/>
              </a:spcBef>
              <a:spcAft>
                <a:spcPts val="0"/>
              </a:spcAft>
              <a:buClr>
                <a:srgbClr val="073763"/>
              </a:buClr>
              <a:buSzPts val="2000"/>
              <a:buChar char="•"/>
              <a:defRPr>
                <a:solidFill>
                  <a:srgbClr val="073763"/>
                </a:solidFill>
              </a:defRPr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500"/>
              <a:buChar char="•"/>
              <a:defRPr>
                <a:solidFill>
                  <a:srgbClr val="073763"/>
                </a:solidFill>
              </a:defRPr>
            </a:lvl2pPr>
            <a:lvl3pPr indent="-317500" lvl="2" marL="13716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400"/>
              <a:buChar char="•"/>
              <a:defRPr>
                <a:solidFill>
                  <a:srgbClr val="073763"/>
                </a:solidFill>
              </a:defRPr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9pPr>
          </a:lstStyle>
          <a:p/>
        </p:txBody>
      </p:sp>
      <p:pic>
        <p:nvPicPr>
          <p:cNvPr id="652" name="Google Shape;652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63688" y="65457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9"/>
          <p:cNvSpPr txBox="1"/>
          <p:nvPr>
            <p:ph idx="1" type="body"/>
          </p:nvPr>
        </p:nvSpPr>
        <p:spPr>
          <a:xfrm>
            <a:off x="324000" y="1021404"/>
            <a:ext cx="4104000" cy="3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5" name="Google Shape;655;p99"/>
          <p:cNvSpPr txBox="1"/>
          <p:nvPr>
            <p:ph idx="2" type="body"/>
          </p:nvPr>
        </p:nvSpPr>
        <p:spPr>
          <a:xfrm>
            <a:off x="4629149" y="1021405"/>
            <a:ext cx="4199700" cy="3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56" name="Google Shape;656;p99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7" name="Google Shape;657;p99"/>
          <p:cNvSpPr txBox="1"/>
          <p:nvPr>
            <p:ph type="title"/>
          </p:nvPr>
        </p:nvSpPr>
        <p:spPr>
          <a:xfrm>
            <a:off x="316806" y="3210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8" name="Google Shape;658;p99"/>
          <p:cNvSpPr/>
          <p:nvPr/>
        </p:nvSpPr>
        <p:spPr>
          <a:xfrm>
            <a:off x="316805" y="834259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9" name="Google Shape;659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2">
  <p:cSld name="Two Content 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00"/>
          <p:cNvSpPr/>
          <p:nvPr/>
        </p:nvSpPr>
        <p:spPr>
          <a:xfrm>
            <a:off x="0" y="2571750"/>
            <a:ext cx="4572000" cy="25719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62" name="Google Shape;662;p100"/>
          <p:cNvSpPr/>
          <p:nvPr/>
        </p:nvSpPr>
        <p:spPr>
          <a:xfrm>
            <a:off x="4572001" y="0"/>
            <a:ext cx="4572000" cy="25719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63" name="Google Shape;663;p100"/>
          <p:cNvSpPr txBox="1"/>
          <p:nvPr>
            <p:ph idx="1" type="body"/>
          </p:nvPr>
        </p:nvSpPr>
        <p:spPr>
          <a:xfrm>
            <a:off x="4864867" y="762566"/>
            <a:ext cx="3944400" cy="1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664" name="Google Shape;664;p100"/>
          <p:cNvSpPr txBox="1"/>
          <p:nvPr>
            <p:ph idx="2" type="body"/>
          </p:nvPr>
        </p:nvSpPr>
        <p:spPr>
          <a:xfrm>
            <a:off x="333569" y="3372991"/>
            <a:ext cx="3904800" cy="1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665" name="Google Shape;665;p100"/>
          <p:cNvSpPr txBox="1"/>
          <p:nvPr>
            <p:ph idx="3" type="subTitle"/>
          </p:nvPr>
        </p:nvSpPr>
        <p:spPr>
          <a:xfrm>
            <a:off x="313800" y="2841995"/>
            <a:ext cx="3944400" cy="4548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66" name="Google Shape;666;p100"/>
          <p:cNvSpPr txBox="1"/>
          <p:nvPr>
            <p:ph idx="4" type="subTitle"/>
          </p:nvPr>
        </p:nvSpPr>
        <p:spPr>
          <a:xfrm>
            <a:off x="4864875" y="231580"/>
            <a:ext cx="3944400" cy="4548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67" name="Google Shape;667;p100"/>
          <p:cNvSpPr/>
          <p:nvPr/>
        </p:nvSpPr>
        <p:spPr>
          <a:xfrm>
            <a:off x="11" y="1274081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100"/>
          <p:cNvSpPr/>
          <p:nvPr/>
        </p:nvSpPr>
        <p:spPr>
          <a:xfrm>
            <a:off x="6972067" y="3820050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Background">
  <p:cSld name="Two Content 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1"/>
          <p:cNvSpPr/>
          <p:nvPr/>
        </p:nvSpPr>
        <p:spPr>
          <a:xfrm>
            <a:off x="451913" y="363713"/>
            <a:ext cx="8240100" cy="44160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71" name="Google Shape;671;p101"/>
          <p:cNvSpPr txBox="1"/>
          <p:nvPr>
            <p:ph idx="1" type="body"/>
          </p:nvPr>
        </p:nvSpPr>
        <p:spPr>
          <a:xfrm>
            <a:off x="4945649" y="1840710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672" name="Google Shape;672;p101"/>
          <p:cNvSpPr txBox="1"/>
          <p:nvPr>
            <p:ph idx="2" type="body"/>
          </p:nvPr>
        </p:nvSpPr>
        <p:spPr>
          <a:xfrm>
            <a:off x="1256110" y="1840711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673" name="Google Shape;673;p101"/>
          <p:cNvSpPr txBox="1"/>
          <p:nvPr>
            <p:ph idx="3" type="subTitle"/>
          </p:nvPr>
        </p:nvSpPr>
        <p:spPr>
          <a:xfrm>
            <a:off x="1398963" y="991075"/>
            <a:ext cx="2172000" cy="531000"/>
          </a:xfrm>
          <a:prstGeom prst="rect">
            <a:avLst/>
          </a:prstGeom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74" name="Google Shape;674;p101"/>
          <p:cNvSpPr txBox="1"/>
          <p:nvPr>
            <p:ph idx="4" type="subTitle"/>
          </p:nvPr>
        </p:nvSpPr>
        <p:spPr>
          <a:xfrm>
            <a:off x="5048613" y="991075"/>
            <a:ext cx="2172000" cy="531000"/>
          </a:xfrm>
          <a:prstGeom prst="rect">
            <a:avLst/>
          </a:prstGeom>
        </p:spPr>
        <p:txBody>
          <a:bodyPr anchorCtr="1" anchor="b" bIns="0" lIns="0" spcFirstLastPara="1" rIns="0" wrap="square" tIns="0">
            <a:sp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75" name="Google Shape;675;p101"/>
          <p:cNvSpPr/>
          <p:nvPr/>
        </p:nvSpPr>
        <p:spPr>
          <a:xfrm>
            <a:off x="138773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101"/>
          <p:cNvSpPr/>
          <p:nvPr/>
        </p:nvSpPr>
        <p:spPr>
          <a:xfrm>
            <a:off x="503738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3">
  <p:cSld name="Two Content 3_1_1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2"/>
          <p:cNvSpPr txBox="1"/>
          <p:nvPr>
            <p:ph idx="1" type="body"/>
          </p:nvPr>
        </p:nvSpPr>
        <p:spPr>
          <a:xfrm>
            <a:off x="5117099" y="1590285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679" name="Google Shape;679;p102"/>
          <p:cNvSpPr txBox="1"/>
          <p:nvPr>
            <p:ph idx="2" type="body"/>
          </p:nvPr>
        </p:nvSpPr>
        <p:spPr>
          <a:xfrm>
            <a:off x="1084660" y="1590286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857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indent="-2857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680" name="Google Shape;680;p102"/>
          <p:cNvSpPr txBox="1"/>
          <p:nvPr>
            <p:ph idx="3" type="subTitle"/>
          </p:nvPr>
        </p:nvSpPr>
        <p:spPr>
          <a:xfrm>
            <a:off x="1227513" y="740650"/>
            <a:ext cx="2172000" cy="5310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1" name="Google Shape;681;p102"/>
          <p:cNvSpPr txBox="1"/>
          <p:nvPr>
            <p:ph idx="4" type="subTitle"/>
          </p:nvPr>
        </p:nvSpPr>
        <p:spPr>
          <a:xfrm>
            <a:off x="5220063" y="740650"/>
            <a:ext cx="2172000" cy="5310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2" name="Google Shape;682;p102"/>
          <p:cNvSpPr/>
          <p:nvPr/>
        </p:nvSpPr>
        <p:spPr>
          <a:xfrm>
            <a:off x="1216274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102"/>
          <p:cNvSpPr/>
          <p:nvPr/>
        </p:nvSpPr>
        <p:spPr>
          <a:xfrm>
            <a:off x="5253299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4" name="Google Shape;684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_1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103"/>
          <p:cNvGrpSpPr/>
          <p:nvPr/>
        </p:nvGrpSpPr>
        <p:grpSpPr>
          <a:xfrm>
            <a:off x="542925" y="731728"/>
            <a:ext cx="3914269" cy="3680128"/>
            <a:chOff x="723900" y="975637"/>
            <a:chExt cx="5219025" cy="4906838"/>
          </a:xfrm>
        </p:grpSpPr>
        <p:sp>
          <p:nvSpPr>
            <p:cNvPr id="687" name="Google Shape;687;p103"/>
            <p:cNvSpPr/>
            <p:nvPr/>
          </p:nvSpPr>
          <p:spPr>
            <a:xfrm>
              <a:off x="723900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88" name="Google Shape;688;p103"/>
            <p:cNvSpPr/>
            <p:nvPr/>
          </p:nvSpPr>
          <p:spPr>
            <a:xfrm>
              <a:off x="733425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689" name="Google Shape;689;p103"/>
          <p:cNvGrpSpPr/>
          <p:nvPr/>
        </p:nvGrpSpPr>
        <p:grpSpPr>
          <a:xfrm>
            <a:off x="4750520" y="731728"/>
            <a:ext cx="3907125" cy="3680128"/>
            <a:chOff x="6334027" y="975637"/>
            <a:chExt cx="5209500" cy="4906838"/>
          </a:xfrm>
        </p:grpSpPr>
        <p:sp>
          <p:nvSpPr>
            <p:cNvPr id="690" name="Google Shape;690;p103"/>
            <p:cNvSpPr/>
            <p:nvPr/>
          </p:nvSpPr>
          <p:spPr>
            <a:xfrm>
              <a:off x="6334027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91" name="Google Shape;691;p103"/>
            <p:cNvSpPr/>
            <p:nvPr/>
          </p:nvSpPr>
          <p:spPr>
            <a:xfrm>
              <a:off x="6334027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692" name="Google Shape;692;p103"/>
          <p:cNvSpPr txBox="1"/>
          <p:nvPr>
            <p:ph idx="12" type="sldNum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3" name="Google Shape;693;p103"/>
          <p:cNvSpPr txBox="1"/>
          <p:nvPr>
            <p:ph idx="1" type="body"/>
          </p:nvPr>
        </p:nvSpPr>
        <p:spPr>
          <a:xfrm>
            <a:off x="4882243" y="1684919"/>
            <a:ext cx="3621000" cy="26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694" name="Google Shape;694;p103"/>
          <p:cNvSpPr txBox="1"/>
          <p:nvPr>
            <p:ph idx="2" type="body"/>
          </p:nvPr>
        </p:nvSpPr>
        <p:spPr>
          <a:xfrm>
            <a:off x="687518" y="1684919"/>
            <a:ext cx="36180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695" name="Google Shape;695;p103"/>
          <p:cNvSpPr txBox="1"/>
          <p:nvPr>
            <p:ph type="title"/>
          </p:nvPr>
        </p:nvSpPr>
        <p:spPr>
          <a:xfrm>
            <a:off x="314325" y="152059"/>
            <a:ext cx="78867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500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/>
        </p:txBody>
      </p:sp>
      <p:sp>
        <p:nvSpPr>
          <p:cNvPr id="696" name="Google Shape;696;p103"/>
          <p:cNvSpPr txBox="1"/>
          <p:nvPr>
            <p:ph idx="3" type="subTitle"/>
          </p:nvPr>
        </p:nvSpPr>
        <p:spPr>
          <a:xfrm>
            <a:off x="687500" y="857250"/>
            <a:ext cx="3618000" cy="4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97" name="Google Shape;697;p103"/>
          <p:cNvSpPr txBox="1"/>
          <p:nvPr>
            <p:ph idx="4" type="subTitle"/>
          </p:nvPr>
        </p:nvSpPr>
        <p:spPr>
          <a:xfrm>
            <a:off x="4883763" y="857250"/>
            <a:ext cx="3618000" cy="4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pic>
        <p:nvPicPr>
          <p:cNvPr id="698" name="Google Shape;698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8388" y="4801444"/>
            <a:ext cx="274319" cy="27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6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theme" Target="../theme/theme5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theme" Target="../theme/theme4.xml"/><Relationship Id="rId20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57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98.xml"/><Relationship Id="rId42" Type="http://schemas.openxmlformats.org/officeDocument/2006/relationships/slideLayout" Target="../slideLayouts/slideLayout120.xml"/><Relationship Id="rId4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99.xml"/><Relationship Id="rId43" Type="http://schemas.openxmlformats.org/officeDocument/2006/relationships/theme" Target="../theme/theme1.xml"/><Relationship Id="rId24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95.xml"/><Relationship Id="rId39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96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2.xml"/><Relationship Id="rId21" Type="http://schemas.openxmlformats.org/officeDocument/2006/relationships/slideLayout" Target="../slideLayouts/slideLayout141.xml"/><Relationship Id="rId24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45.xml"/><Relationship Id="rId28" Type="http://schemas.openxmlformats.org/officeDocument/2006/relationships/slideLayout" Target="../slideLayouts/slideLayout148.xml"/><Relationship Id="rId27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33.xml"/><Relationship Id="rId35" Type="http://schemas.openxmlformats.org/officeDocument/2006/relationships/theme" Target="../theme/theme3.xml"/><Relationship Id="rId12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24000" y="324000"/>
            <a:ext cx="85050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500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b="1"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24000" y="1242000"/>
            <a:ext cx="8505000" cy="3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18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/>
          <p:nvPr>
            <p:ph type="title"/>
          </p:nvPr>
        </p:nvSpPr>
        <p:spPr>
          <a:xfrm>
            <a:off x="324003" y="324000"/>
            <a:ext cx="85053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500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b="1"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b="1" i="0" sz="14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252" name="Google Shape;252;p42"/>
          <p:cNvSpPr txBox="1"/>
          <p:nvPr>
            <p:ph idx="1" type="body"/>
          </p:nvPr>
        </p:nvSpPr>
        <p:spPr>
          <a:xfrm>
            <a:off x="324003" y="1242000"/>
            <a:ext cx="8505300" cy="3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253" name="Google Shape;253;p42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5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18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2"/>
          <p:cNvSpPr txBox="1"/>
          <p:nvPr>
            <p:ph type="title"/>
          </p:nvPr>
        </p:nvSpPr>
        <p:spPr>
          <a:xfrm>
            <a:off x="324000" y="324000"/>
            <a:ext cx="85050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500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b="1"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541" name="Google Shape;541;p82"/>
          <p:cNvSpPr txBox="1"/>
          <p:nvPr>
            <p:ph idx="1" type="body"/>
          </p:nvPr>
        </p:nvSpPr>
        <p:spPr>
          <a:xfrm>
            <a:off x="324000" y="1242000"/>
            <a:ext cx="8505000" cy="3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542" name="Google Shape;542;p82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18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25"/>
          <p:cNvSpPr txBox="1"/>
          <p:nvPr>
            <p:ph type="title"/>
          </p:nvPr>
        </p:nvSpPr>
        <p:spPr>
          <a:xfrm>
            <a:off x="324000" y="324000"/>
            <a:ext cx="85050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500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b="1"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b="1" sz="14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841" name="Google Shape;841;p125"/>
          <p:cNvSpPr txBox="1"/>
          <p:nvPr>
            <p:ph idx="1" type="body"/>
          </p:nvPr>
        </p:nvSpPr>
        <p:spPr>
          <a:xfrm>
            <a:off x="324000" y="1242000"/>
            <a:ext cx="8505000" cy="3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842" name="Google Shape;842;p125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18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9.png"/><Relationship Id="rId4" Type="http://schemas.openxmlformats.org/officeDocument/2006/relationships/image" Target="../media/image117.png"/><Relationship Id="rId5" Type="http://schemas.openxmlformats.org/officeDocument/2006/relationships/image" Target="../media/image1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viewer.weather.noaa.gov/water" TargetMode="External"/><Relationship Id="rId4" Type="http://schemas.openxmlformats.org/officeDocument/2006/relationships/image" Target="../media/image1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6.png"/><Relationship Id="rId4" Type="http://schemas.openxmlformats.org/officeDocument/2006/relationships/image" Target="../media/image1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2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2.png"/><Relationship Id="rId4" Type="http://schemas.openxmlformats.org/officeDocument/2006/relationships/image" Target="../media/image10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5.jpg"/><Relationship Id="rId4" Type="http://schemas.openxmlformats.org/officeDocument/2006/relationships/image" Target="../media/image9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8.png"/><Relationship Id="rId4" Type="http://schemas.openxmlformats.org/officeDocument/2006/relationships/image" Target="../media/image130.png"/><Relationship Id="rId5" Type="http://schemas.openxmlformats.org/officeDocument/2006/relationships/image" Target="../media/image127.png"/><Relationship Id="rId6" Type="http://schemas.openxmlformats.org/officeDocument/2006/relationships/image" Target="../media/image1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4.png"/><Relationship Id="rId4" Type="http://schemas.openxmlformats.org/officeDocument/2006/relationships/image" Target="../media/image99.png"/><Relationship Id="rId5" Type="http://schemas.openxmlformats.org/officeDocument/2006/relationships/image" Target="../media/image101.png"/><Relationship Id="rId6" Type="http://schemas.openxmlformats.org/officeDocument/2006/relationships/image" Target="../media/image10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1.png"/><Relationship Id="rId4" Type="http://schemas.openxmlformats.org/officeDocument/2006/relationships/image" Target="../media/image110.png"/><Relationship Id="rId5" Type="http://schemas.openxmlformats.org/officeDocument/2006/relationships/image" Target="../media/image107.png"/><Relationship Id="rId6" Type="http://schemas.openxmlformats.org/officeDocument/2006/relationships/image" Target="../media/image10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7.png"/><Relationship Id="rId4" Type="http://schemas.openxmlformats.org/officeDocument/2006/relationships/image" Target="../media/image109.png"/><Relationship Id="rId5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60"/>
          <p:cNvSpPr txBox="1"/>
          <p:nvPr/>
        </p:nvSpPr>
        <p:spPr>
          <a:xfrm>
            <a:off x="42125" y="3166000"/>
            <a:ext cx="8567400" cy="1160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chemeClr val="dk1"/>
            </a:outerShdw>
          </a:effectLst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" sz="3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Implementation of Forecast Flood Inundation Services To The Nation - An Update</a:t>
            </a:r>
            <a:endParaRPr b="1" i="1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160"/>
          <p:cNvSpPr txBox="1"/>
          <p:nvPr>
            <p:ph idx="1" type="subTitle"/>
          </p:nvPr>
        </p:nvSpPr>
        <p:spPr>
          <a:xfrm>
            <a:off x="2021425" y="4366351"/>
            <a:ext cx="65295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David R. Vallee</a:t>
            </a:r>
            <a:br>
              <a:rPr b="1" lang="en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12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1" lang="en" sz="1200">
                <a:solidFill>
                  <a:srgbClr val="F2F2F2"/>
                </a:solidFill>
              </a:rPr>
              <a:t>irector, Service Innovation and Partnership Division</a:t>
            </a:r>
            <a:br>
              <a:rPr b="1" lang="en" sz="1200">
                <a:solidFill>
                  <a:srgbClr val="F2F2F2"/>
                </a:solidFill>
              </a:rPr>
            </a:br>
            <a:r>
              <a:rPr b="1" i="0" lang="en" sz="12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NOAA/NWS </a:t>
            </a:r>
            <a:r>
              <a:rPr b="1" lang="en" sz="1200">
                <a:solidFill>
                  <a:srgbClr val="F2F2F2"/>
                </a:solidFill>
              </a:rPr>
              <a:t>Office of Water Prediction/National Water Center</a:t>
            </a:r>
            <a:endParaRPr b="1" i="0" sz="12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200"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69"/>
          <p:cNvSpPr txBox="1"/>
          <p:nvPr/>
        </p:nvSpPr>
        <p:spPr>
          <a:xfrm>
            <a:off x="0" y="14975"/>
            <a:ext cx="9144000" cy="53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Integrating FIM Services into our IDSS</a:t>
            </a:r>
            <a:endParaRPr b="1" sz="24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12" name="Google Shape;1212;p169"/>
          <p:cNvSpPr txBox="1"/>
          <p:nvPr/>
        </p:nvSpPr>
        <p:spPr>
          <a:xfrm>
            <a:off x="28225" y="499625"/>
            <a:ext cx="9144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 u="none" cap="none" strike="noStrike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Disclaimer: </a:t>
            </a:r>
            <a:r>
              <a:rPr b="1" i="1" lang="en" sz="120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 This experimental map represents the NWS’s best approximation of inundation based upon modeled river discharge </a:t>
            </a:r>
            <a:r>
              <a:rPr b="1" i="1" lang="en" sz="1200" u="none" cap="none" strike="noStrike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i="1" sz="1200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13" name="Google Shape;1213;p169"/>
          <p:cNvSpPr txBox="1"/>
          <p:nvPr/>
        </p:nvSpPr>
        <p:spPr>
          <a:xfrm>
            <a:off x="7773447" y="4867900"/>
            <a:ext cx="1341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9/1/2021 @ 1 pm</a:t>
            </a:r>
            <a:endParaRPr b="1" sz="12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1214" name="Google Shape;1214;p169"/>
          <p:cNvGrpSpPr/>
          <p:nvPr/>
        </p:nvGrpSpPr>
        <p:grpSpPr>
          <a:xfrm>
            <a:off x="31700" y="930050"/>
            <a:ext cx="3270375" cy="1454025"/>
            <a:chOff x="7831567" y="1352267"/>
            <a:chExt cx="4360500" cy="1938700"/>
          </a:xfrm>
        </p:grpSpPr>
        <p:sp>
          <p:nvSpPr>
            <p:cNvPr id="1215" name="Google Shape;1215;p169"/>
            <p:cNvSpPr/>
            <p:nvPr/>
          </p:nvSpPr>
          <p:spPr>
            <a:xfrm>
              <a:off x="7831567" y="1352267"/>
              <a:ext cx="4287300" cy="1938600"/>
            </a:xfrm>
            <a:prstGeom prst="roundRect">
              <a:avLst>
                <a:gd fmla="val 10285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" dir="2700000" dist="57150">
                <a:srgbClr val="000000">
                  <a:alpha val="75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169"/>
            <p:cNvSpPr txBox="1"/>
            <p:nvPr/>
          </p:nvSpPr>
          <p:spPr>
            <a:xfrm>
              <a:off x="7831567" y="1431267"/>
              <a:ext cx="4360500" cy="185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18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Yantic River at Yantic, CT</a:t>
              </a:r>
              <a:endParaRPr b="1" i="1" sz="18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Forecast Crest Height: </a:t>
              </a:r>
              <a:r>
                <a:rPr b="1"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11 Feet</a:t>
              </a:r>
              <a:r>
                <a:rPr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 </a:t>
              </a:r>
              <a:endParaRPr sz="12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Map Height Shown: </a:t>
              </a:r>
              <a:r>
                <a:rPr b="1"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11 Feet</a:t>
              </a:r>
              <a:endParaRPr b="1" sz="12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FIM Source: </a:t>
              </a:r>
              <a:r>
                <a:rPr b="1"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RFC FIM 5 Day Max Extent</a:t>
              </a:r>
              <a:endParaRPr sz="12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FIM Type: </a:t>
              </a:r>
              <a:r>
                <a:rPr b="1"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Dynamic (Depth </a:t>
              </a:r>
              <a:r>
                <a:rPr b="1" lang="en" sz="1200" u="sng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NOT</a:t>
              </a:r>
              <a:r>
                <a:rPr b="1"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 Included)</a:t>
              </a:r>
              <a:endParaRPr b="1" sz="12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FIM Creation Time: </a:t>
              </a:r>
              <a:r>
                <a:rPr b="1" lang="en" sz="1200">
                  <a:solidFill>
                    <a:srgbClr val="3F3F3F"/>
                  </a:solidFill>
                  <a:latin typeface="Cabin"/>
                  <a:ea typeface="Cabin"/>
                  <a:cs typeface="Cabin"/>
                  <a:sym typeface="Cabin"/>
                </a:rPr>
                <a:t>Sept 1st, 1 pm</a:t>
              </a:r>
              <a:endParaRPr b="1" sz="12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</p:grpSp>
      <p:sp>
        <p:nvSpPr>
          <p:cNvPr id="1217" name="Google Shape;1217;p169"/>
          <p:cNvSpPr txBox="1"/>
          <p:nvPr/>
        </p:nvSpPr>
        <p:spPr>
          <a:xfrm>
            <a:off x="723921" y="3428913"/>
            <a:ext cx="1885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Insert Hydrograph</a:t>
            </a:r>
            <a:endParaRPr sz="1100"/>
          </a:p>
        </p:txBody>
      </p:sp>
      <p:sp>
        <p:nvSpPr>
          <p:cNvPr id="1218" name="Google Shape;1218;p169"/>
          <p:cNvSpPr/>
          <p:nvPr/>
        </p:nvSpPr>
        <p:spPr>
          <a:xfrm flipH="1">
            <a:off x="7381966" y="4911327"/>
            <a:ext cx="186458" cy="169460"/>
          </a:xfrm>
          <a:custGeom>
            <a:rect b="b" l="l" r="r" t="t"/>
            <a:pathLst>
              <a:path extrusionOk="0" h="3227814" w="3242753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25" lIns="91425" spcFirstLastPara="1" rIns="91425" wrap="square" tIns="457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9" name="Google Shape;1219;p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25" y="2499050"/>
            <a:ext cx="3242400" cy="2248199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20" name="Google Shape;1220;p169"/>
          <p:cNvPicPr preferRelativeResize="0"/>
          <p:nvPr/>
        </p:nvPicPr>
        <p:blipFill rotWithShape="1">
          <a:blip r:embed="rId4">
            <a:alphaModFix/>
          </a:blip>
          <a:srcRect b="7902" l="0" r="0" t="0"/>
          <a:stretch/>
        </p:blipFill>
        <p:spPr>
          <a:xfrm>
            <a:off x="3302075" y="795950"/>
            <a:ext cx="5841925" cy="395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1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2093" y="795943"/>
            <a:ext cx="1799511" cy="4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169"/>
          <p:cNvSpPr/>
          <p:nvPr/>
        </p:nvSpPr>
        <p:spPr>
          <a:xfrm>
            <a:off x="4938000" y="2563575"/>
            <a:ext cx="187200" cy="533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3" name="Google Shape;1223;p169"/>
          <p:cNvSpPr/>
          <p:nvPr/>
        </p:nvSpPr>
        <p:spPr>
          <a:xfrm rot="2175823">
            <a:off x="7641797" y="3471270"/>
            <a:ext cx="187150" cy="466522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4" name="Google Shape;1224;p169"/>
          <p:cNvSpPr/>
          <p:nvPr/>
        </p:nvSpPr>
        <p:spPr>
          <a:xfrm rot="723276">
            <a:off x="5216543" y="1971818"/>
            <a:ext cx="2272511" cy="771214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5" name="Google Shape;1225;p169"/>
          <p:cNvSpPr/>
          <p:nvPr/>
        </p:nvSpPr>
        <p:spPr>
          <a:xfrm rot="1842994">
            <a:off x="5153599" y="3385432"/>
            <a:ext cx="2659402" cy="771185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6" name="Google Shape;1226;p169"/>
          <p:cNvSpPr txBox="1"/>
          <p:nvPr/>
        </p:nvSpPr>
        <p:spPr>
          <a:xfrm>
            <a:off x="6482200" y="824863"/>
            <a:ext cx="2413200" cy="533100"/>
          </a:xfrm>
          <a:prstGeom prst="rect">
            <a:avLst/>
          </a:prstGeom>
          <a:noFill/>
          <a:ln cap="flat" cmpd="sng" w="9525">
            <a:solidFill>
              <a:srgbClr val="FBD1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High confidence of inundation in these areas</a:t>
            </a:r>
            <a:endParaRPr b="1" sz="1200">
              <a:solidFill>
                <a:srgbClr val="FF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227" name="Google Shape;1227;p169"/>
          <p:cNvCxnSpPr/>
          <p:nvPr/>
        </p:nvCxnSpPr>
        <p:spPr>
          <a:xfrm flipH="1">
            <a:off x="7053150" y="1367450"/>
            <a:ext cx="1042800" cy="7086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28" name="Google Shape;1228;p169"/>
          <p:cNvCxnSpPr/>
          <p:nvPr/>
        </p:nvCxnSpPr>
        <p:spPr>
          <a:xfrm flipH="1">
            <a:off x="7188425" y="1375225"/>
            <a:ext cx="915300" cy="23385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29" name="Google Shape;1229;p169"/>
          <p:cNvSpPr txBox="1"/>
          <p:nvPr/>
        </p:nvSpPr>
        <p:spPr>
          <a:xfrm>
            <a:off x="3331400" y="1945450"/>
            <a:ext cx="1740900" cy="438600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00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Bridge overtopping not likely</a:t>
            </a:r>
            <a:endParaRPr b="1" sz="1000">
              <a:solidFill>
                <a:srgbClr val="FF00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230" name="Google Shape;1230;p169"/>
          <p:cNvCxnSpPr/>
          <p:nvPr/>
        </p:nvCxnSpPr>
        <p:spPr>
          <a:xfrm>
            <a:off x="4246200" y="2432050"/>
            <a:ext cx="618000" cy="2904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31" name="Google Shape;1231;p169"/>
          <p:cNvSpPr txBox="1"/>
          <p:nvPr/>
        </p:nvSpPr>
        <p:spPr>
          <a:xfrm>
            <a:off x="7841397" y="2328200"/>
            <a:ext cx="1285500" cy="486600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Bridge overtopping not likely</a:t>
            </a:r>
            <a:endParaRPr b="1" sz="900">
              <a:solidFill>
                <a:srgbClr val="FF00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232" name="Google Shape;1232;p169"/>
          <p:cNvCxnSpPr>
            <a:stCxn id="1231" idx="2"/>
          </p:cNvCxnSpPr>
          <p:nvPr/>
        </p:nvCxnSpPr>
        <p:spPr>
          <a:xfrm flipH="1">
            <a:off x="7972047" y="2814800"/>
            <a:ext cx="512100" cy="6504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33" name="Google Shape;1233;p169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70"/>
          <p:cNvSpPr txBox="1"/>
          <p:nvPr>
            <p:ph idx="12" type="sldNum"/>
          </p:nvPr>
        </p:nvSpPr>
        <p:spPr>
          <a:xfrm>
            <a:off x="8744039" y="4819500"/>
            <a:ext cx="313800" cy="2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9" name="Google Shape;1239;p170"/>
          <p:cNvSpPr txBox="1"/>
          <p:nvPr>
            <p:ph type="title"/>
          </p:nvPr>
        </p:nvSpPr>
        <p:spPr>
          <a:xfrm>
            <a:off x="279039" y="612713"/>
            <a:ext cx="5241300" cy="337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FIM Rollout - National Viewer</a:t>
            </a:r>
            <a:endParaRPr/>
          </a:p>
        </p:txBody>
      </p:sp>
      <p:sp>
        <p:nvSpPr>
          <p:cNvPr id="1240" name="Google Shape;1240;p170"/>
          <p:cNvSpPr txBox="1"/>
          <p:nvPr>
            <p:ph idx="1" type="body"/>
          </p:nvPr>
        </p:nvSpPr>
        <p:spPr>
          <a:xfrm>
            <a:off x="336197" y="1364475"/>
            <a:ext cx="5034300" cy="31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29845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Services </a:t>
            </a:r>
            <a:r>
              <a:rPr lang="en"/>
              <a:t>available</a:t>
            </a:r>
            <a:r>
              <a:rPr lang="en"/>
              <a:t> on our</a:t>
            </a:r>
            <a:r>
              <a:rPr lang="en"/>
              <a:t> NWS National Viewer alongside the existing NWM visualizations</a:t>
            </a:r>
            <a:endParaRPr/>
          </a:p>
          <a:p>
            <a:pPr indent="-2794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(</a:t>
            </a:r>
            <a:r>
              <a:rPr lang="en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https://viewer.weather.noaa.gov/water</a:t>
            </a:r>
            <a:r>
              <a:rPr lang="en"/>
              <a:t>)</a:t>
            </a:r>
            <a:endParaRPr/>
          </a:p>
          <a:p>
            <a:pPr indent="-2794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High Water Arrival Time, Max High Flow Forecast, &amp; High Water Probability Forecasts</a:t>
            </a:r>
            <a:endParaRPr/>
          </a:p>
          <a:p>
            <a:pPr indent="-2794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Rapid Onset Flooding Forecasts &amp; Probability Forecasts</a:t>
            </a:r>
            <a:endParaRPr/>
          </a:p>
          <a:p>
            <a:pPr indent="-2984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Actual services available for ingest into your local GIS systems</a:t>
            </a:r>
            <a:endParaRPr/>
          </a:p>
        </p:txBody>
      </p:sp>
      <p:sp>
        <p:nvSpPr>
          <p:cNvPr id="1241" name="Google Shape;1241;p170"/>
          <p:cNvSpPr txBox="1"/>
          <p:nvPr/>
        </p:nvSpPr>
        <p:spPr>
          <a:xfrm>
            <a:off x="246957" y="863933"/>
            <a:ext cx="5034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Experimental Services - </a:t>
            </a:r>
            <a:r>
              <a:rPr lang="en" sz="14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FIM for 10% </a:t>
            </a:r>
            <a:r>
              <a:rPr lang="en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of the U.S. population </a:t>
            </a:r>
            <a:endParaRPr sz="14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42" name="Google Shape;1242;p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9525" y="138000"/>
            <a:ext cx="3594475" cy="465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75" y="433300"/>
            <a:ext cx="8958398" cy="46244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48" name="Google Shape;1248;p171"/>
          <p:cNvSpPr txBox="1"/>
          <p:nvPr/>
        </p:nvSpPr>
        <p:spPr>
          <a:xfrm>
            <a:off x="7151950" y="2466751"/>
            <a:ext cx="1456500" cy="105000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ibre Franklin"/>
                <a:ea typeface="Libre Franklin"/>
                <a:cs typeface="Libre Franklin"/>
                <a:sym typeface="Libre Franklin"/>
              </a:rPr>
              <a:t>-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49" name="Google Shape;1249;p171"/>
          <p:cNvSpPr txBox="1"/>
          <p:nvPr>
            <p:ph type="title"/>
          </p:nvPr>
        </p:nvSpPr>
        <p:spPr>
          <a:xfrm>
            <a:off x="0" y="31079"/>
            <a:ext cx="9137700" cy="313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NWM and FIM Services - NWS National Viewer</a:t>
            </a:r>
            <a:endParaRPr/>
          </a:p>
        </p:txBody>
      </p:sp>
      <p:sp>
        <p:nvSpPr>
          <p:cNvPr id="1250" name="Google Shape;1250;p171"/>
          <p:cNvSpPr txBox="1"/>
          <p:nvPr/>
        </p:nvSpPr>
        <p:spPr>
          <a:xfrm>
            <a:off x="7046375" y="1159700"/>
            <a:ext cx="1895400" cy="77100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51" name="Google Shape;1251;p171"/>
          <p:cNvSpPr txBox="1"/>
          <p:nvPr/>
        </p:nvSpPr>
        <p:spPr>
          <a:xfrm>
            <a:off x="7113875" y="2903650"/>
            <a:ext cx="1827900" cy="1975800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52" name="Google Shape;1252;p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3200" y="3552800"/>
            <a:ext cx="1106226" cy="11062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72"/>
          <p:cNvSpPr txBox="1"/>
          <p:nvPr>
            <p:ph type="title"/>
          </p:nvPr>
        </p:nvSpPr>
        <p:spPr>
          <a:xfrm>
            <a:off x="125" y="107850"/>
            <a:ext cx="9144000" cy="44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Hydrologic Prediction System - coming in late March</a:t>
            </a:r>
            <a:endParaRPr/>
          </a:p>
        </p:txBody>
      </p:sp>
      <p:pic>
        <p:nvPicPr>
          <p:cNvPr id="1258" name="Google Shape;1258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1075"/>
            <a:ext cx="8798224" cy="4425799"/>
          </a:xfrm>
          <a:prstGeom prst="rect">
            <a:avLst/>
          </a:prstGeom>
          <a:noFill/>
          <a:ln cap="flat" cmpd="sng" w="9525">
            <a:solidFill>
              <a:srgbClr val="1A4B9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" name="Google Shape;1263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75" y="668200"/>
            <a:ext cx="8935074" cy="44209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64" name="Google Shape;1264;p173"/>
          <p:cNvSpPr txBox="1"/>
          <p:nvPr>
            <p:ph type="title"/>
          </p:nvPr>
        </p:nvSpPr>
        <p:spPr>
          <a:xfrm>
            <a:off x="125" y="107850"/>
            <a:ext cx="9144000" cy="44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Hydrologic Prediction System - coming in late March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74"/>
          <p:cNvSpPr txBox="1"/>
          <p:nvPr>
            <p:ph type="title"/>
          </p:nvPr>
        </p:nvSpPr>
        <p:spPr>
          <a:xfrm>
            <a:off x="125" y="107850"/>
            <a:ext cx="9144000" cy="44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Hydrologic Prediction System - coming in late March</a:t>
            </a:r>
            <a:endParaRPr/>
          </a:p>
        </p:txBody>
      </p:sp>
      <p:pic>
        <p:nvPicPr>
          <p:cNvPr id="1270" name="Google Shape;1270;p174"/>
          <p:cNvPicPr preferRelativeResize="0"/>
          <p:nvPr/>
        </p:nvPicPr>
        <p:blipFill rotWithShape="1">
          <a:blip r:embed="rId3">
            <a:alphaModFix/>
          </a:blip>
          <a:srcRect b="0" l="4125" r="2109" t="1205"/>
          <a:stretch/>
        </p:blipFill>
        <p:spPr>
          <a:xfrm>
            <a:off x="72675" y="670200"/>
            <a:ext cx="8986998" cy="444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1" name="Google Shape;1271;p174"/>
          <p:cNvSpPr txBox="1"/>
          <p:nvPr/>
        </p:nvSpPr>
        <p:spPr>
          <a:xfrm>
            <a:off x="72675" y="4795475"/>
            <a:ext cx="5964300" cy="2706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Example of NWM Guidance for Perkiomen Creek, January 10th, 2024</a:t>
            </a:r>
            <a:endParaRPr sz="120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75"/>
          <p:cNvSpPr txBox="1"/>
          <p:nvPr>
            <p:ph idx="1" type="body"/>
          </p:nvPr>
        </p:nvSpPr>
        <p:spPr>
          <a:xfrm>
            <a:off x="321353" y="857997"/>
            <a:ext cx="8505300" cy="334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175"/>
          <p:cNvSpPr txBox="1"/>
          <p:nvPr>
            <p:ph type="title"/>
          </p:nvPr>
        </p:nvSpPr>
        <p:spPr>
          <a:xfrm>
            <a:off x="318659" y="131162"/>
            <a:ext cx="8510700" cy="44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National Hydrologic Prediction System: Categorical FIM</a:t>
            </a:r>
            <a:endParaRPr/>
          </a:p>
        </p:txBody>
      </p:sp>
      <p:pic>
        <p:nvPicPr>
          <p:cNvPr id="1278" name="Google Shape;1278;p175"/>
          <p:cNvPicPr preferRelativeResize="0"/>
          <p:nvPr/>
        </p:nvPicPr>
        <p:blipFill rotWithShape="1">
          <a:blip r:embed="rId3">
            <a:alphaModFix/>
          </a:blip>
          <a:srcRect b="704" l="0" r="0" t="0"/>
          <a:stretch/>
        </p:blipFill>
        <p:spPr>
          <a:xfrm>
            <a:off x="77700" y="644875"/>
            <a:ext cx="8981700" cy="4412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3" name="Google Shape;1283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77"/>
          <p:cNvSpPr txBox="1"/>
          <p:nvPr>
            <p:ph type="title"/>
          </p:nvPr>
        </p:nvSpPr>
        <p:spPr>
          <a:xfrm>
            <a:off x="336200" y="741675"/>
            <a:ext cx="5687400" cy="337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 IDSS workshops for field SMEs</a:t>
            </a:r>
            <a:endParaRPr/>
          </a:p>
        </p:txBody>
      </p:sp>
      <p:sp>
        <p:nvSpPr>
          <p:cNvPr id="1289" name="Google Shape;1289;p177"/>
          <p:cNvSpPr txBox="1"/>
          <p:nvPr>
            <p:ph idx="1" type="body"/>
          </p:nvPr>
        </p:nvSpPr>
        <p:spPr>
          <a:xfrm>
            <a:off x="336200" y="1364475"/>
            <a:ext cx="4128900" cy="314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Intensive 3 day workshop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2 people per WFO/RFC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Digging into the Science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Exercising the tools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Working actual events and delivering IDSS to partners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Facilitators included SMEs from the 10% offices!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Since November of 2022 we’ve trained:</a:t>
            </a:r>
            <a:endParaRPr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Char char="•"/>
            </a:pPr>
            <a:r>
              <a:rPr b="1" i="1" lang="en" sz="1600">
                <a:solidFill>
                  <a:srgbClr val="FF0000"/>
                </a:solidFill>
              </a:rPr>
              <a:t>~ 133 </a:t>
            </a:r>
            <a:r>
              <a:rPr b="1" i="1" lang="en" sz="1600">
                <a:solidFill>
                  <a:srgbClr val="FF0000"/>
                </a:solidFill>
              </a:rPr>
              <a:t>field</a:t>
            </a:r>
            <a:r>
              <a:rPr b="1" i="1" lang="en" sz="1600">
                <a:solidFill>
                  <a:srgbClr val="FF0000"/>
                </a:solidFill>
              </a:rPr>
              <a:t> staff in 52 offices</a:t>
            </a:r>
            <a:endParaRPr b="1" i="1" sz="1600">
              <a:solidFill>
                <a:srgbClr val="FF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•"/>
            </a:pPr>
            <a:r>
              <a:rPr b="1" i="1" lang="en" sz="1600">
                <a:solidFill>
                  <a:srgbClr val="FF0000"/>
                </a:solidFill>
              </a:rPr>
              <a:t>10 RFCs, 42 WFOs, 4 ROCs, and the NWS NOC!</a:t>
            </a:r>
            <a:endParaRPr b="1" i="1" sz="1600">
              <a:solidFill>
                <a:srgbClr val="FF0000"/>
              </a:solidFill>
            </a:endParaRPr>
          </a:p>
        </p:txBody>
      </p:sp>
      <p:pic>
        <p:nvPicPr>
          <p:cNvPr id="1290" name="Google Shape;1290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7494" y="1231575"/>
            <a:ext cx="4374105" cy="328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178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Office Training Resources</a:t>
            </a:r>
            <a:endParaRPr/>
          </a:p>
        </p:txBody>
      </p:sp>
      <p:pic>
        <p:nvPicPr>
          <p:cNvPr id="1296" name="Google Shape;1296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75" y="865325"/>
            <a:ext cx="8966150" cy="423155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61"/>
          <p:cNvSpPr txBox="1"/>
          <p:nvPr>
            <p:ph type="title"/>
          </p:nvPr>
        </p:nvSpPr>
        <p:spPr>
          <a:xfrm>
            <a:off x="336204" y="514350"/>
            <a:ext cx="8540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105" name="Google Shape;1105;p161"/>
          <p:cNvSpPr txBox="1"/>
          <p:nvPr>
            <p:ph idx="1" type="body"/>
          </p:nvPr>
        </p:nvSpPr>
        <p:spPr>
          <a:xfrm>
            <a:off x="336200" y="1364475"/>
            <a:ext cx="8493000" cy="31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" sz="1800">
                <a:solidFill>
                  <a:schemeClr val="dk2"/>
                </a:solidFill>
              </a:rPr>
              <a:t>Background on what got us to </a:t>
            </a:r>
            <a:r>
              <a:rPr lang="en" sz="1800">
                <a:solidFill>
                  <a:schemeClr val="dk2"/>
                </a:solidFill>
              </a:rPr>
              <a:t>where</a:t>
            </a:r>
            <a:r>
              <a:rPr lang="en" sz="1800">
                <a:solidFill>
                  <a:schemeClr val="dk2"/>
                </a:solidFill>
              </a:rPr>
              <a:t> we are today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" sz="1800">
                <a:solidFill>
                  <a:schemeClr val="dk2"/>
                </a:solidFill>
              </a:rPr>
              <a:t>Progress</a:t>
            </a:r>
            <a:r>
              <a:rPr lang="en" sz="1800">
                <a:solidFill>
                  <a:schemeClr val="dk2"/>
                </a:solidFill>
              </a:rPr>
              <a:t> to Date on our FIM Services Implementation for the Nation</a:t>
            </a:r>
            <a:endParaRPr sz="1800">
              <a:solidFill>
                <a:schemeClr val="dk2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</a:pPr>
            <a:r>
              <a:rPr lang="en" sz="1800">
                <a:solidFill>
                  <a:schemeClr val="dk2"/>
                </a:solidFill>
              </a:rPr>
              <a:t>Examples of our new Experimental Flood Inundation Services </a:t>
            </a:r>
            <a:endParaRPr sz="1800">
              <a:solidFill>
                <a:schemeClr val="dk2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</a:pPr>
            <a:r>
              <a:rPr lang="en" sz="1800">
                <a:solidFill>
                  <a:schemeClr val="dk2"/>
                </a:solidFill>
              </a:rPr>
              <a:t>Where you can access our Experimental National Water Model &amp; Flood Inundation Services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" sz="1800">
                <a:solidFill>
                  <a:schemeClr val="dk2"/>
                </a:solidFill>
              </a:rPr>
              <a:t>Field office training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79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</a:t>
            </a:r>
            <a:r>
              <a:rPr lang="en"/>
              <a:t> Training Resources</a:t>
            </a:r>
            <a:endParaRPr/>
          </a:p>
        </p:txBody>
      </p:sp>
      <p:pic>
        <p:nvPicPr>
          <p:cNvPr id="1302" name="Google Shape;1302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5" y="831350"/>
            <a:ext cx="9020549" cy="4265524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80"/>
          <p:cNvSpPr txBox="1"/>
          <p:nvPr>
            <p:ph idx="12" type="sldNum"/>
          </p:nvPr>
        </p:nvSpPr>
        <p:spPr>
          <a:xfrm>
            <a:off x="8688450" y="4819500"/>
            <a:ext cx="369300" cy="2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9" name="Google Shape;1309;p180"/>
          <p:cNvSpPr txBox="1"/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 CONOPS Training Roadmap - Field Office Plan</a:t>
            </a:r>
            <a:endParaRPr/>
          </a:p>
        </p:txBody>
      </p:sp>
      <p:sp>
        <p:nvSpPr>
          <p:cNvPr id="1310" name="Google Shape;1310;p180"/>
          <p:cNvSpPr txBox="1"/>
          <p:nvPr/>
        </p:nvSpPr>
        <p:spPr>
          <a:xfrm>
            <a:off x="225375" y="726175"/>
            <a:ext cx="869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Activities to executing FIM IDSS deliver by Sept 30th, 2024</a:t>
            </a:r>
            <a:endParaRPr i="1" sz="2000">
              <a:solidFill>
                <a:schemeClr val="accen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1311" name="Google Shape;1311;p180"/>
          <p:cNvGrpSpPr/>
          <p:nvPr/>
        </p:nvGrpSpPr>
        <p:grpSpPr>
          <a:xfrm>
            <a:off x="185400" y="1325499"/>
            <a:ext cx="8776974" cy="3445088"/>
            <a:chOff x="183538" y="1029475"/>
            <a:chExt cx="8776974" cy="3247632"/>
          </a:xfrm>
        </p:grpSpPr>
        <p:cxnSp>
          <p:nvCxnSpPr>
            <p:cNvPr id="1312" name="Google Shape;1312;p180"/>
            <p:cNvCxnSpPr/>
            <p:nvPr/>
          </p:nvCxnSpPr>
          <p:spPr>
            <a:xfrm rot="10800000">
              <a:off x="8548400" y="2308240"/>
              <a:ext cx="0" cy="3555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313" name="Google Shape;1313;p180"/>
            <p:cNvGrpSpPr/>
            <p:nvPr/>
          </p:nvGrpSpPr>
          <p:grpSpPr>
            <a:xfrm>
              <a:off x="183538" y="1029475"/>
              <a:ext cx="8776974" cy="3247632"/>
              <a:chOff x="183538" y="1029475"/>
              <a:chExt cx="8776974" cy="3247632"/>
            </a:xfrm>
          </p:grpSpPr>
          <p:grpSp>
            <p:nvGrpSpPr>
              <p:cNvPr id="1314" name="Google Shape;1314;p180"/>
              <p:cNvGrpSpPr/>
              <p:nvPr/>
            </p:nvGrpSpPr>
            <p:grpSpPr>
              <a:xfrm>
                <a:off x="183538" y="1169475"/>
                <a:ext cx="2123608" cy="1860829"/>
                <a:chOff x="3154232" y="1704580"/>
                <a:chExt cx="2178283" cy="1883430"/>
              </a:xfrm>
            </p:grpSpPr>
            <p:sp>
              <p:nvSpPr>
                <p:cNvPr id="1315" name="Google Shape;1315;p180"/>
                <p:cNvSpPr/>
                <p:nvPr/>
              </p:nvSpPr>
              <p:spPr>
                <a:xfrm>
                  <a:off x="3485717" y="3079475"/>
                  <a:ext cx="1294800" cy="133500"/>
                </a:xfrm>
                <a:prstGeom prst="rect">
                  <a:avLst/>
                </a:prstGeom>
                <a:solidFill>
                  <a:srgbClr val="307B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16" name="Google Shape;1316;p180"/>
                <p:cNvSpPr txBox="1"/>
                <p:nvPr/>
              </p:nvSpPr>
              <p:spPr>
                <a:xfrm>
                  <a:off x="3154232" y="3216610"/>
                  <a:ext cx="1041300" cy="3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b="1" lang="en" sz="12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2023 - Q3</a:t>
                  </a:r>
                  <a:endParaRPr b="1" sz="12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1317" name="Google Shape;1317;p180"/>
                <p:cNvSpPr txBox="1"/>
                <p:nvPr/>
              </p:nvSpPr>
              <p:spPr>
                <a:xfrm>
                  <a:off x="3318915" y="1704580"/>
                  <a:ext cx="2013600" cy="9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0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Develop</a:t>
                  </a:r>
                  <a:endParaRPr b="1" sz="10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sz="1000"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Update existing materials for prerequisites to the FIM IDSS Workshops.  Complete by June 1, 2023.</a:t>
                  </a:r>
                  <a:endParaRPr b="1" sz="1000"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grpSp>
              <p:nvGrpSpPr>
                <p:cNvPr id="1318" name="Google Shape;1318;p180"/>
                <p:cNvGrpSpPr/>
                <p:nvPr/>
              </p:nvGrpSpPr>
              <p:grpSpPr>
                <a:xfrm>
                  <a:off x="3435870" y="2800065"/>
                  <a:ext cx="92400" cy="411825"/>
                  <a:chOff x="845575" y="2563700"/>
                  <a:chExt cx="92400" cy="411825"/>
                </a:xfrm>
              </p:grpSpPr>
              <p:sp>
                <p:nvSpPr>
                  <p:cNvPr id="1319" name="Google Shape;1319;p180"/>
                  <p:cNvSpPr/>
                  <p:nvPr/>
                </p:nvSpPr>
                <p:spPr>
                  <a:xfrm>
                    <a:off x="845575" y="2563700"/>
                    <a:ext cx="92400" cy="924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cxnSp>
                <p:nvCxnSpPr>
                  <p:cNvPr id="1320" name="Google Shape;1320;p180"/>
                  <p:cNvCxnSpPr/>
                  <p:nvPr/>
                </p:nvCxnSpPr>
                <p:spPr>
                  <a:xfrm>
                    <a:off x="891775" y="2616125"/>
                    <a:ext cx="0" cy="3594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</p:grpSp>
          <p:grpSp>
            <p:nvGrpSpPr>
              <p:cNvPr id="1321" name="Google Shape;1321;p180"/>
              <p:cNvGrpSpPr/>
              <p:nvPr/>
            </p:nvGrpSpPr>
            <p:grpSpPr>
              <a:xfrm>
                <a:off x="914662" y="2167424"/>
                <a:ext cx="2419019" cy="2109683"/>
                <a:chOff x="1314925" y="2714650"/>
                <a:chExt cx="2481300" cy="2135307"/>
              </a:xfrm>
            </p:grpSpPr>
            <p:sp>
              <p:nvSpPr>
                <p:cNvPr id="1322" name="Google Shape;1322;p180"/>
                <p:cNvSpPr/>
                <p:nvPr/>
              </p:nvSpPr>
              <p:spPr>
                <a:xfrm>
                  <a:off x="2191011" y="3079475"/>
                  <a:ext cx="1294800" cy="133500"/>
                </a:xfrm>
                <a:prstGeom prst="rect">
                  <a:avLst/>
                </a:prstGeom>
                <a:solidFill>
                  <a:srgbClr val="0944A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3" name="Google Shape;1323;p180"/>
                <p:cNvSpPr txBox="1"/>
                <p:nvPr/>
              </p:nvSpPr>
              <p:spPr>
                <a:xfrm>
                  <a:off x="1828200" y="2714650"/>
                  <a:ext cx="1041300" cy="35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b="1" lang="en" sz="12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2023 - Q4</a:t>
                  </a:r>
                  <a:endParaRPr b="1" sz="12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1324" name="Google Shape;1324;p180"/>
                <p:cNvSpPr txBox="1"/>
                <p:nvPr/>
              </p:nvSpPr>
              <p:spPr>
                <a:xfrm>
                  <a:off x="1314925" y="3485557"/>
                  <a:ext cx="2481300" cy="136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0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Prerequisites</a:t>
                  </a:r>
                  <a:endParaRPr b="1" sz="10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br>
                    <a:rPr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</a:br>
                  <a:r>
                    <a:rPr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Office SMEs complete prerequisites by mid September - and attend several webinars leading up to your workshop</a:t>
                  </a:r>
                  <a:br>
                    <a:rPr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</a:br>
                  <a:r>
                    <a:rPr b="1"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*</a:t>
                  </a:r>
                  <a:r>
                    <a:rPr b="1" i="1"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 November 14-16, 2023  or </a:t>
                  </a:r>
                  <a:br>
                    <a:rPr b="1" i="1"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</a:br>
                  <a:r>
                    <a:rPr b="1" i="1"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* November 28-30, 2023</a:t>
                  </a:r>
                  <a:endParaRPr b="1" i="1" sz="1000"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grpSp>
              <p:nvGrpSpPr>
                <p:cNvPr id="1325" name="Google Shape;1325;p180"/>
                <p:cNvGrpSpPr/>
                <p:nvPr/>
              </p:nvGrpSpPr>
              <p:grpSpPr>
                <a:xfrm rot="10800000">
                  <a:off x="2149293" y="3079467"/>
                  <a:ext cx="92400" cy="411825"/>
                  <a:chOff x="2072481" y="2563700"/>
                  <a:chExt cx="92400" cy="411825"/>
                </a:xfrm>
              </p:grpSpPr>
              <p:cxnSp>
                <p:nvCxnSpPr>
                  <p:cNvPr id="1326" name="Google Shape;1326;p180"/>
                  <p:cNvCxnSpPr/>
                  <p:nvPr/>
                </p:nvCxnSpPr>
                <p:spPr>
                  <a:xfrm>
                    <a:off x="2118681" y="2616125"/>
                    <a:ext cx="0" cy="3594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1327" name="Google Shape;1327;p180"/>
                  <p:cNvSpPr/>
                  <p:nvPr/>
                </p:nvSpPr>
                <p:spPr>
                  <a:xfrm>
                    <a:off x="2072481" y="2563700"/>
                    <a:ext cx="92400" cy="924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328" name="Google Shape;1328;p180"/>
              <p:cNvGrpSpPr/>
              <p:nvPr/>
            </p:nvGrpSpPr>
            <p:grpSpPr>
              <a:xfrm>
                <a:off x="2707793" y="1169475"/>
                <a:ext cx="1908361" cy="1860819"/>
                <a:chOff x="3154222" y="1704580"/>
                <a:chExt cx="1957494" cy="1883420"/>
              </a:xfrm>
            </p:grpSpPr>
            <p:sp>
              <p:nvSpPr>
                <p:cNvPr id="1329" name="Google Shape;1329;p180"/>
                <p:cNvSpPr/>
                <p:nvPr/>
              </p:nvSpPr>
              <p:spPr>
                <a:xfrm>
                  <a:off x="3485717" y="3079475"/>
                  <a:ext cx="1294800" cy="133500"/>
                </a:xfrm>
                <a:prstGeom prst="rect">
                  <a:avLst/>
                </a:prstGeom>
                <a:solidFill>
                  <a:srgbClr val="307B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0" name="Google Shape;1330;p180"/>
                <p:cNvSpPr txBox="1"/>
                <p:nvPr/>
              </p:nvSpPr>
              <p:spPr>
                <a:xfrm>
                  <a:off x="3154222" y="3216600"/>
                  <a:ext cx="972600" cy="3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b="1" lang="en" sz="12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2024 - Q1</a:t>
                  </a:r>
                  <a:endParaRPr b="1" sz="12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1331" name="Google Shape;1331;p180"/>
                <p:cNvSpPr txBox="1"/>
                <p:nvPr/>
              </p:nvSpPr>
              <p:spPr>
                <a:xfrm>
                  <a:off x="3198016" y="1704580"/>
                  <a:ext cx="1913700" cy="9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0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In-Person Workshops</a:t>
                  </a:r>
                  <a:endParaRPr b="1" sz="10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sz="1000"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Host FIM IDSS Workshops for local FIM SMEs for 30% offices.  Complete by December 31, 2023.</a:t>
                  </a:r>
                  <a:endParaRPr b="1" sz="1000"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grpSp>
              <p:nvGrpSpPr>
                <p:cNvPr id="1332" name="Google Shape;1332;p180"/>
                <p:cNvGrpSpPr/>
                <p:nvPr/>
              </p:nvGrpSpPr>
              <p:grpSpPr>
                <a:xfrm>
                  <a:off x="3435870" y="2800065"/>
                  <a:ext cx="92400" cy="411825"/>
                  <a:chOff x="845575" y="2563700"/>
                  <a:chExt cx="92400" cy="411825"/>
                </a:xfrm>
              </p:grpSpPr>
              <p:sp>
                <p:nvSpPr>
                  <p:cNvPr id="1333" name="Google Shape;1333;p180"/>
                  <p:cNvSpPr/>
                  <p:nvPr/>
                </p:nvSpPr>
                <p:spPr>
                  <a:xfrm>
                    <a:off x="845575" y="2563700"/>
                    <a:ext cx="92400" cy="924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cxnSp>
                <p:nvCxnSpPr>
                  <p:cNvPr id="1334" name="Google Shape;1334;p180"/>
                  <p:cNvCxnSpPr/>
                  <p:nvPr/>
                </p:nvCxnSpPr>
                <p:spPr>
                  <a:xfrm>
                    <a:off x="891775" y="2616125"/>
                    <a:ext cx="0" cy="3594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</p:grpSp>
          <p:grpSp>
            <p:nvGrpSpPr>
              <p:cNvPr id="1335" name="Google Shape;1335;p180"/>
              <p:cNvGrpSpPr/>
              <p:nvPr/>
            </p:nvGrpSpPr>
            <p:grpSpPr>
              <a:xfrm>
                <a:off x="3935143" y="2155518"/>
                <a:ext cx="1727352" cy="1791543"/>
                <a:chOff x="4413171" y="2702600"/>
                <a:chExt cx="1771825" cy="1813302"/>
              </a:xfrm>
            </p:grpSpPr>
            <p:sp>
              <p:nvSpPr>
                <p:cNvPr id="1336" name="Google Shape;1336;p180"/>
                <p:cNvSpPr/>
                <p:nvPr/>
              </p:nvSpPr>
              <p:spPr>
                <a:xfrm>
                  <a:off x="4780421" y="3079475"/>
                  <a:ext cx="1294800" cy="133500"/>
                </a:xfrm>
                <a:prstGeom prst="rect">
                  <a:avLst/>
                </a:prstGeom>
                <a:solidFill>
                  <a:srgbClr val="0944A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37" name="Google Shape;1337;p180"/>
                <p:cNvGrpSpPr/>
                <p:nvPr/>
              </p:nvGrpSpPr>
              <p:grpSpPr>
                <a:xfrm rot="10800000">
                  <a:off x="4737413" y="3079467"/>
                  <a:ext cx="92400" cy="411825"/>
                  <a:chOff x="2070100" y="2563700"/>
                  <a:chExt cx="92400" cy="411825"/>
                </a:xfrm>
              </p:grpSpPr>
              <p:cxnSp>
                <p:nvCxnSpPr>
                  <p:cNvPr id="1338" name="Google Shape;1338;p180"/>
                  <p:cNvCxnSpPr/>
                  <p:nvPr/>
                </p:nvCxnSpPr>
                <p:spPr>
                  <a:xfrm>
                    <a:off x="2116300" y="2616125"/>
                    <a:ext cx="0" cy="3594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1339" name="Google Shape;1339;p180"/>
                  <p:cNvSpPr/>
                  <p:nvPr/>
                </p:nvSpPr>
                <p:spPr>
                  <a:xfrm>
                    <a:off x="2070100" y="2563700"/>
                    <a:ext cx="92400" cy="924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340" name="Google Shape;1340;p180"/>
                <p:cNvSpPr txBox="1"/>
                <p:nvPr/>
              </p:nvSpPr>
              <p:spPr>
                <a:xfrm>
                  <a:off x="4413171" y="2702600"/>
                  <a:ext cx="971100" cy="3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b="1" lang="en" sz="12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2024 - Q2</a:t>
                  </a:r>
                  <a:endParaRPr b="1" sz="12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1341" name="Google Shape;1341;p180"/>
                <p:cNvSpPr txBox="1"/>
                <p:nvPr/>
              </p:nvSpPr>
              <p:spPr>
                <a:xfrm>
                  <a:off x="4501997" y="3572102"/>
                  <a:ext cx="1683000" cy="9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0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Local Internal Training</a:t>
                  </a:r>
                  <a:endParaRPr b="1" sz="10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sz="1000"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Local FIM SMEs conduct local training sessions for staff. Complete by May 31st, 2024</a:t>
                  </a:r>
                  <a:endParaRPr b="1" sz="1000"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  <p:grpSp>
            <p:nvGrpSpPr>
              <p:cNvPr id="1342" name="Google Shape;1342;p180"/>
              <p:cNvGrpSpPr/>
              <p:nvPr/>
            </p:nvGrpSpPr>
            <p:grpSpPr>
              <a:xfrm>
                <a:off x="5197225" y="1029475"/>
                <a:ext cx="2137625" cy="2000819"/>
                <a:chOff x="5707748" y="1562880"/>
                <a:chExt cx="2192661" cy="2025120"/>
              </a:xfrm>
            </p:grpSpPr>
            <p:sp>
              <p:nvSpPr>
                <p:cNvPr id="1343" name="Google Shape;1343;p180"/>
                <p:cNvSpPr/>
                <p:nvPr/>
              </p:nvSpPr>
              <p:spPr>
                <a:xfrm>
                  <a:off x="6075125" y="3079475"/>
                  <a:ext cx="1294800" cy="133500"/>
                </a:xfrm>
                <a:prstGeom prst="rect">
                  <a:avLst/>
                </a:prstGeom>
                <a:solidFill>
                  <a:srgbClr val="307B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44" name="Google Shape;1344;p180"/>
                <p:cNvGrpSpPr/>
                <p:nvPr/>
              </p:nvGrpSpPr>
              <p:grpSpPr>
                <a:xfrm>
                  <a:off x="6031394" y="2800065"/>
                  <a:ext cx="92400" cy="411825"/>
                  <a:chOff x="845575" y="2563700"/>
                  <a:chExt cx="92400" cy="411825"/>
                </a:xfrm>
              </p:grpSpPr>
              <p:cxnSp>
                <p:nvCxnSpPr>
                  <p:cNvPr id="1345" name="Google Shape;1345;p180"/>
                  <p:cNvCxnSpPr/>
                  <p:nvPr/>
                </p:nvCxnSpPr>
                <p:spPr>
                  <a:xfrm>
                    <a:off x="891775" y="2616125"/>
                    <a:ext cx="0" cy="3594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1346" name="Google Shape;1346;p180"/>
                  <p:cNvSpPr/>
                  <p:nvPr/>
                </p:nvSpPr>
                <p:spPr>
                  <a:xfrm>
                    <a:off x="845575" y="2563700"/>
                    <a:ext cx="92400" cy="924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347" name="Google Shape;1347;p180"/>
                <p:cNvSpPr txBox="1"/>
                <p:nvPr/>
              </p:nvSpPr>
              <p:spPr>
                <a:xfrm>
                  <a:off x="5707748" y="3216600"/>
                  <a:ext cx="976500" cy="3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b="1" lang="en" sz="12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2024 - Q3</a:t>
                  </a:r>
                  <a:endParaRPr b="1" sz="12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1348" name="Google Shape;1348;p180"/>
                <p:cNvSpPr txBox="1"/>
                <p:nvPr/>
              </p:nvSpPr>
              <p:spPr>
                <a:xfrm>
                  <a:off x="5848109" y="1562880"/>
                  <a:ext cx="2052300" cy="9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0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Stakeholder Training</a:t>
                  </a:r>
                  <a:endParaRPr b="1" sz="10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sz="1000"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Field offices conduct hands-on training sessions and table top exercises for local partners. Complete by August 31, 2024</a:t>
                  </a:r>
                  <a:endParaRPr b="1" sz="1000"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  <p:grpSp>
            <p:nvGrpSpPr>
              <p:cNvPr id="1349" name="Google Shape;1349;p180"/>
              <p:cNvGrpSpPr/>
              <p:nvPr/>
            </p:nvGrpSpPr>
            <p:grpSpPr>
              <a:xfrm>
                <a:off x="6373786" y="2155525"/>
                <a:ext cx="2175817" cy="1691229"/>
                <a:chOff x="6914601" y="2702607"/>
                <a:chExt cx="2231836" cy="1711771"/>
              </a:xfrm>
            </p:grpSpPr>
            <p:sp>
              <p:nvSpPr>
                <p:cNvPr id="1350" name="Google Shape;1350;p180"/>
                <p:cNvSpPr/>
                <p:nvPr/>
              </p:nvSpPr>
              <p:spPr>
                <a:xfrm>
                  <a:off x="7369837" y="3079475"/>
                  <a:ext cx="1776600" cy="133500"/>
                </a:xfrm>
                <a:prstGeom prst="rect">
                  <a:avLst/>
                </a:prstGeom>
                <a:solidFill>
                  <a:srgbClr val="0944A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51" name="Google Shape;1351;p180"/>
                <p:cNvGrpSpPr/>
                <p:nvPr/>
              </p:nvGrpSpPr>
              <p:grpSpPr>
                <a:xfrm rot="10800000">
                  <a:off x="7328221" y="3079467"/>
                  <a:ext cx="92400" cy="411825"/>
                  <a:chOff x="2070100" y="2563700"/>
                  <a:chExt cx="92400" cy="411825"/>
                </a:xfrm>
              </p:grpSpPr>
              <p:cxnSp>
                <p:nvCxnSpPr>
                  <p:cNvPr id="1352" name="Google Shape;1352;p180"/>
                  <p:cNvCxnSpPr/>
                  <p:nvPr/>
                </p:nvCxnSpPr>
                <p:spPr>
                  <a:xfrm>
                    <a:off x="2116300" y="2616125"/>
                    <a:ext cx="0" cy="3594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1353" name="Google Shape;1353;p180"/>
                  <p:cNvSpPr/>
                  <p:nvPr/>
                </p:nvSpPr>
                <p:spPr>
                  <a:xfrm>
                    <a:off x="2070100" y="2563700"/>
                    <a:ext cx="92400" cy="924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354" name="Google Shape;1354;p180"/>
                <p:cNvSpPr txBox="1"/>
                <p:nvPr/>
              </p:nvSpPr>
              <p:spPr>
                <a:xfrm>
                  <a:off x="6914601" y="2702607"/>
                  <a:ext cx="1041300" cy="3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b="1" lang="en" sz="12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2024 - Q4</a:t>
                  </a:r>
                  <a:endParaRPr b="1" sz="12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1355" name="Google Shape;1355;p180"/>
                <p:cNvSpPr txBox="1"/>
                <p:nvPr/>
              </p:nvSpPr>
              <p:spPr>
                <a:xfrm>
                  <a:off x="6958607" y="3470577"/>
                  <a:ext cx="2120100" cy="9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000">
                      <a:solidFill>
                        <a:schemeClr val="dk2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Review</a:t>
                  </a:r>
                  <a:endParaRPr b="1" sz="10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sz="1000"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en" sz="1000"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Provide any necessary updates to training via webinars and job sheets.   Complete by September 30, 2024.</a:t>
                  </a:r>
                  <a:endParaRPr b="1" sz="1000"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  <p:sp>
            <p:nvSpPr>
              <p:cNvPr id="1356" name="Google Shape;1356;p180"/>
              <p:cNvSpPr txBox="1"/>
              <p:nvPr/>
            </p:nvSpPr>
            <p:spPr>
              <a:xfrm>
                <a:off x="7469213" y="1119000"/>
                <a:ext cx="1491300" cy="93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dk2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Rollout</a:t>
                </a:r>
                <a:endParaRPr b="1" sz="1000">
                  <a:solidFill>
                    <a:schemeClr val="dk2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000"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1000">
                    <a:latin typeface="Libre Franklin"/>
                    <a:ea typeface="Libre Franklin"/>
                    <a:cs typeface="Libre Franklin"/>
                    <a:sym typeface="Libre Franklin"/>
                  </a:rPr>
                  <a:t>Rollout NWS FIM Services to 30% of the nation by September 30, 2024</a:t>
                </a:r>
                <a:r>
                  <a:rPr lang="en" sz="1000"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  <a:endParaRPr b="1" sz="100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357" name="Google Shape;1357;p180"/>
            <p:cNvSpPr txBox="1"/>
            <p:nvPr/>
          </p:nvSpPr>
          <p:spPr>
            <a:xfrm>
              <a:off x="8012727" y="2657300"/>
              <a:ext cx="947700" cy="3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chemeClr val="dk2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2025 - Q1</a:t>
              </a:r>
              <a:endParaRPr b="1"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358" name="Google Shape;1358;p180"/>
            <p:cNvSpPr/>
            <p:nvPr/>
          </p:nvSpPr>
          <p:spPr>
            <a:xfrm>
              <a:off x="8503365" y="2248775"/>
              <a:ext cx="90300" cy="91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59" name="Google Shape;1359;p180"/>
          <p:cNvSpPr txBox="1"/>
          <p:nvPr/>
        </p:nvSpPr>
        <p:spPr>
          <a:xfrm>
            <a:off x="788075" y="4819500"/>
            <a:ext cx="77829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Libre Franklin"/>
                <a:ea typeface="Libre Franklin"/>
                <a:cs typeface="Libre Franklin"/>
                <a:sym typeface="Libre Franklin"/>
              </a:rPr>
              <a:t>Disclaimer: Dates for webinars ahead of each workshop TBD - and will be recorded!</a:t>
            </a:r>
            <a:endParaRPr i="1" sz="1600">
              <a:solidFill>
                <a:srgbClr val="626B7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360" name="Google Shape;1360;p180"/>
          <p:cNvCxnSpPr/>
          <p:nvPr/>
        </p:nvCxnSpPr>
        <p:spPr>
          <a:xfrm flipH="1">
            <a:off x="4505575" y="1304700"/>
            <a:ext cx="16200" cy="1763700"/>
          </a:xfrm>
          <a:prstGeom prst="straightConnector1">
            <a:avLst/>
          </a:pr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1" name="Google Shape;1361;p180"/>
          <p:cNvCxnSpPr/>
          <p:nvPr/>
        </p:nvCxnSpPr>
        <p:spPr>
          <a:xfrm>
            <a:off x="4481348" y="1266975"/>
            <a:ext cx="2728800" cy="9600"/>
          </a:xfrm>
          <a:prstGeom prst="straightConnector1">
            <a:avLst/>
          </a:pr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81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181"/>
          <p:cNvSpPr txBox="1"/>
          <p:nvPr>
            <p:ph type="title"/>
          </p:nvPr>
        </p:nvSpPr>
        <p:spPr>
          <a:xfrm>
            <a:off x="318656" y="37162"/>
            <a:ext cx="8510400" cy="44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Integration</a:t>
            </a:r>
            <a:r>
              <a:rPr lang="en"/>
              <a:t> into the IMS Prototype</a:t>
            </a:r>
            <a:endParaRPr/>
          </a:p>
        </p:txBody>
      </p:sp>
      <p:pic>
        <p:nvPicPr>
          <p:cNvPr id="1368" name="Google Shape;1368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2925"/>
            <a:ext cx="9144000" cy="443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82"/>
          <p:cNvSpPr txBox="1"/>
          <p:nvPr>
            <p:ph idx="1" type="body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p182"/>
          <p:cNvSpPr txBox="1"/>
          <p:nvPr>
            <p:ph type="title"/>
          </p:nvPr>
        </p:nvSpPr>
        <p:spPr>
          <a:xfrm>
            <a:off x="316806" y="92312"/>
            <a:ext cx="8510400" cy="44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integration into IMS</a:t>
            </a:r>
            <a:endParaRPr/>
          </a:p>
        </p:txBody>
      </p:sp>
      <p:pic>
        <p:nvPicPr>
          <p:cNvPr id="1375" name="Google Shape;1375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0" y="691500"/>
            <a:ext cx="9143998" cy="443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183"/>
          <p:cNvSpPr txBox="1"/>
          <p:nvPr/>
        </p:nvSpPr>
        <p:spPr>
          <a:xfrm>
            <a:off x="42125" y="3166000"/>
            <a:ext cx="8567400" cy="1160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chemeClr val="dk1"/>
            </a:outerShdw>
          </a:effectLst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" sz="3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Implementation of Forecast Flood Inundation Services To The Nation - An Update</a:t>
            </a:r>
            <a:endParaRPr b="1" i="1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183"/>
          <p:cNvSpPr txBox="1"/>
          <p:nvPr>
            <p:ph idx="1" type="subTitle"/>
          </p:nvPr>
        </p:nvSpPr>
        <p:spPr>
          <a:xfrm>
            <a:off x="2021425" y="4366351"/>
            <a:ext cx="65295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David R. Vallee</a:t>
            </a:r>
            <a:br>
              <a:rPr b="1" lang="en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12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1" lang="en" sz="1200">
                <a:solidFill>
                  <a:srgbClr val="F2F2F2"/>
                </a:solidFill>
              </a:rPr>
              <a:t>irector, Service Innovation and Partnership Division</a:t>
            </a:r>
            <a:br>
              <a:rPr b="1" lang="en" sz="1200">
                <a:solidFill>
                  <a:srgbClr val="F2F2F2"/>
                </a:solidFill>
              </a:rPr>
            </a:br>
            <a:r>
              <a:rPr b="1" i="0" lang="en" sz="12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NOAA/NWS </a:t>
            </a:r>
            <a:r>
              <a:rPr b="1" lang="en" sz="1200">
                <a:solidFill>
                  <a:srgbClr val="F2F2F2"/>
                </a:solidFill>
              </a:rPr>
              <a:t>Office of Water Prediction/National Water Center</a:t>
            </a:r>
            <a:endParaRPr b="1" i="0" sz="12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200"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62"/>
          <p:cNvSpPr txBox="1"/>
          <p:nvPr>
            <p:ph type="title"/>
          </p:nvPr>
        </p:nvSpPr>
        <p:spPr>
          <a:xfrm>
            <a:off x="47699" y="529015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rPr lang="en" sz="1500"/>
              <a:t>Current Flood Services</a:t>
            </a:r>
            <a:endParaRPr sz="2700"/>
          </a:p>
        </p:txBody>
      </p:sp>
      <p:sp>
        <p:nvSpPr>
          <p:cNvPr id="1111" name="Google Shape;1111;p162"/>
          <p:cNvSpPr txBox="1"/>
          <p:nvPr/>
        </p:nvSpPr>
        <p:spPr>
          <a:xfrm>
            <a:off x="21525" y="2672546"/>
            <a:ext cx="45243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13E"/>
              </a:buClr>
              <a:buSzPts val="3200"/>
              <a:buFont typeface="Arial"/>
              <a:buNone/>
            </a:pPr>
            <a:r>
              <a:rPr b="1" i="0" lang="en" sz="1500" u="none" cap="none" strike="noStrike">
                <a:solidFill>
                  <a:srgbClr val="30313E"/>
                </a:solidFill>
                <a:latin typeface="Arial"/>
                <a:ea typeface="Arial"/>
                <a:cs typeface="Arial"/>
                <a:sym typeface="Arial"/>
              </a:rPr>
              <a:t>Partner feedback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162"/>
          <p:cNvSpPr txBox="1"/>
          <p:nvPr/>
        </p:nvSpPr>
        <p:spPr>
          <a:xfrm>
            <a:off x="47700" y="891621"/>
            <a:ext cx="4524300" cy="17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41" lvl="0" marL="4571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Flood and Flash Flood Watches &amp; Warnings</a:t>
            </a:r>
            <a:endParaRPr sz="1300"/>
          </a:p>
          <a:p>
            <a:pPr indent="-311142" lvl="1" marL="91437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300"/>
              <a:buFont typeface="Arial"/>
              <a:buChar char="○"/>
            </a:pPr>
            <a:r>
              <a:rPr b="0" i="0" lang="en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Providing general information on timing and impact on small streams</a:t>
            </a:r>
            <a:endParaRPr sz="1300"/>
          </a:p>
          <a:p>
            <a:pPr indent="-311142" lvl="1" marL="91437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300"/>
              <a:buFont typeface="Arial"/>
              <a:buChar char="○"/>
            </a:pPr>
            <a:r>
              <a:rPr b="0" i="0" lang="en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Detailed timing and impacts in the vicinity of our river forecast locations</a:t>
            </a:r>
            <a:endParaRPr sz="1300"/>
          </a:p>
          <a:p>
            <a:pPr indent="-311141" lvl="0" marL="4571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Impact-based Decision Support Briefings, packages and Webinars</a:t>
            </a:r>
            <a:endParaRPr sz="1300"/>
          </a:p>
        </p:txBody>
      </p:sp>
      <p:sp>
        <p:nvSpPr>
          <p:cNvPr id="1113" name="Google Shape;1113;p162"/>
          <p:cNvSpPr txBox="1"/>
          <p:nvPr/>
        </p:nvSpPr>
        <p:spPr>
          <a:xfrm>
            <a:off x="47699" y="2924624"/>
            <a:ext cx="45243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41" lvl="0" marL="4571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While our current services are tremendously valuable, </a:t>
            </a:r>
            <a:r>
              <a:rPr b="1" i="0" lang="en" sz="1300" u="none" cap="none" strike="noStrike">
                <a:solidFill>
                  <a:srgbClr val="C00000"/>
                </a:solidFill>
              </a:rPr>
              <a:t>warnings lack specificity of location, timing and detailed impacts such as potential extent of inundation &amp; duration of flooding</a:t>
            </a:r>
            <a:endParaRPr b="1" i="0" sz="1300" u="none" cap="none" strike="noStrike">
              <a:solidFill>
                <a:srgbClr val="C00000"/>
              </a:solidFill>
            </a:endParaRPr>
          </a:p>
          <a:p>
            <a:pPr indent="-311141" lvl="0" marL="4571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Lead time is critical in preparation</a:t>
            </a:r>
            <a:endParaRPr b="0" i="0" sz="13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41" lvl="0" marL="4571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Knowing what roadways, bridges, etc. could be impacted is invaluable</a:t>
            </a:r>
            <a:endParaRPr b="0" i="0" sz="13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A4595"/>
              </a:solidFill>
            </a:endParaRPr>
          </a:p>
        </p:txBody>
      </p:sp>
      <p:sp>
        <p:nvSpPr>
          <p:cNvPr id="1114" name="Google Shape;1114;p162"/>
          <p:cNvSpPr txBox="1"/>
          <p:nvPr/>
        </p:nvSpPr>
        <p:spPr>
          <a:xfrm>
            <a:off x="-126224" y="-96510"/>
            <a:ext cx="4598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are we doing this?</a:t>
            </a:r>
            <a:br>
              <a:rPr b="0" i="0" lang="en" sz="2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1" lang="en" sz="1800" u="none" cap="none" strike="noStrike">
                <a:solidFill>
                  <a:srgbClr val="0A459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fill a significant service gap!</a:t>
            </a:r>
            <a:endParaRPr b="0" i="0" sz="2100" u="none" cap="none" strike="noStrike">
              <a:solidFill>
                <a:srgbClr val="0A459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15" name="Google Shape;1115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2050" y="2672557"/>
            <a:ext cx="4375235" cy="233751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6" name="Google Shape;1116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2050" y="46618"/>
            <a:ext cx="4375226" cy="2519275"/>
          </a:xfrm>
          <a:prstGeom prst="rect">
            <a:avLst/>
          </a:prstGeom>
          <a:noFill/>
          <a:ln cap="flat" cmpd="sng" w="9525">
            <a:solidFill>
              <a:srgbClr val="0099D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63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23" name="Google Shape;1123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650" y="984750"/>
            <a:ext cx="8464500" cy="5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163"/>
          <p:cNvSpPr txBox="1"/>
          <p:nvPr/>
        </p:nvSpPr>
        <p:spPr>
          <a:xfrm>
            <a:off x="5944449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2023</a:t>
            </a:r>
            <a:endParaRPr b="1"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25" name="Google Shape;1125;p163"/>
          <p:cNvSpPr txBox="1"/>
          <p:nvPr/>
        </p:nvSpPr>
        <p:spPr>
          <a:xfrm>
            <a:off x="31864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ibre Franklin"/>
                <a:ea typeface="Libre Franklin"/>
                <a:cs typeface="Libre Franklin"/>
                <a:sym typeface="Libre Franklin"/>
              </a:rPr>
              <a:t>NWC Summer Institute</a:t>
            </a:r>
            <a:endParaRPr b="1"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Demonstrated continental scale FIM capability using the Height Above Nearest Drainage (HAND) method.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26" name="Google Shape;1126;p163"/>
          <p:cNvSpPr txBox="1"/>
          <p:nvPr/>
        </p:nvSpPr>
        <p:spPr>
          <a:xfrm>
            <a:off x="7652824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2026</a:t>
            </a:r>
            <a:endParaRPr b="1"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27" name="Google Shape;1127;p163"/>
          <p:cNvSpPr txBox="1"/>
          <p:nvPr/>
        </p:nvSpPr>
        <p:spPr>
          <a:xfrm>
            <a:off x="2507786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2019</a:t>
            </a:r>
            <a:endParaRPr b="1"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28" name="Google Shape;1128;p163"/>
          <p:cNvSpPr txBox="1"/>
          <p:nvPr/>
        </p:nvSpPr>
        <p:spPr>
          <a:xfrm>
            <a:off x="4226111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2021</a:t>
            </a:r>
            <a:endParaRPr b="1"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29" name="Google Shape;1129;p163"/>
          <p:cNvSpPr txBox="1"/>
          <p:nvPr/>
        </p:nvSpPr>
        <p:spPr>
          <a:xfrm>
            <a:off x="208249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ibre Franklin"/>
                <a:ea typeface="Libre Franklin"/>
                <a:cs typeface="Libre Franklin"/>
                <a:sym typeface="Libre Franklin"/>
              </a:rPr>
              <a:t>First DOC/NOAA Agency Priority Goal</a:t>
            </a:r>
            <a:endParaRPr b="1"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Near real-time demonstration in Texas.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Completed two tabletop exercises with core stakeholders and emergency responders.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30" name="Google Shape;1130;p163"/>
          <p:cNvSpPr txBox="1"/>
          <p:nvPr/>
        </p:nvSpPr>
        <p:spPr>
          <a:xfrm>
            <a:off x="3804150" y="1711551"/>
            <a:ext cx="15357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ibre Franklin"/>
                <a:ea typeface="Libre Franklin"/>
                <a:cs typeface="Libre Franklin"/>
                <a:sym typeface="Libre Franklin"/>
              </a:rPr>
              <a:t>Second DOC/NOAA Agency Priority Goal</a:t>
            </a:r>
            <a:endParaRPr b="1"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Near real-time demonstration in Texas and along the Atlantic Coast.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Completed two tabletop exercises across the Northeast with core stakeholders and emergency responders.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31" name="Google Shape;1131;p163"/>
          <p:cNvSpPr txBox="1"/>
          <p:nvPr/>
        </p:nvSpPr>
        <p:spPr>
          <a:xfrm>
            <a:off x="552579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ibre Franklin"/>
                <a:ea typeface="Libre Franklin"/>
                <a:cs typeface="Libre Franklin"/>
                <a:sym typeface="Libre Franklin"/>
              </a:rPr>
              <a:t>Operational FIM for 10% of U.S. Population</a:t>
            </a:r>
            <a:endParaRPr b="1"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Begin delivery of FIM services and Impact-based Decision Support Services (IDSS).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Leverage cloud-based solution.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32" name="Google Shape;1132;p163"/>
          <p:cNvSpPr txBox="1"/>
          <p:nvPr/>
        </p:nvSpPr>
        <p:spPr>
          <a:xfrm>
            <a:off x="7247448" y="1711539"/>
            <a:ext cx="1535700" cy="29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ibre Franklin"/>
                <a:ea typeface="Libre Franklin"/>
                <a:cs typeface="Libre Franklin"/>
                <a:sym typeface="Libre Franklin"/>
              </a:rPr>
              <a:t>Operational FIM for nearly 100% of U.S. Population</a:t>
            </a:r>
            <a:endParaRPr b="1"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Integrated FIM capabilities and services across the U.S.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190500" lvl="0" marL="171450" rtl="0" algn="l">
              <a:spcBef>
                <a:spcPts val="1000"/>
              </a:spcBef>
              <a:spcAft>
                <a:spcPts val="1000"/>
              </a:spcAft>
              <a:buSzPts val="1200"/>
              <a:buFont typeface="Libre Franklin"/>
              <a:buChar char="•"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Total Water Level FIM forecasts along the coasts.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33" name="Google Shape;1133;p163"/>
          <p:cNvSpPr txBox="1"/>
          <p:nvPr>
            <p:ph idx="4294967295"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</p:spPr>
        <p:txBody>
          <a:bodyPr anchorCtr="0" anchor="ctr" bIns="0" lIns="13500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Flood Inundation Mapping Timeline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134" name="Google Shape;1134;p163"/>
          <p:cNvSpPr txBox="1"/>
          <p:nvPr/>
        </p:nvSpPr>
        <p:spPr>
          <a:xfrm>
            <a:off x="789461" y="1203893"/>
            <a:ext cx="698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2017</a:t>
            </a:r>
            <a:endParaRPr b="1"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64"/>
          <p:cNvSpPr txBox="1"/>
          <p:nvPr>
            <p:ph idx="1" type="body"/>
          </p:nvPr>
        </p:nvSpPr>
        <p:spPr>
          <a:xfrm>
            <a:off x="54375" y="444136"/>
            <a:ext cx="4517700" cy="4652700"/>
          </a:xfrm>
          <a:prstGeom prst="rect">
            <a:avLst/>
          </a:prstGeom>
          <a:noFill/>
          <a:ln cap="flat" cmpd="sng" w="9525">
            <a:solidFill>
              <a:srgbClr val="307B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" sz="1400">
                <a:solidFill>
                  <a:schemeClr val="accent2"/>
                </a:solidFill>
              </a:rPr>
              <a:t>1. Partners found the combination of the NWS briefings with the FIM Service was a powerful </a:t>
            </a:r>
            <a:r>
              <a:rPr lang="en" sz="1400">
                <a:solidFill>
                  <a:schemeClr val="accent2"/>
                </a:solidFill>
              </a:rPr>
              <a:t>combination</a:t>
            </a:r>
            <a:r>
              <a:rPr lang="en" sz="1400">
                <a:solidFill>
                  <a:schemeClr val="accent2"/>
                </a:solidFill>
              </a:rPr>
              <a:t> to help them understand the impacts</a:t>
            </a:r>
            <a:br>
              <a:rPr lang="en" sz="1400">
                <a:solidFill>
                  <a:srgbClr val="0070C0"/>
                </a:solidFill>
              </a:rPr>
            </a:br>
            <a:r>
              <a:rPr b="1" lang="en" sz="1200">
                <a:solidFill>
                  <a:srgbClr val="C00000"/>
                </a:solidFill>
              </a:rPr>
              <a:t>      - 	Deliver through</a:t>
            </a:r>
            <a:r>
              <a:rPr b="1" lang="en" sz="1200">
                <a:solidFill>
                  <a:srgbClr val="C00000"/>
                </a:solidFill>
              </a:rPr>
              <a:t> </a:t>
            </a:r>
            <a:r>
              <a:rPr b="1" i="0" lang="en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web services briefed by a</a:t>
            </a:r>
            <a:br>
              <a:rPr b="1" i="0" lang="en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	professional forecaster</a:t>
            </a:r>
            <a:br>
              <a:rPr b="1" i="0" lang="en" sz="12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sz="1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0" lang="en" sz="14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2. The capabilities provided by these FIM services would be a </a:t>
            </a:r>
            <a:r>
              <a:rPr i="0" lang="en" sz="14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1" i="0" lang="en" sz="1400" u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game changer”</a:t>
            </a:r>
            <a:r>
              <a:rPr b="1" i="0" lang="en" sz="14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>
                <a:solidFill>
                  <a:schemeClr val="accent2"/>
                </a:solidFill>
              </a:rPr>
              <a:t>for</a:t>
            </a:r>
            <a:r>
              <a:rPr i="0" lang="en" sz="1400" u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the emergency management community</a:t>
            </a:r>
            <a:endParaRPr i="0" sz="14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rtl="0" algn="l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b="1" lang="en" sz="1200">
                <a:solidFill>
                  <a:srgbClr val="C00000"/>
                </a:solidFill>
              </a:rPr>
              <a:t>   - 	These geospatial services allowed for the creation</a:t>
            </a:r>
            <a:br>
              <a:rPr b="1" lang="en" sz="1200">
                <a:solidFill>
                  <a:srgbClr val="C00000"/>
                </a:solidFill>
              </a:rPr>
            </a:br>
            <a:r>
              <a:rPr b="1" lang="en" sz="1200">
                <a:solidFill>
                  <a:srgbClr val="C00000"/>
                </a:solidFill>
              </a:rPr>
              <a:t>	of a common operating picture</a:t>
            </a:r>
            <a:br>
              <a:rPr b="1" lang="en" sz="1200">
                <a:solidFill>
                  <a:srgbClr val="C00000"/>
                </a:solidFill>
              </a:rPr>
            </a:br>
            <a:endParaRPr b="1" sz="1200">
              <a:solidFill>
                <a:srgbClr val="C00000"/>
              </a:solidFill>
            </a:endParaRPr>
          </a:p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>
                <a:solidFill>
                  <a:schemeClr val="accent2"/>
                </a:solidFill>
              </a:rPr>
              <a:t>3. Services would be most useful in staging and planning activities in the 1-3 day timeframe </a:t>
            </a:r>
            <a:endParaRPr sz="1400">
              <a:solidFill>
                <a:schemeClr val="accent2"/>
              </a:solidFill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200"/>
              <a:buChar char="-"/>
            </a:pPr>
            <a:r>
              <a:rPr b="1" lang="en" sz="1200">
                <a:solidFill>
                  <a:srgbClr val="C00000"/>
                </a:solidFill>
              </a:rPr>
              <a:t>County EM: </a:t>
            </a:r>
            <a:r>
              <a:rPr b="1" i="1" lang="en" sz="12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“Had I had this tool in 2011, we would have</a:t>
            </a:r>
            <a:br>
              <a:rPr b="1" i="1" lang="en" sz="12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" sz="12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had a larger evacuation area established earlier, would have</a:t>
            </a:r>
            <a:br>
              <a:rPr b="1" i="1" lang="en" sz="12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" sz="12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moved emergency assets out of the flood zone, pre-positioned support resources and been able to provide better information to the residents of the affected area.”  </a:t>
            </a:r>
            <a:endParaRPr sz="1200">
              <a:solidFill>
                <a:schemeClr val="dk1"/>
              </a:solidFill>
            </a:endParaRPr>
          </a:p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1400">
              <a:solidFill>
                <a:schemeClr val="accent2"/>
              </a:solidFill>
            </a:endParaRPr>
          </a:p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1400">
                <a:solidFill>
                  <a:schemeClr val="accent2"/>
                </a:solidFill>
              </a:rPr>
              <a:t>4. Depth is tremendously important - as it determines the types of resources needed for the flood fight</a:t>
            </a:r>
            <a:endParaRPr sz="1400">
              <a:solidFill>
                <a:schemeClr val="accent2"/>
              </a:solidFill>
            </a:endParaRPr>
          </a:p>
          <a:p>
            <a:pPr indent="0" lvl="0" marL="508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800"/>
              <a:buNone/>
            </a:pPr>
            <a:r>
              <a:t/>
            </a:r>
            <a:endParaRPr b="0" sz="1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164"/>
          <p:cNvSpPr txBox="1"/>
          <p:nvPr>
            <p:ph type="title"/>
          </p:nvPr>
        </p:nvSpPr>
        <p:spPr>
          <a:xfrm>
            <a:off x="605100" y="46625"/>
            <a:ext cx="79338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800"/>
              <a:t>Tabletop Exercises: Key Findings</a:t>
            </a:r>
            <a:endParaRPr sz="2800"/>
          </a:p>
        </p:txBody>
      </p:sp>
      <p:pic>
        <p:nvPicPr>
          <p:cNvPr descr="https://lh3.googleusercontent.com/7B33dCsW0KDkYKbeXlAQlfWvO4PNmDM1q1MdBDH2kgdiMIZC8e3gGx4WWKMRXcKwbgd2kS7g3mNDtPq0vREOMZbNG_TUMvdW2PI45fNg7gGmrFcH2xlq37Jz5sYg2teeAmmV5GmrlA8" id="1141" name="Google Shape;1141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2600" y="2789291"/>
            <a:ext cx="4409100" cy="207232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2" name="Google Shape;1142;p164"/>
          <p:cNvSpPr txBox="1"/>
          <p:nvPr/>
        </p:nvSpPr>
        <p:spPr>
          <a:xfrm>
            <a:off x="4742645" y="4773721"/>
            <a:ext cx="4409100" cy="338700"/>
          </a:xfrm>
          <a:prstGeom prst="rect">
            <a:avLst/>
          </a:prstGeom>
          <a:solidFill>
            <a:srgbClr val="0A4595"/>
          </a:solidFill>
          <a:ln cap="flat" cmpd="sng" w="9525">
            <a:solidFill>
              <a:srgbClr val="0732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Record flooding along Schoharie Creek in the </a:t>
            </a:r>
            <a:r>
              <a:rPr lang="en" sz="900">
                <a:solidFill>
                  <a:srgbClr val="FFFFFF"/>
                </a:solidFill>
              </a:rPr>
              <a:t>town</a:t>
            </a:r>
            <a:r>
              <a:rPr b="0" i="0" lang="en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of Schoharie on the morning of Sunday, August 28</a:t>
            </a:r>
            <a:r>
              <a:rPr b="0" baseline="30000" i="0" lang="en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2011. </a:t>
            </a:r>
            <a:r>
              <a:rPr lang="en" sz="900">
                <a:solidFill>
                  <a:srgbClr val="FFFFFF"/>
                </a:solidFill>
              </a:rPr>
              <a:t> Source: Kait Wood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3" name="Google Shape;1143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9200" y="459675"/>
            <a:ext cx="4409101" cy="20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p164"/>
          <p:cNvSpPr txBox="1"/>
          <p:nvPr/>
        </p:nvSpPr>
        <p:spPr>
          <a:xfrm>
            <a:off x="4727061" y="2425125"/>
            <a:ext cx="4409100" cy="338700"/>
          </a:xfrm>
          <a:prstGeom prst="rect">
            <a:avLst/>
          </a:prstGeom>
          <a:solidFill>
            <a:srgbClr val="0A4595"/>
          </a:solidFill>
          <a:ln cap="flat" cmpd="sng" w="9525">
            <a:solidFill>
              <a:srgbClr val="0732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West Warwick Wastewater Treatment Facility under siege, morning of April 1st, 2010 as the Pawtuxet River began to recede.  Photo: RI ANG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1149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Google Shape;1157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4336" y="595748"/>
            <a:ext cx="3431736" cy="1982663"/>
          </a:xfrm>
          <a:prstGeom prst="rect">
            <a:avLst/>
          </a:prstGeom>
          <a:noFill/>
          <a:ln cap="flat" cmpd="sng" w="9525">
            <a:solidFill>
              <a:srgbClr val="252C3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8" name="Google Shape;1158;p166"/>
          <p:cNvSpPr txBox="1"/>
          <p:nvPr/>
        </p:nvSpPr>
        <p:spPr>
          <a:xfrm>
            <a:off x="219854" y="952289"/>
            <a:ext cx="2202000" cy="28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7650" lIns="67650" spcFirstLastPara="1" rIns="67650" wrap="square" tIns="676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A5190"/>
                </a:solidFill>
                <a:latin typeface="Arial"/>
                <a:ea typeface="Arial"/>
                <a:cs typeface="Arial"/>
                <a:sym typeface="Arial"/>
              </a:rPr>
              <a:t>National Water Model Guidance</a:t>
            </a:r>
            <a:endParaRPr sz="1100">
              <a:solidFill>
                <a:srgbClr val="0A519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Completely automated process with no forecaster engagement – but provides complimentary guidance on ~</a:t>
            </a:r>
            <a:r>
              <a:rPr lang="en" sz="1000"/>
              <a:t>3.4</a:t>
            </a: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million stream miles nationwide</a:t>
            </a:r>
            <a:r>
              <a:rPr lang="en" sz="1000"/>
              <a:t>, including Puerto Rico and the Virgin Islands, Hawaii, and by the fall - portions of Alaska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66"/>
          <p:cNvSpPr txBox="1"/>
          <p:nvPr>
            <p:ph type="title"/>
          </p:nvPr>
        </p:nvSpPr>
        <p:spPr>
          <a:xfrm>
            <a:off x="0" y="135206"/>
            <a:ext cx="9144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900">
                <a:solidFill>
                  <a:srgbClr val="000090"/>
                </a:solidFill>
              </a:rPr>
              <a:t>The Method behind FIM Services:  Height Above Nearest Drainage (HAND)</a:t>
            </a:r>
            <a:br>
              <a:rPr lang="en" sz="1900">
                <a:solidFill>
                  <a:srgbClr val="000090"/>
                </a:solidFill>
              </a:rPr>
            </a:br>
            <a:r>
              <a:rPr i="1" lang="en" sz="1700">
                <a:solidFill>
                  <a:srgbClr val="FF0000"/>
                </a:solidFill>
              </a:rPr>
              <a:t>Deliver Forecast Flood Inundation Services</a:t>
            </a:r>
            <a:br>
              <a:rPr b="0" lang="en" sz="1700">
                <a:solidFill>
                  <a:srgbClr val="FF0000"/>
                </a:solidFill>
              </a:rPr>
            </a:br>
            <a:endParaRPr sz="1700">
              <a:solidFill>
                <a:srgbClr val="FF0000"/>
              </a:solidFill>
            </a:endParaRPr>
          </a:p>
        </p:txBody>
      </p:sp>
      <p:sp>
        <p:nvSpPr>
          <p:cNvPr id="1160" name="Google Shape;1160;p166"/>
          <p:cNvSpPr txBox="1"/>
          <p:nvPr/>
        </p:nvSpPr>
        <p:spPr>
          <a:xfrm>
            <a:off x="219850" y="2279645"/>
            <a:ext cx="2048400" cy="4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7650" lIns="67650" spcFirstLastPara="1" rIns="67650" wrap="square" tIns="676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A5190"/>
                </a:solidFill>
              </a:rPr>
              <a:t>River Center</a:t>
            </a:r>
            <a:r>
              <a:rPr b="1" i="0" lang="en" sz="1100" u="none" cap="none" strike="noStrike">
                <a:solidFill>
                  <a:srgbClr val="0A5190"/>
                </a:solidFill>
                <a:latin typeface="Arial"/>
                <a:ea typeface="Arial"/>
                <a:cs typeface="Arial"/>
                <a:sym typeface="Arial"/>
              </a:rPr>
              <a:t> Forecasts</a:t>
            </a:r>
            <a:b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Forecasters heavily engaged in the forecast production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1" name="Google Shape;1161;p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175" y="2799075"/>
            <a:ext cx="2852175" cy="2085275"/>
          </a:xfrm>
          <a:prstGeom prst="rect">
            <a:avLst/>
          </a:prstGeom>
          <a:noFill/>
          <a:ln cap="flat" cmpd="sng" w="9525">
            <a:solidFill>
              <a:srgbClr val="252C3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62" name="Google Shape;1162;p166"/>
          <p:cNvSpPr txBox="1"/>
          <p:nvPr/>
        </p:nvSpPr>
        <p:spPr>
          <a:xfrm>
            <a:off x="6661507" y="4359121"/>
            <a:ext cx="24219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650" lIns="67650" spcFirstLastPara="1" rIns="67650" wrap="square" tIns="676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Flood Inundation Mapping Services </a:t>
            </a:r>
            <a:endParaRPr b="1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166"/>
          <p:cNvSpPr txBox="1"/>
          <p:nvPr/>
        </p:nvSpPr>
        <p:spPr>
          <a:xfrm>
            <a:off x="5915909" y="2531162"/>
            <a:ext cx="3080400" cy="223200"/>
          </a:xfrm>
          <a:prstGeom prst="rect">
            <a:avLst/>
          </a:prstGeom>
          <a:gradFill>
            <a:gsLst>
              <a:gs pos="0">
                <a:srgbClr val="062E63"/>
              </a:gs>
              <a:gs pos="48000">
                <a:srgbClr val="09489E"/>
              </a:gs>
              <a:gs pos="100000">
                <a:srgbClr val="3687F3"/>
              </a:gs>
            </a:gsLst>
            <a:lin ang="16200038" scaled="0"/>
          </a:gra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Pawtuxet River Valley – West Warwick/Warwick</a:t>
            </a:r>
            <a:endParaRPr sz="1100"/>
          </a:p>
        </p:txBody>
      </p:sp>
      <p:pic>
        <p:nvPicPr>
          <p:cNvPr id="1164" name="Google Shape;1164;p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51050" y="3143846"/>
            <a:ext cx="2361250" cy="13783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65" name="Google Shape;1165;p166"/>
          <p:cNvSpPr/>
          <p:nvPr/>
        </p:nvSpPr>
        <p:spPr>
          <a:xfrm rot="-2194450">
            <a:off x="2313852" y="2088880"/>
            <a:ext cx="1174096" cy="553026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25400">
            <a:solidFill>
              <a:srgbClr val="7939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166"/>
          <p:cNvSpPr txBox="1"/>
          <p:nvPr/>
        </p:nvSpPr>
        <p:spPr>
          <a:xfrm>
            <a:off x="3151050" y="2800879"/>
            <a:ext cx="2361300" cy="329100"/>
          </a:xfrm>
          <a:prstGeom prst="rect">
            <a:avLst/>
          </a:prstGeom>
          <a:gradFill>
            <a:gsLst>
              <a:gs pos="0">
                <a:srgbClr val="6E1C0E"/>
              </a:gs>
              <a:gs pos="48000">
                <a:srgbClr val="AD2C15"/>
              </a:gs>
              <a:gs pos="100000">
                <a:srgbClr val="E96751"/>
              </a:gs>
            </a:gsLst>
            <a:lin ang="16200038" scaled="0"/>
          </a:gradFill>
          <a:ln>
            <a:noFill/>
          </a:ln>
        </p:spPr>
        <p:txBody>
          <a:bodyPr anchorCtr="0" anchor="ctr" bIns="67650" lIns="67650" spcFirstLastPara="1" rIns="67650" wrap="square" tIns="676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Height Above Nearest Drainage</a:t>
            </a:r>
            <a:b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(HAND)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166"/>
          <p:cNvSpPr/>
          <p:nvPr/>
        </p:nvSpPr>
        <p:spPr>
          <a:xfrm>
            <a:off x="5512355" y="3520631"/>
            <a:ext cx="394800" cy="2616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25400">
            <a:solidFill>
              <a:srgbClr val="7939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166"/>
          <p:cNvSpPr txBox="1"/>
          <p:nvPr/>
        </p:nvSpPr>
        <p:spPr>
          <a:xfrm>
            <a:off x="6476924" y="532857"/>
            <a:ext cx="2250900" cy="396600"/>
          </a:xfrm>
          <a:prstGeom prst="rect">
            <a:avLst/>
          </a:prstGeom>
          <a:gradFill>
            <a:gsLst>
              <a:gs pos="0">
                <a:srgbClr val="6E1C0E"/>
              </a:gs>
              <a:gs pos="48000">
                <a:srgbClr val="AD2C15"/>
              </a:gs>
              <a:gs pos="100000">
                <a:srgbClr val="E96751"/>
              </a:gs>
            </a:gsLst>
            <a:lin ang="16200038" scaled="0"/>
          </a:gradFill>
          <a:ln>
            <a:noFill/>
          </a:ln>
        </p:spPr>
        <p:txBody>
          <a:bodyPr anchorCtr="0" anchor="ctr" bIns="67650" lIns="67650" spcFirstLastPara="1" rIns="67650" wrap="square" tIns="676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Height Above Nearest Drainage</a:t>
            </a:r>
            <a:b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(HAND)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9" name="Google Shape;1169;p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5750" y="930975"/>
            <a:ext cx="2220976" cy="13783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70" name="Google Shape;1170;p166"/>
          <p:cNvSpPr/>
          <p:nvPr/>
        </p:nvSpPr>
        <p:spPr>
          <a:xfrm>
            <a:off x="5948654" y="1156673"/>
            <a:ext cx="480900" cy="2163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E96751"/>
          </a:solidFill>
          <a:ln cap="flat" cmpd="sng" w="25400">
            <a:solidFill>
              <a:srgbClr val="7B20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166"/>
          <p:cNvSpPr/>
          <p:nvPr/>
        </p:nvSpPr>
        <p:spPr>
          <a:xfrm rot="5400000">
            <a:off x="7391896" y="2190603"/>
            <a:ext cx="474600" cy="2082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E96751"/>
          </a:solidFill>
          <a:ln cap="flat" cmpd="sng" w="25400">
            <a:solidFill>
              <a:srgbClr val="7B20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166"/>
          <p:cNvSpPr txBox="1"/>
          <p:nvPr/>
        </p:nvSpPr>
        <p:spPr>
          <a:xfrm rot="-2340269">
            <a:off x="2455006" y="2234268"/>
            <a:ext cx="802217" cy="28477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Replace 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173" name="Google Shape;1173;p166"/>
          <p:cNvSpPr/>
          <p:nvPr/>
        </p:nvSpPr>
        <p:spPr>
          <a:xfrm rot="4294926">
            <a:off x="3990661" y="2093860"/>
            <a:ext cx="956178" cy="492936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25400">
            <a:solidFill>
              <a:srgbClr val="7939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166"/>
          <p:cNvSpPr txBox="1"/>
          <p:nvPr/>
        </p:nvSpPr>
        <p:spPr>
          <a:xfrm rot="4213816">
            <a:off x="4127859" y="2182712"/>
            <a:ext cx="688267" cy="2847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Route 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175" name="Google Shape;1175;p1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23150" y="2754250"/>
            <a:ext cx="3073201" cy="2130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76" name="Google Shape;1176;p166"/>
          <p:cNvSpPr txBox="1"/>
          <p:nvPr/>
        </p:nvSpPr>
        <p:spPr>
          <a:xfrm>
            <a:off x="3304475" y="4645916"/>
            <a:ext cx="2202000" cy="4464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+</a:t>
            </a:r>
            <a:r>
              <a:rPr b="1"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RAStoFIM &amp; RAStoREM </a:t>
            </a:r>
            <a:r>
              <a:rPr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techniques</a:t>
            </a:r>
            <a:endParaRPr sz="5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77" name="Google Shape;1177;p166"/>
          <p:cNvSpPr/>
          <p:nvPr/>
        </p:nvSpPr>
        <p:spPr>
          <a:xfrm rot="-5400000">
            <a:off x="4150974" y="4324389"/>
            <a:ext cx="394500" cy="2616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25400">
            <a:solidFill>
              <a:srgbClr val="7939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166"/>
          <p:cNvSpPr/>
          <p:nvPr/>
        </p:nvSpPr>
        <p:spPr>
          <a:xfrm rot="5400000">
            <a:off x="4198673" y="4455909"/>
            <a:ext cx="299400" cy="261600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25400">
            <a:solidFill>
              <a:srgbClr val="7939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167"/>
          <p:cNvPicPr preferRelativeResize="0"/>
          <p:nvPr/>
        </p:nvPicPr>
        <p:blipFill rotWithShape="1">
          <a:blip r:embed="rId3">
            <a:alphaModFix/>
          </a:blip>
          <a:srcRect b="0" l="0" r="12998" t="0"/>
          <a:stretch/>
        </p:blipFill>
        <p:spPr>
          <a:xfrm>
            <a:off x="152050" y="813299"/>
            <a:ext cx="8839902" cy="394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167"/>
          <p:cNvPicPr preferRelativeResize="0"/>
          <p:nvPr/>
        </p:nvPicPr>
        <p:blipFill rotWithShape="1">
          <a:blip r:embed="rId4">
            <a:alphaModFix/>
          </a:blip>
          <a:srcRect b="0" l="0" r="13262" t="0"/>
          <a:stretch/>
        </p:blipFill>
        <p:spPr>
          <a:xfrm>
            <a:off x="153900" y="606250"/>
            <a:ext cx="8839898" cy="41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900" y="3058300"/>
            <a:ext cx="3200875" cy="1479175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7" name="Google Shape;1187;p167"/>
          <p:cNvSpPr txBox="1"/>
          <p:nvPr>
            <p:ph idx="4294967295" type="title"/>
          </p:nvPr>
        </p:nvSpPr>
        <p:spPr>
          <a:xfrm>
            <a:off x="318656" y="68987"/>
            <a:ext cx="8510400" cy="449700"/>
          </a:xfrm>
          <a:prstGeom prst="rect">
            <a:avLst/>
          </a:prstGeom>
        </p:spPr>
        <p:txBody>
          <a:bodyPr anchorCtr="0" anchor="ctr" bIns="0" lIns="135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Value of FIM Services - Visualizations to depict impacts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188" name="Google Shape;1188;p167"/>
          <p:cNvSpPr/>
          <p:nvPr/>
        </p:nvSpPr>
        <p:spPr>
          <a:xfrm>
            <a:off x="132800" y="4030000"/>
            <a:ext cx="3201000" cy="403800"/>
          </a:xfrm>
          <a:prstGeom prst="rect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9" name="Google Shape;1189;p1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1625" y="813300"/>
            <a:ext cx="3200875" cy="2030375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90" name="Google Shape;1190;p167"/>
          <p:cNvSpPr/>
          <p:nvPr/>
        </p:nvSpPr>
        <p:spPr>
          <a:xfrm>
            <a:off x="5396725" y="2441038"/>
            <a:ext cx="879000" cy="895500"/>
          </a:xfrm>
          <a:prstGeom prst="ellipse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191" name="Google Shape;1191;p167"/>
          <p:cNvCxnSpPr>
            <a:stCxn id="1189" idx="3"/>
          </p:cNvCxnSpPr>
          <p:nvPr/>
        </p:nvCxnSpPr>
        <p:spPr>
          <a:xfrm>
            <a:off x="3342500" y="1828487"/>
            <a:ext cx="1995300" cy="8442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2" name="Google Shape;1192;p167"/>
          <p:cNvSpPr txBox="1"/>
          <p:nvPr/>
        </p:nvSpPr>
        <p:spPr>
          <a:xfrm>
            <a:off x="6555400" y="3967225"/>
            <a:ext cx="2438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Prototype Forecast  Inundation Services</a:t>
            </a:r>
            <a:br>
              <a:rPr b="1" lang="en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1" lang="en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Ida, September 1, 2021</a:t>
            </a:r>
            <a:endParaRPr b="1">
              <a:solidFill>
                <a:srgbClr val="FF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93" name="Google Shape;1193;p167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68"/>
          <p:cNvPicPr preferRelativeResize="0"/>
          <p:nvPr/>
        </p:nvPicPr>
        <p:blipFill rotWithShape="1">
          <a:blip r:embed="rId3">
            <a:alphaModFix/>
          </a:blip>
          <a:srcRect b="7902" l="0" r="0" t="0"/>
          <a:stretch/>
        </p:blipFill>
        <p:spPr>
          <a:xfrm>
            <a:off x="3357700" y="535200"/>
            <a:ext cx="5700050" cy="42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75" y="535200"/>
            <a:ext cx="3208526" cy="226965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1" name="Google Shape;1201;p168"/>
          <p:cNvSpPr/>
          <p:nvPr/>
        </p:nvSpPr>
        <p:spPr>
          <a:xfrm>
            <a:off x="5237000" y="1859813"/>
            <a:ext cx="879000" cy="895500"/>
          </a:xfrm>
          <a:prstGeom prst="ellipse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202" name="Google Shape;1202;p168"/>
          <p:cNvCxnSpPr>
            <a:endCxn id="1201" idx="3"/>
          </p:cNvCxnSpPr>
          <p:nvPr/>
        </p:nvCxnSpPr>
        <p:spPr>
          <a:xfrm flipH="1" rot="10800000">
            <a:off x="3093527" y="2624170"/>
            <a:ext cx="2272200" cy="11640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03" name="Google Shape;1203;p1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75" y="2844675"/>
            <a:ext cx="3208526" cy="19181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4" name="Google Shape;1204;p168"/>
          <p:cNvSpPr txBox="1"/>
          <p:nvPr/>
        </p:nvSpPr>
        <p:spPr>
          <a:xfrm>
            <a:off x="64084" y="4357149"/>
            <a:ext cx="30711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Photo credit: Trevor Ballantyne </a:t>
            </a:r>
            <a:br>
              <a:rPr b="1" lang="en" sz="11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1" lang="en" sz="11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Norwich Bulletin</a:t>
            </a:r>
            <a:endParaRPr b="1" sz="1100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05" name="Google Shape;1205;p168"/>
          <p:cNvSpPr txBox="1"/>
          <p:nvPr>
            <p:ph idx="12" type="sldNum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6" name="Google Shape;1206;p168"/>
          <p:cNvSpPr txBox="1"/>
          <p:nvPr>
            <p:ph idx="4294967295" type="title"/>
          </p:nvPr>
        </p:nvSpPr>
        <p:spPr>
          <a:xfrm>
            <a:off x="318656" y="68987"/>
            <a:ext cx="8510400" cy="449700"/>
          </a:xfrm>
          <a:prstGeom prst="rect">
            <a:avLst/>
          </a:prstGeom>
        </p:spPr>
        <p:txBody>
          <a:bodyPr anchorCtr="0" anchor="ctr" bIns="0" lIns="135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Value of FIM Services - Visualizations to depict impacts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of Water Prediction">
  <a:themeElements>
    <a:clrScheme name="Office of Water Prediction">
      <a:dk1>
        <a:srgbClr val="000000"/>
      </a:dk1>
      <a:lt1>
        <a:srgbClr val="FFFFFF"/>
      </a:lt1>
      <a:dk2>
        <a:srgbClr val="1A4B90"/>
      </a:dk2>
      <a:lt2>
        <a:srgbClr val="DBEFF9"/>
      </a:lt2>
      <a:accent1>
        <a:srgbClr val="003087"/>
      </a:accent1>
      <a:accent2>
        <a:srgbClr val="0085CA"/>
      </a:accent2>
      <a:accent3>
        <a:srgbClr val="008998"/>
      </a:accent3>
      <a:accent4>
        <a:srgbClr val="04C0BC"/>
      </a:accent4>
      <a:accent5>
        <a:srgbClr val="4DB778"/>
      </a:accent5>
      <a:accent6>
        <a:srgbClr val="F2B544"/>
      </a:accent6>
      <a:hlink>
        <a:srgbClr val="4FCEFF"/>
      </a:hlink>
      <a:folHlink>
        <a:srgbClr val="625B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of Water Prediction">
  <a:themeElements>
    <a:clrScheme name="Office of Water Prediction">
      <a:dk1>
        <a:srgbClr val="000000"/>
      </a:dk1>
      <a:lt1>
        <a:srgbClr val="FFFFFF"/>
      </a:lt1>
      <a:dk2>
        <a:srgbClr val="1A4B90"/>
      </a:dk2>
      <a:lt2>
        <a:srgbClr val="DBEFF9"/>
      </a:lt2>
      <a:accent1>
        <a:srgbClr val="003087"/>
      </a:accent1>
      <a:accent2>
        <a:srgbClr val="0085CA"/>
      </a:accent2>
      <a:accent3>
        <a:srgbClr val="008998"/>
      </a:accent3>
      <a:accent4>
        <a:srgbClr val="04C0BC"/>
      </a:accent4>
      <a:accent5>
        <a:srgbClr val="4DB778"/>
      </a:accent5>
      <a:accent6>
        <a:srgbClr val="F2B544"/>
      </a:accent6>
      <a:hlink>
        <a:srgbClr val="4FCEFF"/>
      </a:hlink>
      <a:folHlink>
        <a:srgbClr val="625B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of Water Prediction 2021">
  <a:themeElements>
    <a:clrScheme name="Office of Water Prediction">
      <a:dk1>
        <a:srgbClr val="000000"/>
      </a:dk1>
      <a:lt1>
        <a:srgbClr val="FFFFFF"/>
      </a:lt1>
      <a:dk2>
        <a:srgbClr val="1A4B90"/>
      </a:dk2>
      <a:lt2>
        <a:srgbClr val="DBEFF9"/>
      </a:lt2>
      <a:accent1>
        <a:srgbClr val="0F6FC6"/>
      </a:accent1>
      <a:accent2>
        <a:srgbClr val="00B0F6"/>
      </a:accent2>
      <a:accent3>
        <a:srgbClr val="008998"/>
      </a:accent3>
      <a:accent4>
        <a:srgbClr val="04C0BC"/>
      </a:accent4>
      <a:accent5>
        <a:srgbClr val="4DB778"/>
      </a:accent5>
      <a:accent6>
        <a:srgbClr val="F2B544"/>
      </a:accent6>
      <a:hlink>
        <a:srgbClr val="4FCEFF"/>
      </a:hlink>
      <a:folHlink>
        <a:srgbClr val="625B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of Water Prediction 2021">
  <a:themeElements>
    <a:clrScheme name="Office of Water Prediction">
      <a:dk1>
        <a:srgbClr val="000000"/>
      </a:dk1>
      <a:lt1>
        <a:srgbClr val="FFFFFF"/>
      </a:lt1>
      <a:dk2>
        <a:srgbClr val="1A4B90"/>
      </a:dk2>
      <a:lt2>
        <a:srgbClr val="DBEFF9"/>
      </a:lt2>
      <a:accent1>
        <a:srgbClr val="0F6FC6"/>
      </a:accent1>
      <a:accent2>
        <a:srgbClr val="00B0F6"/>
      </a:accent2>
      <a:accent3>
        <a:srgbClr val="008998"/>
      </a:accent3>
      <a:accent4>
        <a:srgbClr val="04C0BC"/>
      </a:accent4>
      <a:accent5>
        <a:srgbClr val="4DB778"/>
      </a:accent5>
      <a:accent6>
        <a:srgbClr val="F2B544"/>
      </a:accent6>
      <a:hlink>
        <a:srgbClr val="4FCEFF"/>
      </a:hlink>
      <a:folHlink>
        <a:srgbClr val="625B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