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9" r:id="rId15"/>
    <p:sldId id="268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7B3004-0A04-4249-9040-6AE8A596AB8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B494FD-9B0A-49C7-8FC8-C7E4F43BB71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RITT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5600" y="5756319"/>
            <a:ext cx="2286000" cy="98845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Tom LeFebvre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GSD/ESRL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6065880"/>
            <a:ext cx="198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November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95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819912"/>
          </a:xfrm>
        </p:spPr>
        <p:txBody>
          <a:bodyPr/>
          <a:lstStyle/>
          <a:p>
            <a:r>
              <a:rPr lang="en-US" dirty="0" smtClean="0"/>
              <a:t>Grid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Grid </a:t>
            </a:r>
            <a:r>
              <a:rPr lang="en-US" dirty="0"/>
              <a:t>c</a:t>
            </a:r>
            <a:r>
              <a:rPr lang="en-US" dirty="0" smtClean="0"/>
              <a:t>omparison </a:t>
            </a:r>
            <a:r>
              <a:rPr lang="en-US" dirty="0" smtClean="0"/>
              <a:t>algorithms can be customized for particular weather </a:t>
            </a:r>
            <a:r>
              <a:rPr lang="en-US" dirty="0" smtClean="0"/>
              <a:t>elements</a:t>
            </a:r>
          </a:p>
          <a:p>
            <a:r>
              <a:rPr lang="en-US" dirty="0" smtClean="0"/>
              <a:t>Users only need to add the algorithm and restart the Grid Monitor (no configuration required)</a:t>
            </a:r>
            <a:endParaRPr lang="en-US" dirty="0" smtClean="0"/>
          </a:p>
          <a:p>
            <a:r>
              <a:rPr lang="en-US" dirty="0" smtClean="0"/>
              <a:t>Each element can use a different comparison algorithm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Seeking ideas for new algorithms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222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Grid Monitor – Drilling Deeper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smtClean="0"/>
              <a:t>Grid Monitor allows forecasters to also investigate comparison details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Histogram</a:t>
            </a:r>
            <a:r>
              <a:rPr lang="en-US" dirty="0" smtClean="0"/>
              <a:t> – Plots overlaid to reveal bias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Error Histogram</a:t>
            </a:r>
            <a:r>
              <a:rPr lang="en-US" dirty="0" smtClean="0"/>
              <a:t> – Histogram of error grid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Scatterplot</a:t>
            </a:r>
            <a:r>
              <a:rPr lang="en-US" dirty="0" smtClean="0"/>
              <a:t> – X vs. Y plot (e.g., </a:t>
            </a:r>
            <a:r>
              <a:rPr lang="en-US" dirty="0" err="1" smtClean="0"/>
              <a:t>Fcst</a:t>
            </a:r>
            <a:r>
              <a:rPr lang="en-US" dirty="0" smtClean="0"/>
              <a:t> vs. </a:t>
            </a:r>
            <a:r>
              <a:rPr lang="en-US" dirty="0" err="1" smtClean="0"/>
              <a:t>Obs</a:t>
            </a:r>
            <a:r>
              <a:rPr lang="en-US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Difference Grid </a:t>
            </a:r>
            <a:r>
              <a:rPr lang="en-US" dirty="0" smtClean="0"/>
              <a:t>– Displays in GFE to show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</a:t>
            </a:r>
            <a:r>
              <a:rPr lang="en-US" b="1" dirty="0" smtClean="0"/>
              <a:t> </a:t>
            </a:r>
            <a:r>
              <a:rPr lang="en-US" dirty="0" smtClean="0"/>
              <a:t>differences  are  greatest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5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Grid Monitor - Histogram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219200"/>
            <a:ext cx="6515100" cy="548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73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Grid Monitor – Error Histogram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19200"/>
            <a:ext cx="6738938" cy="550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414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Grid Monitor - Scatterplot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731" y="1143000"/>
            <a:ext cx="6646987" cy="541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111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Grid Monitor – Difference Grid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838200"/>
            <a:ext cx="6416314" cy="586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725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dirty="0" smtClean="0"/>
              <a:t>Grid Monitor -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dirty="0" smtClean="0"/>
              <a:t>Currently gathering feedback from some field offices:</a:t>
            </a:r>
          </a:p>
          <a:p>
            <a:pPr lvl="1"/>
            <a:r>
              <a:rPr lang="en-US" dirty="0" smtClean="0"/>
              <a:t>Allow for display of single weather element from many sources to view model performance</a:t>
            </a:r>
          </a:p>
          <a:p>
            <a:pPr lvl="2"/>
            <a:r>
              <a:rPr lang="en-US" dirty="0" smtClean="0"/>
              <a:t>Display models vertically instead of weather elements</a:t>
            </a:r>
          </a:p>
          <a:p>
            <a:pPr lvl="1"/>
            <a:r>
              <a:rPr lang="en-US" dirty="0" smtClean="0"/>
              <a:t>Allow grid comparisons to calculate areas of predicted watch, warning, and advisory criteria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Plot some  text summary of grid comparison </a:t>
            </a:r>
          </a:p>
          <a:p>
            <a:pPr lvl="1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42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 smtClean="0"/>
              <a:t>Grid Monitor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 for listening!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Questions?</a:t>
            </a:r>
          </a:p>
          <a:p>
            <a:r>
              <a:rPr lang="en-US" dirty="0" smtClean="0"/>
              <a:t>Comments?</a:t>
            </a:r>
          </a:p>
          <a:p>
            <a:r>
              <a:rPr lang="en-US" smtClean="0"/>
              <a:t>Discussion?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742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FDSE?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 NWS Weather Ready Nation Roadmap outlines concepts for the future of forecasting in the NWS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Initially labeled </a:t>
            </a:r>
            <a:r>
              <a:rPr lang="en-US" sz="2400" b="1" dirty="0" smtClean="0"/>
              <a:t>Forecaster Decision Support Environment</a:t>
            </a:r>
            <a:r>
              <a:rPr lang="en-US" sz="2400" dirty="0" smtClean="0"/>
              <a:t> (FDSE), it has been renamed to:</a:t>
            </a:r>
            <a:r>
              <a:rPr lang="en-US" sz="2400" dirty="0"/>
              <a:t> </a:t>
            </a:r>
            <a:r>
              <a:rPr lang="en-US" sz="2400" b="1" dirty="0" smtClean="0"/>
              <a:t>Environmental Intelligence Management Capability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Among the major </a:t>
            </a:r>
            <a:r>
              <a:rPr lang="en-US" sz="2400" dirty="0" smtClean="0"/>
              <a:t>concepts, FDSE is to enhance…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Situational Awareness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Forecast Confidence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Impact-based Decision Support Services (IDSS)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079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Task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GSD proposed a number of tasks to SSDs and three were selected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Forecast Grid Monitor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Short-term Forecast Update Tool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Enhanced Ensemble </a:t>
            </a:r>
            <a:r>
              <a:rPr lang="en-US" dirty="0" smtClean="0"/>
              <a:t>Capabilities for AWIPS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4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Forecast Grid Monitor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Purpose: </a:t>
            </a:r>
            <a:r>
              <a:rPr lang="en-US" b="1" dirty="0" smtClean="0"/>
              <a:t>Situational Awareness</a:t>
            </a:r>
          </a:p>
          <a:p>
            <a:r>
              <a:rPr lang="en-US" dirty="0" smtClean="0"/>
              <a:t>Allow forecasters to better understand the state of the forecast </a:t>
            </a:r>
            <a:r>
              <a:rPr lang="en-US" dirty="0" smtClean="0"/>
              <a:t>as</a:t>
            </a:r>
            <a:r>
              <a:rPr lang="en-US" dirty="0" smtClean="0"/>
              <a:t> </a:t>
            </a:r>
            <a:r>
              <a:rPr lang="en-US" dirty="0" smtClean="0"/>
              <a:t>compared to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Observations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Numerical Guidance Forecasts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Consensus Forecasts</a:t>
            </a:r>
          </a:p>
        </p:txBody>
      </p:sp>
    </p:spTree>
    <p:extLst>
      <p:ext uri="{BB962C8B-B14F-4D97-AF65-F5344CB8AC3E}">
        <p14:creationId xmlns:p14="http://schemas.microsoft.com/office/powerpoint/2010/main" val="372630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Forecast Grid Monitor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framework</a:t>
            </a:r>
            <a:r>
              <a:rPr lang="en-US" dirty="0" smtClean="0"/>
              <a:t> that compares </a:t>
            </a:r>
            <a:r>
              <a:rPr lang="en-US" dirty="0" smtClean="0"/>
              <a:t>combinations of GFE forecast grids:</a:t>
            </a:r>
          </a:p>
          <a:p>
            <a:pPr lvl="1"/>
            <a:r>
              <a:rPr lang="en-US" dirty="0" smtClean="0"/>
              <a:t>Gridded </a:t>
            </a:r>
            <a:r>
              <a:rPr lang="en-US" dirty="0" smtClean="0"/>
              <a:t>Analyses </a:t>
            </a:r>
            <a:r>
              <a:rPr lang="en-US" dirty="0" smtClean="0"/>
              <a:t>of Observations:</a:t>
            </a:r>
          </a:p>
          <a:p>
            <a:pPr lvl="2"/>
            <a:r>
              <a:rPr lang="en-US" dirty="0" smtClean="0"/>
              <a:t>RTMA</a:t>
            </a:r>
          </a:p>
          <a:p>
            <a:pPr lvl="2"/>
            <a:r>
              <a:rPr lang="en-US" dirty="0" smtClean="0"/>
              <a:t>MSAS</a:t>
            </a:r>
            <a:endParaRPr lang="en-US" dirty="0" smtClean="0"/>
          </a:p>
          <a:p>
            <a:pPr lvl="2"/>
            <a:r>
              <a:rPr lang="en-US" dirty="0" smtClean="0"/>
              <a:t>“</a:t>
            </a:r>
            <a:r>
              <a:rPr lang="en-US" dirty="0" err="1" smtClean="0"/>
              <a:t>Obs</a:t>
            </a:r>
            <a:r>
              <a:rPr lang="en-US" dirty="0" smtClean="0"/>
              <a:t>” grids</a:t>
            </a:r>
          </a:p>
          <a:p>
            <a:pPr lvl="1"/>
            <a:r>
              <a:rPr lang="en-US" dirty="0" smtClean="0"/>
              <a:t>Gridded Forecasts:</a:t>
            </a:r>
          </a:p>
          <a:p>
            <a:pPr lvl="2"/>
            <a:r>
              <a:rPr lang="en-US" dirty="0" smtClean="0"/>
              <a:t>Official, “</a:t>
            </a:r>
            <a:r>
              <a:rPr lang="en-US" dirty="0" err="1" smtClean="0"/>
              <a:t>Fcst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Downscaled Numerical Guidance </a:t>
            </a:r>
            <a:r>
              <a:rPr lang="en-US" dirty="0" smtClean="0"/>
              <a:t>Forecasts</a:t>
            </a:r>
          </a:p>
          <a:p>
            <a:pPr lvl="2"/>
            <a:r>
              <a:rPr lang="en-US" dirty="0" smtClean="0"/>
              <a:t>Consensus forecasts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25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Forecast Grid Monitor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How it works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Reads GFE grids (observational and forecast)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Performs some operation to compare </a:t>
            </a:r>
            <a:r>
              <a:rPr lang="en-US" dirty="0" smtClean="0"/>
              <a:t>grids for the same valid time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Displays the results of that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663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Grid Monitor GUI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10878"/>
            <a:ext cx="8686800" cy="5854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289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19912"/>
          </a:xfrm>
        </p:spPr>
        <p:txBody>
          <a:bodyPr/>
          <a:lstStyle/>
          <a:p>
            <a:r>
              <a:rPr lang="en-US" dirty="0" smtClean="0"/>
              <a:t>Grid Monitor 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Menu Options </a:t>
            </a:r>
            <a:r>
              <a:rPr lang="en-US" dirty="0" smtClean="0"/>
              <a:t>– Add / Remove  weather elements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Past / Future Guidance</a:t>
            </a:r>
            <a:r>
              <a:rPr lang="en-US" dirty="0" smtClean="0"/>
              <a:t> – Sets data sets to compare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Weather Element Labels </a:t>
            </a:r>
            <a:r>
              <a:rPr lang="en-US" dirty="0" smtClean="0"/>
              <a:t>– </a:t>
            </a:r>
            <a:r>
              <a:rPr lang="en-US" sz="2400" dirty="0" smtClean="0"/>
              <a:t>Identifies weather element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Time Scale </a:t>
            </a:r>
            <a:r>
              <a:rPr lang="en-US" dirty="0" smtClean="0"/>
              <a:t>– Time in hours from now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Grid Comparison Visualizations</a:t>
            </a:r>
            <a:r>
              <a:rPr lang="en-US" dirty="0" smtClean="0"/>
              <a:t> – Graphical representation of the algorithm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170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Grid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Grid Comparisons are designed to be very flexible</a:t>
            </a:r>
          </a:p>
          <a:p>
            <a:pPr lvl="1"/>
            <a:r>
              <a:rPr lang="en-US" sz="2800" dirty="0" smtClean="0"/>
              <a:t>Existing algorithms can be modified</a:t>
            </a:r>
          </a:p>
          <a:p>
            <a:pPr lvl="1"/>
            <a:r>
              <a:rPr lang="en-US" sz="2800" dirty="0" smtClean="0"/>
              <a:t>New algorithms can be created</a:t>
            </a:r>
          </a:p>
          <a:p>
            <a:pPr lvl="1"/>
            <a:r>
              <a:rPr lang="en-US" sz="2800" dirty="0" smtClean="0"/>
              <a:t>Each algorithm </a:t>
            </a:r>
            <a:r>
              <a:rPr lang="en-US" sz="2800" dirty="0" smtClean="0"/>
              <a:t>has access to raw data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 lvl="2"/>
            <a:r>
              <a:rPr lang="en-US" sz="2400" dirty="0" smtClean="0"/>
              <a:t>Two grids to compare</a:t>
            </a:r>
          </a:p>
          <a:p>
            <a:pPr lvl="2"/>
            <a:r>
              <a:rPr lang="en-US" sz="2400" dirty="0" smtClean="0"/>
              <a:t>The Edit Area over which to do the comparison</a:t>
            </a:r>
          </a:p>
          <a:p>
            <a:pPr lvl="2"/>
            <a:r>
              <a:rPr lang="en-US" sz="2400" dirty="0" smtClean="0"/>
              <a:t>The </a:t>
            </a:r>
            <a:r>
              <a:rPr lang="en-US" sz="2400" dirty="0" smtClean="0"/>
              <a:t>rectangle</a:t>
            </a:r>
            <a:r>
              <a:rPr lang="en-US" sz="2400" dirty="0" smtClean="0"/>
              <a:t> in </a:t>
            </a:r>
            <a:r>
              <a:rPr lang="en-US" sz="2400" dirty="0" smtClean="0"/>
              <a:t>which to draw/paint</a:t>
            </a:r>
          </a:p>
          <a:p>
            <a:pPr lvl="1"/>
            <a:r>
              <a:rPr lang="en-US" sz="2800" dirty="0" smtClean="0"/>
              <a:t>Algorithms can draw:</a:t>
            </a:r>
          </a:p>
          <a:p>
            <a:pPr lvl="2"/>
            <a:r>
              <a:rPr lang="en-US" sz="2400" dirty="0" smtClean="0"/>
              <a:t>Graphical Objects</a:t>
            </a:r>
          </a:p>
          <a:p>
            <a:pPr lvl="2"/>
            <a:r>
              <a:rPr lang="en-US" sz="2400" dirty="0" smtClean="0"/>
              <a:t>Text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7412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321</TotalTime>
  <Words>476</Words>
  <Application>Microsoft Office PowerPoint</Application>
  <PresentationFormat>On-screen Show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RITT Presentation</vt:lpstr>
      <vt:lpstr>What is FDSE?</vt:lpstr>
      <vt:lpstr>Task Development</vt:lpstr>
      <vt:lpstr>Forecast Grid Monitor</vt:lpstr>
      <vt:lpstr>Forecast Grid Monitor</vt:lpstr>
      <vt:lpstr>Forecast Grid Monitor</vt:lpstr>
      <vt:lpstr>Grid Monitor GUI</vt:lpstr>
      <vt:lpstr>Grid Monitor GUI</vt:lpstr>
      <vt:lpstr>Grid Comparisons</vt:lpstr>
      <vt:lpstr>Grid Comparisons</vt:lpstr>
      <vt:lpstr>Grid Monitor – Drilling Deeper</vt:lpstr>
      <vt:lpstr>Grid Monitor - Histogram</vt:lpstr>
      <vt:lpstr>Grid Monitor – Error Histogram</vt:lpstr>
      <vt:lpstr>Grid Monitor - Scatterplot</vt:lpstr>
      <vt:lpstr>Grid Monitor – Difference Grid</vt:lpstr>
      <vt:lpstr>Grid Monitor - Future Work</vt:lpstr>
      <vt:lpstr>Grid Monitor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RITT Presentation</dc:title>
  <dc:creator>Slides</dc:creator>
  <cp:lastModifiedBy>Slides</cp:lastModifiedBy>
  <cp:revision>21</cp:revision>
  <dcterms:created xsi:type="dcterms:W3CDTF">2013-11-19T15:37:36Z</dcterms:created>
  <dcterms:modified xsi:type="dcterms:W3CDTF">2013-11-19T21:00:29Z</dcterms:modified>
</cp:coreProperties>
</file>