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 name="Shape 47"/>
        <p:cNvGrpSpPr/>
        <p:nvPr/>
      </p:nvGrpSpPr>
      <p:grpSpPr>
        <a:xfrm>
          <a:off x="0" y="0"/>
          <a:ext cx="0" cy="0"/>
          <a:chOff x="0" y="0"/>
          <a:chExt cx="0" cy="0"/>
        </a:xfrm>
      </p:grpSpPr>
      <p:sp>
        <p:nvSpPr>
          <p:cNvPr id="48" name="Shape 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9" name="Shape 4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 contractor will be managed by WPC, located in Boulder, housed at the WFO, and down the hall from GSD and PSD. This highlights the team’s emphasis on strong collaboration between NCEP/WFOs/OAR efforts.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5" name="Shape 14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1" name="Shape 1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8" name="Shape 15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4" name="Shape 16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1" name="Shape 17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6" name="Shape 5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sz="1200">
                <a:solidFill>
                  <a:schemeClr val="dk1"/>
                </a:solidFill>
                <a:latin typeface="Calibri"/>
                <a:ea typeface="Calibri"/>
                <a:cs typeface="Calibri"/>
                <a:sym typeface="Calibri"/>
              </a:rPr>
              <a:t>Based on a need identified by previous service assessments, this project was designed and funded by STI to demonstrate a new model for SOO teams to work on projects of regional or national importance. </a:t>
            </a:r>
          </a:p>
          <a:p>
            <a:pPr rtl="0">
              <a:spcBef>
                <a:spcPts val="0"/>
              </a:spcBef>
              <a:buNone/>
            </a:pPr>
            <a:r>
              <a:t/>
            </a:r>
            <a:endParaRPr sz="1200">
              <a:solidFill>
                <a:schemeClr val="dk1"/>
              </a:solidFill>
              <a:latin typeface="Calibri"/>
              <a:ea typeface="Calibri"/>
              <a:cs typeface="Calibri"/>
              <a:sym typeface="Calibri"/>
            </a:endParaRPr>
          </a:p>
          <a:p>
            <a:pPr rtl="0">
              <a:spcBef>
                <a:spcPts val="0"/>
              </a:spcBef>
              <a:buNone/>
            </a:pPr>
            <a:r>
              <a:rPr lang="en" sz="1200">
                <a:solidFill>
                  <a:schemeClr val="dk1"/>
                </a:solidFill>
                <a:latin typeface="Calibri"/>
                <a:ea typeface="Calibri"/>
                <a:cs typeface="Calibri"/>
                <a:sym typeface="Calibri"/>
              </a:rPr>
              <a:t>Scope:</a:t>
            </a:r>
          </a:p>
          <a:p>
            <a:pPr indent="-304800" lvl="0" marL="457200" rtl="0">
              <a:spcBef>
                <a:spcPts val="0"/>
              </a:spcBef>
              <a:buClr>
                <a:schemeClr val="dk1"/>
              </a:buClr>
              <a:buSzPct val="100000"/>
              <a:buFont typeface="Calibri"/>
              <a:buAutoNum type="arabicPeriod"/>
            </a:pPr>
            <a:r>
              <a:rPr lang="en" sz="1200">
                <a:solidFill>
                  <a:schemeClr val="dk1"/>
                </a:solidFill>
                <a:latin typeface="Calibri"/>
                <a:ea typeface="Calibri"/>
                <a:cs typeface="Calibri"/>
                <a:sym typeface="Calibri"/>
              </a:rPr>
              <a:t>Help forecasters make better predictions of top 1% precipitation events </a:t>
            </a:r>
          </a:p>
          <a:p>
            <a:pPr indent="-304800" lvl="0" marL="457200" rtl="0">
              <a:spcBef>
                <a:spcPts val="0"/>
              </a:spcBef>
              <a:buClr>
                <a:schemeClr val="dk1"/>
              </a:buClr>
              <a:buSzPct val="100000"/>
              <a:buFont typeface="Calibri"/>
              <a:buAutoNum type="arabicPeriod"/>
            </a:pPr>
            <a:r>
              <a:rPr lang="en" sz="1200">
                <a:solidFill>
                  <a:schemeClr val="dk1"/>
                </a:solidFill>
                <a:latin typeface="Calibri"/>
                <a:ea typeface="Calibri"/>
                <a:cs typeface="Calibri"/>
                <a:sym typeface="Calibri"/>
              </a:rPr>
              <a:t>Validate and deliver at least one operational situational awareness tool based on ensemble predictions of extreme precipitation ingredients.</a:t>
            </a:r>
          </a:p>
          <a:p>
            <a:pPr rtl="0">
              <a:spcBef>
                <a:spcPts val="0"/>
              </a:spcBef>
              <a:buNone/>
            </a:pPr>
            <a:r>
              <a:t/>
            </a:r>
            <a:endParaRPr sz="1200">
              <a:solidFill>
                <a:schemeClr val="dk1"/>
              </a:solidFill>
              <a:latin typeface="Calibri"/>
              <a:ea typeface="Calibri"/>
              <a:cs typeface="Calibri"/>
              <a:sym typeface="Calibri"/>
            </a:endParaRPr>
          </a:p>
          <a:p>
            <a:pPr rtl="0">
              <a:spcBef>
                <a:spcPts val="0"/>
              </a:spcBef>
              <a:buNone/>
            </a:pPr>
            <a:r>
              <a:rPr lang="en" sz="1200">
                <a:solidFill>
                  <a:schemeClr val="dk1"/>
                </a:solidFill>
                <a:latin typeface="Calibri"/>
                <a:ea typeface="Calibri"/>
                <a:cs typeface="Calibri"/>
                <a:sym typeface="Calibri"/>
              </a:rPr>
              <a:t>Expected Benefits:</a:t>
            </a:r>
          </a:p>
          <a:p>
            <a:pPr indent="-304800" lvl="0" marL="457200" rtl="0">
              <a:spcBef>
                <a:spcPts val="0"/>
              </a:spcBef>
              <a:buClr>
                <a:schemeClr val="dk1"/>
              </a:buClr>
              <a:buSzPct val="100000"/>
              <a:buFont typeface="Calibri"/>
              <a:buAutoNum type="arabicPeriod"/>
            </a:pPr>
            <a:r>
              <a:rPr lang="en" sz="1200">
                <a:solidFill>
                  <a:schemeClr val="dk1"/>
                </a:solidFill>
                <a:latin typeface="Calibri"/>
                <a:ea typeface="Calibri"/>
                <a:cs typeface="Calibri"/>
                <a:sym typeface="Calibri"/>
              </a:rPr>
              <a:t>Improve IDSS to core partners and public.</a:t>
            </a:r>
          </a:p>
          <a:p>
            <a:pPr indent="-304800" lvl="1" marL="914400" rtl="0">
              <a:spcBef>
                <a:spcPts val="0"/>
              </a:spcBef>
              <a:buClr>
                <a:schemeClr val="dk1"/>
              </a:buClr>
              <a:buSzPct val="100000"/>
              <a:buFont typeface="Calibri"/>
              <a:buAutoNum type="alphaLcPeriod"/>
            </a:pPr>
            <a:r>
              <a:rPr lang="en" sz="1200">
                <a:solidFill>
                  <a:schemeClr val="dk1"/>
                </a:solidFill>
                <a:latin typeface="Calibri"/>
                <a:ea typeface="Calibri"/>
                <a:cs typeface="Calibri"/>
                <a:sym typeface="Calibri"/>
              </a:rPr>
              <a:t>Remove the element of surprise from top 1% events. </a:t>
            </a:r>
          </a:p>
          <a:p>
            <a:pPr indent="-304800" lvl="1" marL="914400" rtl="0">
              <a:spcBef>
                <a:spcPts val="0"/>
              </a:spcBef>
              <a:buClr>
                <a:schemeClr val="dk1"/>
              </a:buClr>
              <a:buSzPct val="100000"/>
              <a:buFont typeface="Calibri"/>
              <a:buAutoNum type="alphaLcPeriod"/>
            </a:pPr>
            <a:r>
              <a:rPr lang="en" sz="1200">
                <a:solidFill>
                  <a:schemeClr val="dk1"/>
                </a:solidFill>
                <a:latin typeface="Calibri"/>
                <a:ea typeface="Calibri"/>
                <a:cs typeface="Calibri"/>
                <a:sym typeface="Calibri"/>
              </a:rPr>
              <a:t>Make risk categorization objective using probabilistic ensembles.</a:t>
            </a:r>
          </a:p>
          <a:p>
            <a:pPr indent="-304800" lvl="1" marL="914400" rtl="0">
              <a:spcBef>
                <a:spcPts val="0"/>
              </a:spcBef>
              <a:buClr>
                <a:schemeClr val="dk1"/>
              </a:buClr>
              <a:buSzPct val="100000"/>
              <a:buFont typeface="Calibri"/>
              <a:buAutoNum type="alphaLcPeriod"/>
            </a:pPr>
            <a:r>
              <a:rPr lang="en" sz="1200">
                <a:solidFill>
                  <a:schemeClr val="dk1"/>
                </a:solidFill>
                <a:latin typeface="Calibri"/>
                <a:ea typeface="Calibri"/>
                <a:cs typeface="Calibri"/>
                <a:sym typeface="Calibri"/>
              </a:rPr>
              <a:t>Increase POD for top 1% events.</a:t>
            </a:r>
          </a:p>
          <a:p>
            <a:pPr indent="-304800" lvl="0" marL="457200" rtl="0">
              <a:spcBef>
                <a:spcPts val="0"/>
              </a:spcBef>
              <a:buClr>
                <a:schemeClr val="dk1"/>
              </a:buClr>
              <a:buSzPct val="100000"/>
              <a:buFont typeface="Calibri"/>
              <a:buAutoNum type="arabicPeriod"/>
            </a:pPr>
            <a:r>
              <a:rPr lang="en" sz="1200">
                <a:solidFill>
                  <a:schemeClr val="dk1"/>
                </a:solidFill>
                <a:latin typeface="Calibri"/>
                <a:ea typeface="Calibri"/>
                <a:cs typeface="Calibri"/>
                <a:sym typeface="Calibri"/>
              </a:rPr>
              <a:t>Overall reduction in loss of life due to top 1% events.</a:t>
            </a:r>
          </a:p>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7" name="Shape 1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3" name="Shape 1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0" name="Shape 1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6" name="Shape 1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3" name="Shape 2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0" name="Shape 21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17" name="Shape 21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4" name="Shape 22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0" name="Shape 23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6" name="Shape 23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t/>
            </a:r>
            <a:endParaRPr/>
          </a:p>
          <a:p>
            <a:pPr rtl="0">
              <a:spcBef>
                <a:spcPts val="0"/>
              </a:spcBef>
              <a:buNone/>
            </a:pPr>
            <a:r>
              <a:t/>
            </a:r>
            <a:endParaRPr/>
          </a:p>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2" name="Shape 24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Make image of slide 6 and wash out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idx="1" type="subTitle"/>
          </p:nvPr>
        </p:nvSpPr>
        <p:spPr>
          <a:xfrm>
            <a:off x="685800" y="2840053"/>
            <a:ext cx="7772400" cy="784799"/>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0" name="Shape 10"/>
          <p:cNvSpPr txBox="1"/>
          <p:nvPr>
            <p:ph type="ctrTitle"/>
          </p:nvPr>
        </p:nvSpPr>
        <p:spPr>
          <a:xfrm>
            <a:off x="685800" y="1583342"/>
            <a:ext cx="7772400" cy="1159799"/>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1" name="Shape 11"/>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00" cy="3725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99"/>
          </a:xfrm>
          <a:prstGeom prst="rect">
            <a:avLst/>
          </a:prstGeom>
        </p:spPr>
        <p:txBody>
          <a:bodyPr anchorCtr="0" anchor="t" bIns="91425" lIns="91425" rIns="91425" tIns="91425"/>
          <a:lstStyle>
            <a:lvl1pPr algn="ctr">
              <a:spcBef>
                <a:spcPts val="0"/>
              </a:spcBef>
              <a:buClr>
                <a:schemeClr val="dk1"/>
              </a:buClr>
              <a:buSzPct val="100000"/>
              <a:buNone/>
              <a:defRPr sz="1800">
                <a:solidFill>
                  <a:schemeClr val="dk1"/>
                </a:solidFill>
              </a:defRPr>
            </a:lvl1pPr>
          </a:lstStyle>
          <a:p/>
        </p:txBody>
      </p:sp>
      <p:sp>
        <p:nvSpPr>
          <p:cNvPr id="26" name="Shape 26"/>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9" name="Shape 29"/>
        <p:cNvGrpSpPr/>
        <p:nvPr/>
      </p:nvGrpSpPr>
      <p:grpSpPr>
        <a:xfrm>
          <a:off x="0" y="0"/>
          <a:ext cx="0" cy="0"/>
          <a:chOff x="0" y="0"/>
          <a:chExt cx="0" cy="0"/>
        </a:xfrm>
      </p:grpSpPr>
      <p:sp>
        <p:nvSpPr>
          <p:cNvPr id="30" name="Shape 30"/>
          <p:cNvSpPr txBox="1"/>
          <p:nvPr>
            <p:ph type="title"/>
          </p:nvPr>
        </p:nvSpPr>
        <p:spPr>
          <a:xfrm>
            <a:off x="457200" y="205978"/>
            <a:ext cx="8229600" cy="8574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32" name="Shape 32"/>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 name="Shape 33"/>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 name="Shape 34"/>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05978"/>
            <a:ext cx="8229600" cy="8574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x="457200" y="1151334"/>
            <a:ext cx="4040099" cy="479699"/>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8" name="Shape 38"/>
          <p:cNvSpPr txBox="1"/>
          <p:nvPr>
            <p:ph idx="2" type="body"/>
          </p:nvPr>
        </p:nvSpPr>
        <p:spPr>
          <a:xfrm>
            <a:off x="457200" y="1631156"/>
            <a:ext cx="4040099" cy="29634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3" type="body"/>
          </p:nvPr>
        </p:nvSpPr>
        <p:spPr>
          <a:xfrm>
            <a:off x="4645025" y="1151334"/>
            <a:ext cx="4041900" cy="479699"/>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40" name="Shape 40"/>
          <p:cNvSpPr txBox="1"/>
          <p:nvPr>
            <p:ph idx="4" type="body"/>
          </p:nvPr>
        </p:nvSpPr>
        <p:spPr>
          <a:xfrm>
            <a:off x="4645025" y="1631156"/>
            <a:ext cx="4041900" cy="29634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0" type="dt"/>
          </p:nvPr>
        </p:nvSpPr>
        <p:spPr>
          <a:xfrm>
            <a:off x="457200" y="4767262"/>
            <a:ext cx="2133599" cy="273900"/>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2" name="Shape 42"/>
          <p:cNvSpPr txBox="1"/>
          <p:nvPr>
            <p:ph idx="11" type="ftr"/>
          </p:nvPr>
        </p:nvSpPr>
        <p:spPr>
          <a:xfrm>
            <a:off x="3124200" y="4767262"/>
            <a:ext cx="2895600" cy="273900"/>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3" name="Shape 43"/>
          <p:cNvSpPr txBox="1"/>
          <p:nvPr>
            <p:ph idx="12" type="sldNum"/>
          </p:nvPr>
        </p:nvSpPr>
        <p:spPr>
          <a:xfrm>
            <a:off x="6553200" y="4767262"/>
            <a:ext cx="2133599" cy="2739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b="50%" l="50%" r="50%" t="50%"/>
          </a:path>
          <a:tileRect/>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p:txBody>
      </p:sp>
      <p:sp>
        <p:nvSpPr>
          <p:cNvPr id="7" name="Shape 7"/>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dk1"/>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hyperlink" Target="https://sites.google.com/a/noaa.gov/nws-wr-vef/operations/program-areas/event-reviews/july-18th-flash-flood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06.png"/><Relationship Id="rId4" Type="http://schemas.openxmlformats.org/officeDocument/2006/relationships/image" Target="../media/image02.png"/><Relationship Id="rId5" Type="http://schemas.openxmlformats.org/officeDocument/2006/relationships/image" Target="../media/image0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07.png"/><Relationship Id="rId4" Type="http://schemas.openxmlformats.org/officeDocument/2006/relationships/image" Target="../media/image04.png"/><Relationship Id="rId5" Type="http://schemas.openxmlformats.org/officeDocument/2006/relationships/image" Target="../media/image0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7.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6.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8.gif"/><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9.gif"/><Relationship Id="rId4" Type="http://schemas.openxmlformats.org/officeDocument/2006/relationships/image" Target="../media/image21.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x="0" y="0"/>
          <a:ext cx="0" cy="0"/>
          <a:chOff x="0" y="0"/>
          <a:chExt cx="0" cy="0"/>
        </a:xfrm>
      </p:grpSpPr>
      <p:sp>
        <p:nvSpPr>
          <p:cNvPr id="45" name="Shape 45"/>
          <p:cNvSpPr txBox="1"/>
          <p:nvPr>
            <p:ph type="ctrTitle"/>
          </p:nvPr>
        </p:nvSpPr>
        <p:spPr>
          <a:xfrm>
            <a:off x="685800" y="1583342"/>
            <a:ext cx="7772400" cy="1159856"/>
          </a:xfrm>
          <a:prstGeom prst="rect">
            <a:avLst/>
          </a:prstGeom>
        </p:spPr>
        <p:txBody>
          <a:bodyPr anchorCtr="0" anchor="b" bIns="91425" lIns="91425" rIns="91425" tIns="91425">
            <a:noAutofit/>
          </a:bodyPr>
          <a:lstStyle/>
          <a:p>
            <a:pPr>
              <a:spcBef>
                <a:spcPts val="0"/>
              </a:spcBef>
              <a:buNone/>
            </a:pPr>
            <a:r>
              <a:rPr lang="en" sz="3000"/>
              <a:t>Improving IDSS: Enhancing Forecaster Situational Awareness of Extreme Rainfall Events</a:t>
            </a:r>
          </a:p>
        </p:txBody>
      </p:sp>
      <p:sp>
        <p:nvSpPr>
          <p:cNvPr id="46" name="Shape 46"/>
          <p:cNvSpPr txBox="1"/>
          <p:nvPr>
            <p:ph idx="1" type="subTitle"/>
          </p:nvPr>
        </p:nvSpPr>
        <p:spPr>
          <a:xfrm>
            <a:off x="685800" y="2840053"/>
            <a:ext cx="7772400" cy="784737"/>
          </a:xfrm>
          <a:prstGeom prst="rect">
            <a:avLst/>
          </a:prstGeom>
        </p:spPr>
        <p:txBody>
          <a:bodyPr anchorCtr="0" anchor="t" bIns="91425" lIns="91425" rIns="91425" tIns="91425">
            <a:noAutofit/>
          </a:bodyPr>
          <a:lstStyle/>
          <a:p>
            <a:pPr>
              <a:spcBef>
                <a:spcPts val="0"/>
              </a:spcBef>
              <a:buNone/>
            </a:pPr>
            <a:r>
              <a:rPr lang="en" sz="2400"/>
              <a:t>Daniel Nietfeld, Richard Grumm, </a:t>
            </a:r>
            <a:br>
              <a:rPr lang="en" sz="2400"/>
            </a:br>
            <a:r>
              <a:rPr lang="en" sz="2400"/>
              <a:t>Stanley Czyzyk, Trevor Alcott, Jon Zeitler</a:t>
            </a:r>
            <a:br>
              <a:rPr lang="en" sz="2400"/>
            </a:br>
            <a:r>
              <a:rPr lang="en" sz="2400"/>
              <a:t>and Joshua Scheck</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Phase 2 </a:t>
            </a:r>
          </a:p>
        </p:txBody>
      </p:sp>
      <p:sp>
        <p:nvSpPr>
          <p:cNvPr id="112" name="Shape 112"/>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IOC</a:t>
            </a:r>
          </a:p>
          <a:p>
            <a:pPr indent="-342900" lvl="1" marL="914400" rtl="0">
              <a:spcBef>
                <a:spcPts val="0"/>
              </a:spcBef>
              <a:buSzPct val="100000"/>
              <a:buAutoNum type="alphaLcPeriod"/>
            </a:pPr>
            <a:r>
              <a:rPr lang="en" sz="1800"/>
              <a:t>Available via software collaboration portal (SCP)</a:t>
            </a:r>
          </a:p>
          <a:p>
            <a:pPr indent="0" lvl="0" marL="457200" rtl="0">
              <a:spcBef>
                <a:spcPts val="0"/>
              </a:spcBef>
              <a:buNone/>
            </a:pPr>
            <a:r>
              <a:t/>
            </a:r>
            <a:endParaRPr sz="800"/>
          </a:p>
          <a:p>
            <a:pPr indent="-342900" lvl="1" marL="914400" rtl="0">
              <a:spcBef>
                <a:spcPts val="0"/>
              </a:spcBef>
              <a:buSzPct val="100000"/>
              <a:buAutoNum type="alphaLcPeriod"/>
            </a:pPr>
            <a:r>
              <a:rPr lang="en" sz="1800"/>
              <a:t>Still needs to have colors calibrated to probability values</a:t>
            </a:r>
          </a:p>
          <a:p>
            <a:pPr indent="-342900" lvl="2" marL="1371600" rtl="0">
              <a:spcBef>
                <a:spcPts val="0"/>
              </a:spcBef>
              <a:buSzPct val="100000"/>
              <a:buAutoNum type="romanLcPeriod"/>
            </a:pPr>
            <a:r>
              <a:rPr lang="en" sz="1800"/>
              <a:t>We want to make sure we are appropriately signalling risk</a:t>
            </a:r>
          </a:p>
          <a:p>
            <a:pPr indent="0" lvl="0" marL="457200" rtl="0">
              <a:spcBef>
                <a:spcPts val="0"/>
              </a:spcBef>
              <a:buNone/>
            </a:pPr>
            <a:r>
              <a:t/>
            </a:r>
            <a:endParaRPr sz="1000"/>
          </a:p>
          <a:p>
            <a:pPr indent="-342900" lvl="1" marL="914400" rtl="0">
              <a:spcBef>
                <a:spcPts val="0"/>
              </a:spcBef>
              <a:buSzPct val="100000"/>
              <a:buAutoNum type="alphaLcPeriod"/>
            </a:pPr>
            <a:r>
              <a:rPr lang="en" sz="1800"/>
              <a:t>Probability of exceedance thresholds used for OCONUS</a:t>
            </a:r>
          </a:p>
          <a:p>
            <a:pPr indent="0" lvl="0" marL="457200" rtl="0">
              <a:spcBef>
                <a:spcPts val="0"/>
              </a:spcBef>
              <a:buNone/>
            </a:pPr>
            <a:r>
              <a:t/>
            </a:r>
            <a:endParaRPr sz="1000"/>
          </a:p>
          <a:p>
            <a:pPr indent="-342900" lvl="1" marL="914400" rtl="0">
              <a:spcBef>
                <a:spcPts val="0"/>
              </a:spcBef>
              <a:buSzPct val="100000"/>
              <a:buAutoNum type="alphaLcPeriod"/>
            </a:pPr>
            <a:r>
              <a:rPr lang="en" sz="1800"/>
              <a:t>Tested via OPG/testbeds</a:t>
            </a:r>
          </a:p>
          <a:p>
            <a:pPr indent="0" lvl="0" marL="457200" rtl="0">
              <a:spcBef>
                <a:spcPts val="0"/>
              </a:spcBef>
              <a:buNone/>
            </a:pPr>
            <a:r>
              <a:t/>
            </a:r>
            <a:endParaRPr sz="1000"/>
          </a:p>
          <a:p>
            <a:pPr indent="-342900" lvl="1" marL="914400" rtl="0">
              <a:spcBef>
                <a:spcPts val="0"/>
              </a:spcBef>
              <a:buSzPct val="100000"/>
              <a:buAutoNum type="alphaLcPeriod"/>
            </a:pPr>
            <a:r>
              <a:rPr lang="en" sz="1800"/>
              <a:t>Prototype NCEP solution</a:t>
            </a:r>
          </a:p>
          <a:p>
            <a:pPr lvl="0" rtl="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Phase 3 (Full Implementation) </a:t>
            </a:r>
          </a:p>
        </p:txBody>
      </p:sp>
      <p:sp>
        <p:nvSpPr>
          <p:cNvPr id="118" name="Shape 118"/>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Color table thresholds are calibrated </a:t>
            </a:r>
          </a:p>
          <a:p>
            <a:pPr indent="-342900" lvl="1" marL="914400" rtl="0">
              <a:spcBef>
                <a:spcPts val="0"/>
              </a:spcBef>
              <a:buSzPct val="100000"/>
              <a:buAutoNum type="alphaLcPeriod"/>
            </a:pPr>
            <a:r>
              <a:rPr lang="en" sz="1800"/>
              <a:t>Training and case studies formalized</a:t>
            </a:r>
          </a:p>
          <a:p>
            <a:pPr indent="0" lvl="0" marL="457200" rtl="0">
              <a:spcBef>
                <a:spcPts val="0"/>
              </a:spcBef>
              <a:buNone/>
            </a:pPr>
            <a:r>
              <a:t/>
            </a:r>
            <a:endParaRPr sz="1800"/>
          </a:p>
          <a:p>
            <a:pPr indent="-342900" lvl="1" marL="914400" rtl="0">
              <a:spcBef>
                <a:spcPts val="0"/>
              </a:spcBef>
              <a:buSzPct val="100000"/>
              <a:buAutoNum type="alphaLcPeriod"/>
            </a:pPr>
            <a:r>
              <a:rPr lang="en" sz="1800">
                <a:solidFill>
                  <a:schemeClr val="dk1"/>
                </a:solidFill>
              </a:rPr>
              <a:t>Color table thresholds are calibrated </a:t>
            </a:r>
            <a:br>
              <a:rPr lang="en" sz="1800">
                <a:solidFill>
                  <a:schemeClr val="dk1"/>
                </a:solidFill>
              </a:rPr>
            </a:br>
          </a:p>
          <a:p>
            <a:pPr indent="-342900" lvl="1" marL="914400" rtl="0">
              <a:spcBef>
                <a:spcPts val="0"/>
              </a:spcBef>
              <a:buSzPct val="100000"/>
              <a:buAutoNum type="alphaLcPeriod"/>
            </a:pPr>
            <a:r>
              <a:rPr lang="en" sz="1800"/>
              <a:t>Verification and validation</a:t>
            </a:r>
          </a:p>
          <a:p>
            <a:pPr indent="0" lvl="0" marL="457200" rtl="0">
              <a:spcBef>
                <a:spcPts val="0"/>
              </a:spcBef>
              <a:buNone/>
            </a:pPr>
            <a:r>
              <a:t/>
            </a:r>
            <a:endParaRPr sz="1800"/>
          </a:p>
          <a:p>
            <a:pPr indent="-342900" lvl="1" marL="914400" rtl="0">
              <a:spcBef>
                <a:spcPts val="0"/>
              </a:spcBef>
              <a:buSzPct val="100000"/>
              <a:buAutoNum type="alphaLcPeriod"/>
            </a:pPr>
            <a:r>
              <a:rPr lang="en" sz="1800"/>
              <a:t>Full NCEP solution implemented</a:t>
            </a:r>
          </a:p>
          <a:p>
            <a:pPr indent="0" lvl="0" marL="457200" rtl="0">
              <a:spcBef>
                <a:spcPts val="0"/>
              </a:spcBef>
              <a:buNone/>
            </a:pPr>
            <a:r>
              <a:t/>
            </a:r>
            <a:endParaRPr sz="1800"/>
          </a:p>
          <a:p>
            <a:pPr indent="0" lvl="0" marL="457200" rtl="0">
              <a:spcBef>
                <a:spcPts val="0"/>
              </a:spcBef>
              <a:buNone/>
            </a:pPr>
            <a:r>
              <a:t/>
            </a:r>
            <a:endParaRPr sz="1800"/>
          </a:p>
          <a:p>
            <a:pPr indent="0" lvl="0" marL="45720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Phase 4 </a:t>
            </a:r>
          </a:p>
        </p:txBody>
      </p:sp>
      <p:sp>
        <p:nvSpPr>
          <p:cNvPr id="124" name="Shape 124"/>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Wishlist items</a:t>
            </a:r>
          </a:p>
          <a:p>
            <a:pPr indent="-342900" lvl="1" marL="914400" rtl="0">
              <a:spcBef>
                <a:spcPts val="0"/>
              </a:spcBef>
              <a:buSzPct val="100000"/>
              <a:buAutoNum type="alphaLcPeriod"/>
            </a:pPr>
            <a:r>
              <a:rPr lang="en" sz="1800"/>
              <a:t>Centralized post-processing</a:t>
            </a:r>
          </a:p>
          <a:p>
            <a:pPr indent="0" lvl="0" marL="457200" rtl="0">
              <a:spcBef>
                <a:spcPts val="0"/>
              </a:spcBef>
              <a:buNone/>
            </a:pPr>
            <a:r>
              <a:t/>
            </a:r>
            <a:endParaRPr sz="1000"/>
          </a:p>
          <a:p>
            <a:pPr indent="-342900" lvl="1" marL="914400" rtl="0">
              <a:spcBef>
                <a:spcPts val="0"/>
              </a:spcBef>
              <a:buSzPct val="100000"/>
              <a:buAutoNum type="alphaLcPeriod"/>
            </a:pPr>
            <a:r>
              <a:rPr lang="en" sz="1800"/>
              <a:t>FFMP and/or FLASH integration</a:t>
            </a:r>
          </a:p>
          <a:p>
            <a:pPr indent="-342900" lvl="2" marL="1371600" rtl="0">
              <a:spcBef>
                <a:spcPts val="0"/>
              </a:spcBef>
              <a:buSzPct val="100000"/>
              <a:buAutoNum type="romanLcPeriod"/>
            </a:pPr>
            <a:r>
              <a:rPr lang="en" sz="1800"/>
              <a:t>Basin-based alerting</a:t>
            </a:r>
          </a:p>
          <a:p>
            <a:pPr indent="0" lvl="0" marL="457200" rtl="0">
              <a:spcBef>
                <a:spcPts val="0"/>
              </a:spcBef>
              <a:buNone/>
            </a:pPr>
            <a:r>
              <a:t/>
            </a:r>
            <a:endParaRPr sz="1000"/>
          </a:p>
          <a:p>
            <a:pPr indent="-342900" lvl="1" marL="914400" rtl="0">
              <a:spcBef>
                <a:spcPts val="0"/>
              </a:spcBef>
              <a:buSzPct val="100000"/>
              <a:buAutoNum type="alphaLcPeriod"/>
            </a:pPr>
            <a:r>
              <a:rPr lang="en" sz="1800"/>
              <a:t>Integration of WRF Hydro</a:t>
            </a:r>
          </a:p>
          <a:p>
            <a:pPr indent="0" lvl="0" marL="457200" rtl="0">
              <a:spcBef>
                <a:spcPts val="0"/>
              </a:spcBef>
              <a:buNone/>
            </a:pPr>
            <a:r>
              <a:t/>
            </a:r>
            <a:endParaRPr sz="1000"/>
          </a:p>
          <a:p>
            <a:pPr indent="-342900" lvl="1" marL="914400" rtl="0">
              <a:spcBef>
                <a:spcPts val="0"/>
              </a:spcBef>
              <a:buSzPct val="100000"/>
              <a:buAutoNum type="alphaLcPeriod"/>
            </a:pPr>
            <a:r>
              <a:rPr lang="en" sz="1800"/>
              <a:t>Implement ECMWF and CMC M-Climates (possibly HRRR)</a:t>
            </a:r>
          </a:p>
          <a:p>
            <a:pPr indent="0" lvl="0" marL="457200" rtl="0">
              <a:spcBef>
                <a:spcPts val="0"/>
              </a:spcBef>
              <a:buNone/>
            </a:pPr>
            <a:r>
              <a:t/>
            </a:r>
            <a:endParaRPr sz="1000"/>
          </a:p>
          <a:p>
            <a:pPr indent="-342900" lvl="1" marL="914400" rtl="0">
              <a:spcBef>
                <a:spcPts val="0"/>
              </a:spcBef>
              <a:buSzPct val="100000"/>
              <a:buAutoNum type="alphaLcPeriod"/>
            </a:pPr>
            <a:r>
              <a:rPr lang="en" sz="1800"/>
              <a:t>Evolution of calibrated PQPF from GEFS and SREF (HREF/SSEO)</a:t>
            </a:r>
          </a:p>
          <a:p>
            <a:pPr indent="0" lvl="0" marL="457200" rtl="0">
              <a:spcBef>
                <a:spcPts val="0"/>
              </a:spcBef>
              <a:buNone/>
            </a:pPr>
            <a:r>
              <a:t/>
            </a:r>
            <a:endParaRPr/>
          </a:p>
          <a:p>
            <a:pPr lvl="0" rtl="0">
              <a:spcBef>
                <a:spcPts val="0"/>
              </a:spcBef>
              <a:buNone/>
            </a:pPr>
            <a:r>
              <a:t/>
            </a: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Contractor work	</a:t>
            </a:r>
          </a:p>
        </p:txBody>
      </p:sp>
      <p:sp>
        <p:nvSpPr>
          <p:cNvPr id="130" name="Shape 130"/>
          <p:cNvSpPr txBox="1"/>
          <p:nvPr>
            <p:ph idx="1" type="body"/>
          </p:nvPr>
        </p:nvSpPr>
        <p:spPr>
          <a:xfrm>
            <a:off x="457200" y="1200150"/>
            <a:ext cx="8229600" cy="3808500"/>
          </a:xfrm>
          <a:prstGeom prst="rect">
            <a:avLst/>
          </a:prstGeom>
        </p:spPr>
        <p:txBody>
          <a:bodyPr anchorCtr="0" anchor="t" bIns="91425" lIns="91425" rIns="91425" tIns="91425">
            <a:noAutofit/>
          </a:bodyPr>
          <a:lstStyle/>
          <a:p>
            <a:pPr indent="-228600" lvl="0" marL="457200" rtl="0">
              <a:spcBef>
                <a:spcPts val="0"/>
              </a:spcBef>
              <a:buSzPct val="100000"/>
            </a:pPr>
            <a:r>
              <a:rPr lang="en" sz="2400"/>
              <a:t>Build GFE/A2 R-climate for NOAA-14 currently on 4km grid</a:t>
            </a:r>
          </a:p>
          <a:p>
            <a:pPr lvl="0" rtl="0">
              <a:spcBef>
                <a:spcPts val="0"/>
              </a:spcBef>
              <a:buNone/>
            </a:pPr>
            <a:r>
              <a:t/>
            </a:r>
            <a:endParaRPr sz="900"/>
          </a:p>
          <a:p>
            <a:pPr indent="-228600" lvl="0" marL="457200" rtl="0">
              <a:spcBef>
                <a:spcPts val="0"/>
              </a:spcBef>
              <a:buSzPct val="100000"/>
            </a:pPr>
            <a:r>
              <a:rPr lang="en" sz="2400"/>
              <a:t>Build GFS/A2 M-Climate for GEFS 1x1 degree grid</a:t>
            </a:r>
          </a:p>
          <a:p>
            <a:pPr lvl="0" rtl="0">
              <a:spcBef>
                <a:spcPts val="0"/>
              </a:spcBef>
              <a:buNone/>
            </a:pPr>
            <a:r>
              <a:t/>
            </a:r>
            <a:endParaRPr sz="900"/>
          </a:p>
          <a:p>
            <a:pPr indent="-228600" lvl="0" marL="457200" rtl="0">
              <a:spcBef>
                <a:spcPts val="0"/>
              </a:spcBef>
              <a:buSzPct val="100000"/>
            </a:pPr>
            <a:r>
              <a:rPr lang="en" sz="2400"/>
              <a:t>GFE SmartInit and procedure development (primarily in Python) </a:t>
            </a:r>
          </a:p>
          <a:p>
            <a:pPr lvl="0" rtl="0">
              <a:spcBef>
                <a:spcPts val="0"/>
              </a:spcBef>
              <a:buNone/>
            </a:pPr>
            <a:r>
              <a:t/>
            </a:r>
            <a:endParaRPr sz="900"/>
          </a:p>
          <a:p>
            <a:pPr indent="-228600" lvl="0" marL="457200" rtl="0">
              <a:spcBef>
                <a:spcPts val="0"/>
              </a:spcBef>
              <a:buSzPct val="100000"/>
            </a:pPr>
            <a:r>
              <a:rPr lang="en" sz="2400"/>
              <a:t>Verification and validation of tool</a:t>
            </a:r>
          </a:p>
          <a:p>
            <a:pPr lvl="0" rtl="0">
              <a:spcBef>
                <a:spcPts val="0"/>
              </a:spcBef>
              <a:buNone/>
            </a:pPr>
            <a:r>
              <a:t/>
            </a:r>
            <a:endParaRPr sz="900"/>
          </a:p>
          <a:p>
            <a:pPr indent="-228600" lvl="0" marL="457200" rtl="0">
              <a:spcBef>
                <a:spcPts val="0"/>
              </a:spcBef>
              <a:buSzPct val="100000"/>
            </a:pPr>
            <a:r>
              <a:rPr lang="en" sz="2400"/>
              <a:t>SCP software maintenance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Other Team Work	</a:t>
            </a:r>
          </a:p>
        </p:txBody>
      </p:sp>
      <p:sp>
        <p:nvSpPr>
          <p:cNvPr id="136" name="Shape 136"/>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Training on using SA tool in GFE</a:t>
            </a:r>
          </a:p>
          <a:p>
            <a:pPr rtl="0">
              <a:spcBef>
                <a:spcPts val="0"/>
              </a:spcBef>
              <a:buNone/>
            </a:pPr>
            <a:r>
              <a:t/>
            </a:r>
            <a:endParaRPr sz="1100"/>
          </a:p>
          <a:p>
            <a:pPr rtl="0">
              <a:spcBef>
                <a:spcPts val="0"/>
              </a:spcBef>
              <a:buNone/>
            </a:pPr>
            <a:r>
              <a:rPr lang="en"/>
              <a:t>Training on using NOAA 14 and M-Climate</a:t>
            </a:r>
          </a:p>
          <a:p>
            <a:pPr rtl="0">
              <a:spcBef>
                <a:spcPts val="0"/>
              </a:spcBef>
              <a:buNone/>
            </a:pPr>
            <a:r>
              <a:t/>
            </a:r>
            <a:endParaRPr sz="1100"/>
          </a:p>
          <a:p>
            <a:pPr rtl="0">
              <a:spcBef>
                <a:spcPts val="0"/>
              </a:spcBef>
              <a:buNone/>
            </a:pPr>
            <a:r>
              <a:rPr lang="en"/>
              <a:t>Case studies across NWS WFO/RFC/WPC</a:t>
            </a:r>
          </a:p>
          <a:p>
            <a:pPr>
              <a:spcBef>
                <a:spcPts val="0"/>
              </a:spcBef>
              <a:buNone/>
            </a:pPr>
            <a:r>
              <a:rPr lang="en"/>
              <a:t>	How it can work for YOU!</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 sz="3950" u="none" cap="none" strike="noStrike">
                <a:solidFill>
                  <a:schemeClr val="dk1"/>
                </a:solidFill>
                <a:latin typeface="Calibri"/>
                <a:ea typeface="Calibri"/>
                <a:cs typeface="Calibri"/>
                <a:sym typeface="Calibri"/>
              </a:rPr>
              <a:t>Paradigm shift in forecasting</a:t>
            </a:r>
            <a:br>
              <a:rPr b="0" baseline="0" i="0" lang="en" sz="3950" u="none" cap="none" strike="noStrike">
                <a:solidFill>
                  <a:schemeClr val="dk1"/>
                </a:solidFill>
                <a:latin typeface="Calibri"/>
                <a:ea typeface="Calibri"/>
                <a:cs typeface="Calibri"/>
                <a:sym typeface="Calibri"/>
              </a:rPr>
            </a:br>
            <a:r>
              <a:rPr b="0" baseline="0" i="1" lang="en" sz="3250" u="none" cap="none" strike="noStrike">
                <a:solidFill>
                  <a:srgbClr val="FF0000"/>
                </a:solidFill>
                <a:latin typeface="Calibri"/>
                <a:ea typeface="Calibri"/>
                <a:cs typeface="Calibri"/>
                <a:sym typeface="Calibri"/>
              </a:rPr>
              <a:t>M-Climate: internal model based climate</a:t>
            </a:r>
          </a:p>
        </p:txBody>
      </p:sp>
      <p:sp>
        <p:nvSpPr>
          <p:cNvPr id="142" name="Shape 142"/>
          <p:cNvSpPr txBox="1"/>
          <p:nvPr>
            <p:ph idx="1" type="body"/>
          </p:nvPr>
        </p:nvSpPr>
        <p:spPr>
          <a:xfrm>
            <a:off x="457200" y="1200150"/>
            <a:ext cx="8229600" cy="3394472"/>
          </a:xfrm>
          <a:prstGeom prst="rect">
            <a:avLst/>
          </a:prstGeom>
          <a:noFill/>
          <a:ln>
            <a:noFill/>
          </a:ln>
        </p:spPr>
        <p:txBody>
          <a:bodyPr anchorCtr="0" anchor="t" bIns="45700" lIns="91425" rIns="91425" tIns="45700">
            <a:noAutofit/>
          </a:bodyPr>
          <a:lstStyle/>
          <a:p>
            <a:pPr indent="-307975" lvl="0" marL="342900" marR="0" rtl="0" algn="l">
              <a:lnSpc>
                <a:spcPct val="90000"/>
              </a:lnSpc>
              <a:spcBef>
                <a:spcPts val="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Models produce known patterns</a:t>
            </a:r>
          </a:p>
          <a:p>
            <a:pPr indent="-234950" lvl="1" marL="742950" marR="0" rtl="0" algn="l">
              <a:lnSpc>
                <a:spcPct val="90000"/>
              </a:lnSpc>
              <a:spcBef>
                <a:spcPts val="520"/>
              </a:spcBef>
              <a:buClr>
                <a:schemeClr val="dk1"/>
              </a:buClr>
              <a:buSzPct val="100000"/>
              <a:buFont typeface="Arial"/>
              <a:buChar char="–"/>
            </a:pPr>
            <a:r>
              <a:rPr b="0" baseline="0" i="0" lang="en" sz="1800" u="none" cap="none" strike="noStrike">
                <a:solidFill>
                  <a:schemeClr val="dk1"/>
                </a:solidFill>
                <a:latin typeface="Calibri"/>
                <a:ea typeface="Calibri"/>
                <a:cs typeface="Calibri"/>
                <a:sym typeface="Calibri"/>
              </a:rPr>
              <a:t>Forecasters can recognize these</a:t>
            </a:r>
          </a:p>
          <a:p>
            <a:pPr indent="-234950" lvl="1" marL="742950" marR="0" rtl="0" algn="l">
              <a:lnSpc>
                <a:spcPct val="90000"/>
              </a:lnSpc>
              <a:spcBef>
                <a:spcPts val="520"/>
              </a:spcBef>
              <a:buClr>
                <a:schemeClr val="dk1"/>
              </a:buClr>
              <a:buSzPct val="100000"/>
              <a:buFont typeface="Arial"/>
              <a:buChar char="–"/>
            </a:pPr>
            <a:r>
              <a:rPr b="0" baseline="0" i="0" lang="en" sz="1800" u="none" cap="none" strike="noStrike">
                <a:solidFill>
                  <a:schemeClr val="dk1"/>
                </a:solidFill>
                <a:latin typeface="Calibri"/>
                <a:ea typeface="Calibri"/>
                <a:cs typeface="Calibri"/>
                <a:sym typeface="Calibri"/>
              </a:rPr>
              <a:t>Models can produce strong signals relative to climatology</a:t>
            </a:r>
          </a:p>
          <a:p>
            <a:pPr indent="-180022" lvl="1" marL="742950" marR="0" rtl="0" algn="l">
              <a:lnSpc>
                <a:spcPct val="90000"/>
              </a:lnSpc>
              <a:spcBef>
                <a:spcPts val="333"/>
              </a:spcBef>
              <a:buClr>
                <a:schemeClr val="dk1"/>
              </a:buClr>
              <a:buFont typeface="Arial"/>
              <a:buNone/>
            </a:pPr>
            <a:r>
              <a:t/>
            </a:r>
            <a:endParaRPr b="0" baseline="0" i="0" sz="1000" u="none" cap="none" strike="noStrike">
              <a:solidFill>
                <a:schemeClr val="dk1"/>
              </a:solidFill>
              <a:latin typeface="Calibri"/>
              <a:ea typeface="Calibri"/>
              <a:cs typeface="Calibri"/>
              <a:sym typeface="Calibri"/>
            </a:endParaRPr>
          </a:p>
          <a:p>
            <a:pPr indent="-307975" lvl="0" marL="342900" marR="0" rtl="0" algn="l">
              <a:lnSpc>
                <a:spcPct val="90000"/>
              </a:lnSpc>
              <a:spcBef>
                <a:spcPts val="59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Model knows where it has the lift</a:t>
            </a:r>
          </a:p>
          <a:p>
            <a:pPr indent="-234950" lvl="1" marL="742950" marR="0" rtl="0" algn="l">
              <a:lnSpc>
                <a:spcPct val="90000"/>
              </a:lnSpc>
              <a:spcBef>
                <a:spcPts val="520"/>
              </a:spcBef>
              <a:buClr>
                <a:schemeClr val="dk1"/>
              </a:buClr>
              <a:buSzPct val="100000"/>
              <a:buFont typeface="Arial"/>
              <a:buChar char="–"/>
            </a:pPr>
            <a:r>
              <a:rPr b="0" baseline="0" i="0" lang="en" sz="1800" u="none" cap="none" strike="noStrike">
                <a:solidFill>
                  <a:schemeClr val="dk1"/>
                </a:solidFill>
                <a:latin typeface="Calibri"/>
                <a:ea typeface="Calibri"/>
                <a:cs typeface="Calibri"/>
                <a:sym typeface="Calibri"/>
              </a:rPr>
              <a:t>Where each member produces QPF</a:t>
            </a:r>
          </a:p>
          <a:p>
            <a:pPr indent="-234950" lvl="1" marL="742950" marR="0" rtl="0" algn="l">
              <a:lnSpc>
                <a:spcPct val="90000"/>
              </a:lnSpc>
              <a:spcBef>
                <a:spcPts val="520"/>
              </a:spcBef>
              <a:buClr>
                <a:schemeClr val="dk1"/>
              </a:buClr>
              <a:buSzPct val="100000"/>
              <a:buFont typeface="Arial"/>
              <a:buChar char="–"/>
            </a:pPr>
            <a:r>
              <a:rPr b="0" baseline="0" i="0" lang="en" sz="1800" u="none" cap="none" strike="noStrike">
                <a:solidFill>
                  <a:schemeClr val="dk1"/>
                </a:solidFill>
                <a:latin typeface="Calibri"/>
                <a:ea typeface="Calibri"/>
                <a:cs typeface="Calibri"/>
                <a:sym typeface="Calibri"/>
              </a:rPr>
              <a:t>In correct pattern get QPF</a:t>
            </a:r>
          </a:p>
          <a:p>
            <a:pPr indent="-234950" lvl="1" marL="742950" marR="0" rtl="0" algn="l">
              <a:lnSpc>
                <a:spcPct val="90000"/>
              </a:lnSpc>
              <a:spcBef>
                <a:spcPts val="520"/>
              </a:spcBef>
              <a:buClr>
                <a:schemeClr val="dk1"/>
              </a:buClr>
              <a:buSzPct val="100000"/>
              <a:buFont typeface="Arial"/>
              <a:buChar char="–"/>
            </a:pPr>
            <a:r>
              <a:rPr b="0" baseline="0" i="0" lang="en" sz="1800" u="none" cap="none" strike="noStrike">
                <a:solidFill>
                  <a:schemeClr val="dk1"/>
                </a:solidFill>
                <a:latin typeface="Calibri"/>
                <a:ea typeface="Calibri"/>
                <a:cs typeface="Calibri"/>
                <a:sym typeface="Calibri"/>
              </a:rPr>
              <a:t>Ensemble provides probability</a:t>
            </a:r>
          </a:p>
          <a:p>
            <a:pPr indent="-234950" lvl="1" marL="742950" marR="0" rtl="0" algn="l">
              <a:lnSpc>
                <a:spcPct val="90000"/>
              </a:lnSpc>
              <a:spcBef>
                <a:spcPts val="520"/>
              </a:spcBef>
              <a:buClr>
                <a:schemeClr val="dk1"/>
              </a:buClr>
              <a:buSzPct val="100000"/>
              <a:buFont typeface="Arial"/>
              <a:buChar char="–"/>
            </a:pPr>
            <a:r>
              <a:rPr b="0" baseline="0" i="0" lang="en" sz="1800" u="none" cap="none" strike="noStrike">
                <a:solidFill>
                  <a:schemeClr val="dk1"/>
                </a:solidFill>
                <a:latin typeface="Calibri"/>
                <a:ea typeface="Calibri"/>
                <a:cs typeface="Calibri"/>
                <a:sym typeface="Calibri"/>
              </a:rPr>
              <a:t>M-Climate provides potential for high impact event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 sz="3950" u="none" cap="none" strike="noStrike">
                <a:solidFill>
                  <a:schemeClr val="dk1"/>
                </a:solidFill>
                <a:latin typeface="Calibri"/>
                <a:ea typeface="Calibri"/>
                <a:cs typeface="Calibri"/>
                <a:sym typeface="Calibri"/>
              </a:rPr>
              <a:t>Events for 2014/2015 are catalogued</a:t>
            </a:r>
          </a:p>
        </p:txBody>
      </p:sp>
      <p:sp>
        <p:nvSpPr>
          <p:cNvPr id="148" name="Shape 148"/>
          <p:cNvSpPr txBox="1"/>
          <p:nvPr>
            <p:ph idx="1" type="body"/>
          </p:nvPr>
        </p:nvSpPr>
        <p:spPr>
          <a:xfrm>
            <a:off x="457200" y="1200150"/>
            <a:ext cx="8229600" cy="3394472"/>
          </a:xfrm>
          <a:prstGeom prst="rect">
            <a:avLst/>
          </a:prstGeom>
          <a:noFill/>
          <a:ln>
            <a:noFill/>
          </a:ln>
        </p:spPr>
        <p:txBody>
          <a:bodyPr anchorCtr="0" anchor="t" bIns="45700" lIns="91425" rIns="91425" tIns="45700">
            <a:noAutofit/>
          </a:bodyPr>
          <a:lstStyle/>
          <a:p>
            <a:pPr indent="-292100" lvl="0" marL="342900" marR="0" rtl="0" algn="l">
              <a:lnSpc>
                <a:spcPct val="90000"/>
              </a:lnSpc>
              <a:spcBef>
                <a:spcPts val="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Recent events: 17-18 July 2015 </a:t>
            </a:r>
            <a:r>
              <a:rPr b="0" baseline="0" i="0" lang="en" sz="2400" u="sng" cap="none" strike="noStrike">
                <a:solidFill>
                  <a:schemeClr val="hlink"/>
                </a:solidFill>
                <a:latin typeface="Calibri"/>
                <a:ea typeface="Calibri"/>
                <a:cs typeface="Calibri"/>
                <a:sym typeface="Calibri"/>
                <a:hlinkClick r:id="rId3"/>
              </a:rPr>
              <a:t>NV-CA</a:t>
            </a:r>
          </a:p>
          <a:p>
            <a:pPr indent="-139700" lvl="0" marL="342900" marR="0" rtl="0" algn="l">
              <a:lnSpc>
                <a:spcPct val="90000"/>
              </a:lnSpc>
              <a:spcBef>
                <a:spcPts val="640"/>
              </a:spcBef>
              <a:buClr>
                <a:schemeClr val="dk1"/>
              </a:buClr>
              <a:buFont typeface="Arial"/>
              <a:buNone/>
            </a:pPr>
            <a:r>
              <a:t/>
            </a:r>
            <a:endParaRPr b="0" baseline="0" i="0" sz="1000" u="none" cap="none" strike="noStrike">
              <a:solidFill>
                <a:schemeClr val="dk1"/>
              </a:solidFill>
              <a:latin typeface="Calibri"/>
              <a:ea typeface="Calibri"/>
              <a:cs typeface="Calibri"/>
              <a:sym typeface="Calibri"/>
            </a:endParaRPr>
          </a:p>
          <a:p>
            <a:pPr indent="-292100" lvl="0" marL="342900" marR="0" rtl="0" algn="l">
              <a:lnSpc>
                <a:spcPct val="90000"/>
              </a:lnSpc>
              <a:spcBef>
                <a:spcPts val="64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May 2015 flooding rains southern Plains</a:t>
            </a:r>
          </a:p>
          <a:p>
            <a:pPr indent="0" lvl="0" marL="0" marR="0" rtl="0" algn="l">
              <a:lnSpc>
                <a:spcPct val="90000"/>
              </a:lnSpc>
              <a:spcBef>
                <a:spcPts val="640"/>
              </a:spcBef>
              <a:buClr>
                <a:schemeClr val="dk1"/>
              </a:buClr>
              <a:buFont typeface="Arial"/>
              <a:buNone/>
            </a:pPr>
            <a:r>
              <a:t/>
            </a:r>
            <a:endParaRPr b="0" baseline="0" i="0" sz="1000" u="none" cap="none" strike="noStrike">
              <a:solidFill>
                <a:schemeClr val="dk1"/>
              </a:solidFill>
              <a:latin typeface="Calibri"/>
              <a:ea typeface="Calibri"/>
              <a:cs typeface="Calibri"/>
              <a:sym typeface="Calibri"/>
            </a:endParaRPr>
          </a:p>
          <a:p>
            <a:pPr indent="-292100" lvl="0" marL="342900" marR="0" rtl="0" algn="l">
              <a:lnSpc>
                <a:spcPct val="90000"/>
              </a:lnSpc>
              <a:spcBef>
                <a:spcPts val="64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Ohio Valley events</a:t>
            </a:r>
          </a:p>
          <a:p>
            <a:pPr indent="-139700" lvl="0" marL="342900" marR="0" rtl="0" algn="l">
              <a:lnSpc>
                <a:spcPct val="90000"/>
              </a:lnSpc>
              <a:spcBef>
                <a:spcPts val="640"/>
              </a:spcBef>
              <a:buClr>
                <a:schemeClr val="dk1"/>
              </a:buClr>
              <a:buFont typeface="Arial"/>
              <a:buNone/>
            </a:pPr>
            <a:r>
              <a:t/>
            </a:r>
            <a:endParaRPr b="0" baseline="0" i="0" sz="1000" u="none" cap="none" strike="noStrike">
              <a:solidFill>
                <a:schemeClr val="dk1"/>
              </a:solidFill>
              <a:latin typeface="Calibri"/>
              <a:ea typeface="Calibri"/>
              <a:cs typeface="Calibri"/>
              <a:sym typeface="Calibri"/>
            </a:endParaRPr>
          </a:p>
          <a:p>
            <a:pPr indent="-292100" lvl="0" marL="342900" marR="0" rtl="0" algn="l">
              <a:lnSpc>
                <a:spcPct val="90000"/>
              </a:lnSpc>
              <a:spcBef>
                <a:spcPts val="64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Western heavy rains December (2014) and January 2015 (December event →)</a:t>
            </a:r>
          </a:p>
          <a:p>
            <a:pPr indent="-139700" lvl="0" marL="342900" marR="0" rtl="0" algn="l">
              <a:lnSpc>
                <a:spcPct val="90000"/>
              </a:lnSpc>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b="0" l="0" r="0" t="0"/>
          <a:stretch/>
        </p:blipFill>
        <p:spPr>
          <a:xfrm>
            <a:off x="618241" y="400050"/>
            <a:ext cx="7677150" cy="4543424"/>
          </a:xfrm>
          <a:prstGeom prst="rect">
            <a:avLst/>
          </a:prstGeom>
          <a:noFill/>
          <a:ln>
            <a:noFill/>
          </a:ln>
        </p:spPr>
      </p:pic>
      <p:pic>
        <p:nvPicPr>
          <p:cNvPr id="154" name="Shape 154"/>
          <p:cNvPicPr preferRelativeResize="0"/>
          <p:nvPr/>
        </p:nvPicPr>
        <p:blipFill rotWithShape="1">
          <a:blip r:embed="rId4">
            <a:alphaModFix/>
          </a:blip>
          <a:srcRect b="0" l="0" r="0" t="0"/>
          <a:stretch/>
        </p:blipFill>
        <p:spPr>
          <a:xfrm>
            <a:off x="618241" y="405765"/>
            <a:ext cx="7677150" cy="4703439"/>
          </a:xfrm>
          <a:prstGeom prst="rect">
            <a:avLst/>
          </a:prstGeom>
          <a:noFill/>
          <a:ln>
            <a:noFill/>
          </a:ln>
        </p:spPr>
      </p:pic>
      <p:pic>
        <p:nvPicPr>
          <p:cNvPr id="155" name="Shape 155"/>
          <p:cNvPicPr preferRelativeResize="0"/>
          <p:nvPr/>
        </p:nvPicPr>
        <p:blipFill rotWithShape="1">
          <a:blip r:embed="rId5">
            <a:alphaModFix/>
          </a:blip>
          <a:srcRect b="0" l="0" r="0" t="0"/>
          <a:stretch/>
        </p:blipFill>
        <p:spPr>
          <a:xfrm>
            <a:off x="618241" y="454817"/>
            <a:ext cx="7832339" cy="4597242"/>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 sz="4400" u="none" cap="none" strike="noStrike">
                <a:solidFill>
                  <a:schemeClr val="dk1"/>
                </a:solidFill>
                <a:latin typeface="Calibri"/>
                <a:ea typeface="Calibri"/>
                <a:cs typeface="Calibri"/>
                <a:sym typeface="Calibri"/>
              </a:rPr>
              <a:t>Plains Example</a:t>
            </a:r>
          </a:p>
        </p:txBody>
      </p:sp>
      <p:sp>
        <p:nvSpPr>
          <p:cNvPr id="161" name="Shape 161"/>
          <p:cNvSpPr txBox="1"/>
          <p:nvPr>
            <p:ph idx="1" type="body"/>
          </p:nvPr>
        </p:nvSpPr>
        <p:spPr>
          <a:xfrm>
            <a:off x="457200" y="1200150"/>
            <a:ext cx="8229600" cy="3394472"/>
          </a:xfrm>
          <a:prstGeom prst="rect">
            <a:avLst/>
          </a:prstGeom>
          <a:noFill/>
          <a:ln>
            <a:noFill/>
          </a:ln>
        </p:spPr>
        <p:txBody>
          <a:bodyPr anchorCtr="0" anchor="t" bIns="45700" lIns="91425" rIns="91425" tIns="45700">
            <a:noAutofit/>
          </a:bodyPr>
          <a:lstStyle/>
          <a:p>
            <a:pPr indent="-292100" lvl="0" marL="342900" marR="0" rtl="0" algn="l">
              <a:spcBef>
                <a:spcPts val="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Texas Rainfall 5-6 May</a:t>
            </a:r>
          </a:p>
          <a:p>
            <a:pPr indent="-260350" lvl="1" marL="742950" marR="0" rtl="0" algn="l">
              <a:spcBef>
                <a:spcPts val="560"/>
              </a:spcBef>
              <a:buClr>
                <a:schemeClr val="dk1"/>
              </a:buClr>
              <a:buSzPct val="80000"/>
              <a:buFont typeface="Arial"/>
              <a:buChar char="–"/>
            </a:pPr>
            <a:r>
              <a:rPr b="0" baseline="0" i="0" lang="en" u="none" cap="none" strike="noStrike">
                <a:solidFill>
                  <a:schemeClr val="dk1"/>
                </a:solidFill>
                <a:latin typeface="Calibri"/>
                <a:ea typeface="Calibri"/>
                <a:cs typeface="Calibri"/>
                <a:sym typeface="Calibri"/>
              </a:rPr>
              <a:t>There was a signal for this convective event</a:t>
            </a:r>
          </a:p>
          <a:p>
            <a:pPr indent="-260350" lvl="1" marL="742950" marR="0" rtl="0" algn="l">
              <a:spcBef>
                <a:spcPts val="560"/>
              </a:spcBef>
              <a:buClr>
                <a:schemeClr val="dk1"/>
              </a:buClr>
              <a:buSzPct val="80000"/>
              <a:buFont typeface="Arial"/>
              <a:buChar char="–"/>
            </a:pPr>
            <a:r>
              <a:rPr b="0" baseline="0" i="0" lang="en" u="none" cap="none" strike="noStrike">
                <a:solidFill>
                  <a:schemeClr val="dk1"/>
                </a:solidFill>
                <a:latin typeface="Calibri"/>
                <a:ea typeface="Calibri"/>
                <a:cs typeface="Calibri"/>
                <a:sym typeface="Calibri"/>
              </a:rPr>
              <a:t>Maximum in NMQ Q2 was 10 inches</a:t>
            </a:r>
          </a:p>
          <a:p>
            <a:pPr indent="-260350" lvl="1" marL="742950" marR="0" rtl="0" algn="l">
              <a:spcBef>
                <a:spcPts val="560"/>
              </a:spcBef>
              <a:buClr>
                <a:schemeClr val="dk1"/>
              </a:buClr>
              <a:buSzPct val="80000"/>
              <a:buFont typeface="Arial"/>
              <a:buChar char="–"/>
            </a:pPr>
            <a:r>
              <a:rPr b="0" baseline="0" i="0" lang="en" u="none" cap="none" strike="noStrike">
                <a:solidFill>
                  <a:schemeClr val="dk1"/>
                </a:solidFill>
                <a:latin typeface="Calibri"/>
                <a:ea typeface="Calibri"/>
                <a:cs typeface="Calibri"/>
                <a:sym typeface="Calibri"/>
              </a:rPr>
              <a:t>Resolution matters here</a:t>
            </a:r>
          </a:p>
          <a:p>
            <a:pPr indent="0" lvl="1" marL="457200" marR="0" rtl="0" algn="l">
              <a:spcBef>
                <a:spcPts val="560"/>
              </a:spcBef>
              <a:buClr>
                <a:schemeClr val="dk1"/>
              </a:buClr>
              <a:buFont typeface="Arial"/>
              <a:buNone/>
            </a:pPr>
            <a:r>
              <a:t/>
            </a:r>
            <a:endParaRPr b="0" baseline="0" i="0" sz="1100" u="none" cap="none" strike="noStrike">
              <a:solidFill>
                <a:schemeClr val="dk1"/>
              </a:solidFill>
              <a:latin typeface="Calibri"/>
              <a:ea typeface="Calibri"/>
              <a:cs typeface="Calibri"/>
              <a:sym typeface="Calibri"/>
            </a:endParaRPr>
          </a:p>
          <a:p>
            <a:pPr indent="-292100" lvl="0" marL="342900" marR="0" rtl="0" algn="l">
              <a:spcBef>
                <a:spcPts val="64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Louisiana Rain</a:t>
            </a:r>
          </a:p>
          <a:p>
            <a:pPr indent="-260350" lvl="1" marL="742950" marR="0" rtl="0" algn="l">
              <a:spcBef>
                <a:spcPts val="560"/>
              </a:spcBef>
              <a:buClr>
                <a:schemeClr val="dk1"/>
              </a:buClr>
              <a:buSzPct val="80000"/>
              <a:buFont typeface="Arial"/>
              <a:buChar char="–"/>
            </a:pPr>
            <a:r>
              <a:rPr b="0" baseline="0" i="0" lang="en" u="none" cap="none" strike="noStrike">
                <a:solidFill>
                  <a:schemeClr val="dk1"/>
                </a:solidFill>
                <a:latin typeface="Calibri"/>
                <a:ea typeface="Calibri"/>
                <a:cs typeface="Calibri"/>
                <a:sym typeface="Calibri"/>
              </a:rPr>
              <a:t>Mesoscale so some signal but not great</a:t>
            </a:r>
          </a:p>
          <a:p>
            <a:pPr indent="-139700" lvl="0" marL="342900" marR="0" rtl="0" algn="l">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pic>
        <p:nvPicPr>
          <p:cNvPr id="166" name="Shape 166"/>
          <p:cNvPicPr preferRelativeResize="0"/>
          <p:nvPr/>
        </p:nvPicPr>
        <p:blipFill rotWithShape="1">
          <a:blip r:embed="rId3">
            <a:alphaModFix/>
          </a:blip>
          <a:srcRect b="0" l="0" r="0" t="0"/>
          <a:stretch/>
        </p:blipFill>
        <p:spPr>
          <a:xfrm>
            <a:off x="671660" y="278606"/>
            <a:ext cx="7772400" cy="4586287"/>
          </a:xfrm>
          <a:prstGeom prst="rect">
            <a:avLst/>
          </a:prstGeom>
          <a:noFill/>
          <a:ln>
            <a:noFill/>
          </a:ln>
        </p:spPr>
      </p:pic>
      <p:pic>
        <p:nvPicPr>
          <p:cNvPr id="167" name="Shape 167"/>
          <p:cNvPicPr preferRelativeResize="0"/>
          <p:nvPr/>
        </p:nvPicPr>
        <p:blipFill rotWithShape="1">
          <a:blip r:embed="rId4">
            <a:alphaModFix/>
          </a:blip>
          <a:srcRect b="0" l="0" r="0" t="0"/>
          <a:stretch/>
        </p:blipFill>
        <p:spPr>
          <a:xfrm>
            <a:off x="26708" y="560305"/>
            <a:ext cx="5581508" cy="4092862"/>
          </a:xfrm>
          <a:prstGeom prst="rect">
            <a:avLst/>
          </a:prstGeom>
          <a:noFill/>
          <a:ln>
            <a:noFill/>
          </a:ln>
        </p:spPr>
      </p:pic>
      <p:pic>
        <p:nvPicPr>
          <p:cNvPr id="168" name="Shape 168"/>
          <p:cNvPicPr preferRelativeResize="0"/>
          <p:nvPr/>
        </p:nvPicPr>
        <p:blipFill rotWithShape="1">
          <a:blip r:embed="rId5">
            <a:alphaModFix/>
          </a:blip>
          <a:srcRect b="0" l="0" r="0" t="0"/>
          <a:stretch/>
        </p:blipFill>
        <p:spPr>
          <a:xfrm>
            <a:off x="3733800" y="571500"/>
            <a:ext cx="5581508" cy="4092862"/>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x="0" y="0"/>
          <a:ext cx="0" cy="0"/>
          <a:chOff x="0" y="0"/>
          <a:chExt cx="0" cy="0"/>
        </a:xfrm>
      </p:grpSpPr>
      <p:sp>
        <p:nvSpPr>
          <p:cNvPr id="51" name="Shape 51"/>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pPr>
            <a:r>
              <a:rPr lang="en"/>
              <a:t>Goal:</a:t>
            </a:r>
          </a:p>
          <a:p>
            <a:pPr indent="-228600" lvl="1" marL="914400" rtl="0">
              <a:spcBef>
                <a:spcPts val="0"/>
              </a:spcBef>
            </a:pPr>
            <a:r>
              <a:rPr lang="en"/>
              <a:t>Validate and deliver a situational </a:t>
            </a:r>
            <a:br>
              <a:rPr lang="en"/>
            </a:br>
            <a:r>
              <a:rPr lang="en"/>
              <a:t>awareness tool </a:t>
            </a:r>
            <a:br>
              <a:rPr lang="en"/>
            </a:br>
          </a:p>
          <a:p>
            <a:pPr indent="0" lvl="0" marL="457200" rtl="0">
              <a:spcBef>
                <a:spcPts val="0"/>
              </a:spcBef>
              <a:buNone/>
            </a:pPr>
            <a:r>
              <a:t/>
            </a:r>
            <a:endParaRPr/>
          </a:p>
          <a:p>
            <a:pPr indent="-228600" lvl="0" marL="457200" rtl="0">
              <a:spcBef>
                <a:spcPts val="0"/>
              </a:spcBef>
            </a:pPr>
            <a:r>
              <a:rPr lang="en"/>
              <a:t>Anticipated Result: </a:t>
            </a:r>
          </a:p>
          <a:p>
            <a:pPr indent="-228600" lvl="1" marL="914400">
              <a:spcBef>
                <a:spcPts val="0"/>
              </a:spcBef>
            </a:pPr>
            <a:r>
              <a:rPr lang="en"/>
              <a:t>Provide improved IDSS for top 1% rainfall events</a:t>
            </a:r>
          </a:p>
        </p:txBody>
      </p:sp>
      <p:sp>
        <p:nvSpPr>
          <p:cNvPr id="52" name="Shape 5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Project Overview</a:t>
            </a:r>
          </a:p>
        </p:txBody>
      </p:sp>
      <p:pic>
        <p:nvPicPr>
          <p:cNvPr id="53" name="Shape 53"/>
          <p:cNvPicPr preferRelativeResize="0"/>
          <p:nvPr/>
        </p:nvPicPr>
        <p:blipFill>
          <a:blip r:embed="rId3">
            <a:alphaModFix/>
          </a:blip>
          <a:stretch>
            <a:fillRect/>
          </a:stretch>
        </p:blipFill>
        <p:spPr>
          <a:xfrm>
            <a:off x="5866900" y="0"/>
            <a:ext cx="3277099" cy="327709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pic>
        <p:nvPicPr>
          <p:cNvPr id="173" name="Shape 173"/>
          <p:cNvPicPr preferRelativeResize="0"/>
          <p:nvPr/>
        </p:nvPicPr>
        <p:blipFill rotWithShape="1">
          <a:blip r:embed="rId3">
            <a:alphaModFix/>
          </a:blip>
          <a:srcRect b="0" l="0" r="0" t="0"/>
          <a:stretch/>
        </p:blipFill>
        <p:spPr>
          <a:xfrm>
            <a:off x="533400" y="253603"/>
            <a:ext cx="7810499" cy="4636293"/>
          </a:xfrm>
          <a:prstGeom prst="rect">
            <a:avLst/>
          </a:prstGeom>
          <a:noFill/>
          <a:ln>
            <a:noFill/>
          </a:ln>
        </p:spPr>
      </p:pic>
      <p:pic>
        <p:nvPicPr>
          <p:cNvPr id="174" name="Shape 174"/>
          <p:cNvPicPr preferRelativeResize="0"/>
          <p:nvPr/>
        </p:nvPicPr>
        <p:blipFill rotWithShape="1">
          <a:blip r:embed="rId4">
            <a:alphaModFix/>
          </a:blip>
          <a:srcRect b="0" l="0" r="0" t="0"/>
          <a:stretch/>
        </p:blipFill>
        <p:spPr>
          <a:xfrm>
            <a:off x="1371600" y="171450"/>
            <a:ext cx="6279197" cy="460447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 sz="4400" u="none" cap="none" strike="noStrike">
                <a:solidFill>
                  <a:schemeClr val="dk1"/>
                </a:solidFill>
                <a:latin typeface="Calibri"/>
                <a:ea typeface="Calibri"/>
                <a:cs typeface="Calibri"/>
                <a:sym typeface="Calibri"/>
              </a:rPr>
              <a:t>24 May 2015 OK-TX</a:t>
            </a:r>
          </a:p>
        </p:txBody>
      </p:sp>
      <p:sp>
        <p:nvSpPr>
          <p:cNvPr id="180" name="Shape 180"/>
          <p:cNvSpPr txBox="1"/>
          <p:nvPr>
            <p:ph idx="1" type="body"/>
          </p:nvPr>
        </p:nvSpPr>
        <p:spPr>
          <a:xfrm>
            <a:off x="457200" y="1200150"/>
            <a:ext cx="8229600" cy="3394472"/>
          </a:xfrm>
          <a:prstGeom prst="rect">
            <a:avLst/>
          </a:prstGeom>
          <a:noFill/>
          <a:ln>
            <a:noFill/>
          </a:ln>
        </p:spPr>
        <p:txBody>
          <a:bodyPr anchorCtr="0" anchor="t" bIns="45700" lIns="91425" rIns="91425" tIns="45700">
            <a:noAutofit/>
          </a:bodyPr>
          <a:lstStyle/>
          <a:p>
            <a:pPr indent="-292100" lvl="0" marL="342900" marR="0" rtl="0" algn="l">
              <a:spcBef>
                <a:spcPts val="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Big rainfall event</a:t>
            </a:r>
          </a:p>
          <a:p>
            <a:pPr indent="-285750" lvl="1" marL="742950" marR="0" rtl="0" algn="l">
              <a:spcBef>
                <a:spcPts val="560"/>
              </a:spcBef>
              <a:buClr>
                <a:schemeClr val="dk1"/>
              </a:buClr>
              <a:buSzPct val="100000"/>
              <a:buFont typeface="Arial"/>
              <a:buChar char="–"/>
            </a:pPr>
            <a:r>
              <a:rPr b="0" baseline="0" i="0" lang="en" sz="2800" u="none" cap="none" strike="noStrike">
                <a:solidFill>
                  <a:schemeClr val="dk1"/>
                </a:solidFill>
                <a:latin typeface="Calibri"/>
                <a:ea typeface="Calibri"/>
                <a:cs typeface="Calibri"/>
                <a:sym typeface="Calibri"/>
              </a:rPr>
              <a:t>Texas- Oklahoma area </a:t>
            </a:r>
          </a:p>
          <a:p>
            <a:pPr indent="-139700" lvl="0" marL="342900" marR="0" rtl="0" algn="l">
              <a:spcBef>
                <a:spcPts val="640"/>
              </a:spcBef>
              <a:buClr>
                <a:schemeClr val="dk1"/>
              </a:buClr>
              <a:buFont typeface="Arial"/>
              <a:buNone/>
            </a:pPr>
            <a:r>
              <a:t/>
            </a:r>
            <a:endParaRPr b="0" baseline="0" i="0" sz="1000" u="none" cap="none" strike="noStrike">
              <a:solidFill>
                <a:schemeClr val="dk1"/>
              </a:solidFill>
              <a:latin typeface="Calibri"/>
              <a:ea typeface="Calibri"/>
              <a:cs typeface="Calibri"/>
              <a:sym typeface="Calibri"/>
            </a:endParaRPr>
          </a:p>
          <a:p>
            <a:pPr indent="-292100" lvl="0" marL="342900" marR="0" rtl="0" algn="l">
              <a:spcBef>
                <a:spcPts val="64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Had some signal in GEFS M-Climate</a:t>
            </a:r>
          </a:p>
          <a:p>
            <a:pPr indent="-171450" lvl="1" marL="742950" marR="0" rtl="0" algn="l">
              <a:spcBef>
                <a:spcPts val="560"/>
              </a:spcBef>
              <a:buClr>
                <a:schemeClr val="dk1"/>
              </a:buClr>
              <a:buSzPct val="100000"/>
              <a:buFont typeface="Arial"/>
              <a:buChar char="–"/>
            </a:pPr>
            <a:r>
              <a:rPr b="0" baseline="0" i="0" lang="en" sz="1000" u="none" cap="none" strike="noStrike">
                <a:solidFill>
                  <a:schemeClr val="dk1"/>
                </a:solidFill>
                <a:latin typeface="Calibri"/>
                <a:ea typeface="Calibri"/>
                <a:cs typeface="Calibri"/>
                <a:sym typeface="Calibri"/>
              </a:rPr>
              <a:t>Why? Good pattern and model had some knowledge of instability and where lift might be</a:t>
            </a:r>
          </a:p>
          <a:p>
            <a:pPr indent="-228600" lvl="0" marL="342900" marR="0" rtl="0" algn="l">
              <a:spcBef>
                <a:spcPts val="360"/>
              </a:spcBef>
              <a:buClr>
                <a:schemeClr val="dk1"/>
              </a:buClr>
              <a:buFont typeface="Arial"/>
              <a:buNone/>
            </a:pPr>
            <a:r>
              <a:t/>
            </a:r>
            <a:endParaRPr b="0" baseline="0" i="0" sz="1000" u="none" cap="none" strike="noStrike">
              <a:solidFill>
                <a:schemeClr val="dk1"/>
              </a:solidFill>
              <a:latin typeface="Calibri"/>
              <a:ea typeface="Calibri"/>
              <a:cs typeface="Calibri"/>
              <a:sym typeface="Calibri"/>
            </a:endParaRPr>
          </a:p>
          <a:p>
            <a:pPr indent="-292100" lvl="0" marL="342900" marR="0" rtl="0" algn="l">
              <a:spcBef>
                <a:spcPts val="64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Time to use other tools to help us here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b="0" l="0" r="0" t="0"/>
          <a:stretch/>
        </p:blipFill>
        <p:spPr>
          <a:xfrm>
            <a:off x="742950" y="321468"/>
            <a:ext cx="7658100" cy="4500562"/>
          </a:xfrm>
          <a:prstGeom prst="rect">
            <a:avLst/>
          </a:prstGeom>
          <a:noFill/>
          <a:ln>
            <a:noFill/>
          </a:ln>
        </p:spPr>
      </p:pic>
      <p:pic>
        <p:nvPicPr>
          <p:cNvPr id="186" name="Shape 186"/>
          <p:cNvPicPr preferRelativeResize="0"/>
          <p:nvPr/>
        </p:nvPicPr>
        <p:blipFill rotWithShape="1">
          <a:blip r:embed="rId4">
            <a:alphaModFix/>
          </a:blip>
          <a:srcRect b="0" l="0" r="0" t="0"/>
          <a:stretch/>
        </p:blipFill>
        <p:spPr>
          <a:xfrm>
            <a:off x="1121269" y="-38242"/>
            <a:ext cx="6279197" cy="4604470"/>
          </a:xfrm>
          <a:prstGeom prst="rect">
            <a:avLst/>
          </a:prstGeom>
          <a:noFill/>
          <a:ln>
            <a:noFill/>
          </a:ln>
        </p:spPr>
      </p:pic>
      <p:pic>
        <p:nvPicPr>
          <p:cNvPr id="187" name="Shape 187"/>
          <p:cNvPicPr preferRelativeResize="0"/>
          <p:nvPr/>
        </p:nvPicPr>
        <p:blipFill rotWithShape="1">
          <a:blip r:embed="rId5">
            <a:alphaModFix/>
          </a:blip>
          <a:srcRect b="0" l="0" r="0" t="0"/>
          <a:stretch/>
        </p:blipFill>
        <p:spPr>
          <a:xfrm>
            <a:off x="1515358" y="-58863"/>
            <a:ext cx="6279197" cy="460447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152400" y="205978"/>
            <a:ext cx="89154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 sz="3600" u="none" cap="none" strike="noStrike">
                <a:solidFill>
                  <a:schemeClr val="dk1"/>
                </a:solidFill>
                <a:latin typeface="Calibri"/>
                <a:ea typeface="Calibri"/>
                <a:cs typeface="Calibri"/>
                <a:sym typeface="Calibri"/>
              </a:rPr>
              <a:t>Average Return/Recurrence Intervals: ARI</a:t>
            </a:r>
            <a:br>
              <a:rPr b="0" baseline="0" i="0" lang="en" sz="3600" u="none" cap="none" strike="noStrike">
                <a:solidFill>
                  <a:schemeClr val="dk1"/>
                </a:solidFill>
                <a:latin typeface="Calibri"/>
                <a:ea typeface="Calibri"/>
                <a:cs typeface="Calibri"/>
                <a:sym typeface="Calibri"/>
              </a:rPr>
            </a:br>
            <a:r>
              <a:rPr b="0" baseline="0" i="1" lang="en" sz="3600" u="none" cap="none" strike="noStrike">
                <a:solidFill>
                  <a:srgbClr val="FF0000"/>
                </a:solidFill>
                <a:latin typeface="Calibri"/>
                <a:ea typeface="Calibri"/>
                <a:cs typeface="Calibri"/>
                <a:sym typeface="Calibri"/>
              </a:rPr>
              <a:t>R-Climate: based on some observed dataset</a:t>
            </a:r>
          </a:p>
        </p:txBody>
      </p:sp>
      <p:sp>
        <p:nvSpPr>
          <p:cNvPr id="193" name="Shape 193"/>
          <p:cNvSpPr txBox="1"/>
          <p:nvPr>
            <p:ph idx="1" type="body"/>
          </p:nvPr>
        </p:nvSpPr>
        <p:spPr>
          <a:xfrm>
            <a:off x="457200" y="1200150"/>
            <a:ext cx="8229600" cy="3394472"/>
          </a:xfrm>
          <a:prstGeom prst="rect">
            <a:avLst/>
          </a:prstGeom>
          <a:noFill/>
          <a:ln>
            <a:noFill/>
          </a:ln>
        </p:spPr>
        <p:txBody>
          <a:bodyPr anchorCtr="0" anchor="t" bIns="45700" lIns="91425" rIns="91425" tIns="45700">
            <a:noAutofit/>
          </a:bodyPr>
          <a:lstStyle/>
          <a:p>
            <a:pPr indent="-323850" lvl="0" marL="342900" marR="0" rtl="0" algn="l">
              <a:spcBef>
                <a:spcPts val="0"/>
              </a:spcBef>
              <a:buClr>
                <a:schemeClr val="dk1"/>
              </a:buClr>
              <a:buSzPct val="100000"/>
              <a:buFont typeface="Arial"/>
              <a:buChar char="•"/>
            </a:pPr>
            <a:r>
              <a:rPr b="0" baseline="0" i="0" lang="en" sz="2900" u="none" cap="none" strike="noStrike">
                <a:solidFill>
                  <a:schemeClr val="dk1"/>
                </a:solidFill>
                <a:latin typeface="Calibri"/>
                <a:ea typeface="Calibri"/>
                <a:cs typeface="Calibri"/>
                <a:sym typeface="Calibri"/>
              </a:rPr>
              <a:t>NOAA-14 and NOAA-40 provide us with return periods</a:t>
            </a:r>
          </a:p>
          <a:p>
            <a:pPr indent="-241300" lvl="0" marL="342900" marR="0" rtl="0" algn="l">
              <a:spcBef>
                <a:spcPts val="320"/>
              </a:spcBef>
              <a:buClr>
                <a:schemeClr val="dk1"/>
              </a:buClr>
              <a:buFont typeface="Arial"/>
              <a:buNone/>
            </a:pPr>
            <a:r>
              <a:t/>
            </a:r>
            <a:endParaRPr b="0" baseline="0" i="0" sz="1300" u="none" cap="none" strike="noStrike">
              <a:solidFill>
                <a:schemeClr val="dk1"/>
              </a:solidFill>
              <a:latin typeface="Calibri"/>
              <a:ea typeface="Calibri"/>
              <a:cs typeface="Calibri"/>
              <a:sym typeface="Calibri"/>
            </a:endParaRPr>
          </a:p>
          <a:p>
            <a:pPr indent="-323850" lvl="0" marL="342900" marR="0" rtl="0" algn="l">
              <a:spcBef>
                <a:spcPts val="640"/>
              </a:spcBef>
              <a:buClr>
                <a:schemeClr val="dk1"/>
              </a:buClr>
              <a:buSzPct val="100000"/>
              <a:buFont typeface="Arial"/>
              <a:buChar char="•"/>
            </a:pPr>
            <a:r>
              <a:rPr b="0" baseline="0" i="0" lang="en" sz="2900" u="none" cap="none" strike="noStrike">
                <a:solidFill>
                  <a:schemeClr val="dk1"/>
                </a:solidFill>
                <a:latin typeface="Calibri"/>
                <a:ea typeface="Calibri"/>
                <a:cs typeface="Calibri"/>
                <a:sym typeface="Calibri"/>
              </a:rPr>
              <a:t>Our models and EFS produce forecasts QPF</a:t>
            </a:r>
          </a:p>
          <a:p>
            <a:pPr indent="-254000" lvl="0" marL="342900" marR="0" rtl="0" algn="l">
              <a:spcBef>
                <a:spcPts val="280"/>
              </a:spcBef>
              <a:buClr>
                <a:schemeClr val="dk1"/>
              </a:buClr>
              <a:buFont typeface="Arial"/>
              <a:buNone/>
            </a:pPr>
            <a:r>
              <a:t/>
            </a:r>
            <a:endParaRPr b="0" baseline="0" i="0" sz="1100" u="none" cap="none" strike="noStrike">
              <a:solidFill>
                <a:schemeClr val="dk1"/>
              </a:solidFill>
              <a:latin typeface="Calibri"/>
              <a:ea typeface="Calibri"/>
              <a:cs typeface="Calibri"/>
              <a:sym typeface="Calibri"/>
            </a:endParaRPr>
          </a:p>
          <a:p>
            <a:pPr indent="-323850" lvl="0" marL="342900" marR="0" rtl="0" algn="l">
              <a:spcBef>
                <a:spcPts val="640"/>
              </a:spcBef>
              <a:buClr>
                <a:schemeClr val="dk1"/>
              </a:buClr>
              <a:buSzPct val="100000"/>
              <a:buFont typeface="Arial"/>
              <a:buChar char="•"/>
            </a:pPr>
            <a:r>
              <a:rPr b="0" baseline="0" i="0" lang="en" sz="2900" u="none" cap="none" strike="noStrike">
                <a:solidFill>
                  <a:schemeClr val="dk1"/>
                </a:solidFill>
                <a:latin typeface="Calibri"/>
                <a:ea typeface="Calibri"/>
                <a:cs typeface="Calibri"/>
                <a:sym typeface="Calibri"/>
              </a:rPr>
              <a:t>We can relate the two to identify extreme rainfall</a:t>
            </a:r>
          </a:p>
          <a:p>
            <a:pPr indent="-266700" lvl="1" marL="742950" marR="0" rtl="0" algn="l">
              <a:spcBef>
                <a:spcPts val="560"/>
              </a:spcBef>
              <a:buClr>
                <a:schemeClr val="dk1"/>
              </a:buClr>
              <a:buSzPct val="100000"/>
              <a:buFont typeface="Arial"/>
              <a:buChar char="–"/>
            </a:pPr>
            <a:r>
              <a:rPr b="0" baseline="0" i="0" lang="en" sz="2500" u="none" cap="none" strike="noStrike">
                <a:solidFill>
                  <a:schemeClr val="dk1"/>
                </a:solidFill>
                <a:latin typeface="Calibri"/>
                <a:ea typeface="Calibri"/>
                <a:cs typeface="Calibri"/>
                <a:sym typeface="Calibri"/>
              </a:rPr>
              <a:t>These data lack antecedent condition information</a:t>
            </a:r>
          </a:p>
          <a:p>
            <a:pPr indent="-266700" lvl="1" marL="742950" marR="0" rtl="0" algn="l">
              <a:spcBef>
                <a:spcPts val="560"/>
              </a:spcBef>
              <a:buClr>
                <a:schemeClr val="dk1"/>
              </a:buClr>
              <a:buSzPct val="100000"/>
              <a:buFont typeface="Arial"/>
              <a:buChar char="–"/>
            </a:pPr>
            <a:r>
              <a:rPr b="0" baseline="0" i="0" lang="en" sz="2500" u="none" cap="none" strike="noStrike">
                <a:solidFill>
                  <a:schemeClr val="dk1"/>
                </a:solidFill>
                <a:latin typeface="Calibri"/>
                <a:ea typeface="Calibri"/>
                <a:cs typeface="Calibri"/>
                <a:sym typeface="Calibri"/>
              </a:rPr>
              <a:t>But help us with flood and flood potential issues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 sz="4400" u="none" cap="none" strike="noStrike">
                <a:solidFill>
                  <a:schemeClr val="dk1"/>
                </a:solidFill>
                <a:latin typeface="Calibri"/>
                <a:ea typeface="Calibri"/>
                <a:cs typeface="Calibri"/>
                <a:sym typeface="Calibri"/>
              </a:rPr>
              <a:t>24 hour 100 year ARI</a:t>
            </a:r>
          </a:p>
        </p:txBody>
      </p:sp>
      <p:sp>
        <p:nvSpPr>
          <p:cNvPr id="199" name="Shape 199"/>
          <p:cNvSpPr txBox="1"/>
          <p:nvPr>
            <p:ph idx="1" type="body"/>
          </p:nvPr>
        </p:nvSpPr>
        <p:spPr>
          <a:xfrm>
            <a:off x="5279010" y="1143000"/>
            <a:ext cx="3407789" cy="3451622"/>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ARI on GFS Grid</a:t>
            </a:r>
          </a:p>
          <a:p>
            <a:pPr indent="-190500" lvl="0" marL="342900" marR="0" rtl="0" algn="l">
              <a:spcBef>
                <a:spcPts val="48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a:p>
            <a:pPr indent="-342900" lvl="0" marL="342900" marR="0" rtl="0" algn="l">
              <a:spcBef>
                <a:spcPts val="48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Mix of NOAA-14 and NOAA-40</a:t>
            </a:r>
          </a:p>
          <a:p>
            <a:pPr indent="-190500" lvl="0" marL="342900" marR="0" rtl="0" algn="l">
              <a:spcBef>
                <a:spcPts val="48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a:p>
            <a:pPr indent="-342900" lvl="0" marL="342900" marR="0" rtl="0" algn="l">
              <a:spcBef>
                <a:spcPts val="48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We can define forecasts of significant rainfall events.</a:t>
            </a:r>
          </a:p>
          <a:p>
            <a:pPr indent="-190500" lvl="0" marL="342900" marR="0" rtl="0" algn="l">
              <a:spcBef>
                <a:spcPts val="48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a:p>
            <a:pPr indent="-342900" lvl="0" marL="342900" marR="0" rtl="0" algn="l">
              <a:spcBef>
                <a:spcPts val="480"/>
              </a:spcBef>
              <a:buClr>
                <a:schemeClr val="dk1"/>
              </a:buClr>
              <a:buSzPct val="100000"/>
              <a:buFont typeface="Arial"/>
              <a:buChar char="•"/>
            </a:pPr>
            <a:r>
              <a:rPr b="0" baseline="0" i="0" lang="en" sz="2400" u="none" cap="none" strike="noStrike">
                <a:solidFill>
                  <a:schemeClr val="dk1"/>
                </a:solidFill>
                <a:latin typeface="Calibri"/>
                <a:ea typeface="Calibri"/>
                <a:cs typeface="Calibri"/>
                <a:sym typeface="Calibri"/>
              </a:rPr>
              <a:t>Other intervals are available.</a:t>
            </a:r>
          </a:p>
        </p:txBody>
      </p:sp>
      <p:pic>
        <p:nvPicPr>
          <p:cNvPr id="200" name="Shape 200"/>
          <p:cNvPicPr preferRelativeResize="0"/>
          <p:nvPr/>
        </p:nvPicPr>
        <p:blipFill rotWithShape="1">
          <a:blip r:embed="rId3">
            <a:alphaModFix/>
          </a:blip>
          <a:srcRect b="50969" l="5058" r="5260" t="0"/>
          <a:stretch/>
        </p:blipFill>
        <p:spPr>
          <a:xfrm>
            <a:off x="0" y="1257297"/>
            <a:ext cx="5279011" cy="2802117"/>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 sz="3950" u="none" cap="none" strike="noStrike">
                <a:solidFill>
                  <a:schemeClr val="dk1"/>
                </a:solidFill>
                <a:latin typeface="Calibri"/>
                <a:ea typeface="Calibri"/>
                <a:cs typeface="Calibri"/>
                <a:sym typeface="Calibri"/>
              </a:rPr>
              <a:t>24 May rainfall and flood case</a:t>
            </a:r>
            <a:br>
              <a:rPr b="0" baseline="0" i="0" lang="en" sz="3950" u="none" cap="none" strike="noStrike">
                <a:solidFill>
                  <a:schemeClr val="dk1"/>
                </a:solidFill>
                <a:latin typeface="Calibri"/>
                <a:ea typeface="Calibri"/>
                <a:cs typeface="Calibri"/>
                <a:sym typeface="Calibri"/>
              </a:rPr>
            </a:br>
            <a:r>
              <a:rPr b="0" baseline="0" i="0" lang="en" sz="3950" u="none" cap="none" strike="noStrike">
                <a:solidFill>
                  <a:schemeClr val="dk1"/>
                </a:solidFill>
                <a:latin typeface="Calibri"/>
                <a:ea typeface="Calibri"/>
                <a:cs typeface="Calibri"/>
                <a:sym typeface="Calibri"/>
              </a:rPr>
              <a:t>GFS forecasts</a:t>
            </a:r>
          </a:p>
        </p:txBody>
      </p:sp>
      <p:sp>
        <p:nvSpPr>
          <p:cNvPr id="206" name="Shape 206"/>
          <p:cNvSpPr txBox="1"/>
          <p:nvPr>
            <p:ph idx="1" type="body"/>
          </p:nvPr>
        </p:nvSpPr>
        <p:spPr>
          <a:xfrm>
            <a:off x="3886200" y="1200150"/>
            <a:ext cx="4800600" cy="3790799"/>
          </a:xfrm>
          <a:prstGeom prst="rect">
            <a:avLst/>
          </a:prstGeom>
          <a:noFill/>
          <a:ln>
            <a:noFill/>
          </a:ln>
        </p:spPr>
        <p:txBody>
          <a:bodyPr anchorCtr="0" anchor="t" bIns="45700" lIns="91425" rIns="91425" tIns="45700">
            <a:noAutofit/>
          </a:bodyPr>
          <a:lstStyle/>
          <a:p>
            <a:pPr indent="-317500" lvl="0" marL="342900" marR="0" rtl="0" algn="l">
              <a:spcBef>
                <a:spcPts val="0"/>
              </a:spcBef>
              <a:buClr>
                <a:schemeClr val="dk1"/>
              </a:buClr>
              <a:buSzPct val="100000"/>
              <a:buFont typeface="Arial"/>
              <a:buChar char="•"/>
            </a:pPr>
            <a:r>
              <a:rPr b="0" baseline="0" i="0" lang="en" sz="2800" u="none" cap="none" strike="noStrike">
                <a:solidFill>
                  <a:schemeClr val="dk1"/>
                </a:solidFill>
                <a:latin typeface="Calibri"/>
                <a:ea typeface="Calibri"/>
                <a:cs typeface="Calibri"/>
                <a:sym typeface="Calibri"/>
              </a:rPr>
              <a:t>Southern Plains ARI</a:t>
            </a:r>
          </a:p>
          <a:p>
            <a:pPr indent="-139700" lvl="0" marL="342900" marR="0" rtl="0" algn="l">
              <a:spcBef>
                <a:spcPts val="64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a:p>
            <a:pPr indent="-317500" lvl="0" marL="342900" marR="0" rtl="0" algn="l">
              <a:spcBef>
                <a:spcPts val="640"/>
              </a:spcBef>
              <a:buClr>
                <a:schemeClr val="dk1"/>
              </a:buClr>
              <a:buSzPct val="100000"/>
              <a:buFont typeface="Arial"/>
              <a:buChar char="•"/>
            </a:pPr>
            <a:r>
              <a:rPr b="0" baseline="0" i="0" lang="en" sz="2800" u="none" cap="none" strike="noStrike">
                <a:solidFill>
                  <a:schemeClr val="dk1"/>
                </a:solidFill>
                <a:latin typeface="Calibri"/>
                <a:ea typeface="Calibri"/>
                <a:cs typeface="Calibri"/>
                <a:sym typeface="Calibri"/>
              </a:rPr>
              <a:t>Big rainfall event </a:t>
            </a:r>
          </a:p>
          <a:p>
            <a:pPr indent="-139700" lvl="0" marL="342900" marR="0" rtl="0" algn="l">
              <a:spcBef>
                <a:spcPts val="640"/>
              </a:spcBef>
              <a:buClr>
                <a:schemeClr val="dk1"/>
              </a:buClr>
              <a:buFont typeface="Arial"/>
              <a:buNone/>
            </a:pPr>
            <a:r>
              <a:t/>
            </a:r>
            <a:endParaRPr b="0" baseline="0" i="0" sz="2800" u="none" cap="none" strike="noStrike">
              <a:solidFill>
                <a:schemeClr val="dk1"/>
              </a:solidFill>
              <a:latin typeface="Calibri"/>
              <a:ea typeface="Calibri"/>
              <a:cs typeface="Calibri"/>
              <a:sym typeface="Calibri"/>
            </a:endParaRPr>
          </a:p>
          <a:p>
            <a:pPr indent="-317500" lvl="0" marL="342900" marR="0" rtl="0" algn="l">
              <a:spcBef>
                <a:spcPts val="640"/>
              </a:spcBef>
              <a:buClr>
                <a:schemeClr val="dk1"/>
              </a:buClr>
              <a:buSzPct val="100000"/>
              <a:buFont typeface="Arial"/>
              <a:buChar char="•"/>
            </a:pPr>
            <a:r>
              <a:rPr b="0" baseline="0" i="0" lang="en" sz="2800" u="none" cap="none" strike="noStrike">
                <a:solidFill>
                  <a:schemeClr val="dk1"/>
                </a:solidFill>
                <a:latin typeface="Calibri"/>
                <a:ea typeface="Calibri"/>
                <a:cs typeface="Calibri"/>
                <a:sym typeface="Calibri"/>
              </a:rPr>
              <a:t>24 hour GFS data shown here verse 100 year return periods</a:t>
            </a:r>
          </a:p>
        </p:txBody>
      </p:sp>
      <p:pic>
        <p:nvPicPr>
          <p:cNvPr id="207" name="Shape 207"/>
          <p:cNvPicPr preferRelativeResize="0"/>
          <p:nvPr/>
        </p:nvPicPr>
        <p:blipFill rotWithShape="1">
          <a:blip r:embed="rId3">
            <a:alphaModFix/>
          </a:blip>
          <a:srcRect b="50151" l="8124" r="2502" t="2634"/>
          <a:stretch/>
        </p:blipFill>
        <p:spPr>
          <a:xfrm>
            <a:off x="-11937" y="1425215"/>
            <a:ext cx="4050899" cy="207780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sp>
        <p:nvSpPr>
          <p:cNvPr id="212" name="Shape 212"/>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 sz="4400" u="none" cap="none" strike="noStrike">
                <a:solidFill>
                  <a:schemeClr val="dk1"/>
                </a:solidFill>
                <a:latin typeface="Calibri"/>
                <a:ea typeface="Calibri"/>
                <a:cs typeface="Calibri"/>
                <a:sym typeface="Calibri"/>
              </a:rPr>
              <a:t>Static Image and Loop</a:t>
            </a:r>
          </a:p>
        </p:txBody>
      </p:sp>
      <p:pic>
        <p:nvPicPr>
          <p:cNvPr id="213" name="Shape 213"/>
          <p:cNvPicPr preferRelativeResize="0"/>
          <p:nvPr/>
        </p:nvPicPr>
        <p:blipFill rotWithShape="1">
          <a:blip r:embed="rId3">
            <a:alphaModFix/>
          </a:blip>
          <a:srcRect b="0" l="0" r="0" t="0"/>
          <a:stretch/>
        </p:blipFill>
        <p:spPr>
          <a:xfrm>
            <a:off x="65202" y="1143000"/>
            <a:ext cx="4297109" cy="4000500"/>
          </a:xfrm>
          <a:prstGeom prst="rect">
            <a:avLst/>
          </a:prstGeom>
          <a:noFill/>
          <a:ln>
            <a:noFill/>
          </a:ln>
        </p:spPr>
      </p:pic>
      <p:pic>
        <p:nvPicPr>
          <p:cNvPr id="214" name="Shape 214"/>
          <p:cNvPicPr preferRelativeResize="0"/>
          <p:nvPr/>
        </p:nvPicPr>
        <p:blipFill rotWithShape="1">
          <a:blip r:embed="rId4">
            <a:alphaModFix/>
          </a:blip>
          <a:srcRect b="0" l="0" r="0" t="0"/>
          <a:stretch/>
        </p:blipFill>
        <p:spPr>
          <a:xfrm>
            <a:off x="4267200" y="1028700"/>
            <a:ext cx="4120514" cy="400050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 sz="4400" u="none" cap="none" strike="noStrike">
                <a:solidFill>
                  <a:schemeClr val="dk1"/>
                </a:solidFill>
                <a:latin typeface="Calibri"/>
                <a:ea typeface="Calibri"/>
                <a:cs typeface="Calibri"/>
                <a:sym typeface="Calibri"/>
              </a:rPr>
              <a:t>22 1200 and 23 12 Z forecasts</a:t>
            </a:r>
          </a:p>
        </p:txBody>
      </p:sp>
      <p:pic>
        <p:nvPicPr>
          <p:cNvPr id="220" name="Shape 220"/>
          <p:cNvPicPr preferRelativeResize="0"/>
          <p:nvPr/>
        </p:nvPicPr>
        <p:blipFill rotWithShape="1">
          <a:blip r:embed="rId3">
            <a:alphaModFix/>
          </a:blip>
          <a:srcRect b="0" l="0" r="0" t="0"/>
          <a:stretch/>
        </p:blipFill>
        <p:spPr>
          <a:xfrm>
            <a:off x="4724400" y="1004543"/>
            <a:ext cx="4120514" cy="4000500"/>
          </a:xfrm>
          <a:prstGeom prst="rect">
            <a:avLst/>
          </a:prstGeom>
          <a:noFill/>
          <a:ln>
            <a:noFill/>
          </a:ln>
        </p:spPr>
      </p:pic>
      <p:pic>
        <p:nvPicPr>
          <p:cNvPr id="221" name="Shape 221"/>
          <p:cNvPicPr preferRelativeResize="0"/>
          <p:nvPr/>
        </p:nvPicPr>
        <p:blipFill rotWithShape="1">
          <a:blip r:embed="rId4">
            <a:alphaModFix/>
          </a:blip>
          <a:srcRect b="0" l="0" r="0" t="0"/>
          <a:stretch/>
        </p:blipFill>
        <p:spPr>
          <a:xfrm>
            <a:off x="228600" y="1017505"/>
            <a:ext cx="4120514" cy="4000500"/>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457200" y="205978"/>
            <a:ext cx="8229600" cy="85725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 sz="4400" u="none" cap="none" strike="noStrike">
                <a:solidFill>
                  <a:schemeClr val="dk1"/>
                </a:solidFill>
                <a:latin typeface="Calibri"/>
                <a:ea typeface="Calibri"/>
                <a:cs typeface="Calibri"/>
                <a:sym typeface="Calibri"/>
              </a:rPr>
              <a:t>Summary</a:t>
            </a:r>
          </a:p>
        </p:txBody>
      </p:sp>
      <p:sp>
        <p:nvSpPr>
          <p:cNvPr id="227" name="Shape 227"/>
          <p:cNvSpPr txBox="1"/>
          <p:nvPr>
            <p:ph idx="1" type="body"/>
          </p:nvPr>
        </p:nvSpPr>
        <p:spPr>
          <a:xfrm>
            <a:off x="457200" y="1200150"/>
            <a:ext cx="8229600" cy="3394472"/>
          </a:xfrm>
          <a:prstGeom prst="rect">
            <a:avLst/>
          </a:prstGeom>
          <a:noFill/>
          <a:ln>
            <a:noFill/>
          </a:ln>
        </p:spPr>
        <p:txBody>
          <a:bodyPr anchorCtr="0" anchor="t" bIns="45700" lIns="91425" rIns="91425" tIns="45700">
            <a:noAutofit/>
          </a:bodyPr>
          <a:lstStyle/>
          <a:p>
            <a:pPr indent="-311150" lvl="0" marL="342900" marR="0" rtl="0" algn="l">
              <a:lnSpc>
                <a:spcPct val="90000"/>
              </a:lnSpc>
              <a:spcBef>
                <a:spcPts val="0"/>
              </a:spcBef>
              <a:buClr>
                <a:schemeClr val="dk1"/>
              </a:buClr>
              <a:buSzPct val="98000"/>
              <a:buFont typeface="Arial"/>
              <a:buChar char="•"/>
            </a:pPr>
            <a:r>
              <a:rPr b="0" baseline="0" i="0" lang="en" sz="2450" u="none" cap="none" strike="noStrike">
                <a:solidFill>
                  <a:schemeClr val="dk1"/>
                </a:solidFill>
                <a:latin typeface="Calibri"/>
                <a:ea typeface="Calibri"/>
                <a:cs typeface="Calibri"/>
                <a:sym typeface="Calibri"/>
              </a:rPr>
              <a:t>The GEFS M-Climate helps identify potential big rainfall events</a:t>
            </a:r>
          </a:p>
          <a:p>
            <a:pPr indent="-254000" lvl="1" marL="742950" marR="0" rtl="0" algn="l">
              <a:lnSpc>
                <a:spcPct val="90000"/>
              </a:lnSpc>
              <a:spcBef>
                <a:spcPts val="520"/>
              </a:spcBef>
              <a:buClr>
                <a:schemeClr val="dk1"/>
              </a:buClr>
              <a:buSzPct val="100000"/>
              <a:buFont typeface="Arial"/>
              <a:buChar char="–"/>
            </a:pPr>
            <a:r>
              <a:rPr b="0" baseline="0" i="0" lang="en" sz="2100" u="none" cap="none" strike="noStrike">
                <a:solidFill>
                  <a:schemeClr val="dk1"/>
                </a:solidFill>
                <a:latin typeface="Calibri"/>
                <a:ea typeface="Calibri"/>
                <a:cs typeface="Calibri"/>
                <a:sym typeface="Calibri"/>
              </a:rPr>
              <a:t>We did this without patterns and pattern recognition </a:t>
            </a:r>
          </a:p>
          <a:p>
            <a:pPr indent="-254000" lvl="1" marL="742950" marR="0" rtl="0" algn="l">
              <a:lnSpc>
                <a:spcPct val="90000"/>
              </a:lnSpc>
              <a:spcBef>
                <a:spcPts val="520"/>
              </a:spcBef>
              <a:buClr>
                <a:schemeClr val="dk1"/>
              </a:buClr>
              <a:buSzPct val="100000"/>
              <a:buFont typeface="Arial"/>
              <a:buChar char="–"/>
            </a:pPr>
            <a:r>
              <a:rPr b="0" baseline="0" i="0" lang="en" sz="2100" u="none" cap="none" strike="noStrike">
                <a:solidFill>
                  <a:schemeClr val="dk1"/>
                </a:solidFill>
                <a:latin typeface="Calibri"/>
                <a:ea typeface="Calibri"/>
                <a:cs typeface="Calibri"/>
                <a:sym typeface="Calibri"/>
              </a:rPr>
              <a:t>EFS  members know &amp; where the lift is or may be.</a:t>
            </a:r>
          </a:p>
          <a:p>
            <a:pPr indent="-254000" lvl="1" marL="742950" marR="0" rtl="0" algn="l">
              <a:lnSpc>
                <a:spcPct val="90000"/>
              </a:lnSpc>
              <a:spcBef>
                <a:spcPts val="520"/>
              </a:spcBef>
              <a:buClr>
                <a:schemeClr val="dk1"/>
              </a:buClr>
              <a:buSzPct val="100000"/>
              <a:buFont typeface="Arial"/>
              <a:buChar char="–"/>
            </a:pPr>
            <a:r>
              <a:rPr b="0" baseline="0" i="0" lang="en" sz="2100" u="none" cap="none" strike="noStrike">
                <a:solidFill>
                  <a:schemeClr val="dk1"/>
                </a:solidFill>
                <a:latin typeface="Calibri"/>
                <a:ea typeface="Calibri"/>
                <a:cs typeface="Calibri"/>
                <a:sym typeface="Calibri"/>
              </a:rPr>
              <a:t>Clues even in convection</a:t>
            </a:r>
          </a:p>
          <a:p>
            <a:pPr indent="-190182" lvl="0" marL="342900" marR="0" rtl="0" algn="l">
              <a:lnSpc>
                <a:spcPct val="90000"/>
              </a:lnSpc>
              <a:spcBef>
                <a:spcPts val="481"/>
              </a:spcBef>
              <a:buClr>
                <a:schemeClr val="dk1"/>
              </a:buClr>
              <a:buFont typeface="Arial"/>
              <a:buNone/>
            </a:pPr>
            <a:r>
              <a:t/>
            </a:r>
            <a:endParaRPr b="0" baseline="0" i="0" sz="800" u="none" cap="none" strike="noStrike">
              <a:solidFill>
                <a:schemeClr val="dk1"/>
              </a:solidFill>
              <a:latin typeface="Calibri"/>
              <a:ea typeface="Calibri"/>
              <a:cs typeface="Calibri"/>
              <a:sym typeface="Calibri"/>
            </a:endParaRPr>
          </a:p>
          <a:p>
            <a:pPr indent="-311150" lvl="0" marL="342900" marR="0" rtl="0" algn="l">
              <a:lnSpc>
                <a:spcPct val="90000"/>
              </a:lnSpc>
              <a:spcBef>
                <a:spcPts val="590"/>
              </a:spcBef>
              <a:buClr>
                <a:schemeClr val="dk1"/>
              </a:buClr>
              <a:buSzPct val="98000"/>
              <a:buFont typeface="Arial"/>
              <a:buChar char="•"/>
            </a:pPr>
            <a:r>
              <a:rPr b="0" baseline="0" i="0" lang="en" sz="2450" u="none" cap="none" strike="noStrike">
                <a:solidFill>
                  <a:schemeClr val="dk1"/>
                </a:solidFill>
                <a:latin typeface="Calibri"/>
                <a:ea typeface="Calibri"/>
                <a:cs typeface="Calibri"/>
                <a:sym typeface="Calibri"/>
              </a:rPr>
              <a:t>M-Climate and ARI hold out lots of hope for an alert system </a:t>
            </a:r>
          </a:p>
          <a:p>
            <a:pPr indent="-213677" lvl="0" marL="342900" marR="0" rtl="0" algn="l">
              <a:lnSpc>
                <a:spcPct val="90000"/>
              </a:lnSpc>
              <a:spcBef>
                <a:spcPts val="407"/>
              </a:spcBef>
              <a:buClr>
                <a:schemeClr val="dk1"/>
              </a:buClr>
              <a:buFont typeface="Arial"/>
              <a:buNone/>
            </a:pPr>
            <a:r>
              <a:t/>
            </a:r>
            <a:endParaRPr b="0" baseline="0" i="0" sz="900" u="none" cap="none" strike="noStrike">
              <a:solidFill>
                <a:schemeClr val="dk1"/>
              </a:solidFill>
              <a:latin typeface="Calibri"/>
              <a:ea typeface="Calibri"/>
              <a:cs typeface="Calibri"/>
              <a:sym typeface="Calibri"/>
            </a:endParaRPr>
          </a:p>
          <a:p>
            <a:pPr indent="-311150" lvl="0" marL="342900" marR="0" rtl="0" algn="l">
              <a:lnSpc>
                <a:spcPct val="90000"/>
              </a:lnSpc>
              <a:spcBef>
                <a:spcPts val="590"/>
              </a:spcBef>
              <a:buClr>
                <a:schemeClr val="dk1"/>
              </a:buClr>
              <a:buSzPct val="98000"/>
              <a:buFont typeface="Arial"/>
              <a:buChar char="•"/>
            </a:pPr>
            <a:r>
              <a:rPr b="0" baseline="0" i="0" lang="en" sz="2450" u="none" cap="none" strike="noStrike">
                <a:solidFill>
                  <a:schemeClr val="dk1"/>
                </a:solidFill>
                <a:latin typeface="Calibri"/>
                <a:ea typeface="Calibri"/>
                <a:cs typeface="Calibri"/>
                <a:sym typeface="Calibri"/>
              </a:rPr>
              <a:t>Need to build provable case library</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rPr lang="en"/>
              <a:t>Backup Slides</a:t>
            </a:r>
          </a:p>
        </p:txBody>
      </p:sp>
      <p:sp>
        <p:nvSpPr>
          <p:cNvPr id="233" name="Shape 233"/>
          <p:cNvSpPr txBox="1"/>
          <p:nvPr>
            <p:ph idx="1" type="subTitle"/>
          </p:nvPr>
        </p:nvSpPr>
        <p:spPr>
          <a:xfrm>
            <a:off x="685800" y="2840053"/>
            <a:ext cx="7772400" cy="784799"/>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Where we are...</a:t>
            </a:r>
          </a:p>
        </p:txBody>
      </p:sp>
      <p:pic>
        <p:nvPicPr>
          <p:cNvPr id="59" name="Shape 59"/>
          <p:cNvPicPr preferRelativeResize="0"/>
          <p:nvPr/>
        </p:nvPicPr>
        <p:blipFill>
          <a:blip r:embed="rId3">
            <a:alphaModFix amt="12000"/>
          </a:blip>
          <a:stretch>
            <a:fillRect/>
          </a:stretch>
        </p:blipFill>
        <p:spPr>
          <a:xfrm>
            <a:off x="4" y="-1536726"/>
            <a:ext cx="9144000" cy="6861206"/>
          </a:xfrm>
          <a:prstGeom prst="rect">
            <a:avLst/>
          </a:prstGeom>
          <a:noFill/>
          <a:ln>
            <a:noFill/>
          </a:ln>
        </p:spPr>
      </p:pic>
      <p:sp>
        <p:nvSpPr>
          <p:cNvPr id="60" name="Shape 60"/>
          <p:cNvSpPr txBox="1"/>
          <p:nvPr>
            <p:ph idx="1" type="body"/>
          </p:nvPr>
        </p:nvSpPr>
        <p:spPr>
          <a:xfrm>
            <a:off x="457200" y="944700"/>
            <a:ext cx="8553000" cy="3981300"/>
          </a:xfrm>
          <a:prstGeom prst="rect">
            <a:avLst/>
          </a:prstGeom>
        </p:spPr>
        <p:txBody>
          <a:bodyPr anchorCtr="0" anchor="t" bIns="91425" lIns="91425" rIns="91425" tIns="91425">
            <a:noAutofit/>
          </a:bodyPr>
          <a:lstStyle/>
          <a:p>
            <a:pPr indent="-228600" lvl="0" marL="457200" rtl="0">
              <a:spcBef>
                <a:spcPts val="0"/>
              </a:spcBef>
              <a:buSzPct val="100000"/>
            </a:pPr>
            <a:r>
              <a:rPr lang="en" sz="1800"/>
              <a:t>Kelly Mahoney (ESRL PSD), David Gochis (NCAR RAL), and Rob Cifelli (ESRL PSD) →    WRF Hydro</a:t>
            </a:r>
            <a:br>
              <a:rPr lang="en" sz="1800"/>
            </a:br>
          </a:p>
          <a:p>
            <a:pPr indent="-228600" lvl="0" marL="457200" rtl="0">
              <a:spcBef>
                <a:spcPts val="0"/>
              </a:spcBef>
              <a:buSzPct val="100000"/>
            </a:pPr>
            <a:r>
              <a:rPr lang="en" sz="1800"/>
              <a:t>Curtis Alexander, Isidora Jankov, Tim Schnieder, and Steve Weygandt from GSD  →  HRRR RAP Development</a:t>
            </a:r>
            <a:br>
              <a:rPr lang="en" sz="1800"/>
            </a:br>
          </a:p>
          <a:p>
            <a:pPr indent="-228600" lvl="0" marL="457200" rtl="0">
              <a:spcBef>
                <a:spcPts val="0"/>
              </a:spcBef>
              <a:buSzPct val="100000"/>
            </a:pPr>
            <a:r>
              <a:rPr lang="en" sz="1800"/>
              <a:t>Tom LeFebvre, Paul Schultz, and Woody Roberts (GSD) → GFE Situational Awareness Display</a:t>
            </a:r>
          </a:p>
          <a:p>
            <a:pPr lvl="0" rtl="0">
              <a:spcBef>
                <a:spcPts val="0"/>
              </a:spcBef>
              <a:buNone/>
            </a:pPr>
            <a:r>
              <a:t/>
            </a:r>
            <a:endParaRPr sz="1800"/>
          </a:p>
          <a:p>
            <a:pPr indent="-228600" lvl="0" marL="457200" rtl="0">
              <a:spcBef>
                <a:spcPts val="0"/>
              </a:spcBef>
              <a:buSzPct val="100000"/>
            </a:pPr>
            <a:r>
              <a:rPr lang="en" sz="1800"/>
              <a:t>Russ Schumacher (CSU)  </a:t>
            </a:r>
            <a:r>
              <a:rPr lang="en" sz="1800">
                <a:solidFill>
                  <a:schemeClr val="dk1"/>
                </a:solidFill>
              </a:rPr>
              <a:t>→</a:t>
            </a:r>
            <a:r>
              <a:rPr lang="en" sz="1800"/>
              <a:t> NOAA 14 (ARI)</a:t>
            </a:r>
            <a:br>
              <a:rPr lang="en" sz="1800"/>
            </a:br>
          </a:p>
          <a:p>
            <a:pPr indent="-228600" lvl="0" marL="457200" rtl="0">
              <a:spcBef>
                <a:spcPts val="0"/>
              </a:spcBef>
              <a:buSzPct val="100000"/>
            </a:pPr>
            <a:r>
              <a:rPr lang="en" sz="1800"/>
              <a:t>Tom Hamill (ESRL PSD) and Tom Galarneau (NCAR MMM)  → PQPF &amp; Analogs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Acronyms and terms	</a:t>
            </a:r>
          </a:p>
        </p:txBody>
      </p:sp>
      <p:sp>
        <p:nvSpPr>
          <p:cNvPr id="239" name="Shape 239"/>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SCP: Software Collaboration Portal</a:t>
            </a:r>
          </a:p>
          <a:p>
            <a:pPr rtl="0">
              <a:spcBef>
                <a:spcPts val="0"/>
              </a:spcBef>
              <a:buNone/>
            </a:pPr>
            <a:br>
              <a:rPr lang="en"/>
            </a:br>
            <a:r>
              <a:rPr lang="en"/>
              <a:t>R-Climate is based on NOAA14 and, where not available, NOAA40 data 2 and 100 year return periods.</a:t>
            </a: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Some examples using the concepts</a:t>
            </a:r>
          </a:p>
        </p:txBody>
      </p:sp>
      <p:sp>
        <p:nvSpPr>
          <p:cNvPr id="245" name="Shape 245"/>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Forecast paradigm shift</a:t>
            </a:r>
          </a:p>
          <a:p>
            <a:pPr rtl="0">
              <a:spcBef>
                <a:spcPts val="0"/>
              </a:spcBef>
              <a:buNone/>
            </a:pPr>
            <a:r>
              <a:t/>
            </a:r>
            <a:endParaRPr/>
          </a:p>
          <a:p>
            <a:pPr rtl="0">
              <a:spcBef>
                <a:spcPts val="0"/>
              </a:spcBef>
              <a:buNone/>
            </a:pPr>
            <a:r>
              <a:rPr lang="en"/>
              <a:t>Recent cases with M-Climate and ARI data</a:t>
            </a: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Key Considerations</a:t>
            </a:r>
          </a:p>
        </p:txBody>
      </p:sp>
      <p:sp>
        <p:nvSpPr>
          <p:cNvPr id="66" name="Shape 66"/>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buSzPct val="100000"/>
            </a:pPr>
            <a:r>
              <a:rPr lang="en" sz="1800"/>
              <a:t>M-Climate vs. R-Climate</a:t>
            </a:r>
          </a:p>
          <a:p>
            <a:pPr indent="-228600" lvl="1" marL="914400" rtl="0">
              <a:spcBef>
                <a:spcPts val="0"/>
              </a:spcBef>
              <a:buSzPct val="112500"/>
            </a:pPr>
            <a:r>
              <a:rPr lang="en" sz="1600"/>
              <a:t>Raw QPF and M-Climate vs. Post-processed QPF and R-Climate</a:t>
            </a:r>
            <a:br>
              <a:rPr lang="en" sz="1800"/>
            </a:br>
          </a:p>
          <a:p>
            <a:pPr indent="-228600" lvl="0" marL="457200" rtl="0">
              <a:spcBef>
                <a:spcPts val="0"/>
              </a:spcBef>
              <a:buSzPct val="100000"/>
            </a:pPr>
            <a:r>
              <a:rPr lang="en" sz="1800"/>
              <a:t>AWIPS II vs. web-based</a:t>
            </a:r>
            <a:br>
              <a:rPr lang="en" sz="1800"/>
            </a:br>
          </a:p>
          <a:p>
            <a:pPr indent="-228600" lvl="0" marL="457200" rtl="0">
              <a:spcBef>
                <a:spcPts val="0"/>
              </a:spcBef>
              <a:buSzPct val="100000"/>
            </a:pPr>
            <a:r>
              <a:rPr lang="en" sz="1800"/>
              <a:t>Experimental datasets</a:t>
            </a:r>
            <a:br>
              <a:rPr lang="en" sz="1800"/>
            </a:br>
          </a:p>
          <a:p>
            <a:pPr indent="-228600" lvl="0" marL="457200" rtl="0">
              <a:spcBef>
                <a:spcPts val="0"/>
              </a:spcBef>
              <a:buSzPct val="100000"/>
            </a:pPr>
            <a:r>
              <a:rPr lang="en" sz="1800"/>
              <a:t>NOAA Atlas-14 limitations</a:t>
            </a:r>
            <a:br>
              <a:rPr lang="en" sz="1800"/>
            </a:br>
          </a:p>
          <a:p>
            <a:pPr indent="-228600" lvl="0" marL="457200" rtl="0">
              <a:spcBef>
                <a:spcPts val="0"/>
              </a:spcBef>
              <a:buSzPct val="100000"/>
            </a:pPr>
            <a:r>
              <a:rPr lang="en" sz="1800"/>
              <a:t>OCONUS needs</a:t>
            </a:r>
            <a:br>
              <a:rPr lang="en" sz="1800"/>
            </a:br>
          </a:p>
          <a:p>
            <a:pPr indent="-228600" lvl="0" marL="457200">
              <a:spcBef>
                <a:spcPts val="0"/>
              </a:spcBef>
              <a:buSzPct val="100000"/>
            </a:pPr>
            <a:r>
              <a:rPr lang="en" sz="1800"/>
              <a:t>NCEP and RFCs also need to be included</a:t>
            </a:r>
          </a:p>
        </p:txBody>
      </p:sp>
      <p:pic>
        <p:nvPicPr>
          <p:cNvPr id="67" name="Shape 67"/>
          <p:cNvPicPr preferRelativeResize="0"/>
          <p:nvPr/>
        </p:nvPicPr>
        <p:blipFill>
          <a:blip r:embed="rId3">
            <a:alphaModFix/>
          </a:blip>
          <a:stretch>
            <a:fillRect/>
          </a:stretch>
        </p:blipFill>
        <p:spPr>
          <a:xfrm>
            <a:off x="5622625" y="2465725"/>
            <a:ext cx="3476800" cy="24601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Critical Questions </a:t>
            </a:r>
          </a:p>
        </p:txBody>
      </p:sp>
      <p:sp>
        <p:nvSpPr>
          <p:cNvPr id="73" name="Shape 73"/>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buSzPct val="100000"/>
            </a:pPr>
            <a:r>
              <a:rPr lang="en" sz="2400"/>
              <a:t>Should GSD be contracted? </a:t>
            </a:r>
            <a:br>
              <a:rPr lang="en" sz="1800"/>
            </a:br>
          </a:p>
          <a:p>
            <a:pPr indent="-228600" lvl="0" marL="457200" rtl="0">
              <a:spcBef>
                <a:spcPts val="0"/>
              </a:spcBef>
              <a:buSzPct val="100000"/>
            </a:pPr>
            <a:r>
              <a:rPr lang="en" sz="2400"/>
              <a:t>Should tool be centrally processed?</a:t>
            </a:r>
            <a:br>
              <a:rPr lang="en" sz="2400"/>
            </a:br>
          </a:p>
          <a:p>
            <a:pPr indent="-228600" lvl="0" marL="457200" rtl="0">
              <a:spcBef>
                <a:spcPts val="0"/>
              </a:spcBef>
              <a:buSzPct val="100000"/>
            </a:pPr>
            <a:r>
              <a:rPr lang="en" sz="2400"/>
              <a:t>What platforms and perspectives should display? </a:t>
            </a:r>
            <a:br>
              <a:rPr lang="en" sz="2400"/>
            </a:br>
          </a:p>
          <a:p>
            <a:pPr indent="-228600" lvl="0" marL="457200" rtl="0">
              <a:spcBef>
                <a:spcPts val="0"/>
              </a:spcBef>
              <a:buSzPct val="100000"/>
            </a:pPr>
            <a:r>
              <a:rPr lang="en" sz="2400"/>
              <a:t>Which framework, GFE or Web based?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idx="1" type="body"/>
          </p:nvPr>
        </p:nvSpPr>
        <p:spPr>
          <a:xfrm>
            <a:off x="521550" y="235334"/>
            <a:ext cx="8229600" cy="519599"/>
          </a:xfrm>
          <a:prstGeom prst="rect">
            <a:avLst/>
          </a:prstGeom>
        </p:spPr>
        <p:txBody>
          <a:bodyPr anchorCtr="0" anchor="ctr" bIns="91425" lIns="91425" rIns="91425" tIns="91425">
            <a:noAutofit/>
          </a:bodyPr>
          <a:lstStyle/>
          <a:p>
            <a:pPr lvl="0" rtl="0" algn="ctr">
              <a:spcBef>
                <a:spcPts val="0"/>
              </a:spcBef>
              <a:buNone/>
            </a:pPr>
            <a:r>
              <a:rPr b="1" lang="en" sz="2400">
                <a:solidFill>
                  <a:srgbClr val="000000"/>
                </a:solidFill>
              </a:rPr>
              <a:t>Mockup of Situational Awareness Dashboard</a:t>
            </a:r>
            <a:r>
              <a:rPr b="1" lang="en">
                <a:solidFill>
                  <a:srgbClr val="000000"/>
                </a:solidFill>
              </a:rPr>
              <a:t> </a:t>
            </a:r>
          </a:p>
        </p:txBody>
      </p:sp>
      <p:sp>
        <p:nvSpPr>
          <p:cNvPr id="79" name="Shape 79"/>
          <p:cNvSpPr txBox="1"/>
          <p:nvPr/>
        </p:nvSpPr>
        <p:spPr>
          <a:xfrm>
            <a:off x="521550" y="3605200"/>
            <a:ext cx="3795600" cy="12723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100000"/>
              <a:buFont typeface="Arial"/>
              <a:buNone/>
            </a:pPr>
            <a:r>
              <a:rPr b="1" lang="en" sz="1100">
                <a:solidFill>
                  <a:schemeClr val="dk1"/>
                </a:solidFill>
              </a:rPr>
              <a:t>HRRR Time lag</a:t>
            </a:r>
            <a:r>
              <a:rPr lang="en" sz="1100">
                <a:solidFill>
                  <a:schemeClr val="dk1"/>
                </a:solidFill>
              </a:rPr>
              <a:t>: last 3 HRRR runs</a:t>
            </a:r>
          </a:p>
          <a:p>
            <a:pPr lvl="0" rtl="0">
              <a:lnSpc>
                <a:spcPct val="115000"/>
              </a:lnSpc>
              <a:spcBef>
                <a:spcPts val="0"/>
              </a:spcBef>
              <a:buClr>
                <a:schemeClr val="dk1"/>
              </a:buClr>
              <a:buSzPct val="100000"/>
              <a:buFont typeface="Arial"/>
              <a:buNone/>
            </a:pPr>
            <a:r>
              <a:rPr lang="en" sz="1100">
                <a:solidFill>
                  <a:schemeClr val="dk1"/>
                </a:solidFill>
              </a:rPr>
              <a:t>	1 hour exceedances</a:t>
            </a:r>
          </a:p>
          <a:p>
            <a:pPr lvl="0" rtl="0">
              <a:lnSpc>
                <a:spcPct val="115000"/>
              </a:lnSpc>
              <a:spcBef>
                <a:spcPts val="0"/>
              </a:spcBef>
              <a:buClr>
                <a:schemeClr val="dk1"/>
              </a:buClr>
              <a:buSzPct val="100000"/>
              <a:buFont typeface="Arial"/>
              <a:buNone/>
            </a:pPr>
            <a:r>
              <a:rPr b="1" lang="en" sz="1100">
                <a:solidFill>
                  <a:schemeClr val="dk1"/>
                </a:solidFill>
              </a:rPr>
              <a:t>SSEO</a:t>
            </a:r>
            <a:r>
              <a:rPr lang="en" sz="1100">
                <a:solidFill>
                  <a:schemeClr val="dk1"/>
                </a:solidFill>
              </a:rPr>
              <a:t>: HIRES NMM and ARW</a:t>
            </a:r>
          </a:p>
          <a:p>
            <a:pPr indent="0" lvl="0" marL="457200" rtl="0">
              <a:lnSpc>
                <a:spcPct val="115000"/>
              </a:lnSpc>
              <a:spcBef>
                <a:spcPts val="0"/>
              </a:spcBef>
              <a:buClr>
                <a:schemeClr val="dk1"/>
              </a:buClr>
              <a:buSzPct val="100000"/>
              <a:buFont typeface="Arial"/>
              <a:buNone/>
            </a:pPr>
            <a:r>
              <a:rPr lang="en" sz="1100">
                <a:solidFill>
                  <a:schemeClr val="dk1"/>
                </a:solidFill>
              </a:rPr>
              <a:t>NAM Nest last 2 cycles </a:t>
            </a:r>
          </a:p>
          <a:p>
            <a:pPr indent="0" lvl="0" marL="457200" rtl="0">
              <a:lnSpc>
                <a:spcPct val="115000"/>
              </a:lnSpc>
              <a:spcBef>
                <a:spcPts val="0"/>
              </a:spcBef>
              <a:buClr>
                <a:schemeClr val="dk1"/>
              </a:buClr>
              <a:buSzPct val="100000"/>
              <a:buFont typeface="Arial"/>
              <a:buNone/>
            </a:pPr>
            <a:r>
              <a:rPr lang="en" sz="1100">
                <a:solidFill>
                  <a:schemeClr val="dk1"/>
                </a:solidFill>
              </a:rPr>
              <a:t>3-hour exceedances in AWIPS</a:t>
            </a:r>
          </a:p>
          <a:p>
            <a:pPr lvl="0" rtl="0">
              <a:lnSpc>
                <a:spcPct val="115000"/>
              </a:lnSpc>
              <a:spcBef>
                <a:spcPts val="0"/>
              </a:spcBef>
              <a:buClr>
                <a:schemeClr val="dk1"/>
              </a:buClr>
              <a:buSzPct val="100000"/>
              <a:buFont typeface="Arial"/>
              <a:buNone/>
            </a:pPr>
            <a:r>
              <a:rPr b="1" lang="en" sz="1100">
                <a:solidFill>
                  <a:schemeClr val="dk1"/>
                </a:solidFill>
              </a:rPr>
              <a:t>SREF MME</a:t>
            </a:r>
            <a:r>
              <a:rPr lang="en" sz="1100">
                <a:solidFill>
                  <a:schemeClr val="dk1"/>
                </a:solidFill>
              </a:rPr>
              <a:t>: Use NAM, SREF, and/or GFS</a:t>
            </a:r>
          </a:p>
          <a:p>
            <a:pPr lvl="0" rtl="0">
              <a:lnSpc>
                <a:spcPct val="115000"/>
              </a:lnSpc>
              <a:spcBef>
                <a:spcPts val="0"/>
              </a:spcBef>
              <a:buNone/>
            </a:pPr>
            <a:r>
              <a:rPr lang="en" sz="1100">
                <a:solidFill>
                  <a:schemeClr val="dk1"/>
                </a:solidFill>
              </a:rPr>
              <a:t>	</a:t>
            </a:r>
          </a:p>
        </p:txBody>
      </p:sp>
      <p:sp>
        <p:nvSpPr>
          <p:cNvPr id="80" name="Shape 80"/>
          <p:cNvSpPr txBox="1"/>
          <p:nvPr/>
        </p:nvSpPr>
        <p:spPr>
          <a:xfrm>
            <a:off x="4955550" y="3605200"/>
            <a:ext cx="3795600" cy="1238700"/>
          </a:xfrm>
          <a:prstGeom prst="rect">
            <a:avLst/>
          </a:prstGeom>
          <a:noFill/>
          <a:ln>
            <a:noFill/>
          </a:ln>
        </p:spPr>
        <p:txBody>
          <a:bodyPr anchorCtr="0" anchor="t" bIns="91425" lIns="91425" rIns="91425" tIns="91425">
            <a:noAutofit/>
          </a:bodyPr>
          <a:lstStyle/>
          <a:p>
            <a:pPr lvl="0" rtl="0">
              <a:lnSpc>
                <a:spcPct val="115000"/>
              </a:lnSpc>
              <a:spcBef>
                <a:spcPts val="0"/>
              </a:spcBef>
              <a:buNone/>
            </a:pPr>
            <a:r>
              <a:rPr b="1" lang="en" sz="1100">
                <a:solidFill>
                  <a:schemeClr val="dk1"/>
                </a:solidFill>
              </a:rPr>
              <a:t>GEFS</a:t>
            </a:r>
            <a:r>
              <a:rPr lang="en" sz="1100">
                <a:solidFill>
                  <a:schemeClr val="dk1"/>
                </a:solidFill>
              </a:rPr>
              <a:t>: Either GEFS vs M-Climate or</a:t>
            </a:r>
          </a:p>
          <a:p>
            <a:pPr lvl="0" rtl="0">
              <a:lnSpc>
                <a:spcPct val="115000"/>
              </a:lnSpc>
              <a:spcBef>
                <a:spcPts val="0"/>
              </a:spcBef>
              <a:buNone/>
            </a:pPr>
            <a:r>
              <a:rPr lang="en" sz="1100">
                <a:solidFill>
                  <a:schemeClr val="dk1"/>
                </a:solidFill>
              </a:rPr>
              <a:t>	Calibrated GEFS vs R-Climate</a:t>
            </a:r>
          </a:p>
          <a:p>
            <a:pPr lvl="0" rtl="0">
              <a:lnSpc>
                <a:spcPct val="115000"/>
              </a:lnSpc>
              <a:spcBef>
                <a:spcPts val="0"/>
              </a:spcBef>
              <a:buNone/>
            </a:pPr>
            <a:r>
              <a:rPr lang="en" sz="1100">
                <a:solidFill>
                  <a:schemeClr val="dk1"/>
                </a:solidFill>
              </a:rPr>
              <a:t>	6-hour exceedance</a:t>
            </a:r>
          </a:p>
          <a:p>
            <a:pPr lvl="0" rtl="0">
              <a:lnSpc>
                <a:spcPct val="115000"/>
              </a:lnSpc>
              <a:spcBef>
                <a:spcPts val="0"/>
              </a:spcBef>
              <a:buNone/>
            </a:pPr>
            <a:r>
              <a:rPr b="1" lang="en" sz="1100">
                <a:solidFill>
                  <a:schemeClr val="dk1"/>
                </a:solidFill>
              </a:rPr>
              <a:t>National Blender R-Climate</a:t>
            </a:r>
          </a:p>
          <a:p>
            <a:pPr indent="0" lvl="0" marL="0" rtl="0">
              <a:lnSpc>
                <a:spcPct val="115000"/>
              </a:lnSpc>
              <a:spcBef>
                <a:spcPts val="0"/>
              </a:spcBef>
              <a:buNone/>
            </a:pPr>
            <a:r>
              <a:rPr b="1" lang="en" sz="1100">
                <a:solidFill>
                  <a:schemeClr val="dk1"/>
                </a:solidFill>
              </a:rPr>
              <a:t>Official R-Climate </a:t>
            </a:r>
          </a:p>
          <a:p>
            <a:pPr lvl="0" rtl="0">
              <a:spcBef>
                <a:spcPts val="0"/>
              </a:spcBef>
              <a:buNone/>
            </a:pPr>
            <a:r>
              <a:t/>
            </a:r>
            <a:endParaRPr/>
          </a:p>
        </p:txBody>
      </p:sp>
      <p:pic>
        <p:nvPicPr>
          <p:cNvPr id="81" name="Shape 81"/>
          <p:cNvPicPr preferRelativeResize="0"/>
          <p:nvPr/>
        </p:nvPicPr>
        <p:blipFill rotWithShape="1">
          <a:blip r:embed="rId3">
            <a:alphaModFix/>
          </a:blip>
          <a:srcRect b="0" l="0" r="16478" t="0"/>
          <a:stretch/>
        </p:blipFill>
        <p:spPr>
          <a:xfrm>
            <a:off x="912350" y="1045750"/>
            <a:ext cx="7433550" cy="22686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idx="1" type="body"/>
          </p:nvPr>
        </p:nvSpPr>
        <p:spPr>
          <a:xfrm>
            <a:off x="457200" y="100359"/>
            <a:ext cx="8229600" cy="519599"/>
          </a:xfrm>
          <a:prstGeom prst="rect">
            <a:avLst/>
          </a:prstGeom>
          <a:ln>
            <a:noFill/>
          </a:ln>
        </p:spPr>
        <p:txBody>
          <a:bodyPr anchorCtr="0" anchor="t" bIns="91425" lIns="91425" rIns="91425" tIns="91425">
            <a:noAutofit/>
          </a:bodyPr>
          <a:lstStyle/>
          <a:p>
            <a:pPr>
              <a:spcBef>
                <a:spcPts val="0"/>
              </a:spcBef>
              <a:buNone/>
            </a:pPr>
            <a:r>
              <a:rPr b="1" lang="en" sz="2400"/>
              <a:t>A simplistic view...</a:t>
            </a:r>
          </a:p>
        </p:txBody>
      </p:sp>
      <p:sp>
        <p:nvSpPr>
          <p:cNvPr id="87" name="Shape 87"/>
          <p:cNvSpPr txBox="1"/>
          <p:nvPr/>
        </p:nvSpPr>
        <p:spPr>
          <a:xfrm>
            <a:off x="2927550" y="869150"/>
            <a:ext cx="3288900" cy="711600"/>
          </a:xfrm>
          <a:prstGeom prst="rect">
            <a:avLst/>
          </a:prstGeom>
          <a:solidFill>
            <a:srgbClr val="B6D7A8"/>
          </a:solidFill>
          <a:ln cap="flat" cmpd="sng" w="9525">
            <a:solidFill>
              <a:srgbClr val="274E13"/>
            </a:solidFill>
            <a:prstDash val="solid"/>
            <a:round/>
            <a:headEnd len="med" w="med" type="none"/>
            <a:tailEnd len="med" w="med" type="none"/>
          </a:ln>
        </p:spPr>
        <p:txBody>
          <a:bodyPr anchorCtr="0" anchor="t" bIns="91425" lIns="91425" rIns="91425" tIns="91425">
            <a:noAutofit/>
          </a:bodyPr>
          <a:lstStyle/>
          <a:p>
            <a:pPr rtl="0" algn="ctr">
              <a:spcBef>
                <a:spcPts val="0"/>
              </a:spcBef>
              <a:buNone/>
            </a:pPr>
            <a:r>
              <a:rPr b="1" lang="en"/>
              <a:t> QPF</a:t>
            </a:r>
          </a:p>
          <a:p>
            <a:pPr algn="ctr">
              <a:spcBef>
                <a:spcPts val="0"/>
              </a:spcBef>
              <a:buNone/>
            </a:pPr>
            <a:r>
              <a:rPr b="1" lang="en"/>
              <a:t>How much will fall?</a:t>
            </a:r>
          </a:p>
        </p:txBody>
      </p:sp>
      <p:sp>
        <p:nvSpPr>
          <p:cNvPr id="88" name="Shape 88"/>
          <p:cNvSpPr txBox="1"/>
          <p:nvPr/>
        </p:nvSpPr>
        <p:spPr>
          <a:xfrm>
            <a:off x="2927550" y="2183287"/>
            <a:ext cx="3288900" cy="711600"/>
          </a:xfrm>
          <a:prstGeom prst="rect">
            <a:avLst/>
          </a:prstGeom>
          <a:solidFill>
            <a:srgbClr val="D9D2E9"/>
          </a:solidFill>
          <a:ln cap="flat" cmpd="sng" w="9525">
            <a:solidFill>
              <a:srgbClr val="20124D"/>
            </a:solidFill>
            <a:prstDash val="solid"/>
            <a:round/>
            <a:headEnd len="med" w="med" type="none"/>
            <a:tailEnd len="med" w="med" type="none"/>
          </a:ln>
        </p:spPr>
        <p:txBody>
          <a:bodyPr anchorCtr="0" anchor="t" bIns="91425" lIns="91425" rIns="91425" tIns="91425">
            <a:noAutofit/>
          </a:bodyPr>
          <a:lstStyle/>
          <a:p>
            <a:pPr rtl="0" algn="ctr">
              <a:spcBef>
                <a:spcPts val="0"/>
              </a:spcBef>
              <a:buNone/>
            </a:pPr>
            <a:r>
              <a:rPr b="1" lang="en"/>
              <a:t>Climatological Significance </a:t>
            </a:r>
          </a:p>
          <a:p>
            <a:pPr lvl="0" rtl="0" algn="ctr">
              <a:spcBef>
                <a:spcPts val="0"/>
              </a:spcBef>
              <a:buNone/>
            </a:pPr>
            <a:r>
              <a:rPr b="1" lang="en"/>
              <a:t>Is that a lot?  </a:t>
            </a:r>
          </a:p>
        </p:txBody>
      </p:sp>
      <p:sp>
        <p:nvSpPr>
          <p:cNvPr id="89" name="Shape 89"/>
          <p:cNvSpPr txBox="1"/>
          <p:nvPr/>
        </p:nvSpPr>
        <p:spPr>
          <a:xfrm>
            <a:off x="2927550" y="4302375"/>
            <a:ext cx="3288900" cy="711600"/>
          </a:xfrm>
          <a:prstGeom prst="rect">
            <a:avLst/>
          </a:prstGeom>
          <a:solidFill>
            <a:srgbClr val="F4CCCC"/>
          </a:solidFill>
          <a:ln cap="flat" cmpd="sng" w="9525">
            <a:solidFill>
              <a:srgbClr val="660000"/>
            </a:solidFill>
            <a:prstDash val="solid"/>
            <a:round/>
            <a:headEnd len="med" w="med" type="none"/>
            <a:tailEnd len="med" w="med" type="none"/>
          </a:ln>
        </p:spPr>
        <p:txBody>
          <a:bodyPr anchorCtr="0" anchor="t" bIns="91425" lIns="91425" rIns="91425" tIns="91425">
            <a:noAutofit/>
          </a:bodyPr>
          <a:lstStyle/>
          <a:p>
            <a:pPr rtl="0" algn="ctr">
              <a:spcBef>
                <a:spcPts val="0"/>
              </a:spcBef>
              <a:buNone/>
            </a:pPr>
            <a:r>
              <a:rPr b="1" lang="en"/>
              <a:t>Hydrologic Response </a:t>
            </a:r>
          </a:p>
          <a:p>
            <a:pPr lvl="0" rtl="0" algn="ctr">
              <a:spcBef>
                <a:spcPts val="0"/>
              </a:spcBef>
              <a:buNone/>
            </a:pPr>
            <a:r>
              <a:rPr b="1" lang="en"/>
              <a:t>Will it flood?  </a:t>
            </a:r>
          </a:p>
        </p:txBody>
      </p:sp>
      <p:cxnSp>
        <p:nvCxnSpPr>
          <p:cNvPr id="90" name="Shape 90"/>
          <p:cNvCxnSpPr>
            <a:stCxn id="87" idx="2"/>
          </p:cNvCxnSpPr>
          <p:nvPr/>
        </p:nvCxnSpPr>
        <p:spPr>
          <a:xfrm>
            <a:off x="4572000" y="1580750"/>
            <a:ext cx="0" cy="560700"/>
          </a:xfrm>
          <a:prstGeom prst="straightConnector1">
            <a:avLst/>
          </a:prstGeom>
          <a:noFill/>
          <a:ln cap="flat" cmpd="sng" w="38100">
            <a:solidFill>
              <a:srgbClr val="000000"/>
            </a:solidFill>
            <a:prstDash val="solid"/>
            <a:round/>
            <a:headEnd len="lg" w="lg" type="none"/>
            <a:tailEnd len="lg" w="lg" type="triangle"/>
          </a:ln>
        </p:spPr>
      </p:cxnSp>
      <p:cxnSp>
        <p:nvCxnSpPr>
          <p:cNvPr id="91" name="Shape 91"/>
          <p:cNvCxnSpPr>
            <a:stCxn id="88" idx="2"/>
          </p:cNvCxnSpPr>
          <p:nvPr/>
        </p:nvCxnSpPr>
        <p:spPr>
          <a:xfrm>
            <a:off x="4572000" y="2894887"/>
            <a:ext cx="16800" cy="1257899"/>
          </a:xfrm>
          <a:prstGeom prst="straightConnector1">
            <a:avLst/>
          </a:prstGeom>
          <a:noFill/>
          <a:ln cap="flat" cmpd="sng" w="38100">
            <a:solidFill>
              <a:srgbClr val="000000"/>
            </a:solidFill>
            <a:prstDash val="solid"/>
            <a:round/>
            <a:headEnd len="lg" w="lg" type="none"/>
            <a:tailEnd len="lg" w="lg" type="triangle"/>
          </a:ln>
        </p:spPr>
      </p:cxnSp>
      <p:sp>
        <p:nvSpPr>
          <p:cNvPr id="92" name="Shape 92"/>
          <p:cNvSpPr txBox="1"/>
          <p:nvPr/>
        </p:nvSpPr>
        <p:spPr>
          <a:xfrm>
            <a:off x="4794275" y="3256050"/>
            <a:ext cx="3073199" cy="831900"/>
          </a:xfrm>
          <a:prstGeom prst="rect">
            <a:avLst/>
          </a:prstGeom>
          <a:solidFill>
            <a:srgbClr val="CFE2F3"/>
          </a:solidFill>
          <a:ln cap="flat" cmpd="sng" w="9525">
            <a:solidFill>
              <a:srgbClr val="073763"/>
            </a:solidFill>
            <a:prstDash val="solid"/>
            <a:round/>
            <a:headEnd len="med" w="med" type="none"/>
            <a:tailEnd len="med" w="med" type="none"/>
          </a:ln>
        </p:spPr>
        <p:txBody>
          <a:bodyPr anchorCtr="0" anchor="t" bIns="91425" lIns="91425" rIns="91425" tIns="91425">
            <a:noAutofit/>
          </a:bodyPr>
          <a:lstStyle/>
          <a:p>
            <a:pPr rtl="0" algn="ctr">
              <a:spcBef>
                <a:spcPts val="0"/>
              </a:spcBef>
              <a:buNone/>
            </a:pPr>
            <a:r>
              <a:rPr b="1" i="1" lang="en"/>
              <a:t>Antecedent Conditions</a:t>
            </a:r>
          </a:p>
          <a:p>
            <a:pPr rtl="0" algn="ctr">
              <a:spcBef>
                <a:spcPts val="0"/>
              </a:spcBef>
              <a:buNone/>
            </a:pPr>
            <a:r>
              <a:rPr i="1" lang="en"/>
              <a:t>Terrain, Soil Type, etc.</a:t>
            </a:r>
          </a:p>
          <a:p>
            <a:pPr algn="ctr">
              <a:spcBef>
                <a:spcPts val="0"/>
              </a:spcBef>
              <a:buNone/>
            </a:pPr>
            <a:r>
              <a:rPr i="1" lang="en"/>
              <a:t>Soil Moisture and Streamflow</a:t>
            </a:r>
          </a:p>
        </p:txBody>
      </p:sp>
      <p:sp>
        <p:nvSpPr>
          <p:cNvPr id="93" name="Shape 93"/>
          <p:cNvSpPr txBox="1"/>
          <p:nvPr/>
        </p:nvSpPr>
        <p:spPr>
          <a:xfrm>
            <a:off x="1276525" y="3284400"/>
            <a:ext cx="3073199" cy="775199"/>
          </a:xfrm>
          <a:prstGeom prst="rect">
            <a:avLst/>
          </a:prstGeom>
          <a:solidFill>
            <a:srgbClr val="CFE2F3"/>
          </a:solidFill>
          <a:ln cap="flat" cmpd="sng" w="9525">
            <a:solidFill>
              <a:srgbClr val="073763"/>
            </a:solidFill>
            <a:prstDash val="solid"/>
            <a:round/>
            <a:headEnd len="med" w="med" type="none"/>
            <a:tailEnd len="med" w="med" type="none"/>
          </a:ln>
        </p:spPr>
        <p:txBody>
          <a:bodyPr anchorCtr="0" anchor="t" bIns="91425" lIns="91425" rIns="91425" tIns="91425">
            <a:noAutofit/>
          </a:bodyPr>
          <a:lstStyle/>
          <a:p>
            <a:pPr rtl="0" algn="ctr">
              <a:spcBef>
                <a:spcPts val="0"/>
              </a:spcBef>
              <a:buNone/>
            </a:pPr>
            <a:r>
              <a:rPr b="1" i="1" lang="en"/>
              <a:t>Significant Rainfall</a:t>
            </a:r>
          </a:p>
          <a:p>
            <a:pPr lvl="0" rtl="0" algn="ctr">
              <a:spcBef>
                <a:spcPts val="0"/>
              </a:spcBef>
              <a:buNone/>
            </a:pPr>
            <a:r>
              <a:rPr i="1" lang="en"/>
              <a:t>Return Interval and Coverage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a:spcBef>
                <a:spcPts val="0"/>
              </a:spcBef>
            </a:pPr>
            <a:r>
              <a:rPr lang="en"/>
              <a:t>Display the percentage of 100 year interval precipitation reached by highest QPF data point in domain, including all members.</a:t>
            </a:r>
          </a:p>
        </p:txBody>
      </p:sp>
      <p:sp>
        <p:nvSpPr>
          <p:cNvPr id="99" name="Shape 9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Fractional Percentages</a:t>
            </a:r>
          </a:p>
        </p:txBody>
      </p:sp>
      <p:pic>
        <p:nvPicPr>
          <p:cNvPr id="100" name="Shape 100"/>
          <p:cNvPicPr preferRelativeResize="0"/>
          <p:nvPr/>
        </p:nvPicPr>
        <p:blipFill rotWithShape="1">
          <a:blip r:embed="rId3">
            <a:alphaModFix/>
          </a:blip>
          <a:srcRect b="0" l="0" r="16736" t="0"/>
          <a:stretch/>
        </p:blipFill>
        <p:spPr>
          <a:xfrm>
            <a:off x="1368450" y="2964425"/>
            <a:ext cx="6407099" cy="19614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Phase 1</a:t>
            </a:r>
          </a:p>
        </p:txBody>
      </p:sp>
      <p:sp>
        <p:nvSpPr>
          <p:cNvPr id="106" name="Shape 106"/>
          <p:cNvSpPr txBox="1"/>
          <p:nvPr>
            <p:ph idx="1" type="body"/>
          </p:nvPr>
        </p:nvSpPr>
        <p:spPr>
          <a:xfrm>
            <a:off x="457200" y="1200150"/>
            <a:ext cx="8229600" cy="3725699"/>
          </a:xfrm>
          <a:prstGeom prst="rect">
            <a:avLst/>
          </a:prstGeom>
        </p:spPr>
        <p:txBody>
          <a:bodyPr anchorCtr="0" anchor="t" bIns="91425" lIns="91425" rIns="91425" tIns="91425">
            <a:noAutofit/>
          </a:bodyPr>
          <a:lstStyle/>
          <a:p>
            <a:pPr lvl="0" rtl="0">
              <a:spcBef>
                <a:spcPts val="0"/>
              </a:spcBef>
              <a:buNone/>
            </a:pPr>
            <a:r>
              <a:rPr lang="en"/>
              <a:t>Prototype</a:t>
            </a:r>
          </a:p>
          <a:p>
            <a:pPr indent="-342900" lvl="1" marL="914400" rtl="0">
              <a:spcBef>
                <a:spcPts val="0"/>
              </a:spcBef>
              <a:buSzPct val="100000"/>
              <a:buAutoNum type="alphaLcPeriod"/>
            </a:pPr>
            <a:r>
              <a:rPr lang="en" sz="1800"/>
              <a:t>Contains HRRR Time lag, SSEO, GEFS, NBM, and Official</a:t>
            </a:r>
            <a:br>
              <a:rPr lang="en" sz="1800"/>
            </a:br>
          </a:p>
          <a:p>
            <a:pPr indent="-342900" lvl="1" marL="914400" rtl="0">
              <a:spcBef>
                <a:spcPts val="0"/>
              </a:spcBef>
              <a:buSzPct val="100000"/>
              <a:buAutoNum type="alphaLcPeriod"/>
            </a:pPr>
            <a:r>
              <a:rPr lang="en" sz="1800"/>
              <a:t>Color curves consistent with HazSimp</a:t>
            </a:r>
            <a:br>
              <a:rPr lang="en" sz="1800"/>
            </a:br>
          </a:p>
          <a:p>
            <a:pPr indent="-342900" lvl="1" marL="914400" rtl="0">
              <a:spcBef>
                <a:spcPts val="0"/>
              </a:spcBef>
              <a:buSzPct val="100000"/>
              <a:buAutoNum type="alphaLcPeriod"/>
            </a:pPr>
            <a:r>
              <a:rPr lang="en" sz="1800"/>
              <a:t>Uses 100 year recurrence interval </a:t>
            </a:r>
          </a:p>
          <a:p>
            <a:pPr indent="-342900" lvl="2" marL="1371600" rtl="0">
              <a:spcBef>
                <a:spcPts val="0"/>
              </a:spcBef>
              <a:buSzPct val="100000"/>
              <a:buAutoNum type="romanLcPeriod"/>
            </a:pPr>
            <a:r>
              <a:rPr lang="en" sz="1800"/>
              <a:t>National mosaic as provided by Russ Schumacher</a:t>
            </a:r>
          </a:p>
          <a:p>
            <a:pPr indent="-342900" lvl="2" marL="1371600" rtl="0">
              <a:spcBef>
                <a:spcPts val="0"/>
              </a:spcBef>
              <a:buSzPct val="100000"/>
              <a:buAutoNum type="romanLcPeriod"/>
            </a:pPr>
            <a:r>
              <a:rPr lang="en" sz="1800"/>
              <a:t>CONUS-wide NOAA Atlas-14 not available</a:t>
            </a:r>
            <a:br>
              <a:rPr lang="en" sz="1800"/>
            </a:br>
          </a:p>
          <a:p>
            <a:pPr indent="-342900" lvl="1" marL="914400" rtl="0">
              <a:spcBef>
                <a:spcPts val="0"/>
              </a:spcBef>
              <a:buSzPct val="100000"/>
              <a:buAutoNum type="alphaLcPeriod"/>
            </a:pPr>
            <a:r>
              <a:rPr lang="en" sz="1800"/>
              <a:t>Displays exceedance of 100-yr recurrence interval and fractional percentages</a:t>
            </a:r>
          </a:p>
          <a:p>
            <a:pPr indent="0" lvl="0" marL="457200" rtl="0">
              <a:spcBef>
                <a:spcPts val="0"/>
              </a:spcBef>
              <a:buNone/>
            </a:pPr>
            <a:r>
              <a:t/>
            </a:r>
            <a:endParaRPr/>
          </a:p>
          <a:p>
            <a:pPr lvl="0" marR="0" rtl="0" algn="l">
              <a:lnSpc>
                <a:spcPct val="100000"/>
              </a:lnSpc>
              <a:spcBef>
                <a:spcPts val="600"/>
              </a:spcBef>
              <a:spcAft>
                <a:spcPts val="0"/>
              </a:spcAft>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