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5" r:id="rId1"/>
  </p:sldMasterIdLst>
  <p:notesMasterIdLst>
    <p:notesMasterId r:id="rId4"/>
  </p:notesMasterIdLst>
  <p:sldIdLst>
    <p:sldId id="256" r:id="rId2"/>
    <p:sldId id="288" r:id="rId3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11509D0-E44C-41C0-BD89-F286043A519B}">
  <a:tblStyle styleId="{C11509D0-E44C-41C0-BD89-F286043A519B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48" d="100"/>
          <a:sy n="148" d="100"/>
        </p:scale>
        <p:origin x="120" y="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1" y="1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2211" tIns="92211" rIns="92211" bIns="92211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61132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22264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83396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44528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30566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66792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27923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89055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970939" y="1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2211" tIns="92211" rIns="92211" bIns="92211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61132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22264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83396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44528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30566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66792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27923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89055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81100" y="698500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701039" y="4415791"/>
            <a:ext cx="5608319" cy="4183380"/>
          </a:xfrm>
          <a:prstGeom prst="rect">
            <a:avLst/>
          </a:prstGeom>
          <a:noFill/>
          <a:ln>
            <a:noFill/>
          </a:ln>
        </p:spPr>
        <p:txBody>
          <a:bodyPr lIns="92211" tIns="92211" rIns="92211" bIns="92211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1" y="8829969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2211" tIns="92211" rIns="92211" bIns="92211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61132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22264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83396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44528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30566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66792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27923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89055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3144" tIns="46572" rIns="93144" bIns="46572" anchor="b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1480616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701039" y="4415791"/>
            <a:ext cx="5608319" cy="4183380"/>
          </a:xfrm>
          <a:prstGeom prst="rect">
            <a:avLst/>
          </a:prstGeom>
          <a:noFill/>
          <a:ln>
            <a:noFill/>
          </a:ln>
        </p:spPr>
        <p:txBody>
          <a:bodyPr lIns="93144" tIns="46572" rIns="93144" bIns="46572" anchor="t" anchorCtr="0">
            <a:noAutofit/>
          </a:bodyPr>
          <a:lstStyle/>
          <a:p>
            <a:pPr marL="171142" indent="-171142">
              <a:buClr>
                <a:schemeClr val="dk1"/>
              </a:buClr>
              <a:buSzPct val="100000"/>
            </a:pPr>
            <a:endParaRPr/>
          </a:p>
        </p:txBody>
      </p:sp>
      <p:sp>
        <p:nvSpPr>
          <p:cNvPr id="202" name="Shape 202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3144" tIns="46572" rIns="93144" bIns="46572" anchor="b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1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lIns="93161" tIns="93161" rIns="93161" bIns="93161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685800" y="1317624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371600" y="3073400"/>
            <a:ext cx="6400800" cy="175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457200" y="6356349"/>
            <a:ext cx="2133600" cy="36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124200" y="6356349"/>
            <a:ext cx="2895600" cy="36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553200" y="6356349"/>
            <a:ext cx="2133600" cy="365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57200" y="71437"/>
            <a:ext cx="8229600" cy="1143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457200" y="1295400"/>
            <a:ext cx="4038600" cy="452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2"/>
          </p:nvPr>
        </p:nvSpPr>
        <p:spPr>
          <a:xfrm>
            <a:off x="4648200" y="1295400"/>
            <a:ext cx="4038600" cy="452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457200" y="6356349"/>
            <a:ext cx="2133600" cy="36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xfrm>
            <a:off x="3124200" y="6356349"/>
            <a:ext cx="2895600" cy="36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6553200" y="6356349"/>
            <a:ext cx="2133600" cy="365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6217623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7335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49"/>
            <a:ext cx="2133600" cy="36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49"/>
            <a:ext cx="2895600" cy="36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49"/>
            <a:ext cx="2133600" cy="365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" name="Shape 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Shape 1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0"/>
            <a:ext cx="2250300" cy="1600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76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semble.mdl.nws.noaa.gov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blend.mdl.nws.noaa.gov/app/nbmbs/ol4nbmbs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ctrTitle"/>
          </p:nvPr>
        </p:nvSpPr>
        <p:spPr>
          <a:xfrm>
            <a:off x="685800" y="1295400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b="1" dirty="0" smtClean="0"/>
              <a:t>Scientific Visualization of Ensemble and NBM probability fields in the Cloud</a:t>
            </a:r>
            <a:endParaRPr lang="en-US" b="1" dirty="0"/>
          </a:p>
        </p:txBody>
      </p:sp>
      <p:sp>
        <p:nvSpPr>
          <p:cNvPr id="205" name="Shape 205"/>
          <p:cNvSpPr txBox="1">
            <a:spLocks noGrp="1"/>
          </p:cNvSpPr>
          <p:nvPr>
            <p:ph type="subTitle" idx="1"/>
          </p:nvPr>
        </p:nvSpPr>
        <p:spPr>
          <a:xfrm>
            <a:off x="1066800" y="3657600"/>
            <a:ext cx="71628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64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lang="en-US" b="1" dirty="0" smtClean="0">
                <a:solidFill>
                  <a:schemeClr val="dk1"/>
                </a:solidFill>
              </a:rPr>
              <a:t>Dana Strom, David Miller, Kevin McGrath</a:t>
            </a:r>
          </a:p>
          <a:p>
            <a:pPr marL="0" marR="0" lvl="0" indent="0" algn="ctr" rtl="0">
              <a:spcBef>
                <a:spcPts val="640"/>
              </a:spcBef>
              <a:buClr>
                <a:srgbClr val="888888"/>
              </a:buClr>
              <a:buSzPct val="25000"/>
              <a:buFont typeface="Arial"/>
              <a:buNone/>
            </a:pPr>
            <a:endParaRPr lang="en-US" b="1" dirty="0">
              <a:solidFill>
                <a:schemeClr val="dk1"/>
              </a:solidFill>
            </a:endParaRPr>
          </a:p>
          <a:p>
            <a:pPr marL="0" marR="0" lvl="0" indent="0" algn="ctr" rtl="0">
              <a:spcBef>
                <a:spcPts val="64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lang="en-US" b="1" dirty="0" smtClean="0">
                <a:solidFill>
                  <a:schemeClr val="dk1"/>
                </a:solidFill>
              </a:rPr>
              <a:t>September 18, 2019</a:t>
            </a:r>
            <a:endParaRPr lang="en-US" b="1" dirty="0">
              <a:solidFill>
                <a:schemeClr val="dk1"/>
              </a:solidFill>
            </a:endParaRPr>
          </a:p>
          <a:p>
            <a:pPr marL="0" marR="0" lvl="0" indent="0" algn="ctr" rtl="0">
              <a:spcBef>
                <a:spcPts val="640"/>
              </a:spcBef>
              <a:buClr>
                <a:srgbClr val="888888"/>
              </a:buClr>
              <a:buSzPct val="25000"/>
              <a:buFont typeface="Arial"/>
              <a:buNone/>
            </a:pPr>
            <a:endParaRPr b="1" dirty="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Shape 432"/>
          <p:cNvSpPr txBox="1">
            <a:spLocks noGrp="1"/>
          </p:cNvSpPr>
          <p:nvPr>
            <p:ph type="title"/>
          </p:nvPr>
        </p:nvSpPr>
        <p:spPr>
          <a:xfrm>
            <a:off x="311700" y="279579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 dirty="0" smtClean="0"/>
              <a:t>Overview</a:t>
            </a:r>
            <a:endParaRPr lang="en" sz="3000" dirty="0"/>
          </a:p>
        </p:txBody>
      </p:sp>
      <p:sp>
        <p:nvSpPr>
          <p:cNvPr id="433" name="Shape 433"/>
          <p:cNvSpPr txBox="1">
            <a:spLocks noGrp="1"/>
          </p:cNvSpPr>
          <p:nvPr>
            <p:ph type="body" idx="1"/>
          </p:nvPr>
        </p:nvSpPr>
        <p:spPr>
          <a:xfrm>
            <a:off x="311700" y="1231833"/>
            <a:ext cx="8520600" cy="516896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>
              <a:buClr>
                <a:srgbClr val="000000"/>
              </a:buClr>
            </a:pPr>
            <a:r>
              <a:rPr lang="en" sz="2000" dirty="0" smtClean="0">
                <a:solidFill>
                  <a:srgbClr val="000000"/>
                </a:solidFill>
              </a:rPr>
              <a:t>SSD chiefs asked MDL to prepare visualization capability to </a:t>
            </a:r>
            <a:r>
              <a:rPr lang="en-US" sz="2000" dirty="0">
                <a:solidFill>
                  <a:srgbClr val="000000"/>
                </a:solidFill>
              </a:rPr>
              <a:t>provide forecasters information about what is significant in the forecast, the range of possible solutions, and the potential impacts in terms of sensible </a:t>
            </a:r>
            <a:r>
              <a:rPr lang="en-US" sz="2000" dirty="0" smtClean="0">
                <a:solidFill>
                  <a:srgbClr val="000000"/>
                </a:solidFill>
              </a:rPr>
              <a:t>weather</a:t>
            </a:r>
          </a:p>
          <a:p>
            <a:pPr marL="457200" lvl="0" indent="-381000">
              <a:buClr>
                <a:srgbClr val="000000"/>
              </a:buClr>
            </a:pPr>
            <a:r>
              <a:rPr lang="en-US" sz="2000" dirty="0" smtClean="0">
                <a:solidFill>
                  <a:srgbClr val="000000"/>
                </a:solidFill>
              </a:rPr>
              <a:t>Three-year STI funded project FY18-FY20</a:t>
            </a:r>
          </a:p>
          <a:p>
            <a:pPr marL="457200" indent="-381000">
              <a:buClr>
                <a:srgbClr val="000000"/>
              </a:buClr>
            </a:pPr>
            <a:r>
              <a:rPr lang="en-US" sz="2000" dirty="0">
                <a:solidFill>
                  <a:srgbClr val="000000"/>
                </a:solidFill>
              </a:rPr>
              <a:t>Incorporates existing </a:t>
            </a:r>
            <a:r>
              <a:rPr lang="en-US" sz="2000" dirty="0" smtClean="0">
                <a:solidFill>
                  <a:srgbClr val="000000"/>
                </a:solidFill>
              </a:rPr>
              <a:t>software/ideas </a:t>
            </a:r>
            <a:r>
              <a:rPr lang="en-US" sz="2000" dirty="0">
                <a:solidFill>
                  <a:srgbClr val="000000"/>
                </a:solidFill>
              </a:rPr>
              <a:t>from NCAR, SPC, </a:t>
            </a:r>
            <a:r>
              <a:rPr lang="en-US" sz="2000" dirty="0" smtClean="0">
                <a:solidFill>
                  <a:srgbClr val="000000"/>
                </a:solidFill>
              </a:rPr>
              <a:t>WR, and SR</a:t>
            </a:r>
          </a:p>
          <a:p>
            <a:pPr marL="457200" lvl="0" indent="-381000">
              <a:buClr>
                <a:srgbClr val="000000"/>
              </a:buClr>
            </a:pPr>
            <a:r>
              <a:rPr lang="en-US" sz="2000" dirty="0" smtClean="0">
                <a:solidFill>
                  <a:srgbClr val="000000"/>
                </a:solidFill>
              </a:rPr>
              <a:t>Uses AWS for development and viewing</a:t>
            </a:r>
          </a:p>
          <a:p>
            <a:pPr marL="457200" lvl="0" indent="-381000">
              <a:buClr>
                <a:srgbClr val="000000"/>
              </a:buClr>
            </a:pPr>
            <a:r>
              <a:rPr lang="en-US" sz="2000" dirty="0" smtClean="0">
                <a:solidFill>
                  <a:srgbClr val="000000"/>
                </a:solidFill>
              </a:rPr>
              <a:t>Can display model output not available via SBN or NOMADS</a:t>
            </a:r>
          </a:p>
          <a:p>
            <a:pPr marL="457200" lvl="0" indent="-381000">
              <a:buClr>
                <a:srgbClr val="000000"/>
              </a:buClr>
            </a:pPr>
            <a:r>
              <a:rPr lang="en-US" sz="2000" dirty="0" smtClean="0">
                <a:solidFill>
                  <a:srgbClr val="000000"/>
                </a:solidFill>
              </a:rPr>
              <a:t>Viewers currently available for </a:t>
            </a:r>
            <a:r>
              <a:rPr lang="en-US" sz="2000" dirty="0" smtClean="0">
                <a:solidFill>
                  <a:srgbClr val="000000"/>
                </a:solidFill>
                <a:hlinkClick r:id="rId3"/>
              </a:rPr>
              <a:t>GEFS</a:t>
            </a:r>
            <a:r>
              <a:rPr lang="en-US" sz="2000" dirty="0" smtClean="0">
                <a:solidFill>
                  <a:srgbClr val="000000"/>
                </a:solidFill>
              </a:rPr>
              <a:t> and </a:t>
            </a:r>
            <a:r>
              <a:rPr lang="en-US" sz="2000" dirty="0" smtClean="0">
                <a:solidFill>
                  <a:srgbClr val="000000"/>
                </a:solidFill>
                <a:hlinkClick r:id="rId4"/>
              </a:rPr>
              <a:t>NBM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457200" lvl="0" indent="-381000">
              <a:buClr>
                <a:srgbClr val="000000"/>
              </a:buClr>
            </a:pPr>
            <a:r>
              <a:rPr lang="en-US" sz="2000" dirty="0" smtClean="0">
                <a:solidFill>
                  <a:srgbClr val="000000"/>
                </a:solidFill>
              </a:rPr>
              <a:t>Now includes plume, box &amp; whisker, wind rose, and violin plots for GEFS</a:t>
            </a:r>
          </a:p>
          <a:p>
            <a:pPr marL="457200" lvl="0" indent="-381000">
              <a:buClr>
                <a:srgbClr val="000000"/>
              </a:buClr>
            </a:pPr>
            <a:r>
              <a:rPr lang="en-US" sz="2000" dirty="0" smtClean="0">
                <a:solidFill>
                  <a:srgbClr val="000000"/>
                </a:solidFill>
              </a:rPr>
              <a:t>Now includes slider for quick visualization of NBM percentile grids, categorical probabilities, or previous issuances for selected valid time</a:t>
            </a:r>
          </a:p>
          <a:p>
            <a:pPr marL="457200" lvl="0" indent="-381000">
              <a:buClr>
                <a:srgbClr val="000000"/>
              </a:buClr>
            </a:pPr>
            <a:r>
              <a:rPr lang="en-US" sz="2000" dirty="0" smtClean="0">
                <a:solidFill>
                  <a:srgbClr val="000000"/>
                </a:solidFill>
              </a:rPr>
              <a:t>Looking at adding paint balls, likelihood to achieve accumulation plots, running total plumes, as well as performance optimization on AWS</a:t>
            </a:r>
          </a:p>
          <a:p>
            <a:pPr marL="457200" lvl="0" indent="-381000">
              <a:buClr>
                <a:srgbClr val="000000"/>
              </a:buClr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457200" lvl="0" indent="-381000">
              <a:buClr>
                <a:srgbClr val="000000"/>
              </a:buClr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457200" lvl="0" indent="-381000">
              <a:buClr>
                <a:srgbClr val="000000"/>
              </a:buClr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457200" lvl="0" indent="-381000">
              <a:buClr>
                <a:srgbClr val="000000"/>
              </a:buClr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457200" lvl="0" indent="-381000">
              <a:buClr>
                <a:srgbClr val="000000"/>
              </a:buClr>
            </a:pPr>
            <a:endParaRPr lang="en" sz="2000" dirty="0" smtClean="0">
              <a:solidFill>
                <a:srgbClr val="000000"/>
              </a:solidFill>
            </a:endParaRPr>
          </a:p>
          <a:p>
            <a:pPr marL="76200" lvl="0" indent="0" rtl="0">
              <a:spcBef>
                <a:spcPts val="0"/>
              </a:spcBef>
              <a:buClr>
                <a:srgbClr val="000000"/>
              </a:buClr>
              <a:buSzPct val="100000"/>
              <a:buNone/>
            </a:pPr>
            <a:endParaRPr lang="en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20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951</TotalTime>
  <Words>160</Words>
  <Application>Microsoft Office PowerPoint</Application>
  <PresentationFormat>On-screen Show (4:3)</PresentationFormat>
  <Paragraphs>19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Scientific Visualization of Ensemble and NBM probability fields in the Cloud</vt:lpstr>
      <vt:lpstr>Overview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MDL Digital Forecast Services Branch</dc:title>
  <dc:creator>David Ruth</dc:creator>
  <cp:lastModifiedBy>David Ruth</cp:lastModifiedBy>
  <cp:revision>79</cp:revision>
  <cp:lastPrinted>2018-06-25T11:44:38Z</cp:lastPrinted>
  <dcterms:modified xsi:type="dcterms:W3CDTF">2019-09-17T14:51:59Z</dcterms:modified>
</cp:coreProperties>
</file>