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5143500" cx="9144000"/>
  <p:notesSz cx="6858000" cy="9144000"/>
  <p:embeddedFontLst>
    <p:embeddedFont>
      <p:font typeface="Constantia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5B35A7D-8B45-467C-B9C1-749AD3BBFFA4}">
  <a:tblStyle styleId="{A5B35A7D-8B45-467C-B9C1-749AD3BBFFA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Constantia-bold.fntdata"/><Relationship Id="rId27" Type="http://schemas.openxmlformats.org/officeDocument/2006/relationships/font" Target="fonts/Constantia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onstantia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schemas.openxmlformats.org/officeDocument/2006/relationships/font" Target="fonts/Constantia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e2e78a1b0_2_75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4e2e78a1b0_2_75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4e2e78a1b0_2_211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4e2e78a1b0_2_211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4e2e78a1b0_2_220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4e2e78a1b0_2_220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4e2e78a1b0_0_7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4e2e78a1b0_0_7:notes"/>
          <p:cNvSpPr/>
          <p:nvPr>
            <p:ph idx="2" type="sldImg"/>
          </p:nvPr>
        </p:nvSpPr>
        <p:spPr>
          <a:xfrm>
            <a:off x="635000" y="1142418"/>
            <a:ext cx="55881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4e2e78a1b0_0_19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4e2e78a1b0_0_19:notes"/>
          <p:cNvSpPr/>
          <p:nvPr>
            <p:ph idx="2" type="sldImg"/>
          </p:nvPr>
        </p:nvSpPr>
        <p:spPr>
          <a:xfrm>
            <a:off x="635000" y="1142418"/>
            <a:ext cx="55881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04c8a48c7_0_1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504c8a48c7_0_1:notes"/>
          <p:cNvSpPr/>
          <p:nvPr>
            <p:ph idx="2" type="sldImg"/>
          </p:nvPr>
        </p:nvSpPr>
        <p:spPr>
          <a:xfrm>
            <a:off x="635000" y="1142418"/>
            <a:ext cx="55881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4f9eb167d1_0_1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4f9eb167d1_0_1:notes"/>
          <p:cNvSpPr/>
          <p:nvPr>
            <p:ph idx="2" type="sldImg"/>
          </p:nvPr>
        </p:nvSpPr>
        <p:spPr>
          <a:xfrm>
            <a:off x="635000" y="1142418"/>
            <a:ext cx="55881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f9eb167d1_0_11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4f9eb167d1_0_11:notes"/>
          <p:cNvSpPr/>
          <p:nvPr>
            <p:ph idx="2" type="sldImg"/>
          </p:nvPr>
        </p:nvSpPr>
        <p:spPr>
          <a:xfrm>
            <a:off x="635000" y="1142418"/>
            <a:ext cx="55881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f9eb167d1_0_17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4f9eb167d1_0_17:notes"/>
          <p:cNvSpPr/>
          <p:nvPr>
            <p:ph idx="2" type="sldImg"/>
          </p:nvPr>
        </p:nvSpPr>
        <p:spPr>
          <a:xfrm>
            <a:off x="635000" y="1142418"/>
            <a:ext cx="55881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504c8a48c7_0_8:notes"/>
          <p:cNvSpPr txBox="1"/>
          <p:nvPr>
            <p:ph idx="1" type="body"/>
          </p:nvPr>
        </p:nvSpPr>
        <p:spPr>
          <a:xfrm>
            <a:off x="685800" y="4400556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504c8a48c7_0_8:notes"/>
          <p:cNvSpPr/>
          <p:nvPr>
            <p:ph idx="2" type="sldImg"/>
          </p:nvPr>
        </p:nvSpPr>
        <p:spPr>
          <a:xfrm>
            <a:off x="635000" y="1142418"/>
            <a:ext cx="5588100" cy="308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4e2e78a1b0_2_249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4e2e78a1b0_2_249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e2e78a1b0_2_83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4e2e78a1b0_2_83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4e2e78a1b0_2_254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4e2e78a1b0_2_254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e2e78a1b0_2_88:notes"/>
          <p:cNvSpPr/>
          <p:nvPr>
            <p:ph idx="2" type="sldImg"/>
          </p:nvPr>
        </p:nvSpPr>
        <p:spPr>
          <a:xfrm>
            <a:off x="292100" y="693555"/>
            <a:ext cx="6273800" cy="3464656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g4e2e78a1b0_2_88:notes"/>
          <p:cNvSpPr txBox="1"/>
          <p:nvPr>
            <p:ph idx="1" type="body"/>
          </p:nvPr>
        </p:nvSpPr>
        <p:spPr>
          <a:xfrm>
            <a:off x="685803" y="4387147"/>
            <a:ext cx="5486399" cy="4156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625" lIns="91275" spcFirstLastPara="1" rIns="91275" wrap="square" tIns="45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g4e2e78a1b0_2_88:notes"/>
          <p:cNvSpPr txBox="1"/>
          <p:nvPr>
            <p:ph idx="12" type="sldNum"/>
          </p:nvPr>
        </p:nvSpPr>
        <p:spPr>
          <a:xfrm>
            <a:off x="3884617" y="8772683"/>
            <a:ext cx="2971799" cy="461803"/>
          </a:xfrm>
          <a:prstGeom prst="rect">
            <a:avLst/>
          </a:prstGeom>
          <a:noFill/>
          <a:ln>
            <a:noFill/>
          </a:ln>
        </p:spPr>
        <p:txBody>
          <a:bodyPr anchorCtr="0" anchor="b" bIns="45625" lIns="91275" spcFirstLastPara="1" rIns="91275" wrap="square" tIns="456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e2e78a1b0_2_153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4e2e78a1b0_2_153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4e2e78a1b0_2_164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4e2e78a1b0_2_164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4e2e78a1b0_2_132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4e2e78a1b0_2_132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4e2e78a1b0_2_180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4e2e78a1b0_2_180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4e2e78a1b0_2_192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g4e2e78a1b0_2_192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4e2e78a1b0_2_198:notes"/>
          <p:cNvSpPr txBox="1"/>
          <p:nvPr>
            <p:ph idx="1" type="body"/>
          </p:nvPr>
        </p:nvSpPr>
        <p:spPr>
          <a:xfrm>
            <a:off x="685800" y="4400556"/>
            <a:ext cx="5486400" cy="360045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4e2e78a1b0_2_198:notes"/>
          <p:cNvSpPr/>
          <p:nvPr>
            <p:ph idx="2" type="sldImg"/>
          </p:nvPr>
        </p:nvSpPr>
        <p:spPr>
          <a:xfrm>
            <a:off x="635000" y="1142418"/>
            <a:ext cx="5588000" cy="3085929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3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Relationship Id="rId4" Type="http://schemas.openxmlformats.org/officeDocument/2006/relationships/image" Target="../media/image34.png"/><Relationship Id="rId5" Type="http://schemas.openxmlformats.org/officeDocument/2006/relationships/image" Target="../media/image2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7.png"/><Relationship Id="rId4" Type="http://schemas.openxmlformats.org/officeDocument/2006/relationships/image" Target="../media/image40.png"/><Relationship Id="rId5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png"/><Relationship Id="rId10" Type="http://schemas.openxmlformats.org/officeDocument/2006/relationships/image" Target="../media/image4.jpg"/><Relationship Id="rId13" Type="http://schemas.openxmlformats.org/officeDocument/2006/relationships/image" Target="../media/image1.png"/><Relationship Id="rId1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9" Type="http://schemas.openxmlformats.org/officeDocument/2006/relationships/image" Target="../media/image3.jpg"/><Relationship Id="rId5" Type="http://schemas.openxmlformats.org/officeDocument/2006/relationships/image" Target="../media/image36.png"/><Relationship Id="rId6" Type="http://schemas.openxmlformats.org/officeDocument/2006/relationships/image" Target="../media/image5.jpg"/><Relationship Id="rId7" Type="http://schemas.openxmlformats.org/officeDocument/2006/relationships/image" Target="../media/image12.jpg"/><Relationship Id="rId8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jpg"/><Relationship Id="rId4" Type="http://schemas.openxmlformats.org/officeDocument/2006/relationships/image" Target="../media/image28.jpg"/><Relationship Id="rId5" Type="http://schemas.openxmlformats.org/officeDocument/2006/relationships/image" Target="../media/image26.jpg"/><Relationship Id="rId6" Type="http://schemas.openxmlformats.org/officeDocument/2006/relationships/image" Target="../media/image9.jpg"/><Relationship Id="rId7" Type="http://schemas.openxmlformats.org/officeDocument/2006/relationships/image" Target="../media/image22.jpg"/><Relationship Id="rId8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33.png"/><Relationship Id="rId5" Type="http://schemas.openxmlformats.org/officeDocument/2006/relationships/image" Target="../media/image14.jpg"/><Relationship Id="rId6" Type="http://schemas.openxmlformats.org/officeDocument/2006/relationships/image" Target="../media/image18.png"/><Relationship Id="rId7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7.jpg"/><Relationship Id="rId5" Type="http://schemas.openxmlformats.org/officeDocument/2006/relationships/image" Target="../media/image19.jpg"/><Relationship Id="rId6" Type="http://schemas.openxmlformats.org/officeDocument/2006/relationships/image" Target="../media/image2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ctrTitle"/>
          </p:nvPr>
        </p:nvSpPr>
        <p:spPr>
          <a:xfrm>
            <a:off x="117835" y="1560952"/>
            <a:ext cx="8908330" cy="1866052"/>
          </a:xfrm>
          <a:prstGeom prst="rect">
            <a:avLst/>
          </a:prstGeom>
          <a:solidFill>
            <a:srgbClr val="2F5496"/>
          </a:solidFill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Constantia"/>
              <a:buNone/>
            </a:pPr>
            <a:r>
              <a:rPr b="1" lang="en" sz="41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rPr>
              <a:t>Weather and Climate Operational Supercomputing System (WCOSS) - An operational perspective</a:t>
            </a:r>
            <a:endParaRPr sz="1100"/>
          </a:p>
        </p:txBody>
      </p:sp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2711467" y="3538395"/>
            <a:ext cx="3721200" cy="14991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Steven Earle</a:t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/>
              <a:t>Lead Production Analyst</a:t>
            </a:r>
            <a:endParaRPr sz="15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/>
              <a:t>NWS/</a:t>
            </a:r>
            <a:r>
              <a:rPr lang="en" sz="1500"/>
              <a:t>NCEP Central Operations</a:t>
            </a:r>
            <a:endParaRPr sz="1100"/>
          </a:p>
          <a:p>
            <a:pPr indent="0" lvl="0" mar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/>
              <a:t>February 20, 2019</a:t>
            </a:r>
            <a:endParaRPr sz="1100"/>
          </a:p>
        </p:txBody>
      </p:sp>
      <p:pic>
        <p:nvPicPr>
          <p:cNvPr id="131" name="Google Shape;131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1465" y="105541"/>
            <a:ext cx="1425546" cy="1393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989" y="217736"/>
            <a:ext cx="1296044" cy="1281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>
            <p:ph type="title"/>
          </p:nvPr>
        </p:nvSpPr>
        <p:spPr>
          <a:xfrm>
            <a:off x="0" y="13980"/>
            <a:ext cx="9144000" cy="4967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WCOSS -- Providing Operational Resiliency/Reliability</a:t>
            </a:r>
            <a:endParaRPr sz="1100"/>
          </a:p>
        </p:txBody>
      </p:sp>
      <p:sp>
        <p:nvSpPr>
          <p:cNvPr id="265" name="Google Shape;265;p34"/>
          <p:cNvSpPr/>
          <p:nvPr/>
        </p:nvSpPr>
        <p:spPr>
          <a:xfrm>
            <a:off x="120000" y="741276"/>
            <a:ext cx="3841500" cy="1740000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27000" lvl="0" marL="127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Performance Requirements</a:t>
            </a:r>
            <a:endParaRPr sz="1100"/>
          </a:p>
          <a:p>
            <a:pPr indent="-127000" lvl="2" marL="381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Minimum 99.9% Operational Use Time</a:t>
            </a:r>
            <a:endParaRPr sz="1100"/>
          </a:p>
          <a:p>
            <a:pPr indent="-127000" lvl="2" marL="381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Minimum 99.0% On-time Product Generation</a:t>
            </a:r>
            <a:endParaRPr sz="1100"/>
          </a:p>
          <a:p>
            <a:pPr indent="-127000" lvl="2" marL="381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Minimum 99.0% Development Use Time</a:t>
            </a:r>
            <a:endParaRPr sz="1100"/>
          </a:p>
          <a:p>
            <a:pPr indent="-127000" lvl="2" marL="381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Minimum 99.0% System Availability</a:t>
            </a:r>
            <a:endParaRPr sz="1100"/>
          </a:p>
          <a:p>
            <a:pPr indent="0" lvl="2" marL="254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0" lvl="2" marL="381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Penalties in contract for failing to meet metrics</a:t>
            </a:r>
            <a:endParaRPr sz="1100"/>
          </a:p>
        </p:txBody>
      </p:sp>
      <p:pic>
        <p:nvPicPr>
          <p:cNvPr id="266" name="Google Shape;26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027" y="3170008"/>
            <a:ext cx="2705084" cy="1838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3870" y="3866196"/>
            <a:ext cx="1892105" cy="106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98930" y="2694325"/>
            <a:ext cx="1881998" cy="95883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/>
          <p:nvPr>
            <p:ph idx="1" type="body"/>
          </p:nvPr>
        </p:nvSpPr>
        <p:spPr>
          <a:xfrm>
            <a:off x="5087950" y="542675"/>
            <a:ext cx="3927000" cy="2979900"/>
          </a:xfrm>
          <a:prstGeom prst="rect">
            <a:avLst/>
          </a:prstGeom>
          <a:solidFill>
            <a:srgbClr val="FEE599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" sz="1500"/>
              <a:t>Two Identical Systems – one Production and one Development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Production locked down to NCO and select users  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Development machine is open to all users  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Switch between systems takes 15 minutes, but models bleed off for a few hours.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Data mirrored between two systems – 40TB per day.  Must have that for failovers and development work.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For major maintenance activities, only one system is down.  Production remains unaffected.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  <p:sp>
        <p:nvSpPr>
          <p:cNvPr id="270" name="Google Shape;270;p34"/>
          <p:cNvSpPr txBox="1"/>
          <p:nvPr>
            <p:ph idx="1" type="body"/>
          </p:nvPr>
        </p:nvSpPr>
        <p:spPr>
          <a:xfrm>
            <a:off x="5069100" y="3661975"/>
            <a:ext cx="3927000" cy="1304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" sz="1500"/>
              <a:t>Three Tier Approach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b="1" lang="en" sz="1400"/>
              <a:t>Tier 1 -</a:t>
            </a:r>
            <a:r>
              <a:rPr lang="en" sz="1400"/>
              <a:t> Operations Monitoring Branch </a:t>
            </a:r>
            <a:endParaRPr sz="1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b="1" lang="en" sz="1400"/>
              <a:t>Tier 2 -</a:t>
            </a:r>
            <a:r>
              <a:rPr lang="en" sz="1400"/>
              <a:t> Implementation and Data Services Branch</a:t>
            </a:r>
            <a:endParaRPr sz="1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b="1" lang="en" sz="1400"/>
              <a:t>Tier 3 - </a:t>
            </a:r>
            <a:r>
              <a:rPr lang="en" sz="1400"/>
              <a:t>Development organization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/>
          <p:nvPr>
            <p:ph type="title"/>
          </p:nvPr>
        </p:nvSpPr>
        <p:spPr>
          <a:xfrm>
            <a:off x="0" y="13980"/>
            <a:ext cx="9144000" cy="49679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WCOSS – Workload Management</a:t>
            </a:r>
            <a:endParaRPr sz="1100"/>
          </a:p>
        </p:txBody>
      </p:sp>
      <p:sp>
        <p:nvSpPr>
          <p:cNvPr id="276" name="Google Shape;276;p35"/>
          <p:cNvSpPr txBox="1"/>
          <p:nvPr/>
        </p:nvSpPr>
        <p:spPr>
          <a:xfrm>
            <a:off x="129594" y="532838"/>
            <a:ext cx="3927002" cy="3608371"/>
          </a:xfrm>
          <a:prstGeom prst="rect">
            <a:avLst/>
          </a:prstGeom>
          <a:solidFill>
            <a:srgbClr val="FF7C8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Managing Workload</a:t>
            </a:r>
            <a:endParaRPr sz="1100"/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Parallel and serial workloads</a:t>
            </a:r>
            <a:endParaRPr sz="1100"/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Applications run on only 1 component of the system</a:t>
            </a:r>
            <a:endParaRPr sz="1100"/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Machines have LSF (IBMs and Dells) and ALPS/LSF (Cray) as job schedulers</a:t>
            </a:r>
            <a:endParaRPr sz="1100"/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Priority queues</a:t>
            </a:r>
            <a:endParaRPr sz="1100"/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Run production suite using ecflow.  Working to get developers using ecflow.</a:t>
            </a:r>
            <a:endParaRPr sz="1100"/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“white space” on production for additional development work</a:t>
            </a:r>
            <a:endParaRPr sz="1100"/>
          </a:p>
          <a:p>
            <a:pPr indent="-1778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Upgrades have been opportunity to move applications between components of WCOSS</a:t>
            </a:r>
            <a:endParaRPr sz="1100"/>
          </a:p>
          <a:p>
            <a:pPr indent="-889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35"/>
          <p:cNvPicPr preferRelativeResize="0"/>
          <p:nvPr/>
        </p:nvPicPr>
        <p:blipFill rotWithShape="1">
          <a:blip r:embed="rId3">
            <a:alphaModFix/>
          </a:blip>
          <a:srcRect b="0" l="0" r="52572" t="0"/>
          <a:stretch/>
        </p:blipFill>
        <p:spPr>
          <a:xfrm>
            <a:off x="4123738" y="1979095"/>
            <a:ext cx="2325261" cy="3055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5"/>
          <p:cNvPicPr preferRelativeResize="0"/>
          <p:nvPr/>
        </p:nvPicPr>
        <p:blipFill rotWithShape="1">
          <a:blip r:embed="rId4">
            <a:alphaModFix/>
          </a:blip>
          <a:srcRect b="0" l="0" r="0" t="6631"/>
          <a:stretch/>
        </p:blipFill>
        <p:spPr>
          <a:xfrm>
            <a:off x="6053073" y="620218"/>
            <a:ext cx="2876491" cy="1951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58921" y="2919584"/>
            <a:ext cx="2161469" cy="1446983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5"/>
          <p:cNvSpPr/>
          <p:nvPr/>
        </p:nvSpPr>
        <p:spPr>
          <a:xfrm>
            <a:off x="6242668" y="902662"/>
            <a:ext cx="2814000" cy="987300"/>
          </a:xfrm>
          <a:prstGeom prst="ellipse">
            <a:avLst/>
          </a:prstGeom>
          <a:noFill/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5"/>
          <p:cNvSpPr txBox="1"/>
          <p:nvPr/>
        </p:nvSpPr>
        <p:spPr>
          <a:xfrm>
            <a:off x="6931872" y="1106425"/>
            <a:ext cx="1435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“white space”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825" y="221900"/>
            <a:ext cx="8487550" cy="49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title"/>
          </p:nvPr>
        </p:nvSpPr>
        <p:spPr>
          <a:xfrm>
            <a:off x="0" y="13980"/>
            <a:ext cx="9144000" cy="49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Transition to Operations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7"/>
          <p:cNvSpPr txBox="1"/>
          <p:nvPr>
            <p:ph type="title"/>
          </p:nvPr>
        </p:nvSpPr>
        <p:spPr>
          <a:xfrm>
            <a:off x="0" y="13975"/>
            <a:ext cx="9144000" cy="809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R2O Transition Challenges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293" name="Google Shape;293;p37"/>
          <p:cNvSpPr txBox="1"/>
          <p:nvPr/>
        </p:nvSpPr>
        <p:spPr>
          <a:xfrm>
            <a:off x="1528775" y="1229550"/>
            <a:ext cx="6135600" cy="31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Two major challenges for transition to operations and back to development: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Different environments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Calibri"/>
              <a:ea typeface="Calibri"/>
              <a:cs typeface="Calibri"/>
              <a:sym typeface="Calibri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Production Suite Complexity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450" y="823075"/>
            <a:ext cx="6062550" cy="432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8"/>
          <p:cNvSpPr txBox="1"/>
          <p:nvPr>
            <p:ph type="title"/>
          </p:nvPr>
        </p:nvSpPr>
        <p:spPr>
          <a:xfrm>
            <a:off x="0" y="13975"/>
            <a:ext cx="9144000" cy="809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R2O Transition Challenges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Different Environments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300" name="Google Shape;300;p38"/>
          <p:cNvSpPr txBox="1"/>
          <p:nvPr>
            <p:ph idx="1" type="body"/>
          </p:nvPr>
        </p:nvSpPr>
        <p:spPr>
          <a:xfrm>
            <a:off x="0" y="823075"/>
            <a:ext cx="3081600" cy="43203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" sz="1500"/>
              <a:t>Problem - Ops vs Dev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Scheduler - cron vs ecFlow vs rocoto</a:t>
            </a:r>
            <a:endParaRPr sz="1100"/>
          </a:p>
          <a:p>
            <a:pPr indent="-177800" lvl="0" marL="1778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Workflow - different scripts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System throughput / stability</a:t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en" sz="1500"/>
              <a:t>What can be done?</a:t>
            </a:r>
            <a:endParaRPr sz="1100"/>
          </a:p>
          <a:p>
            <a:pPr indent="-177800" lvl="0" marL="1778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Environment Equivalence project!</a:t>
            </a:r>
            <a:endParaRPr sz="1400"/>
          </a:p>
          <a:p>
            <a:pPr indent="-177800" lvl="0" marL="1778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Training underway for development ecFlow</a:t>
            </a:r>
            <a:endParaRPr sz="1400"/>
          </a:p>
          <a:p>
            <a:pPr indent="-177800" lvl="0" marL="1778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Development workflow will be identical to production workflow</a:t>
            </a:r>
            <a:endParaRPr sz="1400"/>
          </a:p>
          <a:p>
            <a:pPr indent="-177800" lvl="0" marL="1778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Fairshare scheduling in LSF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/>
          <p:nvPr>
            <p:ph type="title"/>
          </p:nvPr>
        </p:nvSpPr>
        <p:spPr>
          <a:xfrm>
            <a:off x="0" y="13972"/>
            <a:ext cx="9144000" cy="820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R2O and O2R Transition Challenges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Production Suite Complexity</a:t>
            </a:r>
            <a:endParaRPr b="1" sz="3000">
              <a:solidFill>
                <a:schemeClr val="lt1"/>
              </a:solidFill>
            </a:endParaRPr>
          </a:p>
        </p:txBody>
      </p:sp>
      <p:pic>
        <p:nvPicPr>
          <p:cNvPr id="306" name="Google Shape;30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834775"/>
            <a:ext cx="6185375" cy="43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0"/>
          <p:cNvSpPr txBox="1"/>
          <p:nvPr>
            <p:ph type="title"/>
          </p:nvPr>
        </p:nvSpPr>
        <p:spPr>
          <a:xfrm>
            <a:off x="0" y="13972"/>
            <a:ext cx="9144000" cy="820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R2O and O2R Transition Challenges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Production Suite Complexity</a:t>
            </a:r>
            <a:endParaRPr b="1" sz="3000">
              <a:solidFill>
                <a:schemeClr val="lt1"/>
              </a:solidFill>
            </a:endParaRPr>
          </a:p>
        </p:txBody>
      </p:sp>
      <p:pic>
        <p:nvPicPr>
          <p:cNvPr id="312" name="Google Shape;3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834775"/>
            <a:ext cx="6185375" cy="4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675" y="834775"/>
            <a:ext cx="6185376" cy="43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/>
          <p:nvPr>
            <p:ph type="title"/>
          </p:nvPr>
        </p:nvSpPr>
        <p:spPr>
          <a:xfrm>
            <a:off x="0" y="13972"/>
            <a:ext cx="9144000" cy="820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R2O and O2R Transition Challenges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Production Suite Complexity</a:t>
            </a:r>
            <a:endParaRPr b="1" sz="3000">
              <a:solidFill>
                <a:schemeClr val="lt1"/>
              </a:solidFill>
            </a:endParaRPr>
          </a:p>
        </p:txBody>
      </p:sp>
      <p:pic>
        <p:nvPicPr>
          <p:cNvPr id="319" name="Google Shape;3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400" y="834775"/>
            <a:ext cx="6185375" cy="4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675" y="834775"/>
            <a:ext cx="6185376" cy="430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95399" y="834775"/>
            <a:ext cx="6100774" cy="430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2"/>
          <p:cNvSpPr txBox="1"/>
          <p:nvPr>
            <p:ph type="title"/>
          </p:nvPr>
        </p:nvSpPr>
        <p:spPr>
          <a:xfrm>
            <a:off x="0" y="13972"/>
            <a:ext cx="9144000" cy="820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R2O and O2R Transition Challenges</a:t>
            </a:r>
            <a:endParaRPr b="1" sz="3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Production Suite Complexity</a:t>
            </a:r>
            <a:endParaRPr b="1" sz="3000">
              <a:solidFill>
                <a:schemeClr val="lt1"/>
              </a:solidFill>
            </a:endParaRPr>
          </a:p>
        </p:txBody>
      </p:sp>
      <p:sp>
        <p:nvSpPr>
          <p:cNvPr id="327" name="Google Shape;327;p42"/>
          <p:cNvSpPr txBox="1"/>
          <p:nvPr>
            <p:ph idx="1" type="body"/>
          </p:nvPr>
        </p:nvSpPr>
        <p:spPr>
          <a:xfrm>
            <a:off x="3031200" y="834775"/>
            <a:ext cx="3081600" cy="43203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" sz="1500"/>
              <a:t>Problem - Dependencies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" sz="1400"/>
              <a:t>Upgrade GFS → 40+ applications need to be tested and verified</a:t>
            </a:r>
            <a:endParaRPr sz="14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100+ applications; most of which want yearly upgrades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/>
              <a:t>What can be done?</a:t>
            </a:r>
            <a:endParaRPr sz="1100"/>
          </a:p>
          <a:p>
            <a:pPr indent="-177800" lvl="0" marL="1778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Production Suite Unification!</a:t>
            </a:r>
            <a:endParaRPr sz="1400"/>
          </a:p>
          <a:p>
            <a:pPr indent="-177800" lvl="0" marL="177800" rtl="0" algn="l"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Not just science unification - technical unification</a:t>
            </a:r>
            <a:endParaRPr sz="1400"/>
          </a:p>
          <a:p>
            <a:pPr indent="-177800" lvl="1" marL="520700" rtl="0" algn="l">
              <a:spcBef>
                <a:spcPts val="400"/>
              </a:spcBef>
              <a:spcAft>
                <a:spcPts val="0"/>
              </a:spcAft>
              <a:buSzPts val="1400"/>
              <a:buChar char="•"/>
            </a:pPr>
            <a:r>
              <a:rPr lang="en" sz="1400"/>
              <a:t>Include end to end</a:t>
            </a:r>
            <a:endParaRPr sz="1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3"/>
          <p:cNvSpPr txBox="1"/>
          <p:nvPr>
            <p:ph type="title"/>
          </p:nvPr>
        </p:nvSpPr>
        <p:spPr>
          <a:xfrm>
            <a:off x="0" y="0"/>
            <a:ext cx="9144000" cy="58163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What comes next...</a:t>
            </a:r>
            <a:endParaRPr sz="1100"/>
          </a:p>
        </p:txBody>
      </p:sp>
      <p:sp>
        <p:nvSpPr>
          <p:cNvPr id="333" name="Google Shape;333;p43"/>
          <p:cNvSpPr txBox="1"/>
          <p:nvPr>
            <p:ph idx="1" type="body"/>
          </p:nvPr>
        </p:nvSpPr>
        <p:spPr>
          <a:xfrm>
            <a:off x="352916" y="831891"/>
            <a:ext cx="8541274" cy="360106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" sz="1100">
                <a:solidFill>
                  <a:srgbClr val="0070C0"/>
                </a:solidFill>
              </a:rPr>
              <a:t>Working on our next 10-year computing contract</a:t>
            </a:r>
            <a:endParaRPr sz="11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100"/>
              <a:t>Conducted RFI and met with industry.  Next up is RFP</a:t>
            </a:r>
            <a:endParaRPr sz="11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100"/>
              <a:t>What is the best computing system for our type of workload?  Parallel processing versus heavy IO pre/post-processing</a:t>
            </a:r>
            <a:endParaRPr sz="1100"/>
          </a:p>
          <a:p>
            <a:pPr indent="-17780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" sz="1100"/>
              <a:t>Want to foster competition</a:t>
            </a:r>
            <a:endParaRPr sz="11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" sz="1100">
                <a:solidFill>
                  <a:srgbClr val="0070C0"/>
                </a:solidFill>
              </a:rPr>
              <a:t>Potential for Supplemental Funding Bills for HPC from the US Congress</a:t>
            </a:r>
            <a:endParaRPr sz="11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2100"/>
              <a:buChar char="•"/>
            </a:pPr>
            <a:r>
              <a:rPr lang="en" sz="1100">
                <a:solidFill>
                  <a:srgbClr val="0070C0"/>
                </a:solidFill>
              </a:rPr>
              <a:t>Cloud vs on-premise? Both?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0" y="0"/>
            <a:ext cx="9144000" cy="5462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b="1" lang="en" sz="1100">
                <a:solidFill>
                  <a:schemeClr val="lt1"/>
                </a:solidFill>
              </a:rPr>
              <a:t>Outline</a:t>
            </a:r>
            <a:endParaRPr sz="1100"/>
          </a:p>
        </p:txBody>
      </p:sp>
      <p:sp>
        <p:nvSpPr>
          <p:cNvPr id="138" name="Google Shape;138;p26"/>
          <p:cNvSpPr txBox="1"/>
          <p:nvPr>
            <p:ph idx="1" type="body"/>
          </p:nvPr>
        </p:nvSpPr>
        <p:spPr>
          <a:xfrm>
            <a:off x="473100" y="782400"/>
            <a:ext cx="7886700" cy="40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14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100"/>
              <a:t>Introduction to </a:t>
            </a:r>
            <a:r>
              <a:rPr lang="en" sz="1100"/>
              <a:t>NCEP Central Operations and WCOSS</a:t>
            </a:r>
            <a:endParaRPr sz="11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100"/>
              <a:t>History of supercomputing at NCEP</a:t>
            </a:r>
            <a:endParaRPr sz="11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100"/>
              <a:t>Today’s system - WCOSS</a:t>
            </a:r>
            <a:endParaRPr sz="11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100"/>
              <a:t>Today’s Computers -- WCOSS</a:t>
            </a:r>
            <a:endParaRPr sz="11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100"/>
              <a:t>Research to operations - Challenges</a:t>
            </a:r>
            <a:endParaRPr sz="1100"/>
          </a:p>
          <a:p>
            <a:pPr indent="-1714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" sz="1100"/>
              <a:t>The future WCOSS</a:t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" name="Google Shape;338;p44"/>
          <p:cNvGraphicFramePr/>
          <p:nvPr/>
        </p:nvGraphicFramePr>
        <p:xfrm>
          <a:off x="603287" y="6147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{A5B35A7D-8B45-467C-B9C1-749AD3BBFFA4}</a:tableStyleId>
              </a:tblPr>
              <a:tblGrid>
                <a:gridCol w="1645525"/>
                <a:gridCol w="1350175"/>
                <a:gridCol w="1153250"/>
                <a:gridCol w="1476750"/>
                <a:gridCol w="1251700"/>
                <a:gridCol w="1082975"/>
              </a:tblGrid>
              <a:tr h="1906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WCOSS Components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  Phase I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 Phase 2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CRAY 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Phase 3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Totals</a:t>
                      </a:r>
                      <a:endParaRPr b="1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Compute NODES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640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1,080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2,048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1,212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4,844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Compute Racks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8.9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15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12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16.5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52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Spare Nodes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18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30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36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104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Peak TFs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208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572.3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2,045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1,412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4,237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368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Cores (Compute and Service)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9,920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25,920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50,176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36,736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122,752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Spare Cores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320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432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720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2,800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4,272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368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Processor Type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Intel Sandy Bridge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Intel Ivy Bridge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Haswell &amp; Sandy Bridge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Intel Broadwell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Processor Clock Speed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2.6 Ghz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2.7 Ghz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2.6 Ghz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2.6 Ghz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Cores/node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16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24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24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28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Service Nodes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54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58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100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100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312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Memory/core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 GiB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2.66 GiB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 GiB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 GiB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368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Disk Storage (useable PB)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2.59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2.034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3.5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5.49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14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Shared Storage (TB)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259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266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525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3686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Backup Tape Capacity (TB)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600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600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Interconnect Fabric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Mellanox FDR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Mellanox FDR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Mellanox FDR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EDR Infiniband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Operating System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Red Hat Linux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Red Hat Linux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CRAY and SUSE Linux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Red Hat Linux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Filesystem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GPFS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GPFS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GPFS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GPFS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8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Workflow Manager</a:t>
                      </a:r>
                      <a:endParaRPr sz="1100"/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LSF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LSF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LSF/ALPS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LSF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  <a:tr h="184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Workflow Scheduler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ecFLOW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ecFLOW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ecFLOW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ecFLOW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u="none" cap="none" strike="noStrike"/>
                        <a:t> </a:t>
                      </a:r>
                      <a:endParaRPr b="0" i="0" sz="8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700" marB="0" marR="4700" marL="4700" anchor="b"/>
                </a:tc>
              </a:tr>
            </a:tbl>
          </a:graphicData>
        </a:graphic>
      </p:graphicFrame>
      <p:sp>
        <p:nvSpPr>
          <p:cNvPr id="339" name="Google Shape;339;p44"/>
          <p:cNvSpPr txBox="1"/>
          <p:nvPr/>
        </p:nvSpPr>
        <p:spPr>
          <a:xfrm>
            <a:off x="3321452" y="0"/>
            <a:ext cx="30141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7"/>
          <p:cNvSpPr/>
          <p:nvPr/>
        </p:nvSpPr>
        <p:spPr>
          <a:xfrm>
            <a:off x="1354935" y="3657611"/>
            <a:ext cx="3045619" cy="1200149"/>
          </a:xfrm>
          <a:prstGeom prst="rect">
            <a:avLst/>
          </a:prstGeom>
          <a:solidFill>
            <a:srgbClr val="4F81BD"/>
          </a:solidFill>
          <a:ln cap="flat" cmpd="sng" w="25400">
            <a:solidFill>
              <a:srgbClr val="395E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50" lIns="68525" spcFirstLastPara="1" rIns="68525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7"/>
          <p:cNvSpPr txBox="1"/>
          <p:nvPr/>
        </p:nvSpPr>
        <p:spPr>
          <a:xfrm>
            <a:off x="1432943" y="3650460"/>
            <a:ext cx="3134916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endParaRPr sz="1100"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NCEP delivers national and global operational weather, water and climate products and services essential to protecting life, property and economic well-being.</a:t>
            </a:r>
            <a:endParaRPr sz="1100"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i="0" sz="12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7"/>
          <p:cNvSpPr txBox="1"/>
          <p:nvPr>
            <p:ph type="title"/>
          </p:nvPr>
        </p:nvSpPr>
        <p:spPr>
          <a:xfrm>
            <a:off x="850850" y="702"/>
            <a:ext cx="7255200" cy="855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50" lIns="68525" spcFirstLastPara="1" rIns="137100" wrap="square" tIns="342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Font typeface="Calibri"/>
              <a:buNone/>
            </a:pPr>
            <a:r>
              <a:rPr b="1" lang="en" sz="2700">
                <a:solidFill>
                  <a:schemeClr val="lt1"/>
                </a:solidFill>
              </a:rPr>
              <a:t>NWS National Centers for Environmental Prediction</a:t>
            </a:r>
            <a:endParaRPr sz="1100"/>
          </a:p>
        </p:txBody>
      </p:sp>
      <p:sp>
        <p:nvSpPr>
          <p:cNvPr id="147" name="Google Shape;147;p27"/>
          <p:cNvSpPr txBox="1"/>
          <p:nvPr>
            <p:ph idx="12" type="sldNum"/>
          </p:nvPr>
        </p:nvSpPr>
        <p:spPr>
          <a:xfrm>
            <a:off x="6400803" y="4743455"/>
            <a:ext cx="1600199" cy="2285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100">
              <a:solidFill>
                <a:srgbClr val="FFFF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/>
          <p:nvPr/>
        </p:nvSpPr>
        <p:spPr>
          <a:xfrm>
            <a:off x="4563668" y="3657611"/>
            <a:ext cx="3174206" cy="1200149"/>
          </a:xfrm>
          <a:prstGeom prst="rect">
            <a:avLst/>
          </a:prstGeom>
          <a:solidFill>
            <a:srgbClr val="4F81BD"/>
          </a:solidFill>
          <a:ln cap="flat" cmpd="sng" w="25400">
            <a:solidFill>
              <a:srgbClr val="395E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50" lIns="68525" spcFirstLastPara="1" rIns="68525" wrap="square" tIns="34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7"/>
          <p:cNvSpPr txBox="1"/>
          <p:nvPr/>
        </p:nvSpPr>
        <p:spPr>
          <a:xfrm>
            <a:off x="4550570" y="3657600"/>
            <a:ext cx="310753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25" spcFirstLastPara="1" rIns="68525" wrap="square" tIns="342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sng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endParaRPr sz="1100"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trusted source for environmental predictions from the sun to the sea, when it matters most.</a:t>
            </a:r>
            <a:endParaRPr sz="1100"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b="1" i="0" sz="1200" u="sng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p27"/>
          <p:cNvGrpSpPr/>
          <p:nvPr/>
        </p:nvGrpSpPr>
        <p:grpSpPr>
          <a:xfrm>
            <a:off x="1141213" y="906632"/>
            <a:ext cx="6818712" cy="2693828"/>
            <a:chOff x="1521618" y="1208843"/>
            <a:chExt cx="9091616" cy="3591770"/>
          </a:xfrm>
        </p:grpSpPr>
        <p:grpSp>
          <p:nvGrpSpPr>
            <p:cNvPr id="151" name="Google Shape;151;p27"/>
            <p:cNvGrpSpPr/>
            <p:nvPr/>
          </p:nvGrpSpPr>
          <p:grpSpPr>
            <a:xfrm>
              <a:off x="1521618" y="1208843"/>
              <a:ext cx="9091616" cy="3419467"/>
              <a:chOff x="-23813" y="1447813"/>
              <a:chExt cx="9091616" cy="3419467"/>
            </a:xfrm>
          </p:grpSpPr>
          <p:sp>
            <p:nvSpPr>
              <p:cNvPr id="152" name="Google Shape;152;p27"/>
              <p:cNvSpPr/>
              <p:nvPr/>
            </p:nvSpPr>
            <p:spPr>
              <a:xfrm>
                <a:off x="53978" y="1447813"/>
                <a:ext cx="9013825" cy="3352799"/>
              </a:xfrm>
              <a:prstGeom prst="roundRect">
                <a:avLst>
                  <a:gd fmla="val 16667" name="adj"/>
                </a:avLst>
              </a:prstGeom>
              <a:solidFill>
                <a:srgbClr val="FFFFCC"/>
              </a:solidFill>
              <a:ln cap="flat" cmpd="sng" w="12700">
                <a:solidFill>
                  <a:srgbClr val="395E8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50" lIns="68525" spcFirstLastPara="1" rIns="68525" wrap="square" tIns="34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5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53" name="Google Shape;153;p27"/>
              <p:cNvPicPr preferRelativeResize="0"/>
              <p:nvPr/>
            </p:nvPicPr>
            <p:blipFill rotWithShape="1">
              <a:blip r:embed="rId3">
                <a:alphaModFix/>
              </a:blip>
              <a:srcRect b="14890" l="3666" r="3999" t="9555"/>
              <a:stretch/>
            </p:blipFill>
            <p:spPr>
              <a:xfrm>
                <a:off x="2024073" y="1606550"/>
                <a:ext cx="1371599" cy="9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miter lim="8000"/>
                <a:headEnd len="sm" w="sm" type="none"/>
                <a:tailEnd len="sm" w="sm" type="none"/>
              </a:ln>
            </p:spPr>
          </p:pic>
          <p:pic>
            <p:nvPicPr>
              <p:cNvPr id="154" name="Google Shape;154;p2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3733809" y="3217145"/>
                <a:ext cx="1371599" cy="9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55" name="Google Shape;155;p2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5544344" y="3223707"/>
                <a:ext cx="1371599" cy="9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56" name="Google Shape;156;p27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7278698" y="1606550"/>
                <a:ext cx="1371599" cy="9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57" name="Google Shape;157;p27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024073" y="3219450"/>
                <a:ext cx="1371599" cy="9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58" name="Google Shape;158;p27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3733808" y="1608137"/>
                <a:ext cx="1371599" cy="9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59" name="Google Shape;159;p27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5529271" y="1617581"/>
                <a:ext cx="1371599" cy="9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60" name="Google Shape;160;p27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7323148" y="3221038"/>
                <a:ext cx="1371599" cy="9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pic>
            <p:nvPicPr>
              <p:cNvPr id="161" name="Google Shape;161;p27"/>
              <p:cNvPicPr preferRelativeResize="0"/>
              <p:nvPr/>
            </p:nvPicPr>
            <p:blipFill rotWithShape="1">
              <a:blip r:embed="rId11">
                <a:alphaModFix/>
              </a:blip>
              <a:srcRect b="0" l="0" r="0" t="0"/>
              <a:stretch/>
            </p:blipFill>
            <p:spPr>
              <a:xfrm>
                <a:off x="282585" y="3219450"/>
                <a:ext cx="1371599" cy="914400"/>
              </a:xfrm>
              <a:prstGeom prst="rect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162" name="Google Shape;162;p27"/>
              <p:cNvSpPr txBox="1"/>
              <p:nvPr/>
            </p:nvSpPr>
            <p:spPr>
              <a:xfrm>
                <a:off x="1860551" y="2667007"/>
                <a:ext cx="1685925" cy="430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Aviation Weather Center Kansas City, MO</a:t>
                </a:r>
                <a:endParaRPr sz="1100"/>
              </a:p>
            </p:txBody>
          </p:sp>
          <p:sp>
            <p:nvSpPr>
              <p:cNvPr id="163" name="Google Shape;163;p27"/>
              <p:cNvSpPr txBox="1"/>
              <p:nvPr/>
            </p:nvSpPr>
            <p:spPr>
              <a:xfrm>
                <a:off x="5620551" y="4146659"/>
                <a:ext cx="1189038" cy="600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Environmental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Modeling Center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College Park, MD</a:t>
                </a:r>
                <a:endParaRPr sz="1100"/>
              </a:p>
            </p:txBody>
          </p:sp>
          <p:sp>
            <p:nvSpPr>
              <p:cNvPr id="164" name="Google Shape;164;p27"/>
              <p:cNvSpPr txBox="1"/>
              <p:nvPr/>
            </p:nvSpPr>
            <p:spPr>
              <a:xfrm>
                <a:off x="-23813" y="4097343"/>
                <a:ext cx="1981200" cy="769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NCEP Central Operations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College Park, MD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(Supercomputers in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Reston &amp; Orlando)</a:t>
                </a:r>
                <a:endParaRPr sz="1100"/>
              </a:p>
            </p:txBody>
          </p:sp>
          <p:sp>
            <p:nvSpPr>
              <p:cNvPr id="165" name="Google Shape;165;p27"/>
              <p:cNvSpPr txBox="1"/>
              <p:nvPr/>
            </p:nvSpPr>
            <p:spPr>
              <a:xfrm>
                <a:off x="3814770" y="2625956"/>
                <a:ext cx="1209675" cy="600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Space Weather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Prediction Center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Boulder, CO</a:t>
                </a:r>
                <a:endParaRPr sz="1100"/>
              </a:p>
            </p:txBody>
          </p:sp>
          <p:sp>
            <p:nvSpPr>
              <p:cNvPr id="166" name="Google Shape;166;p27"/>
              <p:cNvSpPr txBox="1"/>
              <p:nvPr/>
            </p:nvSpPr>
            <p:spPr>
              <a:xfrm>
                <a:off x="3490126" y="4179478"/>
                <a:ext cx="1858961" cy="430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Climate Prediction Center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College Park, MD</a:t>
                </a:r>
                <a:endParaRPr sz="1100"/>
              </a:p>
            </p:txBody>
          </p:sp>
          <p:sp>
            <p:nvSpPr>
              <p:cNvPr id="167" name="Google Shape;167;p27"/>
              <p:cNvSpPr txBox="1"/>
              <p:nvPr/>
            </p:nvSpPr>
            <p:spPr>
              <a:xfrm>
                <a:off x="7078663" y="2667000"/>
                <a:ext cx="1714500" cy="4460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National Hurricane Center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Miami, FL</a:t>
                </a:r>
                <a:endParaRPr sz="1100"/>
              </a:p>
            </p:txBody>
          </p:sp>
          <p:sp>
            <p:nvSpPr>
              <p:cNvPr id="168" name="Google Shape;168;p27"/>
              <p:cNvSpPr txBox="1"/>
              <p:nvPr/>
            </p:nvSpPr>
            <p:spPr>
              <a:xfrm>
                <a:off x="1908175" y="4191006"/>
                <a:ext cx="1611312" cy="430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Ocean Prediction Center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College Park, MD</a:t>
                </a:r>
                <a:endParaRPr sz="1100"/>
              </a:p>
            </p:txBody>
          </p:sp>
          <p:sp>
            <p:nvSpPr>
              <p:cNvPr id="169" name="Google Shape;169;p27"/>
              <p:cNvSpPr txBox="1"/>
              <p:nvPr/>
            </p:nvSpPr>
            <p:spPr>
              <a:xfrm>
                <a:off x="5317332" y="2665544"/>
                <a:ext cx="1598611" cy="4302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Storm Prediction Center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Norman, OK</a:t>
                </a:r>
                <a:endParaRPr sz="1100"/>
              </a:p>
            </p:txBody>
          </p:sp>
          <p:sp>
            <p:nvSpPr>
              <p:cNvPr id="170" name="Google Shape;170;p27"/>
              <p:cNvSpPr txBox="1"/>
              <p:nvPr/>
            </p:nvSpPr>
            <p:spPr>
              <a:xfrm>
                <a:off x="7151690" y="4186243"/>
                <a:ext cx="1754187" cy="4317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4250" lIns="68525" spcFirstLastPara="1" rIns="68525" wrap="square" tIns="3425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Weather Prediction Center</a:t>
                </a:r>
                <a:endParaRPr sz="1100"/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" sz="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College Park, MD</a:t>
                </a:r>
                <a:endParaRPr sz="1100"/>
              </a:p>
            </p:txBody>
          </p:sp>
        </p:grpSp>
        <p:sp>
          <p:nvSpPr>
            <p:cNvPr id="171" name="Google Shape;171;p27"/>
            <p:cNvSpPr/>
            <p:nvPr/>
          </p:nvSpPr>
          <p:spPr>
            <a:xfrm>
              <a:off x="1599410" y="2780940"/>
              <a:ext cx="1919391" cy="2019673"/>
            </a:xfrm>
            <a:prstGeom prst="ellipse">
              <a:avLst/>
            </a:prstGeom>
            <a:noFill/>
            <a:ln cap="flat" cmpd="sng" w="5715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2" name="Google Shape;172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30619" y="23583"/>
            <a:ext cx="978012" cy="6681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1840" y="1"/>
            <a:ext cx="798998" cy="739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0" y="0"/>
            <a:ext cx="9144000" cy="52634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b="1" lang="en" sz="2700">
                <a:solidFill>
                  <a:schemeClr val="lt1"/>
                </a:solidFill>
              </a:rPr>
              <a:t>Supercomputing in NCEP</a:t>
            </a:r>
            <a:endParaRPr sz="2700"/>
          </a:p>
        </p:txBody>
      </p:sp>
      <p:pic>
        <p:nvPicPr>
          <p:cNvPr descr="C:\wpdocs\gifs+pics\JIrwinPics\IBM7090.transitor.jpeg" id="179" name="Google Shape;179;p28"/>
          <p:cNvPicPr preferRelativeResize="0"/>
          <p:nvPr/>
        </p:nvPicPr>
        <p:blipFill rotWithShape="1">
          <a:blip r:embed="rId3">
            <a:alphaModFix/>
          </a:blip>
          <a:srcRect b="15152" l="2032" r="2032" t="2525"/>
          <a:stretch/>
        </p:blipFill>
        <p:spPr>
          <a:xfrm>
            <a:off x="7007717" y="1372958"/>
            <a:ext cx="2136283" cy="1545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wpdocs\gifs+pics\JIrwinPics\IBM7094.jpeg" id="180" name="Google Shape;18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14561" y="3712942"/>
            <a:ext cx="2229440" cy="14305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wpdocs\gifs+pics\CDC6600,room1.jpg" id="181" name="Google Shape;18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1447" y="3598404"/>
            <a:ext cx="2505561" cy="15450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wpdocs\gifs+pics\crayXMP-Uni-London.jpg" id="182" name="Google Shape;182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1512077"/>
            <a:ext cx="2136283" cy="1215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wpdocs\gifs+pics\JIrwinPics\Cray C9016.vendor.jpeg" id="183" name="Google Shape;183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3481575"/>
            <a:ext cx="1978482" cy="16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/>
        </p:nvSpPr>
        <p:spPr>
          <a:xfrm flipH="1">
            <a:off x="1" y="617724"/>
            <a:ext cx="9143999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National Weather Service purchased our first supercomputer in 1955 –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last of the IBM 701s</a:t>
            </a:r>
            <a:endParaRPr sz="1100"/>
          </a:p>
        </p:txBody>
      </p:sp>
      <p:pic>
        <p:nvPicPr>
          <p:cNvPr id="185" name="Google Shape;18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21447" y="1424687"/>
            <a:ext cx="2560704" cy="1920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183" y="988591"/>
            <a:ext cx="8446865" cy="399583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>
            <p:ph type="title"/>
          </p:nvPr>
        </p:nvSpPr>
        <p:spPr>
          <a:xfrm>
            <a:off x="0" y="6754"/>
            <a:ext cx="9144000" cy="751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b="1" lang="en" sz="2700">
                <a:solidFill>
                  <a:schemeClr val="lt1"/>
                </a:solidFill>
              </a:rPr>
              <a:t>NWS Operational Computing Over the Last 20 Years</a:t>
            </a:r>
            <a:endParaRPr sz="2700"/>
          </a:p>
        </p:txBody>
      </p:sp>
      <p:cxnSp>
        <p:nvCxnSpPr>
          <p:cNvPr id="192" name="Google Shape;192;p29"/>
          <p:cNvCxnSpPr/>
          <p:nvPr/>
        </p:nvCxnSpPr>
        <p:spPr>
          <a:xfrm rot="10800000">
            <a:off x="2099702" y="988591"/>
            <a:ext cx="33914" cy="3634152"/>
          </a:xfrm>
          <a:prstGeom prst="straightConnector1">
            <a:avLst/>
          </a:prstGeom>
          <a:noFill/>
          <a:ln cap="flat" cmpd="sng" w="412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3" name="Google Shape;193;p29"/>
          <p:cNvCxnSpPr/>
          <p:nvPr/>
        </p:nvCxnSpPr>
        <p:spPr>
          <a:xfrm rot="10800000">
            <a:off x="7423421" y="988591"/>
            <a:ext cx="20067" cy="3641222"/>
          </a:xfrm>
          <a:prstGeom prst="straightConnector1">
            <a:avLst/>
          </a:prstGeom>
          <a:noFill/>
          <a:ln cap="flat" cmpd="sng" w="41275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4" name="Google Shape;194;p29"/>
          <p:cNvSpPr txBox="1"/>
          <p:nvPr/>
        </p:nvSpPr>
        <p:spPr>
          <a:xfrm>
            <a:off x="3358300" y="1046150"/>
            <a:ext cx="2087400" cy="4386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CCS Contract -- IBM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upgrades plus initial test system</a:t>
            </a:r>
            <a:endParaRPr sz="1100"/>
          </a:p>
        </p:txBody>
      </p:sp>
      <p:sp>
        <p:nvSpPr>
          <p:cNvPr id="195" name="Google Shape;195;p29"/>
          <p:cNvSpPr txBox="1"/>
          <p:nvPr/>
        </p:nvSpPr>
        <p:spPr>
          <a:xfrm rot="-5400000">
            <a:off x="-556775" y="2597295"/>
            <a:ext cx="170291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Performance (Flops)</a:t>
            </a:r>
            <a:endParaRPr sz="1100"/>
          </a:p>
        </p:txBody>
      </p:sp>
      <p:sp>
        <p:nvSpPr>
          <p:cNvPr id="196" name="Google Shape;196;p29"/>
          <p:cNvSpPr txBox="1"/>
          <p:nvPr/>
        </p:nvSpPr>
        <p:spPr>
          <a:xfrm>
            <a:off x="7526000" y="819050"/>
            <a:ext cx="984300" cy="1015800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WCOSS Contract --IBM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 upgrades</a:t>
            </a:r>
            <a:endParaRPr sz="1100"/>
          </a:p>
        </p:txBody>
      </p:sp>
      <p:sp>
        <p:nvSpPr>
          <p:cNvPr id="197" name="Google Shape;197;p29"/>
          <p:cNvSpPr txBox="1"/>
          <p:nvPr/>
        </p:nvSpPr>
        <p:spPr>
          <a:xfrm>
            <a:off x="1114731" y="1046141"/>
            <a:ext cx="772952" cy="438581"/>
          </a:xfrm>
          <a:prstGeom prst="rect">
            <a:avLst/>
          </a:prstGeom>
          <a:gradFill>
            <a:gsLst>
              <a:gs pos="0">
                <a:srgbClr val="F08B54"/>
              </a:gs>
              <a:gs pos="50000">
                <a:srgbClr val="F67A26"/>
              </a:gs>
              <a:gs pos="100000">
                <a:srgbClr val="E36A1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Crays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 upgrades </a:t>
            </a:r>
            <a:endParaRPr sz="1100"/>
          </a:p>
        </p:txBody>
      </p:sp>
      <p:sp>
        <p:nvSpPr>
          <p:cNvPr id="198" name="Google Shape;198;p29"/>
          <p:cNvSpPr txBox="1"/>
          <p:nvPr/>
        </p:nvSpPr>
        <p:spPr>
          <a:xfrm>
            <a:off x="808599" y="4370175"/>
            <a:ext cx="680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Gflops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9"/>
          <p:cNvSpPr txBox="1"/>
          <p:nvPr/>
        </p:nvSpPr>
        <p:spPr>
          <a:xfrm>
            <a:off x="2109723" y="4363350"/>
            <a:ext cx="8766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614 Gflops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9"/>
          <p:cNvSpPr txBox="1"/>
          <p:nvPr/>
        </p:nvSpPr>
        <p:spPr>
          <a:xfrm>
            <a:off x="7443473" y="4043150"/>
            <a:ext cx="5958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204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Tflops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6612897" y="4301200"/>
            <a:ext cx="822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93 Tflops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9"/>
          <p:cNvSpPr txBox="1"/>
          <p:nvPr/>
        </p:nvSpPr>
        <p:spPr>
          <a:xfrm>
            <a:off x="8592801" y="1069238"/>
            <a:ext cx="5673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4.2</a:t>
            </a: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Pflops</a:t>
            </a:r>
            <a:endParaRPr b="1"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/>
          <p:nvPr>
            <p:ph type="title"/>
          </p:nvPr>
        </p:nvSpPr>
        <p:spPr>
          <a:xfrm>
            <a:off x="0" y="-3543"/>
            <a:ext cx="9144000" cy="49019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b="1" lang="en" sz="3000">
                <a:solidFill>
                  <a:schemeClr val="lt1"/>
                </a:solidFill>
              </a:rPr>
              <a:t>NCEP Production Suite (NPS)</a:t>
            </a:r>
            <a:endParaRPr sz="1100"/>
          </a:p>
        </p:txBody>
      </p:sp>
      <p:sp>
        <p:nvSpPr>
          <p:cNvPr id="208" name="Google Shape;208;p30"/>
          <p:cNvSpPr txBox="1"/>
          <p:nvPr>
            <p:ph idx="1" type="body"/>
          </p:nvPr>
        </p:nvSpPr>
        <p:spPr>
          <a:xfrm>
            <a:off x="0" y="668934"/>
            <a:ext cx="9144000" cy="132917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en" sz="1800">
                <a:solidFill>
                  <a:srgbClr val="0070C0"/>
                </a:solidFill>
              </a:rPr>
              <a:t>30+ major models and associated applications from across NOAA – air, water and space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en" sz="1800">
                <a:solidFill>
                  <a:srgbClr val="0070C0"/>
                </a:solidFill>
              </a:rPr>
              <a:t>24x7 operation.  Goal: routine, reliable and consistent product delivery times</a:t>
            </a:r>
            <a:endParaRPr sz="1100"/>
          </a:p>
        </p:txBody>
      </p:sp>
      <p:pic>
        <p:nvPicPr>
          <p:cNvPr id="209" name="Google Shape;20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0680" y="2530882"/>
            <a:ext cx="1485604" cy="86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78270" y="1116290"/>
            <a:ext cx="1292565" cy="8078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media.nola.com/hurricane_impact/photo/storm-surge-and-tides-above-groundjpg-dac269f57bf5edf8.jpg" id="211" name="Google Shape;211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5508" y="1417256"/>
            <a:ext cx="1115016" cy="112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38948" y="1775578"/>
            <a:ext cx="1485605" cy="1114204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0"/>
          <p:cNvSpPr txBox="1"/>
          <p:nvPr/>
        </p:nvSpPr>
        <p:spPr>
          <a:xfrm>
            <a:off x="3103421" y="4796164"/>
            <a:ext cx="657921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Hour (UTC)</a:t>
            </a:r>
            <a:endParaRPr sz="1100"/>
          </a:p>
        </p:txBody>
      </p:sp>
      <p:sp>
        <p:nvSpPr>
          <p:cNvPr id="214" name="Google Shape;214;p30"/>
          <p:cNvSpPr txBox="1"/>
          <p:nvPr/>
        </p:nvSpPr>
        <p:spPr>
          <a:xfrm>
            <a:off x="6313375" y="3490975"/>
            <a:ext cx="2534700" cy="14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GFS – Global Forecast System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CFS – Climate Forecast System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NWM – National Water Model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HRRR – High Resolution Rapid Refresh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 – Global Ensemble Forecast System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 – North American Model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SREF – Short-Range Ensemble Forecast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HWRF – Hurricane Model</a:t>
            </a:r>
            <a:endParaRPr sz="1100"/>
          </a:p>
        </p:txBody>
      </p:sp>
      <p:pic>
        <p:nvPicPr>
          <p:cNvPr id="215" name="Google Shape;215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5925" y="1520963"/>
            <a:ext cx="5623576" cy="328240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0"/>
          <p:cNvSpPr txBox="1"/>
          <p:nvPr/>
        </p:nvSpPr>
        <p:spPr>
          <a:xfrm rot="-5400000">
            <a:off x="-301592" y="2857082"/>
            <a:ext cx="971660" cy="2077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Number of Nodes</a:t>
            </a:r>
            <a:endParaRPr sz="1100"/>
          </a:p>
        </p:txBody>
      </p:sp>
      <p:sp>
        <p:nvSpPr>
          <p:cNvPr id="217" name="Google Shape;217;p30"/>
          <p:cNvSpPr txBox="1"/>
          <p:nvPr/>
        </p:nvSpPr>
        <p:spPr>
          <a:xfrm>
            <a:off x="4240963" y="3490968"/>
            <a:ext cx="561692" cy="4847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GEFS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0"/>
          <p:cNvSpPr txBox="1"/>
          <p:nvPr/>
        </p:nvSpPr>
        <p:spPr>
          <a:xfrm>
            <a:off x="2649601" y="3693500"/>
            <a:ext cx="508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GFS</a:t>
            </a:r>
            <a:endParaRPr sz="1100"/>
          </a:p>
        </p:txBody>
      </p:sp>
      <p:sp>
        <p:nvSpPr>
          <p:cNvPr id="219" name="Google Shape;219;p30"/>
          <p:cNvSpPr txBox="1"/>
          <p:nvPr/>
        </p:nvSpPr>
        <p:spPr>
          <a:xfrm>
            <a:off x="700748" y="4065150"/>
            <a:ext cx="71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NWM</a:t>
            </a:r>
            <a:endParaRPr sz="1100"/>
          </a:p>
        </p:txBody>
      </p:sp>
      <p:sp>
        <p:nvSpPr>
          <p:cNvPr id="220" name="Google Shape;220;p30"/>
          <p:cNvSpPr txBox="1"/>
          <p:nvPr/>
        </p:nvSpPr>
        <p:spPr>
          <a:xfrm>
            <a:off x="732299" y="4303925"/>
            <a:ext cx="718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HRRR</a:t>
            </a:r>
            <a:endParaRPr sz="1100"/>
          </a:p>
        </p:txBody>
      </p:sp>
      <p:sp>
        <p:nvSpPr>
          <p:cNvPr id="221" name="Google Shape;221;p30"/>
          <p:cNvSpPr txBox="1"/>
          <p:nvPr/>
        </p:nvSpPr>
        <p:spPr>
          <a:xfrm>
            <a:off x="1899621" y="3906550"/>
            <a:ext cx="540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CFS</a:t>
            </a:r>
            <a:endParaRPr sz="1100"/>
          </a:p>
        </p:txBody>
      </p:sp>
      <p:sp>
        <p:nvSpPr>
          <p:cNvPr id="222" name="Google Shape;222;p30"/>
          <p:cNvSpPr txBox="1"/>
          <p:nvPr/>
        </p:nvSpPr>
        <p:spPr>
          <a:xfrm>
            <a:off x="3506951" y="3501625"/>
            <a:ext cx="561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</a:t>
            </a:r>
            <a:endParaRPr sz="1100"/>
          </a:p>
        </p:txBody>
      </p:sp>
      <p:sp>
        <p:nvSpPr>
          <p:cNvPr id="223" name="Google Shape;223;p30"/>
          <p:cNvSpPr txBox="1"/>
          <p:nvPr/>
        </p:nvSpPr>
        <p:spPr>
          <a:xfrm>
            <a:off x="1741024" y="2709950"/>
            <a:ext cx="561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SREF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0"/>
          <p:cNvSpPr txBox="1"/>
          <p:nvPr/>
        </p:nvSpPr>
        <p:spPr>
          <a:xfrm>
            <a:off x="1690552" y="2126000"/>
            <a:ext cx="657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HWRF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1349" y="3330154"/>
            <a:ext cx="1854769" cy="139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7233779" y="1235874"/>
            <a:ext cx="2018713" cy="151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7527850" y="3336611"/>
            <a:ext cx="1837553" cy="137816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1"/>
          <p:cNvSpPr txBox="1"/>
          <p:nvPr>
            <p:ph idx="1" type="body"/>
          </p:nvPr>
        </p:nvSpPr>
        <p:spPr>
          <a:xfrm>
            <a:off x="-1325" y="990650"/>
            <a:ext cx="58380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1778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en" sz="1800">
                <a:solidFill>
                  <a:srgbClr val="0070C0"/>
                </a:solidFill>
              </a:rPr>
              <a:t>10 year contract awarded to IBM from 2011 through 2021.  Includes initial delivery, three subsequent upgrades.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en" sz="1800">
                <a:solidFill>
                  <a:srgbClr val="0070C0"/>
                </a:solidFill>
              </a:rPr>
              <a:t>Supplemental funding from Congress added more compute 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en" sz="1800">
                <a:solidFill>
                  <a:srgbClr val="0070C0"/>
                </a:solidFill>
              </a:rPr>
              <a:t>2 identical clusters -- Orlando, FL and Reston, VA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en" sz="1800">
                <a:solidFill>
                  <a:srgbClr val="0070C0"/>
                </a:solidFill>
              </a:rPr>
              <a:t>Currently 4.2 Pflops,  14 PB disk, 5260 nodes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en" sz="1800">
                <a:solidFill>
                  <a:srgbClr val="0070C0"/>
                </a:solidFill>
              </a:rPr>
              <a:t>Heterogeneous system -- Combination of IBM iDataPlex, Cray XC40, and Dell PowerEdge hardware</a:t>
            </a:r>
            <a:endParaRPr sz="1100"/>
          </a:p>
          <a:p>
            <a:pPr indent="-171450" lvl="1" marL="5207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500"/>
              <a:buChar char="•"/>
            </a:pPr>
            <a:r>
              <a:rPr lang="en" sz="1500">
                <a:solidFill>
                  <a:srgbClr val="0070C0"/>
                </a:solidFill>
              </a:rPr>
              <a:t>Chips include Sandy Bridge, Ivy Bridge, Broadwell and Haswell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en" sz="1800">
                <a:solidFill>
                  <a:srgbClr val="0070C0"/>
                </a:solidFill>
              </a:rPr>
              <a:t>Simultaneous Production and Development workload – 500+ users</a:t>
            </a:r>
            <a:endParaRPr sz="1100"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70C0"/>
              </a:buClr>
              <a:buSzPts val="1800"/>
              <a:buChar char="•"/>
            </a:pPr>
            <a:r>
              <a:rPr lang="en" sz="1800">
                <a:solidFill>
                  <a:srgbClr val="0070C0"/>
                </a:solidFill>
              </a:rPr>
              <a:t>P</a:t>
            </a:r>
            <a:r>
              <a:rPr lang="en" sz="1800">
                <a:solidFill>
                  <a:srgbClr val="0070C0"/>
                </a:solidFill>
              </a:rPr>
              <a:t>roduces 140 million products/day, distributes over 10 TB of guidance/day</a:t>
            </a:r>
            <a:endParaRPr sz="1100"/>
          </a:p>
        </p:txBody>
      </p:sp>
      <p:sp>
        <p:nvSpPr>
          <p:cNvPr id="233" name="Google Shape;233;p31"/>
          <p:cNvSpPr txBox="1"/>
          <p:nvPr>
            <p:ph type="title"/>
          </p:nvPr>
        </p:nvSpPr>
        <p:spPr>
          <a:xfrm>
            <a:off x="0" y="0"/>
            <a:ext cx="9144000" cy="9859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b="1" lang="en" sz="3600">
                <a:solidFill>
                  <a:schemeClr val="lt1"/>
                </a:solidFill>
              </a:rPr>
              <a:t>Current Computing -- WCOSS</a:t>
            </a:r>
            <a:r>
              <a:rPr b="1" lang="en" sz="3000">
                <a:solidFill>
                  <a:schemeClr val="lt1"/>
                </a:solidFill>
              </a:rPr>
              <a:t> </a:t>
            </a:r>
            <a:br>
              <a:rPr b="1" lang="en" sz="3000">
                <a:solidFill>
                  <a:schemeClr val="lt1"/>
                </a:solidFill>
              </a:rPr>
            </a:br>
            <a:endParaRPr sz="1100"/>
          </a:p>
        </p:txBody>
      </p:sp>
      <p:grpSp>
        <p:nvGrpSpPr>
          <p:cNvPr id="234" name="Google Shape;234;p31"/>
          <p:cNvGrpSpPr/>
          <p:nvPr/>
        </p:nvGrpSpPr>
        <p:grpSpPr>
          <a:xfrm>
            <a:off x="6179787" y="1398720"/>
            <a:ext cx="1363973" cy="1837634"/>
            <a:chOff x="9462539" y="3830046"/>
            <a:chExt cx="2110434" cy="2772531"/>
          </a:xfrm>
        </p:grpSpPr>
        <p:pic>
          <p:nvPicPr>
            <p:cNvPr descr="http://0.tqn.com/d/geography/1/0/B/H/usa1.jpg" id="235" name="Google Shape;235;p31"/>
            <p:cNvPicPr preferRelativeResize="0"/>
            <p:nvPr/>
          </p:nvPicPr>
          <p:blipFill rotWithShape="1">
            <a:blip r:embed="rId6">
              <a:alphaModFix/>
            </a:blip>
            <a:srcRect b="6270" l="78788" r="800" t="51889"/>
            <a:stretch/>
          </p:blipFill>
          <p:spPr>
            <a:xfrm>
              <a:off x="9462539" y="3830046"/>
              <a:ext cx="2110434" cy="2772531"/>
            </a:xfrm>
            <a:prstGeom prst="rect">
              <a:avLst/>
            </a:prstGeom>
            <a:noFill/>
            <a:ln cap="flat" cmpd="sng" w="57150">
              <a:solidFill>
                <a:srgbClr val="C55A11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236" name="Google Shape;236;p31"/>
            <p:cNvSpPr/>
            <p:nvPr/>
          </p:nvSpPr>
          <p:spPr>
            <a:xfrm>
              <a:off x="10726918" y="4911364"/>
              <a:ext cx="142188" cy="135903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B3C6E7"/>
            </a:solidFill>
            <a:ln cap="flat" cmpd="sng" w="5715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10599264" y="6157274"/>
              <a:ext cx="142188" cy="135903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B3C6E7"/>
            </a:solidFill>
            <a:ln cap="flat" cmpd="sng" w="57150">
              <a:solidFill>
                <a:srgbClr val="C55A1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2"/>
          <p:cNvSpPr txBox="1"/>
          <p:nvPr/>
        </p:nvSpPr>
        <p:spPr>
          <a:xfrm>
            <a:off x="0" y="6754"/>
            <a:ext cx="9144000" cy="509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b="1"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WCOSS Schematic</a:t>
            </a:r>
            <a:endParaRPr sz="1100"/>
          </a:p>
        </p:txBody>
      </p:sp>
      <p:pic>
        <p:nvPicPr>
          <p:cNvPr id="243" name="Google Shape;24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6535" y="656858"/>
            <a:ext cx="6158446" cy="432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/>
          <p:nvPr/>
        </p:nvSpPr>
        <p:spPr>
          <a:xfrm>
            <a:off x="176753" y="1081726"/>
            <a:ext cx="2220012" cy="3600985"/>
          </a:xfrm>
          <a:prstGeom prst="rect">
            <a:avLst/>
          </a:prstGeom>
          <a:noFill/>
          <a:ln cap="flat" cmpd="sng" w="412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4948 compute nodes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312 service nodes</a:t>
            </a:r>
            <a:endParaRPr sz="1100"/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Filesystem is GPFS (Spectrum Scale)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DCS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GSS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DDN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</a:t>
            </a:r>
            <a:endParaRPr sz="1100"/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Storage to move data btw machines</a:t>
            </a:r>
            <a:endParaRPr sz="1100"/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Mellanox and Infiniband interconnect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Brocade Switches</a:t>
            </a:r>
            <a:endParaRPr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3"/>
          <p:cNvSpPr txBox="1"/>
          <p:nvPr/>
        </p:nvSpPr>
        <p:spPr>
          <a:xfrm>
            <a:off x="0" y="6754"/>
            <a:ext cx="9144000" cy="5093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b="1" lang="en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WCOSS Schematic – Heterogeneous System</a:t>
            </a:r>
            <a:endParaRPr sz="1100"/>
          </a:p>
        </p:txBody>
      </p:sp>
      <p:pic>
        <p:nvPicPr>
          <p:cNvPr id="250" name="Google Shape;25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2834" y="554018"/>
            <a:ext cx="6158446" cy="4256864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3"/>
          <p:cNvSpPr/>
          <p:nvPr/>
        </p:nvSpPr>
        <p:spPr>
          <a:xfrm>
            <a:off x="2396757" y="451393"/>
            <a:ext cx="3843900" cy="8904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33"/>
          <p:cNvSpPr txBox="1"/>
          <p:nvPr/>
        </p:nvSpPr>
        <p:spPr>
          <a:xfrm>
            <a:off x="3671539" y="1012632"/>
            <a:ext cx="1403100" cy="2769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Dell</a:t>
            </a:r>
            <a:endParaRPr sz="1100"/>
          </a:p>
        </p:txBody>
      </p:sp>
      <p:sp>
        <p:nvSpPr>
          <p:cNvPr id="253" name="Google Shape;253;p33"/>
          <p:cNvSpPr/>
          <p:nvPr/>
        </p:nvSpPr>
        <p:spPr>
          <a:xfrm>
            <a:off x="5748983" y="1012619"/>
            <a:ext cx="1889400" cy="975300"/>
          </a:xfrm>
          <a:prstGeom prst="ellipse">
            <a:avLst/>
          </a:prstGeom>
          <a:noFill/>
          <a:ln cap="flat" cmpd="sng" w="57150">
            <a:solidFill>
              <a:srgbClr val="8DA9D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3"/>
          <p:cNvSpPr txBox="1"/>
          <p:nvPr/>
        </p:nvSpPr>
        <p:spPr>
          <a:xfrm>
            <a:off x="6163353" y="1121966"/>
            <a:ext cx="1060500" cy="284400"/>
          </a:xfrm>
          <a:prstGeom prst="rect">
            <a:avLst/>
          </a:prstGeom>
          <a:solidFill>
            <a:srgbClr val="00B0F0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Supercore</a:t>
            </a:r>
            <a:endParaRPr b="1"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2396760" y="2543473"/>
            <a:ext cx="4602600" cy="1658100"/>
          </a:xfrm>
          <a:prstGeom prst="ellipse">
            <a:avLst/>
          </a:prstGeom>
          <a:noFill/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3"/>
          <p:cNvSpPr txBox="1"/>
          <p:nvPr/>
        </p:nvSpPr>
        <p:spPr>
          <a:xfrm>
            <a:off x="4837539" y="3322849"/>
            <a:ext cx="1403100" cy="27690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IBM</a:t>
            </a:r>
            <a:endParaRPr sz="1100"/>
          </a:p>
        </p:txBody>
      </p:sp>
      <p:sp>
        <p:nvSpPr>
          <p:cNvPr id="257" name="Google Shape;257;p33"/>
          <p:cNvSpPr/>
          <p:nvPr/>
        </p:nvSpPr>
        <p:spPr>
          <a:xfrm>
            <a:off x="2420619" y="4118354"/>
            <a:ext cx="4554900" cy="851700"/>
          </a:xfrm>
          <a:prstGeom prst="ellipse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3434426" y="4635558"/>
            <a:ext cx="1403100" cy="276900"/>
          </a:xfrm>
          <a:prstGeom prst="rect">
            <a:avLst/>
          </a:prstGeom>
          <a:solidFill>
            <a:srgbClr val="7030A0"/>
          </a:solidFill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Cray</a:t>
            </a:r>
            <a:endParaRPr sz="1100"/>
          </a:p>
        </p:txBody>
      </p:sp>
      <p:sp>
        <p:nvSpPr>
          <p:cNvPr id="259" name="Google Shape;259;p33"/>
          <p:cNvSpPr txBox="1"/>
          <p:nvPr/>
        </p:nvSpPr>
        <p:spPr>
          <a:xfrm>
            <a:off x="176753" y="1081726"/>
            <a:ext cx="2220000" cy="3600900"/>
          </a:xfrm>
          <a:prstGeom prst="rect">
            <a:avLst/>
          </a:prstGeom>
          <a:noFill/>
          <a:ln cap="flat" cmpd="sng" w="412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4948 compute nodes</a:t>
            </a:r>
            <a:endParaRPr sz="1100"/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312 service nodes</a:t>
            </a:r>
            <a:endParaRPr sz="1100"/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Filesystem is GPFS (Spectrum Scale)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DCS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GSS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DDN</a:t>
            </a:r>
            <a:endParaRPr sz="1100"/>
          </a:p>
          <a:p>
            <a:pPr indent="-215900" lvl="1" marL="55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</a:t>
            </a:r>
            <a:endParaRPr sz="1100"/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Shared Storage to move data btw machines</a:t>
            </a:r>
            <a:endParaRPr sz="1100"/>
          </a:p>
          <a:p>
            <a:pPr indent="-1270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Mellanox and Infiniband interconnect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Brocade Switches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