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32"/>
  </p:notesMasterIdLst>
  <p:handoutMasterIdLst>
    <p:handoutMasterId r:id="rId33"/>
  </p:handoutMasterIdLst>
  <p:sldIdLst>
    <p:sldId id="1261" r:id="rId2"/>
    <p:sldId id="1260" r:id="rId3"/>
    <p:sldId id="1262" r:id="rId4"/>
    <p:sldId id="1263" r:id="rId5"/>
    <p:sldId id="1264" r:id="rId6"/>
    <p:sldId id="1244" r:id="rId7"/>
    <p:sldId id="1225" r:id="rId8"/>
    <p:sldId id="1256" r:id="rId9"/>
    <p:sldId id="1295" r:id="rId10"/>
    <p:sldId id="1301" r:id="rId11"/>
    <p:sldId id="1277" r:id="rId12"/>
    <p:sldId id="1276" r:id="rId13"/>
    <p:sldId id="1278" r:id="rId14"/>
    <p:sldId id="1279" r:id="rId15"/>
    <p:sldId id="1288" r:id="rId16"/>
    <p:sldId id="1290" r:id="rId17"/>
    <p:sldId id="1273" r:id="rId18"/>
    <p:sldId id="1274" r:id="rId19"/>
    <p:sldId id="1291" r:id="rId20"/>
    <p:sldId id="1275" r:id="rId21"/>
    <p:sldId id="1293" r:id="rId22"/>
    <p:sldId id="1294" r:id="rId23"/>
    <p:sldId id="1255" r:id="rId24"/>
    <p:sldId id="1230" r:id="rId25"/>
    <p:sldId id="1251" r:id="rId26"/>
    <p:sldId id="1253" r:id="rId27"/>
    <p:sldId id="1307" r:id="rId28"/>
    <p:sldId id="1257" r:id="rId29"/>
    <p:sldId id="1289" r:id="rId30"/>
    <p:sldId id="1211" r:id="rId31"/>
  </p:sldIdLst>
  <p:sldSz cx="9144000" cy="6858000" type="screen4x3"/>
  <p:notesSz cx="7019925" cy="9305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FF00"/>
    <a:srgbClr val="CCFF66"/>
    <a:srgbClr val="CCFFCC"/>
    <a:srgbClr val="FFFF99"/>
    <a:srgbClr val="FFFF66"/>
    <a:srgbClr val="EAEAEA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52" autoAdjust="0"/>
    <p:restoredTop sz="97026" autoAdjust="0"/>
  </p:normalViewPr>
  <p:slideViewPr>
    <p:cSldViewPr snapToGrid="0">
      <p:cViewPr varScale="1">
        <p:scale>
          <a:sx n="82" d="100"/>
          <a:sy n="82" d="100"/>
        </p:scale>
        <p:origin x="-1410" y="-48"/>
      </p:cViewPr>
      <p:guideLst>
        <p:guide orient="horz" pos="216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76"/>
    </p:cViewPr>
  </p:sorterViewPr>
  <p:notesViewPr>
    <p:cSldViewPr snapToGrid="0">
      <p:cViewPr varScale="1">
        <p:scale>
          <a:sx n="98" d="100"/>
          <a:sy n="98" d="100"/>
        </p:scale>
        <p:origin x="-3648" y="-102"/>
      </p:cViewPr>
      <p:guideLst>
        <p:guide orient="horz" pos="2931"/>
        <p:guide pos="2211"/>
      </p:guideLst>
    </p:cSldViewPr>
  </p:notesViewPr>
  <p:gridSpacing cx="93633925" cy="936339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AAF00A-3DBA-4C1E-AB4D-F28278CBF19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294DFF-FB6A-44B5-9493-E3712BA3E226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Improve understanding of convective weather hazards</a:t>
          </a:r>
          <a:endParaRPr lang="en-US" dirty="0"/>
        </a:p>
      </dgm:t>
    </dgm:pt>
    <dgm:pt modelId="{E40EBC33-DF5D-4556-B3B6-6052E684BA7D}" type="parTrans" cxnId="{5E4D69E1-3EBD-47F4-9712-A1C3FA8DAF06}">
      <dgm:prSet/>
      <dgm:spPr/>
      <dgm:t>
        <a:bodyPr/>
        <a:lstStyle/>
        <a:p>
          <a:endParaRPr lang="en-US"/>
        </a:p>
      </dgm:t>
    </dgm:pt>
    <dgm:pt modelId="{3D9D9303-641C-45C6-A49C-756695B9B3DF}" type="sibTrans" cxnId="{5E4D69E1-3EBD-47F4-9712-A1C3FA8DAF06}">
      <dgm:prSet/>
      <dgm:spPr/>
      <dgm:t>
        <a:bodyPr/>
        <a:lstStyle/>
        <a:p>
          <a:endParaRPr lang="en-US"/>
        </a:p>
      </dgm:t>
    </dgm:pt>
    <dgm:pt modelId="{545F5820-32AB-40F9-901A-2A5B9EF53EEB}">
      <dgm:prSet phldrT="[Text]"/>
      <dgm:spPr>
        <a:solidFill>
          <a:srgbClr val="009900"/>
        </a:solidFill>
      </dgm:spPr>
      <dgm:t>
        <a:bodyPr/>
        <a:lstStyle/>
        <a:p>
          <a:r>
            <a:rPr lang="en-US" dirty="0" smtClean="0"/>
            <a:t>More accurate and timely forecasts and warning services</a:t>
          </a:r>
          <a:endParaRPr lang="en-US" dirty="0"/>
        </a:p>
      </dgm:t>
    </dgm:pt>
    <dgm:pt modelId="{B2BB5D8D-2ED2-429D-A053-EF368A4E4808}" type="parTrans" cxnId="{9D28800F-D11F-48E5-9AA8-9952979DB676}">
      <dgm:prSet/>
      <dgm:spPr/>
      <dgm:t>
        <a:bodyPr/>
        <a:lstStyle/>
        <a:p>
          <a:endParaRPr lang="en-US"/>
        </a:p>
      </dgm:t>
    </dgm:pt>
    <dgm:pt modelId="{3B6F4E1D-75C2-498F-B066-D1DCEF3C9A31}" type="sibTrans" cxnId="{9D28800F-D11F-48E5-9AA8-9952979DB676}">
      <dgm:prSet/>
      <dgm:spPr/>
      <dgm:t>
        <a:bodyPr/>
        <a:lstStyle/>
        <a:p>
          <a:endParaRPr lang="en-US"/>
        </a:p>
      </dgm:t>
    </dgm:pt>
    <dgm:pt modelId="{4F430722-94E4-49F5-BEBD-260890B032DA}">
      <dgm:prSet phldrT="[Text]"/>
      <dgm:spPr>
        <a:solidFill>
          <a:srgbClr val="336600"/>
        </a:solidFill>
      </dgm:spPr>
      <dgm:t>
        <a:bodyPr/>
        <a:lstStyle/>
        <a:p>
          <a:r>
            <a:rPr lang="en-US" dirty="0" smtClean="0"/>
            <a:t>To protect life, body, well-being, productivity, and property.</a:t>
          </a:r>
          <a:endParaRPr lang="en-US" dirty="0"/>
        </a:p>
      </dgm:t>
    </dgm:pt>
    <dgm:pt modelId="{328DE898-0DB5-45F1-8734-0EFB68094DA7}" type="parTrans" cxnId="{C0A9D6DC-8648-4D85-BC62-13C1135FED32}">
      <dgm:prSet/>
      <dgm:spPr/>
      <dgm:t>
        <a:bodyPr/>
        <a:lstStyle/>
        <a:p>
          <a:endParaRPr lang="en-US"/>
        </a:p>
      </dgm:t>
    </dgm:pt>
    <dgm:pt modelId="{E0CA7884-D17E-487B-9567-172EBD1793F7}" type="sibTrans" cxnId="{C0A9D6DC-8648-4D85-BC62-13C1135FED32}">
      <dgm:prSet/>
      <dgm:spPr/>
      <dgm:t>
        <a:bodyPr/>
        <a:lstStyle/>
        <a:p>
          <a:endParaRPr lang="en-US"/>
        </a:p>
      </dgm:t>
    </dgm:pt>
    <dgm:pt modelId="{8156D1E7-358B-4F18-8B8F-2780991307A4}" type="pres">
      <dgm:prSet presAssocID="{24AAF00A-3DBA-4C1E-AB4D-F28278CBF19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662E2B-E55D-4FD0-9263-984BC8F96113}" type="pres">
      <dgm:prSet presAssocID="{24AAF00A-3DBA-4C1E-AB4D-F28278CBF198}" presName="dummyMaxCanvas" presStyleCnt="0">
        <dgm:presLayoutVars/>
      </dgm:prSet>
      <dgm:spPr/>
    </dgm:pt>
    <dgm:pt modelId="{D5E5865F-F626-4396-A7BB-666512AC2F5E}" type="pres">
      <dgm:prSet presAssocID="{24AAF00A-3DBA-4C1E-AB4D-F28278CBF198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13EA9F-FF4C-4CC9-A6FF-DA5DE6A4311B}" type="pres">
      <dgm:prSet presAssocID="{24AAF00A-3DBA-4C1E-AB4D-F28278CBF198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427CB2-8CE5-415A-8939-1E45A3105C97}" type="pres">
      <dgm:prSet presAssocID="{24AAF00A-3DBA-4C1E-AB4D-F28278CBF198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29EE9-EE9C-4540-98AB-691E2F6FC5D7}" type="pres">
      <dgm:prSet presAssocID="{24AAF00A-3DBA-4C1E-AB4D-F28278CBF198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8418F-C550-4D0D-8E2C-CC04D4E57EF2}" type="pres">
      <dgm:prSet presAssocID="{24AAF00A-3DBA-4C1E-AB4D-F28278CBF198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2DEB2-5B92-48B1-96FA-E8B413187447}" type="pres">
      <dgm:prSet presAssocID="{24AAF00A-3DBA-4C1E-AB4D-F28278CBF198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74E54-723F-43B8-91DB-45CE3F6FEF33}" type="pres">
      <dgm:prSet presAssocID="{24AAF00A-3DBA-4C1E-AB4D-F28278CBF198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49B8AC-9258-48AA-B79A-A17B5C5FE34D}" type="pres">
      <dgm:prSet presAssocID="{24AAF00A-3DBA-4C1E-AB4D-F28278CBF198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A9D6DC-8648-4D85-BC62-13C1135FED32}" srcId="{24AAF00A-3DBA-4C1E-AB4D-F28278CBF198}" destId="{4F430722-94E4-49F5-BEBD-260890B032DA}" srcOrd="2" destOrd="0" parTransId="{328DE898-0DB5-45F1-8734-0EFB68094DA7}" sibTransId="{E0CA7884-D17E-487B-9567-172EBD1793F7}"/>
    <dgm:cxn modelId="{59D0050E-4E51-4437-A8A1-7434903DE0B4}" type="presOf" srcId="{EF294DFF-FB6A-44B5-9493-E3712BA3E226}" destId="{D5E5865F-F626-4396-A7BB-666512AC2F5E}" srcOrd="0" destOrd="0" presId="urn:microsoft.com/office/officeart/2005/8/layout/vProcess5"/>
    <dgm:cxn modelId="{9D28800F-D11F-48E5-9AA8-9952979DB676}" srcId="{24AAF00A-3DBA-4C1E-AB4D-F28278CBF198}" destId="{545F5820-32AB-40F9-901A-2A5B9EF53EEB}" srcOrd="1" destOrd="0" parTransId="{B2BB5D8D-2ED2-429D-A053-EF368A4E4808}" sibTransId="{3B6F4E1D-75C2-498F-B066-D1DCEF3C9A31}"/>
    <dgm:cxn modelId="{ADA81809-C71B-4783-A694-CD28D84804C1}" type="presOf" srcId="{4F430722-94E4-49F5-BEBD-260890B032DA}" destId="{D749B8AC-9258-48AA-B79A-A17B5C5FE34D}" srcOrd="1" destOrd="0" presId="urn:microsoft.com/office/officeart/2005/8/layout/vProcess5"/>
    <dgm:cxn modelId="{97448BD7-DB81-491B-922B-A2A3816D053C}" type="presOf" srcId="{545F5820-32AB-40F9-901A-2A5B9EF53EEB}" destId="{50074E54-723F-43B8-91DB-45CE3F6FEF33}" srcOrd="1" destOrd="0" presId="urn:microsoft.com/office/officeart/2005/8/layout/vProcess5"/>
    <dgm:cxn modelId="{E190D047-9404-4685-BC87-12788ED075EE}" type="presOf" srcId="{EF294DFF-FB6A-44B5-9493-E3712BA3E226}" destId="{7402DEB2-5B92-48B1-96FA-E8B413187447}" srcOrd="1" destOrd="0" presId="urn:microsoft.com/office/officeart/2005/8/layout/vProcess5"/>
    <dgm:cxn modelId="{3A59BE8D-8505-4C80-A396-8469F22DC96B}" type="presOf" srcId="{545F5820-32AB-40F9-901A-2A5B9EF53EEB}" destId="{2613EA9F-FF4C-4CC9-A6FF-DA5DE6A4311B}" srcOrd="0" destOrd="0" presId="urn:microsoft.com/office/officeart/2005/8/layout/vProcess5"/>
    <dgm:cxn modelId="{5E4D69E1-3EBD-47F4-9712-A1C3FA8DAF06}" srcId="{24AAF00A-3DBA-4C1E-AB4D-F28278CBF198}" destId="{EF294DFF-FB6A-44B5-9493-E3712BA3E226}" srcOrd="0" destOrd="0" parTransId="{E40EBC33-DF5D-4556-B3B6-6052E684BA7D}" sibTransId="{3D9D9303-641C-45C6-A49C-756695B9B3DF}"/>
    <dgm:cxn modelId="{A2219C7F-EAED-4434-B515-12862A2BEA79}" type="presOf" srcId="{24AAF00A-3DBA-4C1E-AB4D-F28278CBF198}" destId="{8156D1E7-358B-4F18-8B8F-2780991307A4}" srcOrd="0" destOrd="0" presId="urn:microsoft.com/office/officeart/2005/8/layout/vProcess5"/>
    <dgm:cxn modelId="{A0D46711-5625-46DD-9898-D491C94B5F1D}" type="presOf" srcId="{3B6F4E1D-75C2-498F-B066-D1DCEF3C9A31}" destId="{DD58418F-C550-4D0D-8E2C-CC04D4E57EF2}" srcOrd="0" destOrd="0" presId="urn:microsoft.com/office/officeart/2005/8/layout/vProcess5"/>
    <dgm:cxn modelId="{4EC806EE-FDED-4090-8343-4B6BB261506E}" type="presOf" srcId="{3D9D9303-641C-45C6-A49C-756695B9B3DF}" destId="{90829EE9-EE9C-4540-98AB-691E2F6FC5D7}" srcOrd="0" destOrd="0" presId="urn:microsoft.com/office/officeart/2005/8/layout/vProcess5"/>
    <dgm:cxn modelId="{07016A3A-5386-428D-9403-48D43DA3AE05}" type="presOf" srcId="{4F430722-94E4-49F5-BEBD-260890B032DA}" destId="{47427CB2-8CE5-415A-8939-1E45A3105C97}" srcOrd="0" destOrd="0" presId="urn:microsoft.com/office/officeart/2005/8/layout/vProcess5"/>
    <dgm:cxn modelId="{94C690EE-D74A-402E-A62E-12B7951F710A}" type="presParOf" srcId="{8156D1E7-358B-4F18-8B8F-2780991307A4}" destId="{B7662E2B-E55D-4FD0-9263-984BC8F96113}" srcOrd="0" destOrd="0" presId="urn:microsoft.com/office/officeart/2005/8/layout/vProcess5"/>
    <dgm:cxn modelId="{2CAFF507-EEA0-41E3-AA58-1E0B435623D9}" type="presParOf" srcId="{8156D1E7-358B-4F18-8B8F-2780991307A4}" destId="{D5E5865F-F626-4396-A7BB-666512AC2F5E}" srcOrd="1" destOrd="0" presId="urn:microsoft.com/office/officeart/2005/8/layout/vProcess5"/>
    <dgm:cxn modelId="{1068B2FA-E966-4F41-948A-9CE2B5EC378B}" type="presParOf" srcId="{8156D1E7-358B-4F18-8B8F-2780991307A4}" destId="{2613EA9F-FF4C-4CC9-A6FF-DA5DE6A4311B}" srcOrd="2" destOrd="0" presId="urn:microsoft.com/office/officeart/2005/8/layout/vProcess5"/>
    <dgm:cxn modelId="{79EC68BB-7F6B-4157-842F-4FA66B9B722D}" type="presParOf" srcId="{8156D1E7-358B-4F18-8B8F-2780991307A4}" destId="{47427CB2-8CE5-415A-8939-1E45A3105C97}" srcOrd="3" destOrd="0" presId="urn:microsoft.com/office/officeart/2005/8/layout/vProcess5"/>
    <dgm:cxn modelId="{FCF627A0-EE2E-4110-9150-1BD292C8E010}" type="presParOf" srcId="{8156D1E7-358B-4F18-8B8F-2780991307A4}" destId="{90829EE9-EE9C-4540-98AB-691E2F6FC5D7}" srcOrd="4" destOrd="0" presId="urn:microsoft.com/office/officeart/2005/8/layout/vProcess5"/>
    <dgm:cxn modelId="{17A6745B-DDE0-4F24-8A1E-74D181C61148}" type="presParOf" srcId="{8156D1E7-358B-4F18-8B8F-2780991307A4}" destId="{DD58418F-C550-4D0D-8E2C-CC04D4E57EF2}" srcOrd="5" destOrd="0" presId="urn:microsoft.com/office/officeart/2005/8/layout/vProcess5"/>
    <dgm:cxn modelId="{BD05530F-8036-47D5-BF26-E53B35C0D177}" type="presParOf" srcId="{8156D1E7-358B-4F18-8B8F-2780991307A4}" destId="{7402DEB2-5B92-48B1-96FA-E8B413187447}" srcOrd="6" destOrd="0" presId="urn:microsoft.com/office/officeart/2005/8/layout/vProcess5"/>
    <dgm:cxn modelId="{9F59A573-9583-40C3-8FED-10C3145345C8}" type="presParOf" srcId="{8156D1E7-358B-4F18-8B8F-2780991307A4}" destId="{50074E54-723F-43B8-91DB-45CE3F6FEF33}" srcOrd="7" destOrd="0" presId="urn:microsoft.com/office/officeart/2005/8/layout/vProcess5"/>
    <dgm:cxn modelId="{6E50C5C7-27DB-4F8B-871A-0DA5FEBA42B8}" type="presParOf" srcId="{8156D1E7-358B-4F18-8B8F-2780991307A4}" destId="{D749B8AC-9258-48AA-B79A-A17B5C5FE34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E5865F-F626-4396-A7BB-666512AC2F5E}">
      <dsp:nvSpPr>
        <dsp:cNvPr id="0" name=""/>
        <dsp:cNvSpPr/>
      </dsp:nvSpPr>
      <dsp:spPr>
        <a:xfrm>
          <a:off x="0" y="0"/>
          <a:ext cx="4908700" cy="121920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Improve understanding of convective weather hazards</a:t>
          </a:r>
          <a:endParaRPr lang="en-US" sz="2300" kern="1200" dirty="0"/>
        </a:p>
      </dsp:txBody>
      <dsp:txXfrm>
        <a:off x="0" y="0"/>
        <a:ext cx="3664507" cy="1219200"/>
      </dsp:txXfrm>
    </dsp:sp>
    <dsp:sp modelId="{2613EA9F-FF4C-4CC9-A6FF-DA5DE6A4311B}">
      <dsp:nvSpPr>
        <dsp:cNvPr id="0" name=""/>
        <dsp:cNvSpPr/>
      </dsp:nvSpPr>
      <dsp:spPr>
        <a:xfrm>
          <a:off x="433120" y="1422399"/>
          <a:ext cx="4908700" cy="1219200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More accurate and timely forecasts and warning services</a:t>
          </a:r>
          <a:endParaRPr lang="en-US" sz="2300" kern="1200" dirty="0"/>
        </a:p>
      </dsp:txBody>
      <dsp:txXfrm>
        <a:off x="433120" y="1422399"/>
        <a:ext cx="3683100" cy="1219200"/>
      </dsp:txXfrm>
    </dsp:sp>
    <dsp:sp modelId="{47427CB2-8CE5-415A-8939-1E45A3105C97}">
      <dsp:nvSpPr>
        <dsp:cNvPr id="0" name=""/>
        <dsp:cNvSpPr/>
      </dsp:nvSpPr>
      <dsp:spPr>
        <a:xfrm>
          <a:off x="866241" y="2844799"/>
          <a:ext cx="4908700" cy="1219200"/>
        </a:xfrm>
        <a:prstGeom prst="roundRect">
          <a:avLst>
            <a:gd name="adj" fmla="val 10000"/>
          </a:avLst>
        </a:prstGeom>
        <a:solidFill>
          <a:srgbClr val="33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To protect life, body, well-being, productivity, and property.</a:t>
          </a:r>
          <a:endParaRPr lang="en-US" sz="2300" kern="1200" dirty="0"/>
        </a:p>
      </dsp:txBody>
      <dsp:txXfrm>
        <a:off x="866241" y="2844799"/>
        <a:ext cx="3683100" cy="1219200"/>
      </dsp:txXfrm>
    </dsp:sp>
    <dsp:sp modelId="{90829EE9-EE9C-4540-98AB-691E2F6FC5D7}">
      <dsp:nvSpPr>
        <dsp:cNvPr id="0" name=""/>
        <dsp:cNvSpPr/>
      </dsp:nvSpPr>
      <dsp:spPr>
        <a:xfrm>
          <a:off x="41162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116220" y="924560"/>
        <a:ext cx="792480" cy="792480"/>
      </dsp:txXfrm>
    </dsp:sp>
    <dsp:sp modelId="{DD58418F-C550-4D0D-8E2C-CC04D4E57EF2}">
      <dsp:nvSpPr>
        <dsp:cNvPr id="0" name=""/>
        <dsp:cNvSpPr/>
      </dsp:nvSpPr>
      <dsp:spPr>
        <a:xfrm>
          <a:off x="4549341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549341" y="2338832"/>
        <a:ext cx="792480" cy="792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defTabSz="93449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432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algn="r" defTabSz="93449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0788"/>
            <a:ext cx="30432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defTabSz="93449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40788"/>
            <a:ext cx="30432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 defTabSz="934491">
              <a:defRPr sz="1200"/>
            </a:lvl1pPr>
          </a:lstStyle>
          <a:p>
            <a:pPr>
              <a:defRPr/>
            </a:pPr>
            <a:fld id="{E40E3CB6-A064-4DEB-A044-97ED53C33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38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2" tIns="45887" rIns="91772" bIns="45887" numCol="1" anchor="t" anchorCtr="0" compatLnSpc="1">
            <a:prstTxWarp prst="textNoShape">
              <a:avLst/>
            </a:prstTxWarp>
          </a:bodyPr>
          <a:lstStyle>
            <a:lvl1pPr defTabSz="9182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1450" y="0"/>
            <a:ext cx="30638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2" tIns="45887" rIns="91772" bIns="45887" numCol="1" anchor="t" anchorCtr="0" compatLnSpc="1">
            <a:prstTxWarp prst="textNoShape">
              <a:avLst/>
            </a:prstTxWarp>
          </a:bodyPr>
          <a:lstStyle>
            <a:lvl1pPr algn="r" defTabSz="9182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8975"/>
            <a:ext cx="4684713" cy="3513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9163" y="4432300"/>
            <a:ext cx="5129212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2" tIns="45887" rIns="91772" bIns="458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6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1425"/>
            <a:ext cx="30638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2" tIns="45887" rIns="91772" bIns="45887" numCol="1" anchor="b" anchorCtr="0" compatLnSpc="1">
            <a:prstTxWarp prst="textNoShape">
              <a:avLst/>
            </a:prstTxWarp>
          </a:bodyPr>
          <a:lstStyle>
            <a:lvl1pPr defTabSz="9182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1450" y="8861425"/>
            <a:ext cx="30638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2" tIns="45887" rIns="91772" bIns="45887" numCol="1" anchor="b" anchorCtr="0" compatLnSpc="1">
            <a:prstTxWarp prst="textNoShape">
              <a:avLst/>
            </a:prstTxWarp>
          </a:bodyPr>
          <a:lstStyle>
            <a:lvl1pPr algn="r" defTabSz="918295">
              <a:defRPr sz="1200"/>
            </a:lvl1pPr>
          </a:lstStyle>
          <a:p>
            <a:pPr>
              <a:defRPr/>
            </a:pPr>
            <a:fld id="{FC6CF227-9B8A-4810-A1A2-9D4FCC104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414463" y="228600"/>
            <a:ext cx="6265862" cy="1143000"/>
          </a:xfrm>
          <a:prstGeom prst="rect">
            <a:avLst/>
          </a:prstGeom>
        </p:spPr>
        <p:txBody>
          <a:bodyPr anchor="b"/>
          <a:lstStyle/>
          <a:p>
            <a:pPr algn="ctr">
              <a:defRPr/>
            </a:pPr>
            <a:endParaRPr kumimoji="1" lang="en-US" sz="40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57200" y="1752600"/>
            <a:ext cx="8178800" cy="417195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/>
            </a:pPr>
            <a:endParaRPr kumimoji="1" lang="en-US" sz="3200">
              <a:solidFill>
                <a:srgbClr val="EAEAEA"/>
              </a:solidFill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228600"/>
            <a:ext cx="2044700" cy="5695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5981700" cy="5695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87" descr="NOAA-backgroun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98"/>
          <p:cNvSpPr>
            <a:spLocks noChangeArrowheads="1"/>
          </p:cNvSpPr>
          <p:nvPr userDrawn="1"/>
        </p:nvSpPr>
        <p:spPr bwMode="auto">
          <a:xfrm>
            <a:off x="2791518" y="6400800"/>
            <a:ext cx="355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918E"/>
                </a:solidFill>
                <a:latin typeface="Arial" charset="0"/>
              </a:rPr>
              <a:t>Greg </a:t>
            </a:r>
            <a:r>
              <a:rPr lang="en-US" sz="1400" b="1" dirty="0" smtClean="0">
                <a:solidFill>
                  <a:srgbClr val="00918E"/>
                </a:solidFill>
                <a:latin typeface="Arial" charset="0"/>
              </a:rPr>
              <a:t>Stumpf, Travis Smith</a:t>
            </a:r>
            <a:endParaRPr lang="en-US" sz="1400" b="1" dirty="0">
              <a:solidFill>
                <a:srgbClr val="00918E"/>
              </a:solidFill>
              <a:latin typeface="Arial" charset="0"/>
            </a:endParaRPr>
          </a:p>
        </p:txBody>
      </p:sp>
      <p:sp>
        <p:nvSpPr>
          <p:cNvPr id="7" name="Rectangle 1099"/>
          <p:cNvSpPr>
            <a:spLocks noChangeArrowheads="1"/>
          </p:cNvSpPr>
          <p:nvPr userDrawn="1"/>
        </p:nvSpPr>
        <p:spPr bwMode="auto">
          <a:xfrm>
            <a:off x="41275" y="6400800"/>
            <a:ext cx="186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rgbClr val="006666"/>
                </a:solidFill>
                <a:latin typeface="Arial" charset="0"/>
              </a:rPr>
              <a:t>EWP2012 Overview</a:t>
            </a:r>
            <a:endParaRPr lang="en-US" sz="1400" b="1" dirty="0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8" name="Rectangle 1100"/>
          <p:cNvSpPr>
            <a:spLocks noChangeArrowheads="1"/>
          </p:cNvSpPr>
          <p:nvPr userDrawn="1"/>
        </p:nvSpPr>
        <p:spPr bwMode="auto">
          <a:xfrm>
            <a:off x="7772400" y="6400800"/>
            <a:ext cx="1370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rgbClr val="006666"/>
                </a:solidFill>
                <a:latin typeface="Arial" charset="0"/>
              </a:rPr>
              <a:t>RITT Forum</a:t>
            </a:r>
            <a:endParaRPr lang="en-US" sz="1400" b="1" dirty="0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4813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44663" y="685800"/>
            <a:ext cx="5845175" cy="1516063"/>
          </a:xfrm>
        </p:spPr>
        <p:txBody>
          <a:bodyPr/>
          <a:lstStyle>
            <a:lvl1pPr>
              <a:defRPr>
                <a:latin typeface="Berlin Sans FB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813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722438" y="2586038"/>
            <a:ext cx="6400800" cy="35941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§"/>
              <a:defRPr>
                <a:latin typeface="Calibri" pitchFamily="34" charset="0"/>
              </a:defRPr>
            </a:lvl1pPr>
            <a:lvl2pPr>
              <a:buFont typeface="Arial" pitchFamily="34" charset="0"/>
              <a:buChar char="•"/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75260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47" descr="NOAA-background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1414463" y="228600"/>
            <a:ext cx="62658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205" name="Rectangle 2149"/>
          <p:cNvSpPr>
            <a:spLocks noChangeArrowheads="1"/>
          </p:cNvSpPr>
          <p:nvPr userDrawn="1"/>
        </p:nvSpPr>
        <p:spPr bwMode="auto">
          <a:xfrm>
            <a:off x="549275" y="1417638"/>
            <a:ext cx="7954963" cy="90487"/>
          </a:xfrm>
          <a:prstGeom prst="rect">
            <a:avLst/>
          </a:prstGeom>
          <a:solidFill>
            <a:srgbClr val="808080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ectangle 1098"/>
          <p:cNvSpPr>
            <a:spLocks noChangeArrowheads="1"/>
          </p:cNvSpPr>
          <p:nvPr userDrawn="1"/>
        </p:nvSpPr>
        <p:spPr bwMode="auto">
          <a:xfrm>
            <a:off x="2791518" y="6400800"/>
            <a:ext cx="355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918E"/>
                </a:solidFill>
                <a:latin typeface="Arial" charset="0"/>
              </a:rPr>
              <a:t>Greg </a:t>
            </a:r>
            <a:r>
              <a:rPr lang="en-US" sz="1400" b="1" dirty="0" smtClean="0">
                <a:solidFill>
                  <a:srgbClr val="00918E"/>
                </a:solidFill>
                <a:latin typeface="Arial" charset="0"/>
              </a:rPr>
              <a:t>Stumpf, Travis Smith</a:t>
            </a:r>
            <a:endParaRPr lang="en-US" sz="1400" b="1" dirty="0">
              <a:solidFill>
                <a:srgbClr val="00918E"/>
              </a:solidFill>
              <a:latin typeface="Arial" charset="0"/>
            </a:endParaRPr>
          </a:p>
        </p:txBody>
      </p:sp>
      <p:sp>
        <p:nvSpPr>
          <p:cNvPr id="11" name="Rectangle 1099"/>
          <p:cNvSpPr>
            <a:spLocks noChangeArrowheads="1"/>
          </p:cNvSpPr>
          <p:nvPr userDrawn="1"/>
        </p:nvSpPr>
        <p:spPr bwMode="auto">
          <a:xfrm>
            <a:off x="41275" y="6400800"/>
            <a:ext cx="186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rgbClr val="006666"/>
                </a:solidFill>
                <a:latin typeface="Arial" charset="0"/>
              </a:rPr>
              <a:t>EWP2012 Overview</a:t>
            </a:r>
            <a:endParaRPr lang="en-US" sz="1400" b="1" dirty="0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12" name="Rectangle 1100"/>
          <p:cNvSpPr>
            <a:spLocks noChangeArrowheads="1"/>
          </p:cNvSpPr>
          <p:nvPr userDrawn="1"/>
        </p:nvSpPr>
        <p:spPr bwMode="auto">
          <a:xfrm>
            <a:off x="7772400" y="6400800"/>
            <a:ext cx="1370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rgbClr val="006666"/>
                </a:solidFill>
                <a:latin typeface="Arial" charset="0"/>
              </a:rPr>
              <a:t>RITT Forum</a:t>
            </a:r>
            <a:endParaRPr lang="en-US" sz="1400" b="1" dirty="0">
              <a:solidFill>
                <a:srgbClr val="006666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rgbClr val="EAEAEA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u"/>
        <a:defRPr kumimoji="1" sz="2400">
          <a:solidFill>
            <a:srgbClr val="EAEAE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•"/>
        <a:defRPr kumimoji="1" sz="2000">
          <a:solidFill>
            <a:srgbClr val="EAEAEA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–"/>
        <a:defRPr kumimoji="1" sz="2000">
          <a:solidFill>
            <a:srgbClr val="EAEAEA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–"/>
        <a:defRPr kumimoji="1" sz="2000">
          <a:solidFill>
            <a:srgbClr val="EAEAEA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–"/>
        <a:defRPr kumimoji="1" sz="2000">
          <a:solidFill>
            <a:srgbClr val="EAEAEA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–"/>
        <a:defRPr kumimoji="1" sz="2000">
          <a:solidFill>
            <a:srgbClr val="EAEAEA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–"/>
        <a:defRPr kumimoji="1" sz="2000">
          <a:solidFill>
            <a:srgbClr val="EAEAE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4" name="Rectangle 4"/>
          <p:cNvSpPr>
            <a:spLocks noChangeArrowheads="1"/>
          </p:cNvSpPr>
          <p:nvPr/>
        </p:nvSpPr>
        <p:spPr bwMode="auto">
          <a:xfrm>
            <a:off x="1863725" y="3054152"/>
            <a:ext cx="39624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800" b="1" dirty="0">
                <a:solidFill>
                  <a:srgbClr val="F8F8F8"/>
                </a:solidFill>
                <a:latin typeface="Calibri" pitchFamily="34" charset="0"/>
              </a:rPr>
              <a:t>Greg </a:t>
            </a:r>
            <a:r>
              <a:rPr kumimoji="1" lang="en-US" sz="1800" b="1" dirty="0" smtClean="0">
                <a:solidFill>
                  <a:srgbClr val="F8F8F8"/>
                </a:solidFill>
                <a:latin typeface="Calibri" pitchFamily="34" charset="0"/>
              </a:rPr>
              <a:t>Stumpf, Travis Smith</a:t>
            </a:r>
            <a:endParaRPr kumimoji="1" lang="en-US" sz="1800" b="1" dirty="0">
              <a:solidFill>
                <a:srgbClr val="F8F8F8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400" b="1" dirty="0" smtClean="0">
                <a:solidFill>
                  <a:srgbClr val="FFFF99"/>
                </a:solidFill>
                <a:latin typeface="Calibri" pitchFamily="34" charset="0"/>
              </a:rPr>
              <a:t>Hazardous </a:t>
            </a:r>
            <a:r>
              <a:rPr kumimoji="1" lang="en-US" sz="1400" b="1" dirty="0">
                <a:solidFill>
                  <a:srgbClr val="FFFF99"/>
                </a:solidFill>
                <a:latin typeface="Calibri" pitchFamily="34" charset="0"/>
              </a:rPr>
              <a:t>Weather Testbed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400" b="1" dirty="0">
                <a:solidFill>
                  <a:srgbClr val="FFFF99"/>
                </a:solidFill>
                <a:latin typeface="Calibri" pitchFamily="34" charset="0"/>
              </a:rPr>
              <a:t>Norman, OK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endParaRPr kumimoji="1" lang="en-US" sz="1400" b="1" dirty="0">
              <a:solidFill>
                <a:srgbClr val="FFFF99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endParaRPr kumimoji="1" lang="en-US" sz="1400" b="1" baseline="30000" dirty="0">
              <a:solidFill>
                <a:srgbClr val="F8F8F8"/>
              </a:solidFill>
              <a:latin typeface="Calibri" pitchFamily="34" charset="0"/>
            </a:endParaRPr>
          </a:p>
        </p:txBody>
      </p:sp>
      <p:sp>
        <p:nvSpPr>
          <p:cNvPr id="10700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852613" y="1249237"/>
            <a:ext cx="7188200" cy="1458965"/>
          </a:xfrm>
        </p:spPr>
        <p:txBody>
          <a:bodyPr/>
          <a:lstStyle/>
          <a:p>
            <a:pPr algn="l"/>
            <a:r>
              <a:rPr lang="en-US" sz="2800" dirty="0" smtClean="0"/>
              <a:t>Overview of the NSSL 2012 Experimental Warning </a:t>
            </a:r>
            <a:r>
              <a:rPr lang="en-US" sz="2800" dirty="0" smtClean="0"/>
              <a:t>Program</a:t>
            </a:r>
            <a:br>
              <a:rPr lang="en-US" sz="2800" dirty="0" smtClean="0"/>
            </a:br>
            <a:r>
              <a:rPr lang="en-US" sz="2000" dirty="0" smtClean="0">
                <a:solidFill>
                  <a:schemeClr val="bg1"/>
                </a:solidFill>
              </a:rPr>
              <a:t>EWP2012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70105" name="Picture 25" descr="dsc_01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338388"/>
            <a:ext cx="1520825" cy="1020762"/>
          </a:xfrm>
          <a:prstGeom prst="rect">
            <a:avLst/>
          </a:prstGeom>
          <a:noFill/>
        </p:spPr>
      </p:pic>
      <p:pic>
        <p:nvPicPr>
          <p:cNvPr id="1070106" name="Picture 26" descr="CasaArchive_05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725" y="3589338"/>
            <a:ext cx="1511300" cy="1133475"/>
          </a:xfrm>
          <a:prstGeom prst="rect">
            <a:avLst/>
          </a:prstGeom>
          <a:noFill/>
        </p:spPr>
      </p:pic>
      <p:pic>
        <p:nvPicPr>
          <p:cNvPr id="1070119" name="Picture 7" descr="hwt_panorama_8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338" y="163513"/>
            <a:ext cx="88392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0121" name="Picture 41" descr="2008May07-08-0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375" y="4945063"/>
            <a:ext cx="1547813" cy="1031875"/>
          </a:xfrm>
          <a:prstGeom prst="rect">
            <a:avLst/>
          </a:prstGeom>
          <a:noFill/>
        </p:spPr>
      </p:pic>
      <p:pic>
        <p:nvPicPr>
          <p:cNvPr id="1070122" name="Picture 42" descr="PAR_Dome5"/>
          <p:cNvPicPr>
            <a:picLocks noChangeAspect="1" noChangeArrowheads="1"/>
          </p:cNvPicPr>
          <p:nvPr/>
        </p:nvPicPr>
        <p:blipFill>
          <a:blip r:embed="rId6" cstate="print"/>
          <a:srcRect l="9091" t="16667"/>
          <a:stretch>
            <a:fillRect/>
          </a:stretch>
        </p:blipFill>
        <p:spPr bwMode="auto">
          <a:xfrm>
            <a:off x="3741738" y="4050217"/>
            <a:ext cx="1101725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0126" name="Picture 46" descr="casa_montage"/>
          <p:cNvPicPr>
            <a:picLocks noChangeAspect="1" noChangeArrowheads="1"/>
          </p:cNvPicPr>
          <p:nvPr/>
        </p:nvPicPr>
        <p:blipFill>
          <a:blip r:embed="rId7" cstate="print"/>
          <a:srcRect t="20187" b="4362"/>
          <a:stretch>
            <a:fillRect/>
          </a:stretch>
        </p:blipFill>
        <p:spPr bwMode="auto">
          <a:xfrm>
            <a:off x="6335713" y="4410579"/>
            <a:ext cx="2549525" cy="1527175"/>
          </a:xfrm>
          <a:prstGeom prst="rect">
            <a:avLst/>
          </a:prstGeom>
          <a:noFill/>
        </p:spPr>
      </p:pic>
      <p:pic>
        <p:nvPicPr>
          <p:cNvPr id="1070127" name="Picture 47" descr="goes-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75225" y="3472367"/>
            <a:ext cx="1228725" cy="1851025"/>
          </a:xfrm>
          <a:prstGeom prst="rect">
            <a:avLst/>
          </a:prstGeom>
          <a:noFill/>
        </p:spPr>
      </p:pic>
      <p:pic>
        <p:nvPicPr>
          <p:cNvPr id="1070128" name="Picture 48" descr="okc1"/>
          <p:cNvPicPr>
            <a:picLocks noChangeAspect="1" noChangeArrowheads="1"/>
          </p:cNvPicPr>
          <p:nvPr/>
        </p:nvPicPr>
        <p:blipFill>
          <a:blip r:embed="rId9" cstate="print"/>
          <a:srcRect t="34265" r="35861"/>
          <a:stretch>
            <a:fillRect/>
          </a:stretch>
        </p:blipFill>
        <p:spPr bwMode="auto">
          <a:xfrm>
            <a:off x="6507163" y="2962779"/>
            <a:ext cx="1509712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0145" name="Picture 65" descr="wof_pro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92313" y="4358192"/>
            <a:ext cx="1514475" cy="16192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5 weeks (7 May, 14 May, 21 May, 4 June, 11 June)</a:t>
            </a:r>
          </a:p>
          <a:p>
            <a:r>
              <a:rPr lang="en-US" sz="2800" dirty="0" smtClean="0"/>
              <a:t>4-6 forecasters per week</a:t>
            </a:r>
          </a:p>
          <a:p>
            <a:r>
              <a:rPr lang="en-US" sz="2800" dirty="0" smtClean="0"/>
              <a:t>Will be evaluating all components simultaneously</a:t>
            </a:r>
          </a:p>
          <a:p>
            <a:r>
              <a:rPr lang="en-US" sz="2800" dirty="0" smtClean="0"/>
              <a:t>Using AWIPS2 for the first time</a:t>
            </a:r>
          </a:p>
          <a:p>
            <a:r>
              <a:rPr lang="en-US" sz="2800" dirty="0" smtClean="0"/>
              <a:t>Get forecasters to think about how products are used in nowcast and </a:t>
            </a:r>
            <a:r>
              <a:rPr lang="en-US" sz="2800" dirty="0" smtClean="0"/>
              <a:t>warning decision making.</a:t>
            </a:r>
            <a:endParaRPr lang="en-US" sz="2800" dirty="0" smtClean="0"/>
          </a:p>
          <a:p>
            <a:r>
              <a:rPr lang="en-US" sz="2800" dirty="0" smtClean="0"/>
              <a:t>Not necessarily trying to “compete” with warning issuance.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261938"/>
            <a:ext cx="7616825" cy="674687"/>
          </a:xfrm>
        </p:spPr>
        <p:txBody>
          <a:bodyPr/>
          <a:lstStyle/>
          <a:p>
            <a:r>
              <a:rPr lang="en-US" sz="3600" dirty="0" smtClean="0"/>
              <a:t>“Warn </a:t>
            </a:r>
            <a:r>
              <a:rPr lang="en-US" sz="3600" dirty="0"/>
              <a:t>On Forecast” (WOF</a:t>
            </a:r>
            <a:r>
              <a:rPr lang="en-US" sz="3600" dirty="0" smtClean="0"/>
              <a:t>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49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626"/>
            <a:ext cx="8178800" cy="4171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Today</a:t>
            </a:r>
            <a:r>
              <a:rPr lang="en-US" sz="2000" dirty="0"/>
              <a:t>:  Warn </a:t>
            </a:r>
            <a:r>
              <a:rPr lang="en-US" sz="2000" dirty="0" smtClean="0"/>
              <a:t>based on </a:t>
            </a:r>
            <a:r>
              <a:rPr lang="en-US" sz="2000" dirty="0" smtClean="0">
                <a:solidFill>
                  <a:srgbClr val="FFFF00"/>
                </a:solidFill>
              </a:rPr>
              <a:t>detection </a:t>
            </a:r>
            <a:r>
              <a:rPr lang="en-US" sz="2000" dirty="0">
                <a:solidFill>
                  <a:srgbClr val="FFFF00"/>
                </a:solidFill>
              </a:rPr>
              <a:t>and </a:t>
            </a:r>
            <a:r>
              <a:rPr lang="en-US" sz="2000" dirty="0" smtClean="0">
                <a:solidFill>
                  <a:srgbClr val="FFFF00"/>
                </a:solidFill>
              </a:rPr>
              <a:t>extrapolation</a:t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/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/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/>
            </a:r>
            <a:br>
              <a:rPr lang="en-US" sz="2000" dirty="0" smtClean="0">
                <a:solidFill>
                  <a:srgbClr val="FFFF00"/>
                </a:solidFill>
              </a:rPr>
            </a:br>
            <a:endParaRPr lang="en-US" sz="2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Tomorrow</a:t>
            </a:r>
            <a:r>
              <a:rPr lang="en-US" sz="2000" dirty="0"/>
              <a:t>:  Warn </a:t>
            </a:r>
            <a:r>
              <a:rPr lang="en-US" sz="2000" dirty="0" smtClean="0"/>
              <a:t>aided </a:t>
            </a:r>
            <a:r>
              <a:rPr lang="en-US" sz="2000" dirty="0"/>
              <a:t>by </a:t>
            </a:r>
            <a:r>
              <a:rPr lang="en-US" sz="2000" dirty="0" smtClean="0">
                <a:solidFill>
                  <a:srgbClr val="FFFF00"/>
                </a:solidFill>
              </a:rPr>
              <a:t>very high-resolution storm-scale </a:t>
            </a:r>
            <a:r>
              <a:rPr lang="en-US" sz="2000" dirty="0">
                <a:solidFill>
                  <a:srgbClr val="FFFF00"/>
                </a:solidFill>
              </a:rPr>
              <a:t>models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FFFF00"/>
              </a:solidFill>
            </a:endParaRPr>
          </a:p>
        </p:txBody>
      </p:sp>
      <p:grpSp>
        <p:nvGrpSpPr>
          <p:cNvPr id="2" name="Group 77"/>
          <p:cNvGrpSpPr/>
          <p:nvPr/>
        </p:nvGrpSpPr>
        <p:grpSpPr>
          <a:xfrm>
            <a:off x="365806" y="2298941"/>
            <a:ext cx="1204176" cy="890396"/>
            <a:chOff x="365806" y="1997991"/>
            <a:chExt cx="1204176" cy="890396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664186" y="1997991"/>
              <a:ext cx="584200" cy="581025"/>
              <a:chOff x="940" y="1832"/>
              <a:chExt cx="368" cy="366"/>
            </a:xfrm>
          </p:grpSpPr>
          <p:sp>
            <p:nvSpPr>
              <p:cNvPr id="6" name="Oval 3"/>
              <p:cNvSpPr>
                <a:spLocks noChangeArrowheads="1"/>
              </p:cNvSpPr>
              <p:nvPr/>
            </p:nvSpPr>
            <p:spPr bwMode="auto">
              <a:xfrm>
                <a:off x="940" y="1832"/>
                <a:ext cx="368" cy="366"/>
              </a:xfrm>
              <a:prstGeom prst="ellipse">
                <a:avLst/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Oval 4"/>
              <p:cNvSpPr>
                <a:spLocks noChangeAspect="1" noChangeArrowheads="1"/>
              </p:cNvSpPr>
              <p:nvPr/>
            </p:nvSpPr>
            <p:spPr bwMode="auto">
              <a:xfrm>
                <a:off x="950" y="1842"/>
                <a:ext cx="348" cy="34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Oval 5"/>
              <p:cNvSpPr>
                <a:spLocks noChangeAspect="1" noChangeArrowheads="1"/>
              </p:cNvSpPr>
              <p:nvPr/>
            </p:nvSpPr>
            <p:spPr bwMode="auto">
              <a:xfrm>
                <a:off x="982" y="1872"/>
                <a:ext cx="288" cy="288"/>
              </a:xfrm>
              <a:prstGeom prst="ellipse">
                <a:avLst/>
              </a:pr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Oval 6"/>
              <p:cNvSpPr>
                <a:spLocks noChangeAspect="1" noChangeArrowheads="1"/>
              </p:cNvSpPr>
              <p:nvPr/>
            </p:nvSpPr>
            <p:spPr bwMode="auto">
              <a:xfrm>
                <a:off x="1038" y="1929"/>
                <a:ext cx="176" cy="17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65806" y="2549833"/>
              <a:ext cx="1204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 min ago</a:t>
              </a:r>
              <a:endPara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 78"/>
          <p:cNvGrpSpPr/>
          <p:nvPr/>
        </p:nvGrpSpPr>
        <p:grpSpPr>
          <a:xfrm>
            <a:off x="1487137" y="2298941"/>
            <a:ext cx="2103097" cy="887188"/>
            <a:chOff x="1487137" y="1997991"/>
            <a:chExt cx="2103097" cy="887188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3006034" y="1997991"/>
              <a:ext cx="584200" cy="581025"/>
              <a:chOff x="940" y="1832"/>
              <a:chExt cx="368" cy="366"/>
            </a:xfrm>
          </p:grpSpPr>
          <p:sp>
            <p:nvSpPr>
              <p:cNvPr id="11" name="Oval 3"/>
              <p:cNvSpPr>
                <a:spLocks noChangeArrowheads="1"/>
              </p:cNvSpPr>
              <p:nvPr/>
            </p:nvSpPr>
            <p:spPr bwMode="auto">
              <a:xfrm>
                <a:off x="940" y="1832"/>
                <a:ext cx="368" cy="366"/>
              </a:xfrm>
              <a:prstGeom prst="ellipse">
                <a:avLst/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4"/>
              <p:cNvSpPr>
                <a:spLocks noChangeAspect="1" noChangeArrowheads="1"/>
              </p:cNvSpPr>
              <p:nvPr/>
            </p:nvSpPr>
            <p:spPr bwMode="auto">
              <a:xfrm>
                <a:off x="950" y="1842"/>
                <a:ext cx="348" cy="34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5"/>
              <p:cNvSpPr>
                <a:spLocks noChangeAspect="1" noChangeArrowheads="1"/>
              </p:cNvSpPr>
              <p:nvPr/>
            </p:nvSpPr>
            <p:spPr bwMode="auto">
              <a:xfrm>
                <a:off x="982" y="1872"/>
                <a:ext cx="288" cy="288"/>
              </a:xfrm>
              <a:prstGeom prst="ellipse">
                <a:avLst/>
              </a:pr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6"/>
              <p:cNvSpPr>
                <a:spLocks noChangeAspect="1" noChangeArrowheads="1"/>
              </p:cNvSpPr>
              <p:nvPr/>
            </p:nvSpPr>
            <p:spPr bwMode="auto">
              <a:xfrm>
                <a:off x="1038" y="1929"/>
                <a:ext cx="176" cy="17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" name="Right Arrow 19"/>
            <p:cNvSpPr/>
            <p:nvPr/>
          </p:nvSpPr>
          <p:spPr bwMode="auto">
            <a:xfrm>
              <a:off x="1487137" y="2245037"/>
              <a:ext cx="1280146" cy="91439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96796" y="2546625"/>
              <a:ext cx="5854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Now</a:t>
              </a:r>
              <a:endPara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65806" y="5677371"/>
            <a:ext cx="1204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min ago</a:t>
            </a:r>
            <a:endParaRPr lang="en-US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89"/>
          <p:cNvGrpSpPr/>
          <p:nvPr/>
        </p:nvGrpSpPr>
        <p:grpSpPr>
          <a:xfrm>
            <a:off x="1487137" y="4912103"/>
            <a:ext cx="2095076" cy="1100614"/>
            <a:chOff x="1487137" y="4611153"/>
            <a:chExt cx="2095076" cy="1100614"/>
          </a:xfrm>
        </p:grpSpPr>
        <p:sp>
          <p:nvSpPr>
            <p:cNvPr id="32" name="Oval 3"/>
            <p:cNvSpPr>
              <a:spLocks noChangeAspect="1" noChangeArrowheads="1"/>
            </p:cNvSpPr>
            <p:nvPr/>
          </p:nvSpPr>
          <p:spPr bwMode="auto">
            <a:xfrm>
              <a:off x="3086244" y="4611153"/>
              <a:ext cx="408940" cy="406718"/>
            </a:xfrm>
            <a:prstGeom prst="ellipse">
              <a:avLst/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" name="Group 81"/>
            <p:cNvGrpSpPr/>
            <p:nvPr/>
          </p:nvGrpSpPr>
          <p:grpSpPr>
            <a:xfrm>
              <a:off x="1487137" y="4681806"/>
              <a:ext cx="2095076" cy="1029961"/>
              <a:chOff x="1487137" y="4681806"/>
              <a:chExt cx="2095076" cy="1029961"/>
            </a:xfrm>
          </p:grpSpPr>
          <p:sp>
            <p:nvSpPr>
              <p:cNvPr id="33" name="Oval 4"/>
              <p:cNvSpPr>
                <a:spLocks noChangeAspect="1" noChangeArrowheads="1"/>
              </p:cNvSpPr>
              <p:nvPr/>
            </p:nvSpPr>
            <p:spPr bwMode="auto">
              <a:xfrm>
                <a:off x="3157102" y="4681806"/>
                <a:ext cx="276226" cy="274638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ight Arrow 35"/>
              <p:cNvSpPr/>
              <p:nvPr/>
            </p:nvSpPr>
            <p:spPr bwMode="auto">
              <a:xfrm>
                <a:off x="1487137" y="4769968"/>
                <a:ext cx="1280146" cy="91439"/>
              </a:xfrm>
              <a:prstGeom prst="rightArrow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996796" y="5373213"/>
                <a:ext cx="5854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Now</a:t>
                </a:r>
                <a:endParaRPr lang="en-US" sz="16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16" name="Group 79"/>
          <p:cNvGrpSpPr/>
          <p:nvPr/>
        </p:nvGrpSpPr>
        <p:grpSpPr>
          <a:xfrm>
            <a:off x="3864551" y="2290920"/>
            <a:ext cx="2650314" cy="895209"/>
            <a:chOff x="3864551" y="1989970"/>
            <a:chExt cx="2650314" cy="895209"/>
          </a:xfrm>
        </p:grpSpPr>
        <p:sp>
          <p:nvSpPr>
            <p:cNvPr id="21" name="Right Arrow 20"/>
            <p:cNvSpPr/>
            <p:nvPr/>
          </p:nvSpPr>
          <p:spPr bwMode="auto">
            <a:xfrm>
              <a:off x="3864551" y="2245037"/>
              <a:ext cx="1280146" cy="91439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78941" y="2546625"/>
              <a:ext cx="17359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 min from now</a:t>
              </a:r>
              <a:endPara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7" name="Group 2"/>
            <p:cNvGrpSpPr>
              <a:grpSpLocks/>
            </p:cNvGrpSpPr>
            <p:nvPr/>
          </p:nvGrpSpPr>
          <p:grpSpPr bwMode="auto">
            <a:xfrm>
              <a:off x="5383448" y="1989970"/>
              <a:ext cx="584200" cy="581025"/>
              <a:chOff x="940" y="1832"/>
              <a:chExt cx="368" cy="366"/>
            </a:xfrm>
          </p:grpSpPr>
          <p:sp>
            <p:nvSpPr>
              <p:cNvPr id="48" name="Oval 3"/>
              <p:cNvSpPr>
                <a:spLocks noChangeArrowheads="1"/>
              </p:cNvSpPr>
              <p:nvPr/>
            </p:nvSpPr>
            <p:spPr bwMode="auto">
              <a:xfrm>
                <a:off x="940" y="1832"/>
                <a:ext cx="368" cy="366"/>
              </a:xfrm>
              <a:prstGeom prst="ellipse">
                <a:avLst/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4"/>
              <p:cNvSpPr>
                <a:spLocks noChangeAspect="1" noChangeArrowheads="1"/>
              </p:cNvSpPr>
              <p:nvPr/>
            </p:nvSpPr>
            <p:spPr bwMode="auto">
              <a:xfrm>
                <a:off x="950" y="1842"/>
                <a:ext cx="348" cy="34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5"/>
              <p:cNvSpPr>
                <a:spLocks noChangeAspect="1" noChangeArrowheads="1"/>
              </p:cNvSpPr>
              <p:nvPr/>
            </p:nvSpPr>
            <p:spPr bwMode="auto">
              <a:xfrm>
                <a:off x="982" y="1872"/>
                <a:ext cx="288" cy="288"/>
              </a:xfrm>
              <a:prstGeom prst="ellipse">
                <a:avLst/>
              </a:pr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6"/>
              <p:cNvSpPr>
                <a:spLocks noChangeAspect="1" noChangeArrowheads="1"/>
              </p:cNvSpPr>
              <p:nvPr/>
            </p:nvSpPr>
            <p:spPr bwMode="auto">
              <a:xfrm>
                <a:off x="1038" y="1929"/>
                <a:ext cx="176" cy="17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8" name="Group 80"/>
          <p:cNvGrpSpPr/>
          <p:nvPr/>
        </p:nvGrpSpPr>
        <p:grpSpPr>
          <a:xfrm>
            <a:off x="6217902" y="2290989"/>
            <a:ext cx="2651731" cy="895209"/>
            <a:chOff x="6217902" y="1990039"/>
            <a:chExt cx="2651731" cy="895209"/>
          </a:xfrm>
        </p:grpSpPr>
        <p:sp>
          <p:nvSpPr>
            <p:cNvPr id="58" name="TextBox 57"/>
            <p:cNvSpPr txBox="1"/>
            <p:nvPr/>
          </p:nvSpPr>
          <p:spPr>
            <a:xfrm>
              <a:off x="7133709" y="2546694"/>
              <a:ext cx="17359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60 min from now</a:t>
              </a:r>
              <a:endPara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" name="Right Arrow 59"/>
            <p:cNvSpPr/>
            <p:nvPr/>
          </p:nvSpPr>
          <p:spPr bwMode="auto">
            <a:xfrm>
              <a:off x="6217902" y="2245106"/>
              <a:ext cx="1280146" cy="91439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grpSp>
          <p:nvGrpSpPr>
            <p:cNvPr id="19" name="Group 2"/>
            <p:cNvGrpSpPr>
              <a:grpSpLocks/>
            </p:cNvGrpSpPr>
            <p:nvPr/>
          </p:nvGrpSpPr>
          <p:grpSpPr bwMode="auto">
            <a:xfrm>
              <a:off x="7736799" y="1990039"/>
              <a:ext cx="584200" cy="581025"/>
              <a:chOff x="940" y="1832"/>
              <a:chExt cx="368" cy="366"/>
            </a:xfrm>
          </p:grpSpPr>
          <p:sp>
            <p:nvSpPr>
              <p:cNvPr id="62" name="Oval 3"/>
              <p:cNvSpPr>
                <a:spLocks noChangeArrowheads="1"/>
              </p:cNvSpPr>
              <p:nvPr/>
            </p:nvSpPr>
            <p:spPr bwMode="auto">
              <a:xfrm>
                <a:off x="940" y="1832"/>
                <a:ext cx="368" cy="366"/>
              </a:xfrm>
              <a:prstGeom prst="ellipse">
                <a:avLst/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4"/>
              <p:cNvSpPr>
                <a:spLocks noChangeAspect="1" noChangeArrowheads="1"/>
              </p:cNvSpPr>
              <p:nvPr/>
            </p:nvSpPr>
            <p:spPr bwMode="auto">
              <a:xfrm>
                <a:off x="950" y="1842"/>
                <a:ext cx="348" cy="34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5"/>
              <p:cNvSpPr>
                <a:spLocks noChangeAspect="1" noChangeArrowheads="1"/>
              </p:cNvSpPr>
              <p:nvPr/>
            </p:nvSpPr>
            <p:spPr bwMode="auto">
              <a:xfrm>
                <a:off x="982" y="1872"/>
                <a:ext cx="288" cy="288"/>
              </a:xfrm>
              <a:prstGeom prst="ellipse">
                <a:avLst/>
              </a:pr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Oval 6"/>
              <p:cNvSpPr>
                <a:spLocks noChangeAspect="1" noChangeArrowheads="1"/>
              </p:cNvSpPr>
              <p:nvPr/>
            </p:nvSpPr>
            <p:spPr bwMode="auto">
              <a:xfrm>
                <a:off x="1038" y="1929"/>
                <a:ext cx="176" cy="17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" name="Group 82"/>
          <p:cNvGrpSpPr/>
          <p:nvPr/>
        </p:nvGrpSpPr>
        <p:grpSpPr>
          <a:xfrm>
            <a:off x="3864551" y="4818890"/>
            <a:ext cx="2650314" cy="1193827"/>
            <a:chOff x="3864551" y="4517940"/>
            <a:chExt cx="2650314" cy="1193827"/>
          </a:xfrm>
        </p:grpSpPr>
        <p:sp>
          <p:nvSpPr>
            <p:cNvPr id="37" name="Right Arrow 36"/>
            <p:cNvSpPr/>
            <p:nvPr/>
          </p:nvSpPr>
          <p:spPr bwMode="auto">
            <a:xfrm>
              <a:off x="3864551" y="4769968"/>
              <a:ext cx="1280146" cy="91439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78941" y="5373213"/>
              <a:ext cx="17359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 min from now</a:t>
              </a:r>
              <a:endPara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5386930" y="4517940"/>
              <a:ext cx="584200" cy="581025"/>
              <a:chOff x="940" y="1832"/>
              <a:chExt cx="368" cy="366"/>
            </a:xfrm>
          </p:grpSpPr>
          <p:sp>
            <p:nvSpPr>
              <p:cNvPr id="67" name="Oval 3"/>
              <p:cNvSpPr>
                <a:spLocks noChangeArrowheads="1"/>
              </p:cNvSpPr>
              <p:nvPr/>
            </p:nvSpPr>
            <p:spPr bwMode="auto">
              <a:xfrm>
                <a:off x="940" y="1832"/>
                <a:ext cx="368" cy="366"/>
              </a:xfrm>
              <a:prstGeom prst="ellipse">
                <a:avLst/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4"/>
              <p:cNvSpPr>
                <a:spLocks noChangeAspect="1" noChangeArrowheads="1"/>
              </p:cNvSpPr>
              <p:nvPr/>
            </p:nvSpPr>
            <p:spPr bwMode="auto">
              <a:xfrm>
                <a:off x="950" y="1842"/>
                <a:ext cx="348" cy="34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Oval 5"/>
              <p:cNvSpPr>
                <a:spLocks noChangeAspect="1" noChangeArrowheads="1"/>
              </p:cNvSpPr>
              <p:nvPr/>
            </p:nvSpPr>
            <p:spPr bwMode="auto">
              <a:xfrm>
                <a:off x="982" y="1872"/>
                <a:ext cx="288" cy="288"/>
              </a:xfrm>
              <a:prstGeom prst="ellipse">
                <a:avLst/>
              </a:pr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Oval 6"/>
              <p:cNvSpPr>
                <a:spLocks noChangeAspect="1" noChangeArrowheads="1"/>
              </p:cNvSpPr>
              <p:nvPr/>
            </p:nvSpPr>
            <p:spPr bwMode="auto">
              <a:xfrm>
                <a:off x="1038" y="1929"/>
                <a:ext cx="176" cy="17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7" name="Group 83"/>
          <p:cNvGrpSpPr/>
          <p:nvPr/>
        </p:nvGrpSpPr>
        <p:grpSpPr>
          <a:xfrm>
            <a:off x="6222491" y="4391089"/>
            <a:ext cx="2647142" cy="1621697"/>
            <a:chOff x="6222491" y="4090139"/>
            <a:chExt cx="2647142" cy="1621697"/>
          </a:xfrm>
        </p:grpSpPr>
        <p:sp>
          <p:nvSpPr>
            <p:cNvPr id="52" name="Right Arrow 51"/>
            <p:cNvSpPr/>
            <p:nvPr/>
          </p:nvSpPr>
          <p:spPr bwMode="auto">
            <a:xfrm>
              <a:off x="6222491" y="4769969"/>
              <a:ext cx="1280146" cy="91439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133709" y="5373282"/>
              <a:ext cx="17359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60 min from now</a:t>
              </a:r>
              <a:endPara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8" name="Group 76"/>
            <p:cNvGrpSpPr/>
            <p:nvPr/>
          </p:nvGrpSpPr>
          <p:grpSpPr>
            <a:xfrm rot="2404486">
              <a:off x="7755072" y="4090139"/>
              <a:ext cx="858517" cy="1395649"/>
              <a:chOff x="7736799" y="4152185"/>
              <a:chExt cx="584200" cy="581025"/>
            </a:xfrm>
          </p:grpSpPr>
          <p:grpSp>
            <p:nvGrpSpPr>
              <p:cNvPr id="29" name="Group 2"/>
              <p:cNvGrpSpPr>
                <a:grpSpLocks/>
              </p:cNvGrpSpPr>
              <p:nvPr/>
            </p:nvGrpSpPr>
            <p:grpSpPr bwMode="auto">
              <a:xfrm>
                <a:off x="7736799" y="4152185"/>
                <a:ext cx="584200" cy="581025"/>
                <a:chOff x="940" y="1832"/>
                <a:chExt cx="368" cy="366"/>
              </a:xfrm>
            </p:grpSpPr>
            <p:sp>
              <p:nvSpPr>
                <p:cNvPr id="72" name="Oval 3"/>
                <p:cNvSpPr>
                  <a:spLocks noChangeArrowheads="1"/>
                </p:cNvSpPr>
                <p:nvPr/>
              </p:nvSpPr>
              <p:spPr bwMode="auto">
                <a:xfrm>
                  <a:off x="940" y="1832"/>
                  <a:ext cx="368" cy="366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Oval 4"/>
                <p:cNvSpPr>
                  <a:spLocks noChangeAspect="1" noChangeArrowheads="1"/>
                </p:cNvSpPr>
                <p:nvPr/>
              </p:nvSpPr>
              <p:spPr bwMode="auto">
                <a:xfrm>
                  <a:off x="950" y="1842"/>
                  <a:ext cx="348" cy="346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982" y="1872"/>
                  <a:ext cx="288" cy="288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1038" y="1929"/>
                  <a:ext cx="176" cy="17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6" name="Oval 75"/>
              <p:cNvSpPr/>
              <p:nvPr/>
            </p:nvSpPr>
            <p:spPr bwMode="auto">
              <a:xfrm>
                <a:off x="7990535" y="4399538"/>
                <a:ext cx="91528" cy="91448"/>
              </a:xfrm>
              <a:prstGeom prst="ellipse">
                <a:avLst/>
              </a:prstGeom>
              <a:solidFill>
                <a:srgbClr val="9933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261938"/>
            <a:ext cx="7616825" cy="674687"/>
          </a:xfrm>
        </p:spPr>
        <p:txBody>
          <a:bodyPr/>
          <a:lstStyle/>
          <a:p>
            <a:r>
              <a:rPr lang="en-US" sz="3600" dirty="0" smtClean="0"/>
              <a:t>“Warn </a:t>
            </a:r>
            <a:r>
              <a:rPr lang="en-US" sz="3600" dirty="0"/>
              <a:t>On Forecast” (WOF</a:t>
            </a:r>
            <a:r>
              <a:rPr lang="en-US" sz="3600" dirty="0" smtClean="0"/>
              <a:t>)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2" name="Group 88"/>
          <p:cNvGrpSpPr/>
          <p:nvPr/>
        </p:nvGrpSpPr>
        <p:grpSpPr>
          <a:xfrm>
            <a:off x="365806" y="1638428"/>
            <a:ext cx="8346241" cy="4754828"/>
            <a:chOff x="365806" y="1325903"/>
            <a:chExt cx="8346241" cy="4754828"/>
          </a:xfrm>
        </p:grpSpPr>
        <p:pic>
          <p:nvPicPr>
            <p:cNvPr id="87" name="Picture 8" descr="wo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5806" y="1325903"/>
              <a:ext cx="8346241" cy="4754828"/>
            </a:xfrm>
            <a:prstGeom prst="rect">
              <a:avLst/>
            </a:prstGeom>
            <a:noFill/>
          </p:spPr>
        </p:pic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2414429" y="2270124"/>
              <a:ext cx="2062674" cy="9498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i="1" dirty="0"/>
                <a:t>60-minute</a:t>
              </a:r>
            </a:p>
            <a:p>
              <a:pPr algn="ctr"/>
              <a:r>
                <a:rPr lang="en-US" sz="1800" b="1" i="1" dirty="0"/>
                <a:t>Tornado Threat</a:t>
              </a:r>
            </a:p>
            <a:p>
              <a:pPr algn="ctr"/>
              <a:r>
                <a:rPr lang="en-US" sz="1800" b="1" i="1" dirty="0"/>
                <a:t>Grid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435661"/>
            <a:ext cx="7616825" cy="674687"/>
          </a:xfrm>
        </p:spPr>
        <p:txBody>
          <a:bodyPr/>
          <a:lstStyle/>
          <a:p>
            <a:r>
              <a:rPr lang="en-US" sz="3200" dirty="0" smtClean="0">
                <a:latin typeface="Berlin Sans FB" pitchFamily="34" charset="0"/>
              </a:rPr>
              <a:t/>
            </a:r>
            <a:br>
              <a:rPr lang="en-US" sz="3200" dirty="0" smtClean="0">
                <a:latin typeface="Berlin Sans FB" pitchFamily="34" charset="0"/>
              </a:rPr>
            </a:br>
            <a:r>
              <a:rPr lang="en-US" sz="3200" dirty="0" smtClean="0">
                <a:latin typeface="Berlin Sans FB" pitchFamily="34" charset="0"/>
              </a:rPr>
              <a:t> Real-time </a:t>
            </a:r>
            <a:r>
              <a:rPr lang="en-US" sz="3200" dirty="0" smtClean="0">
                <a:latin typeface="Berlin Sans FB" pitchFamily="34" charset="0"/>
              </a:rPr>
              <a:t>3D data assimilation</a:t>
            </a:r>
            <a:br>
              <a:rPr lang="en-US" sz="3200" dirty="0" smtClean="0">
                <a:latin typeface="Berlin Sans FB" pitchFamily="34" charset="0"/>
              </a:rPr>
            </a:br>
            <a:r>
              <a:rPr lang="en-US" sz="3200" dirty="0" smtClean="0"/>
              <a:t>(3DVAR)</a:t>
            </a:r>
            <a:endParaRPr lang="en-US" sz="3200" dirty="0">
              <a:latin typeface="Berlin Sans FB" pitchFamily="34" charset="0"/>
            </a:endParaRPr>
          </a:p>
        </p:txBody>
      </p:sp>
      <p:sp>
        <p:nvSpPr>
          <p:cNvPr id="249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612" y="1543300"/>
            <a:ext cx="8398042" cy="47053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The ultimate multi-sensor data integration – </a:t>
            </a:r>
            <a:r>
              <a:rPr lang="en-US" sz="2000" u="sng" dirty="0" smtClean="0"/>
              <a:t>data assimilation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Combine multi-sensor data with numerical models, in a </a:t>
            </a:r>
            <a:r>
              <a:rPr lang="en-US" sz="1600" u="sng" dirty="0" smtClean="0"/>
              <a:t>physically-realistic</a:t>
            </a:r>
            <a:r>
              <a:rPr lang="en-US" sz="1600" dirty="0" smtClean="0"/>
              <a:t> manner.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New </a:t>
            </a:r>
            <a:r>
              <a:rPr lang="en-US" sz="2000" dirty="0"/>
              <a:t>types of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products</a:t>
            </a:r>
            <a:r>
              <a:rPr lang="en-US" sz="2000" dirty="0"/>
              <a:t>: 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r>
              <a:rPr lang="en-US" sz="1600" dirty="0" smtClean="0"/>
              <a:t>3D wind fields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Simulated </a:t>
            </a:r>
            <a:br>
              <a:rPr lang="en-US" sz="1600" dirty="0" smtClean="0"/>
            </a:br>
            <a:r>
              <a:rPr lang="en-US" sz="1600" dirty="0" smtClean="0"/>
              <a:t>Reflectivity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Updraft </a:t>
            </a:r>
            <a:r>
              <a:rPr lang="en-US" sz="1600" dirty="0" smtClean="0"/>
              <a:t>strength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Vorticity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5" name="Picture 4" descr="20030508-ktlx-r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1565" y="2541407"/>
            <a:ext cx="1226472" cy="121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0030508-ktlx-vel"/>
          <p:cNvPicPr>
            <a:picLocks noChangeAspect="1" noChangeArrowheads="1"/>
          </p:cNvPicPr>
          <p:nvPr/>
        </p:nvPicPr>
        <p:blipFill>
          <a:blip r:embed="rId3" cstate="print"/>
          <a:srcRect l="6921" r="12358"/>
          <a:stretch>
            <a:fillRect/>
          </a:stretch>
        </p:blipFill>
        <p:spPr bwMode="auto">
          <a:xfrm>
            <a:off x="4572000" y="2541407"/>
            <a:ext cx="1226472" cy="122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sat_vis_ict_20030508233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585" y="2845279"/>
            <a:ext cx="1206766" cy="120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sfc_ict_200305082305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5198" y="2853961"/>
            <a:ext cx="1189402" cy="118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20030508-tdwr-re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2650" y="3782942"/>
            <a:ext cx="1226472" cy="122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20030508-tdwr-ve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791624"/>
            <a:ext cx="1226472" cy="122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NWRT_ref_0152"/>
          <p:cNvPicPr>
            <a:picLocks noChangeAspect="1" noChangeArrowheads="1"/>
          </p:cNvPicPr>
          <p:nvPr/>
        </p:nvPicPr>
        <p:blipFill>
          <a:blip r:embed="rId8" cstate="print"/>
          <a:srcRect l="20056" r="30084" b="18137"/>
          <a:stretch>
            <a:fillRect/>
          </a:stretch>
        </p:blipFill>
        <p:spPr bwMode="auto">
          <a:xfrm>
            <a:off x="3137660" y="5050524"/>
            <a:ext cx="1257771" cy="114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NWRT_vel_0152"/>
          <p:cNvPicPr>
            <a:picLocks noChangeAspect="1" noChangeArrowheads="1"/>
          </p:cNvPicPr>
          <p:nvPr/>
        </p:nvPicPr>
        <p:blipFill>
          <a:blip r:embed="rId9" cstate="print"/>
          <a:srcRect l="20056" r="30084" b="18137"/>
          <a:stretch>
            <a:fillRect/>
          </a:stretch>
        </p:blipFill>
        <p:spPr bwMode="auto">
          <a:xfrm>
            <a:off x="4553874" y="5050524"/>
            <a:ext cx="1257771" cy="114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>
            <a:cxnSpLocks noChangeAspect="1" noChangeShapeType="1"/>
          </p:cNvCxnSpPr>
          <p:nvPr/>
        </p:nvCxnSpPr>
        <p:spPr bwMode="auto">
          <a:xfrm>
            <a:off x="6400780" y="4667490"/>
            <a:ext cx="364634" cy="303872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</p:spPr>
      </p:cxnSp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61649" y="4678551"/>
            <a:ext cx="1820707" cy="172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reeform 23"/>
          <p:cNvSpPr/>
          <p:nvPr/>
        </p:nvSpPr>
        <p:spPr bwMode="auto">
          <a:xfrm>
            <a:off x="2689730" y="2384174"/>
            <a:ext cx="6205618" cy="4066673"/>
          </a:xfrm>
          <a:custGeom>
            <a:avLst/>
            <a:gdLst>
              <a:gd name="connsiteX0" fmla="*/ 148390 w 6196264"/>
              <a:gd name="connsiteY0" fmla="*/ 1188452 h 4066673"/>
              <a:gd name="connsiteX1" fmla="*/ 148390 w 6196264"/>
              <a:gd name="connsiteY1" fmla="*/ 458537 h 4066673"/>
              <a:gd name="connsiteX2" fmla="*/ 461211 w 6196264"/>
              <a:gd name="connsiteY2" fmla="*/ 81547 h 4066673"/>
              <a:gd name="connsiteX3" fmla="*/ 1199148 w 6196264"/>
              <a:gd name="connsiteY3" fmla="*/ 41442 h 4066673"/>
              <a:gd name="connsiteX4" fmla="*/ 3196390 w 6196264"/>
              <a:gd name="connsiteY4" fmla="*/ 33421 h 4066673"/>
              <a:gd name="connsiteX5" fmla="*/ 5466348 w 6196264"/>
              <a:gd name="connsiteY5" fmla="*/ 241968 h 4066673"/>
              <a:gd name="connsiteX6" fmla="*/ 6083969 w 6196264"/>
              <a:gd name="connsiteY6" fmla="*/ 602915 h 4066673"/>
              <a:gd name="connsiteX7" fmla="*/ 6140116 w 6196264"/>
              <a:gd name="connsiteY7" fmla="*/ 1212515 h 4066673"/>
              <a:gd name="connsiteX8" fmla="*/ 5947611 w 6196264"/>
              <a:gd name="connsiteY8" fmla="*/ 1757947 h 4066673"/>
              <a:gd name="connsiteX9" fmla="*/ 5145505 w 6196264"/>
              <a:gd name="connsiteY9" fmla="*/ 1966494 h 4066673"/>
              <a:gd name="connsiteX10" fmla="*/ 4022558 w 6196264"/>
              <a:gd name="connsiteY10" fmla="*/ 2062747 h 4066673"/>
              <a:gd name="connsiteX11" fmla="*/ 3541295 w 6196264"/>
              <a:gd name="connsiteY11" fmla="*/ 2423694 h 4066673"/>
              <a:gd name="connsiteX12" fmla="*/ 3429000 w 6196264"/>
              <a:gd name="connsiteY12" fmla="*/ 3089442 h 4066673"/>
              <a:gd name="connsiteX13" fmla="*/ 3316705 w 6196264"/>
              <a:gd name="connsiteY13" fmla="*/ 3723105 h 4066673"/>
              <a:gd name="connsiteX14" fmla="*/ 2867527 w 6196264"/>
              <a:gd name="connsiteY14" fmla="*/ 4011863 h 4066673"/>
              <a:gd name="connsiteX15" fmla="*/ 1415716 w 6196264"/>
              <a:gd name="connsiteY15" fmla="*/ 4051968 h 4066673"/>
              <a:gd name="connsiteX16" fmla="*/ 469232 w 6196264"/>
              <a:gd name="connsiteY16" fmla="*/ 3947694 h 4066673"/>
              <a:gd name="connsiteX17" fmla="*/ 124327 w 6196264"/>
              <a:gd name="connsiteY17" fmla="*/ 3450389 h 4066673"/>
              <a:gd name="connsiteX18" fmla="*/ 4011 w 6196264"/>
              <a:gd name="connsiteY18" fmla="*/ 2030663 h 4066673"/>
              <a:gd name="connsiteX19" fmla="*/ 100263 w 6196264"/>
              <a:gd name="connsiteY19" fmla="*/ 899694 h 4066673"/>
              <a:gd name="connsiteX0" fmla="*/ 157744 w 6205618"/>
              <a:gd name="connsiteY0" fmla="*/ 1188452 h 4066673"/>
              <a:gd name="connsiteX1" fmla="*/ 157744 w 6205618"/>
              <a:gd name="connsiteY1" fmla="*/ 458537 h 4066673"/>
              <a:gd name="connsiteX2" fmla="*/ 470565 w 6205618"/>
              <a:gd name="connsiteY2" fmla="*/ 81547 h 4066673"/>
              <a:gd name="connsiteX3" fmla="*/ 1208502 w 6205618"/>
              <a:gd name="connsiteY3" fmla="*/ 41442 h 4066673"/>
              <a:gd name="connsiteX4" fmla="*/ 3205744 w 6205618"/>
              <a:gd name="connsiteY4" fmla="*/ 33421 h 4066673"/>
              <a:gd name="connsiteX5" fmla="*/ 5475702 w 6205618"/>
              <a:gd name="connsiteY5" fmla="*/ 241968 h 4066673"/>
              <a:gd name="connsiteX6" fmla="*/ 6093323 w 6205618"/>
              <a:gd name="connsiteY6" fmla="*/ 602915 h 4066673"/>
              <a:gd name="connsiteX7" fmla="*/ 6149470 w 6205618"/>
              <a:gd name="connsiteY7" fmla="*/ 1212515 h 4066673"/>
              <a:gd name="connsiteX8" fmla="*/ 5956965 w 6205618"/>
              <a:gd name="connsiteY8" fmla="*/ 1757947 h 4066673"/>
              <a:gd name="connsiteX9" fmla="*/ 5154859 w 6205618"/>
              <a:gd name="connsiteY9" fmla="*/ 1966494 h 4066673"/>
              <a:gd name="connsiteX10" fmla="*/ 4031912 w 6205618"/>
              <a:gd name="connsiteY10" fmla="*/ 2062747 h 4066673"/>
              <a:gd name="connsiteX11" fmla="*/ 3550649 w 6205618"/>
              <a:gd name="connsiteY11" fmla="*/ 2423694 h 4066673"/>
              <a:gd name="connsiteX12" fmla="*/ 3438354 w 6205618"/>
              <a:gd name="connsiteY12" fmla="*/ 3089442 h 4066673"/>
              <a:gd name="connsiteX13" fmla="*/ 3326059 w 6205618"/>
              <a:gd name="connsiteY13" fmla="*/ 3723105 h 4066673"/>
              <a:gd name="connsiteX14" fmla="*/ 2876881 w 6205618"/>
              <a:gd name="connsiteY14" fmla="*/ 4011863 h 4066673"/>
              <a:gd name="connsiteX15" fmla="*/ 1425070 w 6205618"/>
              <a:gd name="connsiteY15" fmla="*/ 4051968 h 4066673"/>
              <a:gd name="connsiteX16" fmla="*/ 478586 w 6205618"/>
              <a:gd name="connsiteY16" fmla="*/ 3947694 h 4066673"/>
              <a:gd name="connsiteX17" fmla="*/ 133681 w 6205618"/>
              <a:gd name="connsiteY17" fmla="*/ 3450389 h 4066673"/>
              <a:gd name="connsiteX18" fmla="*/ 13365 w 6205618"/>
              <a:gd name="connsiteY18" fmla="*/ 2030663 h 4066673"/>
              <a:gd name="connsiteX19" fmla="*/ 53490 w 6205618"/>
              <a:gd name="connsiteY19" fmla="*/ 1368926 h 4066673"/>
              <a:gd name="connsiteX0" fmla="*/ 53490 w 6205618"/>
              <a:gd name="connsiteY0" fmla="*/ 1003170 h 4066673"/>
              <a:gd name="connsiteX1" fmla="*/ 157744 w 6205618"/>
              <a:gd name="connsiteY1" fmla="*/ 458537 h 4066673"/>
              <a:gd name="connsiteX2" fmla="*/ 470565 w 6205618"/>
              <a:gd name="connsiteY2" fmla="*/ 81547 h 4066673"/>
              <a:gd name="connsiteX3" fmla="*/ 1208502 w 6205618"/>
              <a:gd name="connsiteY3" fmla="*/ 41442 h 4066673"/>
              <a:gd name="connsiteX4" fmla="*/ 3205744 w 6205618"/>
              <a:gd name="connsiteY4" fmla="*/ 33421 h 4066673"/>
              <a:gd name="connsiteX5" fmla="*/ 5475702 w 6205618"/>
              <a:gd name="connsiteY5" fmla="*/ 241968 h 4066673"/>
              <a:gd name="connsiteX6" fmla="*/ 6093323 w 6205618"/>
              <a:gd name="connsiteY6" fmla="*/ 602915 h 4066673"/>
              <a:gd name="connsiteX7" fmla="*/ 6149470 w 6205618"/>
              <a:gd name="connsiteY7" fmla="*/ 1212515 h 4066673"/>
              <a:gd name="connsiteX8" fmla="*/ 5956965 w 6205618"/>
              <a:gd name="connsiteY8" fmla="*/ 1757947 h 4066673"/>
              <a:gd name="connsiteX9" fmla="*/ 5154859 w 6205618"/>
              <a:gd name="connsiteY9" fmla="*/ 1966494 h 4066673"/>
              <a:gd name="connsiteX10" fmla="*/ 4031912 w 6205618"/>
              <a:gd name="connsiteY10" fmla="*/ 2062747 h 4066673"/>
              <a:gd name="connsiteX11" fmla="*/ 3550649 w 6205618"/>
              <a:gd name="connsiteY11" fmla="*/ 2423694 h 4066673"/>
              <a:gd name="connsiteX12" fmla="*/ 3438354 w 6205618"/>
              <a:gd name="connsiteY12" fmla="*/ 3089442 h 4066673"/>
              <a:gd name="connsiteX13" fmla="*/ 3326059 w 6205618"/>
              <a:gd name="connsiteY13" fmla="*/ 3723105 h 4066673"/>
              <a:gd name="connsiteX14" fmla="*/ 2876881 w 6205618"/>
              <a:gd name="connsiteY14" fmla="*/ 4011863 h 4066673"/>
              <a:gd name="connsiteX15" fmla="*/ 1425070 w 6205618"/>
              <a:gd name="connsiteY15" fmla="*/ 4051968 h 4066673"/>
              <a:gd name="connsiteX16" fmla="*/ 478586 w 6205618"/>
              <a:gd name="connsiteY16" fmla="*/ 3947694 h 4066673"/>
              <a:gd name="connsiteX17" fmla="*/ 133681 w 6205618"/>
              <a:gd name="connsiteY17" fmla="*/ 3450389 h 4066673"/>
              <a:gd name="connsiteX18" fmla="*/ 13365 w 6205618"/>
              <a:gd name="connsiteY18" fmla="*/ 2030663 h 4066673"/>
              <a:gd name="connsiteX19" fmla="*/ 53490 w 6205618"/>
              <a:gd name="connsiteY19" fmla="*/ 1368926 h 4066673"/>
              <a:gd name="connsiteX0" fmla="*/ 53490 w 6205618"/>
              <a:gd name="connsiteY0" fmla="*/ 1003170 h 4066673"/>
              <a:gd name="connsiteX1" fmla="*/ 157744 w 6205618"/>
              <a:gd name="connsiteY1" fmla="*/ 458537 h 4066673"/>
              <a:gd name="connsiteX2" fmla="*/ 470565 w 6205618"/>
              <a:gd name="connsiteY2" fmla="*/ 81547 h 4066673"/>
              <a:gd name="connsiteX3" fmla="*/ 1208502 w 6205618"/>
              <a:gd name="connsiteY3" fmla="*/ 41442 h 4066673"/>
              <a:gd name="connsiteX4" fmla="*/ 3205744 w 6205618"/>
              <a:gd name="connsiteY4" fmla="*/ 33421 h 4066673"/>
              <a:gd name="connsiteX5" fmla="*/ 5475702 w 6205618"/>
              <a:gd name="connsiteY5" fmla="*/ 241968 h 4066673"/>
              <a:gd name="connsiteX6" fmla="*/ 6093323 w 6205618"/>
              <a:gd name="connsiteY6" fmla="*/ 602915 h 4066673"/>
              <a:gd name="connsiteX7" fmla="*/ 6149470 w 6205618"/>
              <a:gd name="connsiteY7" fmla="*/ 1212515 h 4066673"/>
              <a:gd name="connsiteX8" fmla="*/ 5956965 w 6205618"/>
              <a:gd name="connsiteY8" fmla="*/ 1757947 h 4066673"/>
              <a:gd name="connsiteX9" fmla="*/ 5154859 w 6205618"/>
              <a:gd name="connsiteY9" fmla="*/ 1966494 h 4066673"/>
              <a:gd name="connsiteX10" fmla="*/ 4031912 w 6205618"/>
              <a:gd name="connsiteY10" fmla="*/ 2062747 h 4066673"/>
              <a:gd name="connsiteX11" fmla="*/ 3550649 w 6205618"/>
              <a:gd name="connsiteY11" fmla="*/ 2423694 h 4066673"/>
              <a:gd name="connsiteX12" fmla="*/ 3438354 w 6205618"/>
              <a:gd name="connsiteY12" fmla="*/ 3089442 h 4066673"/>
              <a:gd name="connsiteX13" fmla="*/ 3326059 w 6205618"/>
              <a:gd name="connsiteY13" fmla="*/ 3723105 h 4066673"/>
              <a:gd name="connsiteX14" fmla="*/ 2876881 w 6205618"/>
              <a:gd name="connsiteY14" fmla="*/ 4011863 h 4066673"/>
              <a:gd name="connsiteX15" fmla="*/ 1425070 w 6205618"/>
              <a:gd name="connsiteY15" fmla="*/ 4051968 h 4066673"/>
              <a:gd name="connsiteX16" fmla="*/ 478586 w 6205618"/>
              <a:gd name="connsiteY16" fmla="*/ 3947694 h 4066673"/>
              <a:gd name="connsiteX17" fmla="*/ 133681 w 6205618"/>
              <a:gd name="connsiteY17" fmla="*/ 3450389 h 4066673"/>
              <a:gd name="connsiteX18" fmla="*/ 13365 w 6205618"/>
              <a:gd name="connsiteY18" fmla="*/ 2030663 h 4066673"/>
              <a:gd name="connsiteX19" fmla="*/ 53490 w 6205618"/>
              <a:gd name="connsiteY19" fmla="*/ 1368926 h 4066673"/>
              <a:gd name="connsiteX0" fmla="*/ 53490 w 6205618"/>
              <a:gd name="connsiteY0" fmla="*/ 1003170 h 4066673"/>
              <a:gd name="connsiteX1" fmla="*/ 157744 w 6205618"/>
              <a:gd name="connsiteY1" fmla="*/ 458537 h 4066673"/>
              <a:gd name="connsiteX2" fmla="*/ 470565 w 6205618"/>
              <a:gd name="connsiteY2" fmla="*/ 81547 h 4066673"/>
              <a:gd name="connsiteX3" fmla="*/ 1208502 w 6205618"/>
              <a:gd name="connsiteY3" fmla="*/ 41442 h 4066673"/>
              <a:gd name="connsiteX4" fmla="*/ 3205744 w 6205618"/>
              <a:gd name="connsiteY4" fmla="*/ 33421 h 4066673"/>
              <a:gd name="connsiteX5" fmla="*/ 5475702 w 6205618"/>
              <a:gd name="connsiteY5" fmla="*/ 241968 h 4066673"/>
              <a:gd name="connsiteX6" fmla="*/ 6093323 w 6205618"/>
              <a:gd name="connsiteY6" fmla="*/ 602915 h 4066673"/>
              <a:gd name="connsiteX7" fmla="*/ 6149470 w 6205618"/>
              <a:gd name="connsiteY7" fmla="*/ 1212515 h 4066673"/>
              <a:gd name="connsiteX8" fmla="*/ 5956965 w 6205618"/>
              <a:gd name="connsiteY8" fmla="*/ 1757947 h 4066673"/>
              <a:gd name="connsiteX9" fmla="*/ 5154859 w 6205618"/>
              <a:gd name="connsiteY9" fmla="*/ 1966494 h 4066673"/>
              <a:gd name="connsiteX10" fmla="*/ 4031912 w 6205618"/>
              <a:gd name="connsiteY10" fmla="*/ 2062747 h 4066673"/>
              <a:gd name="connsiteX11" fmla="*/ 3550649 w 6205618"/>
              <a:gd name="connsiteY11" fmla="*/ 2423694 h 4066673"/>
              <a:gd name="connsiteX12" fmla="*/ 3438354 w 6205618"/>
              <a:gd name="connsiteY12" fmla="*/ 3089442 h 4066673"/>
              <a:gd name="connsiteX13" fmla="*/ 3326059 w 6205618"/>
              <a:gd name="connsiteY13" fmla="*/ 3723105 h 4066673"/>
              <a:gd name="connsiteX14" fmla="*/ 2876881 w 6205618"/>
              <a:gd name="connsiteY14" fmla="*/ 4011863 h 4066673"/>
              <a:gd name="connsiteX15" fmla="*/ 1425070 w 6205618"/>
              <a:gd name="connsiteY15" fmla="*/ 4051968 h 4066673"/>
              <a:gd name="connsiteX16" fmla="*/ 478586 w 6205618"/>
              <a:gd name="connsiteY16" fmla="*/ 3947694 h 4066673"/>
              <a:gd name="connsiteX17" fmla="*/ 133681 w 6205618"/>
              <a:gd name="connsiteY17" fmla="*/ 3450389 h 4066673"/>
              <a:gd name="connsiteX18" fmla="*/ 13365 w 6205618"/>
              <a:gd name="connsiteY18" fmla="*/ 2030663 h 4066673"/>
              <a:gd name="connsiteX19" fmla="*/ 53490 w 6205618"/>
              <a:gd name="connsiteY19" fmla="*/ 1368926 h 4066673"/>
              <a:gd name="connsiteX0" fmla="*/ 53490 w 6205618"/>
              <a:gd name="connsiteY0" fmla="*/ 1003170 h 4066673"/>
              <a:gd name="connsiteX1" fmla="*/ 157744 w 6205618"/>
              <a:gd name="connsiteY1" fmla="*/ 458537 h 4066673"/>
              <a:gd name="connsiteX2" fmla="*/ 470565 w 6205618"/>
              <a:gd name="connsiteY2" fmla="*/ 81547 h 4066673"/>
              <a:gd name="connsiteX3" fmla="*/ 1208502 w 6205618"/>
              <a:gd name="connsiteY3" fmla="*/ 41442 h 4066673"/>
              <a:gd name="connsiteX4" fmla="*/ 3205744 w 6205618"/>
              <a:gd name="connsiteY4" fmla="*/ 33421 h 4066673"/>
              <a:gd name="connsiteX5" fmla="*/ 5475702 w 6205618"/>
              <a:gd name="connsiteY5" fmla="*/ 241968 h 4066673"/>
              <a:gd name="connsiteX6" fmla="*/ 6093323 w 6205618"/>
              <a:gd name="connsiteY6" fmla="*/ 602915 h 4066673"/>
              <a:gd name="connsiteX7" fmla="*/ 6149470 w 6205618"/>
              <a:gd name="connsiteY7" fmla="*/ 1212515 h 4066673"/>
              <a:gd name="connsiteX8" fmla="*/ 5956965 w 6205618"/>
              <a:gd name="connsiteY8" fmla="*/ 1757947 h 4066673"/>
              <a:gd name="connsiteX9" fmla="*/ 5154859 w 6205618"/>
              <a:gd name="connsiteY9" fmla="*/ 1966494 h 4066673"/>
              <a:gd name="connsiteX10" fmla="*/ 4031912 w 6205618"/>
              <a:gd name="connsiteY10" fmla="*/ 2062747 h 4066673"/>
              <a:gd name="connsiteX11" fmla="*/ 3550649 w 6205618"/>
              <a:gd name="connsiteY11" fmla="*/ 2423694 h 4066673"/>
              <a:gd name="connsiteX12" fmla="*/ 3438354 w 6205618"/>
              <a:gd name="connsiteY12" fmla="*/ 3089442 h 4066673"/>
              <a:gd name="connsiteX13" fmla="*/ 3326059 w 6205618"/>
              <a:gd name="connsiteY13" fmla="*/ 3723105 h 4066673"/>
              <a:gd name="connsiteX14" fmla="*/ 2876881 w 6205618"/>
              <a:gd name="connsiteY14" fmla="*/ 4011863 h 4066673"/>
              <a:gd name="connsiteX15" fmla="*/ 1425070 w 6205618"/>
              <a:gd name="connsiteY15" fmla="*/ 4051968 h 4066673"/>
              <a:gd name="connsiteX16" fmla="*/ 478586 w 6205618"/>
              <a:gd name="connsiteY16" fmla="*/ 3947694 h 4066673"/>
              <a:gd name="connsiteX17" fmla="*/ 133681 w 6205618"/>
              <a:gd name="connsiteY17" fmla="*/ 3450389 h 4066673"/>
              <a:gd name="connsiteX18" fmla="*/ 13365 w 6205618"/>
              <a:gd name="connsiteY18" fmla="*/ 2030663 h 4066673"/>
              <a:gd name="connsiteX19" fmla="*/ 53490 w 6205618"/>
              <a:gd name="connsiteY19" fmla="*/ 1368926 h 4066673"/>
              <a:gd name="connsiteX0" fmla="*/ 53490 w 6205618"/>
              <a:gd name="connsiteY0" fmla="*/ 1003170 h 4066673"/>
              <a:gd name="connsiteX1" fmla="*/ 157744 w 6205618"/>
              <a:gd name="connsiteY1" fmla="*/ 458537 h 4066673"/>
              <a:gd name="connsiteX2" fmla="*/ 470565 w 6205618"/>
              <a:gd name="connsiteY2" fmla="*/ 81547 h 4066673"/>
              <a:gd name="connsiteX3" fmla="*/ 1208502 w 6205618"/>
              <a:gd name="connsiteY3" fmla="*/ 41442 h 4066673"/>
              <a:gd name="connsiteX4" fmla="*/ 3205744 w 6205618"/>
              <a:gd name="connsiteY4" fmla="*/ 33421 h 4066673"/>
              <a:gd name="connsiteX5" fmla="*/ 5475702 w 6205618"/>
              <a:gd name="connsiteY5" fmla="*/ 241968 h 4066673"/>
              <a:gd name="connsiteX6" fmla="*/ 6093323 w 6205618"/>
              <a:gd name="connsiteY6" fmla="*/ 602915 h 4066673"/>
              <a:gd name="connsiteX7" fmla="*/ 6149470 w 6205618"/>
              <a:gd name="connsiteY7" fmla="*/ 1212515 h 4066673"/>
              <a:gd name="connsiteX8" fmla="*/ 5956965 w 6205618"/>
              <a:gd name="connsiteY8" fmla="*/ 1757947 h 4066673"/>
              <a:gd name="connsiteX9" fmla="*/ 5154859 w 6205618"/>
              <a:gd name="connsiteY9" fmla="*/ 1966494 h 4066673"/>
              <a:gd name="connsiteX10" fmla="*/ 4031912 w 6205618"/>
              <a:gd name="connsiteY10" fmla="*/ 2062747 h 4066673"/>
              <a:gd name="connsiteX11" fmla="*/ 3550649 w 6205618"/>
              <a:gd name="connsiteY11" fmla="*/ 2423694 h 4066673"/>
              <a:gd name="connsiteX12" fmla="*/ 3438354 w 6205618"/>
              <a:gd name="connsiteY12" fmla="*/ 3089442 h 4066673"/>
              <a:gd name="connsiteX13" fmla="*/ 3326059 w 6205618"/>
              <a:gd name="connsiteY13" fmla="*/ 3723105 h 4066673"/>
              <a:gd name="connsiteX14" fmla="*/ 2876881 w 6205618"/>
              <a:gd name="connsiteY14" fmla="*/ 4011863 h 4066673"/>
              <a:gd name="connsiteX15" fmla="*/ 1425070 w 6205618"/>
              <a:gd name="connsiteY15" fmla="*/ 4051968 h 4066673"/>
              <a:gd name="connsiteX16" fmla="*/ 478586 w 6205618"/>
              <a:gd name="connsiteY16" fmla="*/ 3947694 h 4066673"/>
              <a:gd name="connsiteX17" fmla="*/ 133681 w 6205618"/>
              <a:gd name="connsiteY17" fmla="*/ 3450389 h 4066673"/>
              <a:gd name="connsiteX18" fmla="*/ 13365 w 6205618"/>
              <a:gd name="connsiteY18" fmla="*/ 2030663 h 4066673"/>
              <a:gd name="connsiteX19" fmla="*/ 53490 w 6205618"/>
              <a:gd name="connsiteY19" fmla="*/ 1003170 h 406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05618" h="4066673">
                <a:moveTo>
                  <a:pt x="53490" y="1003170"/>
                </a:moveTo>
                <a:cubicBezTo>
                  <a:pt x="83548" y="716811"/>
                  <a:pt x="88232" y="612141"/>
                  <a:pt x="157744" y="458537"/>
                </a:cubicBezTo>
                <a:cubicBezTo>
                  <a:pt x="227257" y="304933"/>
                  <a:pt x="295439" y="151063"/>
                  <a:pt x="470565" y="81547"/>
                </a:cubicBezTo>
                <a:cubicBezTo>
                  <a:pt x="645691" y="12031"/>
                  <a:pt x="752639" y="49463"/>
                  <a:pt x="1208502" y="41442"/>
                </a:cubicBezTo>
                <a:cubicBezTo>
                  <a:pt x="1664365" y="33421"/>
                  <a:pt x="2494544" y="0"/>
                  <a:pt x="3205744" y="33421"/>
                </a:cubicBezTo>
                <a:cubicBezTo>
                  <a:pt x="3916944" y="66842"/>
                  <a:pt x="4994439" y="147052"/>
                  <a:pt x="5475702" y="241968"/>
                </a:cubicBezTo>
                <a:cubicBezTo>
                  <a:pt x="5956965" y="336884"/>
                  <a:pt x="5981028" y="441157"/>
                  <a:pt x="6093323" y="602915"/>
                </a:cubicBezTo>
                <a:cubicBezTo>
                  <a:pt x="6205618" y="764673"/>
                  <a:pt x="6172196" y="1020010"/>
                  <a:pt x="6149470" y="1212515"/>
                </a:cubicBezTo>
                <a:cubicBezTo>
                  <a:pt x="6126744" y="1405020"/>
                  <a:pt x="6122734" y="1632284"/>
                  <a:pt x="5956965" y="1757947"/>
                </a:cubicBezTo>
                <a:cubicBezTo>
                  <a:pt x="5791197" y="1883610"/>
                  <a:pt x="5475701" y="1915694"/>
                  <a:pt x="5154859" y="1966494"/>
                </a:cubicBezTo>
                <a:cubicBezTo>
                  <a:pt x="4834017" y="2017294"/>
                  <a:pt x="4299280" y="1986547"/>
                  <a:pt x="4031912" y="2062747"/>
                </a:cubicBezTo>
                <a:cubicBezTo>
                  <a:pt x="3764544" y="2138947"/>
                  <a:pt x="3649575" y="2252578"/>
                  <a:pt x="3550649" y="2423694"/>
                </a:cubicBezTo>
                <a:cubicBezTo>
                  <a:pt x="3451723" y="2594810"/>
                  <a:pt x="3475786" y="2872874"/>
                  <a:pt x="3438354" y="3089442"/>
                </a:cubicBezTo>
                <a:cubicBezTo>
                  <a:pt x="3400922" y="3306010"/>
                  <a:pt x="3419638" y="3569368"/>
                  <a:pt x="3326059" y="3723105"/>
                </a:cubicBezTo>
                <a:cubicBezTo>
                  <a:pt x="3232480" y="3876842"/>
                  <a:pt x="3193712" y="3957053"/>
                  <a:pt x="2876881" y="4011863"/>
                </a:cubicBezTo>
                <a:cubicBezTo>
                  <a:pt x="2560050" y="4066673"/>
                  <a:pt x="1824786" y="4062663"/>
                  <a:pt x="1425070" y="4051968"/>
                </a:cubicBezTo>
                <a:cubicBezTo>
                  <a:pt x="1025354" y="4041273"/>
                  <a:pt x="693818" y="4047957"/>
                  <a:pt x="478586" y="3947694"/>
                </a:cubicBezTo>
                <a:cubicBezTo>
                  <a:pt x="263355" y="3847431"/>
                  <a:pt x="211218" y="3769894"/>
                  <a:pt x="133681" y="3450389"/>
                </a:cubicBezTo>
                <a:cubicBezTo>
                  <a:pt x="56144" y="3130884"/>
                  <a:pt x="26730" y="2438533"/>
                  <a:pt x="13365" y="2030663"/>
                </a:cubicBezTo>
                <a:cubicBezTo>
                  <a:pt x="0" y="1622793"/>
                  <a:pt x="11359" y="1403424"/>
                  <a:pt x="53490" y="1003170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2003" name="Picture 5" descr="hail_v_updraf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2288" y="1265238"/>
            <a:ext cx="7527925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87842" y="173038"/>
            <a:ext cx="8357142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May 16, 2010 Hail Storm / OKC:</a:t>
            </a:r>
            <a:br>
              <a:rPr kumimoji="1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</a:br>
            <a:r>
              <a:rPr kumimoji="1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Hail Size vs. Updraft Intensity</a:t>
            </a:r>
            <a:endParaRPr kumimoji="1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462" y="5074902"/>
            <a:ext cx="1783098" cy="118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7925" y="4434829"/>
            <a:ext cx="1417342" cy="106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20000" t="10000" r="20000" b="10000"/>
          <a:stretch>
            <a:fillRect/>
          </a:stretch>
        </p:blipFill>
        <p:spPr bwMode="auto">
          <a:xfrm>
            <a:off x="1790657" y="4526268"/>
            <a:ext cx="1005829" cy="75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2242" y="5440658"/>
            <a:ext cx="1051586" cy="78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1496" y="128341"/>
            <a:ext cx="8467634" cy="674688"/>
          </a:xfrm>
        </p:spPr>
        <p:txBody>
          <a:bodyPr anchor="ctr">
            <a:normAutofit fontScale="90000"/>
          </a:bodyPr>
          <a:lstStyle/>
          <a:p>
            <a:r>
              <a:rPr lang="en-US" sz="3600" dirty="0">
                <a:latin typeface="Berlin Sans FB" pitchFamily="34" charset="0"/>
              </a:rPr>
              <a:t>May 10, </a:t>
            </a:r>
            <a:r>
              <a:rPr lang="en-US" sz="3600" dirty="0" smtClean="0">
                <a:latin typeface="Berlin Sans FB" pitchFamily="34" charset="0"/>
              </a:rPr>
              <a:t>2010 Oklahoma Tornadoes:</a:t>
            </a:r>
            <a:br>
              <a:rPr lang="en-US" sz="3600" dirty="0" smtClean="0">
                <a:latin typeface="Berlin Sans FB" pitchFamily="34" charset="0"/>
              </a:rPr>
            </a:br>
            <a:r>
              <a:rPr lang="en-US" sz="3600" dirty="0" smtClean="0">
                <a:latin typeface="Berlin Sans FB" pitchFamily="34" charset="0"/>
              </a:rPr>
              <a:t> Radar Shear vs. Vorticity</a:t>
            </a:r>
            <a:endParaRPr lang="en-US" sz="3600" dirty="0">
              <a:latin typeface="Berlin Sans FB" pitchFamily="34" charset="0"/>
            </a:endParaRPr>
          </a:p>
        </p:txBody>
      </p:sp>
      <p:pic>
        <p:nvPicPr>
          <p:cNvPr id="2429955" name="Picture 3"/>
          <p:cNvPicPr>
            <a:picLocks noChangeAspect="1"/>
          </p:cNvPicPr>
          <p:nvPr/>
        </p:nvPicPr>
        <p:blipFill>
          <a:blip r:embed="rId2" cstate="print"/>
          <a:srcRect r="50629"/>
          <a:stretch>
            <a:fillRect/>
          </a:stretch>
        </p:blipFill>
        <p:spPr bwMode="auto">
          <a:xfrm>
            <a:off x="4591803" y="1095759"/>
            <a:ext cx="4271461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9956" name="TextBox 4"/>
          <p:cNvSpPr txBox="1">
            <a:spLocks noChangeArrowheads="1"/>
          </p:cNvSpPr>
          <p:nvPr/>
        </p:nvSpPr>
        <p:spPr bwMode="auto">
          <a:xfrm>
            <a:off x="6245672" y="4991484"/>
            <a:ext cx="26400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r" eaLnBrk="1" hangingPunct="1"/>
            <a:r>
              <a:rPr lang="en-US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3DVAR assimilation vorticity track</a:t>
            </a:r>
          </a:p>
          <a:p>
            <a:pPr algn="r" eaLnBrk="1" hangingPunct="1"/>
            <a:r>
              <a:rPr lang="en-US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0-3 km MSL</a:t>
            </a:r>
          </a:p>
        </p:txBody>
      </p:sp>
      <p:sp>
        <p:nvSpPr>
          <p:cNvPr id="2429957" name="TextBox 5"/>
          <p:cNvSpPr txBox="1">
            <a:spLocks noChangeArrowheads="1"/>
          </p:cNvSpPr>
          <p:nvPr/>
        </p:nvSpPr>
        <p:spPr bwMode="auto">
          <a:xfrm>
            <a:off x="70898" y="4975442"/>
            <a:ext cx="27324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en-US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KTLX </a:t>
            </a:r>
            <a:r>
              <a:rPr lang="en-US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azimuthal shear track</a:t>
            </a:r>
          </a:p>
          <a:p>
            <a:pPr eaLnBrk="1" hangingPunct="1"/>
            <a:r>
              <a:rPr lang="en-US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0-3 km MSL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/>
          <a:srcRect l="18031" t="15595" r="45078" b="34153"/>
          <a:stretch>
            <a:fillRect/>
          </a:stretch>
        </p:blipFill>
        <p:spPr bwMode="auto">
          <a:xfrm>
            <a:off x="2786063" y="5113452"/>
            <a:ext cx="1678663" cy="132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2" cstate="print"/>
          <a:srcRect l="50378"/>
          <a:stretch>
            <a:fillRect/>
          </a:stretch>
        </p:blipFill>
        <p:spPr bwMode="auto">
          <a:xfrm>
            <a:off x="224589" y="1082059"/>
            <a:ext cx="4293276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0126" y="5113421"/>
            <a:ext cx="1774734" cy="13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356772" y="6122453"/>
            <a:ext cx="10039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en-US" sz="1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Norman, OK</a:t>
            </a:r>
            <a:endParaRPr lang="en-US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655218" y="6026944"/>
            <a:ext cx="69056" cy="69056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748088" y="6069806"/>
            <a:ext cx="871537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OUN WRF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427316" cy="4171950"/>
          </a:xfrm>
        </p:spPr>
        <p:txBody>
          <a:bodyPr/>
          <a:lstStyle/>
          <a:p>
            <a:r>
              <a:rPr lang="en-US" sz="2400" dirty="0" smtClean="0"/>
              <a:t>Specs:</a:t>
            </a:r>
          </a:p>
          <a:p>
            <a:pPr lvl="1"/>
            <a:r>
              <a:rPr lang="en-US" sz="2000" dirty="0" smtClean="0"/>
              <a:t>3-km grid</a:t>
            </a:r>
          </a:p>
          <a:p>
            <a:pPr lvl="1"/>
            <a:r>
              <a:rPr lang="en-US" sz="2000" dirty="0" smtClean="0"/>
              <a:t>Hourly cycle</a:t>
            </a:r>
          </a:p>
          <a:p>
            <a:pPr lvl="1"/>
            <a:r>
              <a:rPr lang="en-US" sz="2000" dirty="0" smtClean="0"/>
              <a:t>15 </a:t>
            </a:r>
            <a:r>
              <a:rPr lang="en-US" sz="2000" dirty="0" err="1" smtClean="0"/>
              <a:t>fcst</a:t>
            </a:r>
            <a:r>
              <a:rPr lang="en-US" sz="2000" dirty="0" smtClean="0"/>
              <a:t> intervals out to 8 h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400" dirty="0" smtClean="0"/>
              <a:t>Products:</a:t>
            </a:r>
          </a:p>
          <a:p>
            <a:pPr lvl="1"/>
            <a:r>
              <a:rPr lang="en-US" sz="2000" dirty="0" smtClean="0"/>
              <a:t>Composite </a:t>
            </a:r>
            <a:r>
              <a:rPr lang="en-US" sz="2000" dirty="0" smtClean="0"/>
              <a:t>Reflectivity </a:t>
            </a:r>
          </a:p>
          <a:p>
            <a:pPr lvl="1"/>
            <a:r>
              <a:rPr lang="en-US" sz="2000" dirty="0" smtClean="0"/>
              <a:t>1-km </a:t>
            </a:r>
            <a:r>
              <a:rPr lang="en-US" sz="2000" dirty="0" smtClean="0"/>
              <a:t>Reflectivity </a:t>
            </a:r>
          </a:p>
          <a:p>
            <a:pPr lvl="1"/>
            <a:r>
              <a:rPr lang="en-US" sz="2000" dirty="0" smtClean="0"/>
              <a:t>Instantaneous </a:t>
            </a:r>
            <a:r>
              <a:rPr lang="en-US" sz="2000" dirty="0" smtClean="0"/>
              <a:t>Updraft Helicity </a:t>
            </a:r>
          </a:p>
          <a:p>
            <a:pPr lvl="1"/>
            <a:r>
              <a:rPr lang="en-US" sz="2000" dirty="0" smtClean="0"/>
              <a:t>Maximum </a:t>
            </a:r>
            <a:r>
              <a:rPr lang="en-US" sz="2000" dirty="0" smtClean="0"/>
              <a:t>Hourly Updraft Helicity </a:t>
            </a:r>
          </a:p>
          <a:p>
            <a:pPr lvl="1"/>
            <a:r>
              <a:rPr lang="en-US" sz="2000" dirty="0" smtClean="0"/>
              <a:t>Maximum </a:t>
            </a:r>
            <a:r>
              <a:rPr lang="en-US" sz="2000" dirty="0" smtClean="0"/>
              <a:t>Hourly Column Hail </a:t>
            </a:r>
          </a:p>
          <a:p>
            <a:pPr lvl="1"/>
            <a:r>
              <a:rPr lang="en-US" sz="2000" dirty="0" smtClean="0"/>
              <a:t>10-m </a:t>
            </a:r>
            <a:r>
              <a:rPr lang="en-US" sz="2000" dirty="0" smtClean="0"/>
              <a:t>Wind Speed </a:t>
            </a:r>
          </a:p>
          <a:p>
            <a:endParaRPr lang="en-US" sz="24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14818" t="13414" r="41182" b="7232"/>
          <a:stretch>
            <a:fillRect/>
          </a:stretch>
        </p:blipFill>
        <p:spPr bwMode="auto">
          <a:xfrm>
            <a:off x="4835241" y="1850410"/>
            <a:ext cx="4253346" cy="431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823363"/>
            <a:ext cx="5106988" cy="3119027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8F8F8"/>
                </a:solidFill>
              </a:rPr>
              <a:t>To determine </a:t>
            </a:r>
            <a:r>
              <a:rPr lang="en-US" sz="2800" dirty="0">
                <a:solidFill>
                  <a:srgbClr val="F8F8F8"/>
                </a:solidFill>
              </a:rPr>
              <a:t>readiness </a:t>
            </a:r>
            <a:r>
              <a:rPr lang="en-US" sz="2800" dirty="0" smtClean="0">
                <a:solidFill>
                  <a:srgbClr val="F8F8F8"/>
                </a:solidFill>
              </a:rPr>
              <a:t>of </a:t>
            </a:r>
            <a:r>
              <a:rPr lang="en-US" sz="2800" dirty="0">
                <a:solidFill>
                  <a:srgbClr val="F8F8F8"/>
                </a:solidFill>
              </a:rPr>
              <a:t>GOES-R </a:t>
            </a:r>
            <a:r>
              <a:rPr lang="en-US" sz="2800" dirty="0" smtClean="0">
                <a:solidFill>
                  <a:srgbClr val="F8F8F8"/>
                </a:solidFill>
              </a:rPr>
              <a:t>“baseline” </a:t>
            </a:r>
            <a:r>
              <a:rPr lang="en-US" sz="2800" dirty="0">
                <a:solidFill>
                  <a:srgbClr val="F8F8F8"/>
                </a:solidFill>
              </a:rPr>
              <a:t>and “option-2” products prior to </a:t>
            </a:r>
            <a:r>
              <a:rPr lang="en-US" sz="2800" dirty="0" smtClean="0">
                <a:solidFill>
                  <a:srgbClr val="F8F8F8"/>
                </a:solidFill>
              </a:rPr>
              <a:t>launch of the satellite</a:t>
            </a:r>
            <a:endParaRPr lang="en-US" sz="2800" dirty="0">
              <a:solidFill>
                <a:srgbClr val="F8F8F8"/>
              </a:solidFill>
            </a:endParaRP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</a:rPr>
              <a:t>Develop training for users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</a:rPr>
              <a:t>Prepare for display within </a:t>
            </a:r>
            <a:r>
              <a:rPr lang="en-US" sz="2400" dirty="0" smtClean="0">
                <a:solidFill>
                  <a:srgbClr val="F8F8F8"/>
                </a:solidFill>
              </a:rPr>
              <a:t>AWIPS2</a:t>
            </a:r>
            <a:endParaRPr lang="en-US" sz="2400" dirty="0">
              <a:solidFill>
                <a:srgbClr val="F8F8F8"/>
              </a:solidFill>
            </a:endParaRPr>
          </a:p>
        </p:txBody>
      </p:sp>
      <p:sp>
        <p:nvSpPr>
          <p:cNvPr id="2488325" name="Rectangle 5"/>
          <p:cNvSpPr>
            <a:spLocks noChangeArrowheads="1"/>
          </p:cNvSpPr>
          <p:nvPr/>
        </p:nvSpPr>
        <p:spPr bwMode="auto">
          <a:xfrm>
            <a:off x="382986" y="448525"/>
            <a:ext cx="8806113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b"/>
          <a:lstStyle/>
          <a:p>
            <a:pPr algn="ctr"/>
            <a:r>
              <a:rPr kumimoji="1" lang="en-US" sz="3200" dirty="0">
                <a:solidFill>
                  <a:srgbClr val="FFFF00"/>
                </a:solidFill>
                <a:latin typeface="Berlin Sans FB" pitchFamily="34" charset="0"/>
              </a:rPr>
              <a:t>Geostationary Operational </a:t>
            </a:r>
            <a:endParaRPr kumimoji="1" lang="en-US" sz="3200" dirty="0" smtClean="0">
              <a:solidFill>
                <a:srgbClr val="FFFF00"/>
              </a:solidFill>
              <a:latin typeface="Berlin Sans FB" pitchFamily="34" charset="0"/>
            </a:endParaRPr>
          </a:p>
          <a:p>
            <a:pPr algn="ctr"/>
            <a:r>
              <a:rPr kumimoji="1" lang="en-US" sz="3200" dirty="0" smtClean="0">
                <a:solidFill>
                  <a:srgbClr val="FFFF00"/>
                </a:solidFill>
                <a:latin typeface="Berlin Sans FB" pitchFamily="34" charset="0"/>
              </a:rPr>
              <a:t>Environmental </a:t>
            </a:r>
            <a:r>
              <a:rPr kumimoji="1" lang="en-US" sz="3200" dirty="0">
                <a:solidFill>
                  <a:srgbClr val="FFFF00"/>
                </a:solidFill>
                <a:latin typeface="Berlin Sans FB" pitchFamily="34" charset="0"/>
              </a:rPr>
              <a:t>Satellite – R </a:t>
            </a:r>
            <a:r>
              <a:rPr kumimoji="1" lang="en-US" sz="3200" dirty="0" smtClean="0">
                <a:solidFill>
                  <a:srgbClr val="FFFF00"/>
                </a:solidFill>
                <a:latin typeface="Berlin Sans FB" pitchFamily="34" charset="0"/>
              </a:rPr>
              <a:t>series</a:t>
            </a:r>
            <a:endParaRPr kumimoji="1" lang="en-US" sz="3200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pic>
        <p:nvPicPr>
          <p:cNvPr id="2488326" name="Picture 6" descr="goes-r"/>
          <p:cNvPicPr>
            <a:picLocks noChangeAspect="1" noChangeArrowheads="1"/>
          </p:cNvPicPr>
          <p:nvPr/>
        </p:nvPicPr>
        <p:blipFill>
          <a:blip r:embed="rId2" cstate="print"/>
          <a:srcRect b="1288"/>
          <a:stretch>
            <a:fillRect/>
          </a:stretch>
        </p:blipFill>
        <p:spPr bwMode="auto">
          <a:xfrm>
            <a:off x="5581650" y="1823362"/>
            <a:ext cx="2986338" cy="443854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6759" name="Picture 9" descr="20100609_pGLMand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5395" y="1562581"/>
            <a:ext cx="6668382" cy="491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06761" name="Rectangle 9"/>
          <p:cNvSpPr>
            <a:spLocks noChangeArrowheads="1"/>
          </p:cNvSpPr>
          <p:nvPr/>
        </p:nvSpPr>
        <p:spPr bwMode="auto">
          <a:xfrm>
            <a:off x="507834" y="511043"/>
            <a:ext cx="7890208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b"/>
          <a:lstStyle/>
          <a:p>
            <a:pPr algn="ctr"/>
            <a:r>
              <a:rPr kumimoji="1" lang="en-US" sz="3200" dirty="0" smtClean="0">
                <a:solidFill>
                  <a:srgbClr val="FFFF00"/>
                </a:solidFill>
                <a:latin typeface="Berlin Sans FB" pitchFamily="34" charset="0"/>
              </a:rPr>
              <a:t>Pseudo-Geostationary Lightning</a:t>
            </a:r>
          </a:p>
          <a:p>
            <a:pPr algn="ctr"/>
            <a:r>
              <a:rPr kumimoji="1" lang="en-US" sz="3200" dirty="0" smtClean="0">
                <a:solidFill>
                  <a:srgbClr val="FFFF00"/>
                </a:solidFill>
                <a:latin typeface="Berlin Sans FB" pitchFamily="34" charset="0"/>
              </a:rPr>
              <a:t>Mapper (PGLM)</a:t>
            </a:r>
            <a:endParaRPr kumimoji="1" lang="en-US" sz="3200" dirty="0">
              <a:solidFill>
                <a:srgbClr val="FFFF00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160" y="273050"/>
            <a:ext cx="8213725" cy="674688"/>
          </a:xfrm>
        </p:spPr>
        <p:txBody>
          <a:bodyPr/>
          <a:lstStyle/>
          <a:p>
            <a:r>
              <a:rPr lang="en-US" sz="3200" dirty="0"/>
              <a:t>3D Lightning Mapping Array (</a:t>
            </a:r>
            <a:r>
              <a:rPr lang="en-US" sz="3200" dirty="0" smtClean="0"/>
              <a:t>LMA)</a:t>
            </a:r>
            <a:endParaRPr lang="en-US" sz="3200" dirty="0"/>
          </a:p>
        </p:txBody>
      </p:sp>
      <p:sp>
        <p:nvSpPr>
          <p:cNvPr id="2481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163" y="1665901"/>
            <a:ext cx="8245475" cy="4171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Cloud-to-ground + intra-cloud = </a:t>
            </a:r>
            <a:r>
              <a:rPr lang="en-US" sz="2400" b="1" dirty="0"/>
              <a:t>total lightning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Used to create PGLM proxy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4741863" y="2468563"/>
            <a:ext cx="4324350" cy="3121025"/>
            <a:chOff x="2875" y="1611"/>
            <a:chExt cx="2724" cy="1966"/>
          </a:xfrm>
        </p:grpSpPr>
        <p:pic>
          <p:nvPicPr>
            <p:cNvPr id="2481157" name="Picture 11" descr="ldar2fina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95" y="1611"/>
              <a:ext cx="2630" cy="1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Placeholder 19"/>
            <p:cNvSpPr txBox="1">
              <a:spLocks/>
            </p:cNvSpPr>
            <p:nvPr/>
          </p:nvSpPr>
          <p:spPr bwMode="auto">
            <a:xfrm>
              <a:off x="2875" y="3148"/>
              <a:ext cx="2724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>
                <a:spcBef>
                  <a:spcPct val="50000"/>
                </a:spcBef>
              </a:pPr>
              <a:r>
                <a:rPr lang="en-US" sz="800">
                  <a:solidFill>
                    <a:schemeClr val="bg1"/>
                  </a:solidFill>
                  <a:latin typeface="TradeGothicBoldTwo"/>
                  <a:cs typeface="Times New Roman" pitchFamily="18" charset="0"/>
                </a:rPr>
                <a:t>LMA visualization and attribute extraction </a:t>
              </a:r>
              <a:r>
                <a:rPr lang="en-US" sz="400">
                  <a:solidFill>
                    <a:schemeClr val="bg1"/>
                  </a:solidFill>
                  <a:latin typeface="TradeGothicBoldTwo"/>
                  <a:cs typeface="Times New Roman" pitchFamily="18" charset="0"/>
                </a:rPr>
                <a:t>(</a:t>
              </a:r>
              <a:r>
                <a:rPr lang="en-US" sz="400" i="1">
                  <a:solidFill>
                    <a:schemeClr val="bg1"/>
                  </a:solidFill>
                  <a:latin typeface="TradeGothicBoldTwo"/>
                  <a:cs typeface="Times New Roman" pitchFamily="18" charset="0"/>
                </a:rPr>
                <a:t>Courtesy: Scott Rudolsky, Florida State University</a:t>
              </a:r>
              <a:r>
                <a:rPr lang="en-US" sz="400">
                  <a:solidFill>
                    <a:schemeClr val="bg1"/>
                  </a:solidFill>
                  <a:latin typeface="TradeGothicBoldTwo"/>
                  <a:cs typeface="Times New Roman" pitchFamily="18" charset="0"/>
                </a:rPr>
                <a:t>)</a:t>
              </a:r>
            </a:p>
          </p:txBody>
        </p:sp>
      </p:grpSp>
      <p:pic>
        <p:nvPicPr>
          <p:cNvPr id="7" name="Picture 6" descr="LMA_ldar_lo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674" y="3600273"/>
            <a:ext cx="3898048" cy="2616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638" y="5767136"/>
            <a:ext cx="183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LMA Networks</a:t>
            </a:r>
            <a:endParaRPr lang="en-US" sz="1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5338" y="228600"/>
            <a:ext cx="6265862" cy="1143000"/>
          </a:xfrm>
        </p:spPr>
        <p:txBody>
          <a:bodyPr/>
          <a:lstStyle/>
          <a:p>
            <a:r>
              <a:rPr lang="en-US" sz="3600"/>
              <a:t>The NOAA Hazardous Weather Testbed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345073" y="2117562"/>
            <a:ext cx="2141620" cy="1455821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FORECASTERS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latin typeface="+mn-lt"/>
              </a:rPr>
              <a:t>RESEARCHERS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DEVELOPERS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latin typeface="+mn-lt"/>
              </a:rPr>
              <a:t>TRAINERS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USERS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1106905" y="4499793"/>
            <a:ext cx="3850106" cy="1600200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+mn-lt"/>
              </a:rPr>
              <a:t>OBSERVING PLATFORMS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chemeClr val="bg1"/>
                </a:solidFill>
                <a:latin typeface="+mn-lt"/>
              </a:rPr>
              <a:t>NUMERICAL MODELS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+mn-lt"/>
              </a:rPr>
              <a:t>ALGORITHMS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chemeClr val="bg1"/>
                </a:solidFill>
                <a:latin typeface="+mn-lt"/>
              </a:rPr>
              <a:t>PRODUCTS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+mn-lt"/>
              </a:rPr>
              <a:t>SERVICES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956694"/>
            <a:ext cx="4855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94397"/>
              </a:avLst>
            </a:prstTxWarp>
            <a:spAutoFit/>
          </a:bodyPr>
          <a:lstStyle/>
          <a:p>
            <a:pPr algn="ctr"/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Collaboration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6128" y="4298830"/>
            <a:ext cx="4855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94397"/>
              </a:avLst>
            </a:prstTxWarp>
            <a:spAutoFit/>
          </a:bodyPr>
          <a:lstStyle/>
          <a:p>
            <a:pPr algn="ctr"/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Evaluation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6" name="Picture 14" descr="04232008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0" y="2516188"/>
            <a:ext cx="2228850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dsc_0127"/>
          <p:cNvPicPr>
            <a:picLocks noChangeAspect="1" noChangeArrowheads="1"/>
          </p:cNvPicPr>
          <p:nvPr/>
        </p:nvPicPr>
        <p:blipFill>
          <a:blip r:embed="rId3" cstate="print"/>
          <a:srcRect r="30797"/>
          <a:stretch>
            <a:fillRect/>
          </a:stretch>
        </p:blipFill>
        <p:spPr bwMode="auto">
          <a:xfrm>
            <a:off x="6994525" y="2278063"/>
            <a:ext cx="1965325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nwc3"/>
          <p:cNvPicPr>
            <a:picLocks noChangeAspect="1" noChangeArrowheads="1"/>
          </p:cNvPicPr>
          <p:nvPr/>
        </p:nvPicPr>
        <p:blipFill>
          <a:blip r:embed="rId4" cstate="print"/>
          <a:srcRect r="3773"/>
          <a:stretch>
            <a:fillRect/>
          </a:stretch>
        </p:blipFill>
        <p:spPr bwMode="auto">
          <a:xfrm>
            <a:off x="5399088" y="4311650"/>
            <a:ext cx="30130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07834" y="511043"/>
            <a:ext cx="7890208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b"/>
          <a:lstStyle/>
          <a:p>
            <a:pPr algn="ctr"/>
            <a:r>
              <a:rPr kumimoji="1" lang="en-US" sz="3200" dirty="0" smtClean="0">
                <a:solidFill>
                  <a:srgbClr val="FFFF00"/>
                </a:solidFill>
                <a:latin typeface="Berlin Sans FB" pitchFamily="34" charset="0"/>
              </a:rPr>
              <a:t>UAH</a:t>
            </a:r>
            <a:r>
              <a:rPr kumimoji="1" lang="en-US" sz="3200" dirty="0" smtClean="0">
                <a:solidFill>
                  <a:srgbClr val="FFFF00"/>
                </a:solidFill>
                <a:latin typeface="Berlin Sans FB" pitchFamily="34" charset="0"/>
              </a:rPr>
              <a:t> Convective Initiation:</a:t>
            </a:r>
          </a:p>
          <a:p>
            <a:pPr algn="ctr"/>
            <a:r>
              <a:rPr kumimoji="1" lang="en-US" sz="3200" dirty="0" smtClean="0">
                <a:solidFill>
                  <a:srgbClr val="FFFF00"/>
                </a:solidFill>
                <a:latin typeface="Berlin Sans FB" pitchFamily="34" charset="0"/>
              </a:rPr>
              <a:t>“SATCAST”</a:t>
            </a:r>
            <a:endParaRPr kumimoji="1" lang="en-US" sz="3200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pic>
        <p:nvPicPr>
          <p:cNvPr id="40" name="Picture 39" descr="uahc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581" y="1668920"/>
            <a:ext cx="7614703" cy="47318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294934" y="414058"/>
            <a:ext cx="7890208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b"/>
          <a:lstStyle/>
          <a:p>
            <a:pPr algn="ctr"/>
            <a:r>
              <a:rPr kumimoji="1" lang="en-US" sz="2800" dirty="0" smtClean="0">
                <a:solidFill>
                  <a:srgbClr val="FFFF00"/>
                </a:solidFill>
                <a:latin typeface="Berlin Sans FB" pitchFamily="34" charset="0"/>
              </a:rPr>
              <a:t>UW</a:t>
            </a:r>
            <a:r>
              <a:rPr kumimoji="1" lang="en-US" sz="2800" dirty="0" smtClean="0">
                <a:solidFill>
                  <a:srgbClr val="FFFF00"/>
                </a:solidFill>
                <a:latin typeface="Berlin Sans FB" pitchFamily="34" charset="0"/>
              </a:rPr>
              <a:t> Convective Initiation – Cloud Top Cooling:</a:t>
            </a:r>
          </a:p>
          <a:p>
            <a:pPr algn="ctr"/>
            <a:r>
              <a:rPr kumimoji="1" lang="en-US" sz="2800" dirty="0" smtClean="0">
                <a:solidFill>
                  <a:srgbClr val="FFFF00"/>
                </a:solidFill>
                <a:latin typeface="Berlin Sans FB" pitchFamily="34" charset="0"/>
              </a:rPr>
              <a:t>Detection in Cirrus-covered areas</a:t>
            </a:r>
            <a:endParaRPr kumimoji="1" lang="en-US" sz="2800" dirty="0" smtClean="0">
              <a:solidFill>
                <a:srgbClr val="FFFF00"/>
              </a:solidFill>
              <a:latin typeface="Berlin Sans FB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6358" y="5470007"/>
            <a:ext cx="6491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Thin cirrus above developing convective line prevents detection of vertically growing convective clouds; addition of cloud optical depth allows diagnosis of valid UW-CTC rates</a:t>
            </a:r>
            <a:endParaRPr lang="en-US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Picture 4" descr="instctc_east_20110414_2010UT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79576"/>
            <a:ext cx="4681728" cy="3448873"/>
          </a:xfrm>
          <a:prstGeom prst="rect">
            <a:avLst/>
          </a:prstGeom>
        </p:spPr>
      </p:pic>
      <p:pic>
        <p:nvPicPr>
          <p:cNvPr id="6" name="Picture 5" descr="instctc_vodall_east_20110414_2010UT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2272" y="1179576"/>
            <a:ext cx="4681728" cy="344887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17217399">
            <a:off x="2041401" y="1971562"/>
            <a:ext cx="1049808" cy="85425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860842" y="2767263"/>
            <a:ext cx="1604211" cy="270274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465053" y="3025343"/>
            <a:ext cx="2219158" cy="24446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 rot="17217399">
            <a:off x="6399940" y="1971562"/>
            <a:ext cx="1049808" cy="85425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55895" y="1179576"/>
            <a:ext cx="802105" cy="304319"/>
          </a:xfrm>
          <a:prstGeom prst="rect">
            <a:avLst/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artungetal_figure5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/>
        </p:blipFill>
        <p:spPr>
          <a:xfrm>
            <a:off x="4746844" y="1804139"/>
            <a:ext cx="4075572" cy="31977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18362" y="5399870"/>
            <a:ext cx="3879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Weak                  Moderate      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Strong</a:t>
            </a: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UW-CTC	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UW-CTC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      UW-CTC</a:t>
            </a:r>
            <a:endParaRPr lang="en-US" sz="16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&gt; -10 	    -10 &gt;= CTC &gt; -20        &lt;= -20</a:t>
            </a:r>
            <a:endParaRPr lang="en-US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535741" y="4704712"/>
            <a:ext cx="120316" cy="69515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744247" y="4704712"/>
            <a:ext cx="0" cy="69515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974141" y="4704712"/>
            <a:ext cx="0" cy="6951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ieglaffetal_figure7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986" y="1789122"/>
            <a:ext cx="4377576" cy="2154409"/>
          </a:xfrm>
          <a:prstGeom prst="rect">
            <a:avLst/>
          </a:prstGeom>
        </p:spPr>
      </p:pic>
      <p:pic>
        <p:nvPicPr>
          <p:cNvPr id="19" name="Picture 18" descr="sieglaffetal_figure8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" b="51372"/>
          <a:stretch/>
        </p:blipFill>
        <p:spPr>
          <a:xfrm>
            <a:off x="96985" y="4172098"/>
            <a:ext cx="4364182" cy="1977615"/>
          </a:xfrm>
          <a:prstGeom prst="rect">
            <a:avLst/>
          </a:prstGeom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352809" y="414058"/>
            <a:ext cx="7890208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b"/>
          <a:lstStyle/>
          <a:p>
            <a:pPr algn="ctr"/>
            <a:r>
              <a:rPr kumimoji="1" lang="en-US" sz="2800" dirty="0" smtClean="0">
                <a:solidFill>
                  <a:srgbClr val="FFFF00"/>
                </a:solidFill>
                <a:latin typeface="Berlin Sans FB" pitchFamily="34" charset="0"/>
              </a:rPr>
              <a:t>UW</a:t>
            </a:r>
            <a:r>
              <a:rPr kumimoji="1" lang="en-US" sz="2800" dirty="0" smtClean="0">
                <a:solidFill>
                  <a:srgbClr val="FFFF00"/>
                </a:solidFill>
                <a:latin typeface="Berlin Sans FB" pitchFamily="34" charset="0"/>
              </a:rPr>
              <a:t> Convective Initiation – Cloud Top Cooling:</a:t>
            </a:r>
          </a:p>
          <a:p>
            <a:pPr algn="ctr"/>
            <a:r>
              <a:rPr kumimoji="1" lang="en-US" sz="2800" dirty="0" smtClean="0">
                <a:solidFill>
                  <a:srgbClr val="FFFF00"/>
                </a:solidFill>
                <a:latin typeface="Berlin Sans FB" pitchFamily="34" charset="0"/>
              </a:rPr>
              <a:t>Relating CTC to Radar/MRMS products</a:t>
            </a:r>
            <a:endParaRPr kumimoji="1" lang="en-US" sz="2800" dirty="0" smtClean="0">
              <a:solidFill>
                <a:srgbClr val="FFFF00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New for </a:t>
            </a:r>
            <a:r>
              <a:rPr lang="en-US" dirty="0" smtClean="0"/>
              <a:t>EWP in 2012</a:t>
            </a:r>
            <a:br>
              <a:rPr lang="en-US" dirty="0" smtClean="0"/>
            </a:br>
            <a:r>
              <a:rPr lang="en-US" dirty="0" smtClean="0"/>
              <a:t>(Spring Experiment only)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 smtClean="0"/>
              <a:t>Added an EWP </a:t>
            </a:r>
            <a:r>
              <a:rPr lang="en-US" sz="2000" dirty="0" smtClean="0"/>
              <a:t>training shift</a:t>
            </a:r>
            <a:r>
              <a:rPr lang="en-US" sz="2000" dirty="0" smtClean="0"/>
              <a:t> </a:t>
            </a:r>
            <a:r>
              <a:rPr lang="en-US" sz="2000" dirty="0" smtClean="0"/>
              <a:t>(a 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day; 8h supernumerary):</a:t>
            </a:r>
            <a:endParaRPr lang="en-US" sz="2000" dirty="0" smtClean="0"/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latin typeface="Calibri" pitchFamily="34" charset="0"/>
              </a:rPr>
              <a:t>Taken at WFO within two weeks prior to travel to Norman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Training materials posted online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latin typeface="Calibri" pitchFamily="34" charset="0"/>
              </a:rPr>
              <a:t>WES Virtual Machine Case on DVD, job sheets online</a:t>
            </a:r>
            <a:r>
              <a:rPr lang="en-US" sz="1800" dirty="0" smtClean="0">
                <a:latin typeface="Calibri" pitchFamily="34" charset="0"/>
              </a:rPr>
              <a:t/>
            </a:r>
            <a:br>
              <a:rPr lang="en-US" sz="1800" dirty="0" smtClean="0">
                <a:latin typeface="Calibri" pitchFamily="34" charset="0"/>
              </a:rPr>
            </a:br>
            <a:endParaRPr lang="en-US" sz="1800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2000" dirty="0" smtClean="0"/>
              <a:t>“Flex” shifts</a:t>
            </a:r>
            <a:endParaRPr lang="en-US" sz="2000" dirty="0" smtClean="0"/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latin typeface="Calibri" pitchFamily="34" charset="0"/>
              </a:rPr>
              <a:t>On Tue, Wed, Thu only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Start time between 12pm and 3pm;  finish 8 hours later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Time determined at the end of previous day shift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Based on expected timing of severe using Day2 outlook.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Allows for greater flexibility to capture weather events.</a:t>
            </a:r>
            <a:br>
              <a:rPr lang="en-US" sz="1800" dirty="0" smtClean="0"/>
            </a:br>
            <a:endParaRPr lang="en-US" sz="1800" dirty="0" smtClean="0"/>
          </a:p>
          <a:p>
            <a:pPr>
              <a:defRPr/>
            </a:pPr>
            <a:r>
              <a:rPr lang="en-US" sz="2000" dirty="0" smtClean="0"/>
              <a:t>EWP2012 Webinars</a:t>
            </a:r>
          </a:p>
          <a:p>
            <a:pPr lvl="1">
              <a:defRPr/>
            </a:pPr>
            <a:r>
              <a:rPr lang="en-US" sz="1800" dirty="0" smtClean="0"/>
              <a:t>More later…</a:t>
            </a:r>
            <a:endParaRPr lang="en-US" sz="1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2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/>
              <a:t>1200p</a:t>
            </a:r>
            <a:r>
              <a:rPr lang="en-US" sz="2000" dirty="0" smtClean="0"/>
              <a:t>	Convene to NSSL Dev Lab (NWC2820)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1200p </a:t>
            </a:r>
            <a:r>
              <a:rPr lang="en-US" sz="2000" dirty="0" smtClean="0">
                <a:solidFill>
                  <a:srgbClr val="FFFF00"/>
                </a:solidFill>
              </a:rPr>
              <a:t>	Welcome and Introductions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1215p </a:t>
            </a:r>
            <a:r>
              <a:rPr lang="en-US" sz="2000" dirty="0" smtClean="0">
                <a:solidFill>
                  <a:srgbClr val="FFFF00"/>
                </a:solidFill>
              </a:rPr>
              <a:t>	EWP2011 </a:t>
            </a:r>
            <a:r>
              <a:rPr lang="en-US" sz="2000" dirty="0" smtClean="0">
                <a:solidFill>
                  <a:srgbClr val="FFFF00"/>
                </a:solidFill>
              </a:rPr>
              <a:t>Orientation </a:t>
            </a:r>
            <a:r>
              <a:rPr lang="en-US" sz="2000" dirty="0" smtClean="0">
                <a:solidFill>
                  <a:srgbClr val="FFFF00"/>
                </a:solidFill>
              </a:rPr>
              <a:t>Briefing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100p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Break</a:t>
            </a:r>
            <a:endParaRPr 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80000"/>
              </a:lnSpc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115p </a:t>
            </a:r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Convene </a:t>
            </a:r>
            <a:r>
              <a:rPr lang="en-US" sz="2000" dirty="0" smtClean="0">
                <a:solidFill>
                  <a:srgbClr val="FFFF00"/>
                </a:solidFill>
              </a:rPr>
              <a:t>in HWT Operations Area for on-hands </a:t>
            </a:r>
            <a:r>
              <a:rPr lang="en-US" sz="2000" dirty="0" smtClean="0">
                <a:solidFill>
                  <a:srgbClr val="FFFF00"/>
                </a:solidFill>
              </a:rPr>
              <a:t>AWIPS2 	Familiarization and procedure building</a:t>
            </a:r>
            <a:endParaRPr lang="en-US" sz="2000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315p </a:t>
            </a:r>
            <a:r>
              <a:rPr lang="en-US" sz="2000" dirty="0" smtClean="0">
                <a:solidFill>
                  <a:schemeClr val="bg1"/>
                </a:solidFill>
              </a:rPr>
              <a:t>	Break</a:t>
            </a:r>
          </a:p>
          <a:p>
            <a:pPr marL="1141413" indent="-1141413"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345p </a:t>
            </a:r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Real-time warning operations </a:t>
            </a:r>
            <a:r>
              <a:rPr lang="en-US" sz="2000" dirty="0" smtClean="0">
                <a:solidFill>
                  <a:srgbClr val="FFFF00"/>
                </a:solidFill>
              </a:rPr>
              <a:t>in HWT Operations </a:t>
            </a:r>
            <a:r>
              <a:rPr lang="en-US" sz="2000" dirty="0" smtClean="0">
                <a:solidFill>
                  <a:srgbClr val="FFFF00"/>
                </a:solidFill>
              </a:rPr>
              <a:t>Area</a:t>
            </a:r>
            <a:endParaRPr lang="en-US" sz="2000" dirty="0" smtClean="0">
              <a:solidFill>
                <a:srgbClr val="FFFF00"/>
              </a:solidFill>
            </a:endParaRPr>
          </a:p>
          <a:p>
            <a:pPr marL="1141413" indent="-1141413"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/>
              <a:t>???p</a:t>
            </a:r>
            <a:r>
              <a:rPr lang="en-US" sz="2000" dirty="0" smtClean="0"/>
              <a:t>	</a:t>
            </a:r>
            <a:r>
              <a:rPr lang="en-US" sz="2000" dirty="0" smtClean="0"/>
              <a:t>Dinner Break  (time chosen based on </a:t>
            </a:r>
            <a:r>
              <a:rPr lang="en-US" sz="2000" dirty="0" err="1" smtClean="0"/>
              <a:t>wx</a:t>
            </a:r>
            <a:r>
              <a:rPr lang="en-US" sz="2000" dirty="0" smtClean="0"/>
              <a:t>)</a:t>
            </a:r>
          </a:p>
          <a:p>
            <a:pPr marL="1141413" indent="-1141413"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715p	Fill out feedback survey</a:t>
            </a:r>
          </a:p>
          <a:p>
            <a:pPr marL="1141413" indent="-1141413"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745p	Day 2 forecast discussion to choose tomorrow’s “flex” shift time</a:t>
            </a:r>
          </a:p>
          <a:p>
            <a:pPr marL="1141413" indent="-1141413"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/>
              <a:t>800p	Adjourn</a:t>
            </a:r>
            <a:endParaRPr lang="en-US" sz="2000" dirty="0" smtClean="0"/>
          </a:p>
          <a:p>
            <a:pPr>
              <a:lnSpc>
                <a:spcPct val="80000"/>
              </a:lnSpc>
              <a:buFont typeface="Monotype Sorts" pitchFamily="2" charset="2"/>
              <a:buNone/>
              <a:tabLst>
                <a:tab pos="2060575" algn="l"/>
              </a:tabLst>
              <a:defRPr/>
            </a:pPr>
            <a:endParaRPr lang="en-US" sz="2000" dirty="0" smtClean="0"/>
          </a:p>
        </p:txBody>
      </p:sp>
      <p:sp>
        <p:nvSpPr>
          <p:cNvPr id="20142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Monday </a:t>
            </a:r>
            <a:r>
              <a:rPr lang="en-US" dirty="0" smtClean="0"/>
              <a:t>Schedule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Tue-Wed-Thu</a:t>
            </a:r>
            <a:br>
              <a:rPr lang="en-US" dirty="0" smtClean="0"/>
            </a:br>
            <a:r>
              <a:rPr lang="en-US" dirty="0" smtClean="0"/>
              <a:t>“Flex” Shift Schedule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Determined at the end of the previous day’s operations shift, based on expected timing of weather</a:t>
            </a:r>
          </a:p>
          <a:p>
            <a:r>
              <a:rPr lang="en-US" sz="2400" dirty="0" smtClean="0"/>
              <a:t>Start time anywhere between 12 – 3pm</a:t>
            </a:r>
          </a:p>
          <a:p>
            <a:r>
              <a:rPr lang="en-US" sz="2400" dirty="0" smtClean="0"/>
              <a:t>Finish 8 hours later</a:t>
            </a:r>
          </a:p>
          <a:p>
            <a:r>
              <a:rPr lang="en-US" sz="2400" dirty="0" smtClean="0"/>
              <a:t>Dinner break time will be based on </a:t>
            </a:r>
            <a:r>
              <a:rPr lang="en-US" sz="2400" dirty="0" err="1" smtClean="0"/>
              <a:t>wx</a:t>
            </a:r>
            <a:r>
              <a:rPr lang="en-US" sz="2400" dirty="0" smtClean="0"/>
              <a:t> activity</a:t>
            </a:r>
          </a:p>
          <a:p>
            <a:r>
              <a:rPr lang="en-US" sz="2400" dirty="0" smtClean="0"/>
              <a:t>Forecasters fill out feedback surveys 45 minutes before end of shift</a:t>
            </a:r>
          </a:p>
          <a:p>
            <a:r>
              <a:rPr lang="en-US" sz="2400" dirty="0" smtClean="0"/>
              <a:t>Day 2 “flex” shift time decision made in last 15 minutes of current shift.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Friday </a:t>
            </a:r>
            <a:r>
              <a:rPr lang="en-US" dirty="0" smtClean="0"/>
              <a:t>Schedule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1000am	Convene in Dev Lab</a:t>
            </a:r>
          </a:p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1000am-1140am</a:t>
            </a:r>
            <a:r>
              <a:rPr lang="en-US" sz="1800" dirty="0" smtClean="0">
                <a:solidFill>
                  <a:srgbClr val="FFFF00"/>
                </a:solidFill>
              </a:rPr>
              <a:t>	Weekly debrief (Dev Lab</a:t>
            </a:r>
            <a:r>
              <a:rPr lang="en-US" sz="1800" dirty="0" smtClean="0">
                <a:solidFill>
                  <a:srgbClr val="FFFF00"/>
                </a:solidFill>
              </a:rPr>
              <a:t>)</a:t>
            </a:r>
          </a:p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1140am	Break to grab lunch, move to WDTB Conference Room</a:t>
            </a:r>
            <a:endParaRPr lang="en-US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1200pm-100pm	</a:t>
            </a:r>
            <a:r>
              <a:rPr lang="en-US" sz="1800" dirty="0" smtClean="0">
                <a:solidFill>
                  <a:srgbClr val="FFFF00"/>
                </a:solidFill>
              </a:rPr>
              <a:t>EWP2012 Weekly Webinar (WDTB Conference Room)</a:t>
            </a:r>
            <a:endParaRPr lang="en-US" sz="1800" dirty="0" smtClean="0">
              <a:solidFill>
                <a:srgbClr val="FFFF00"/>
              </a:solidFill>
            </a:endParaRPr>
          </a:p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/>
              <a:t>100pm	Operations End for the week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EWP2012 Weekly Webinars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478456" cy="4171950"/>
          </a:xfrm>
        </p:spPr>
        <p:txBody>
          <a:bodyPr/>
          <a:lstStyle/>
          <a:p>
            <a:r>
              <a:rPr lang="en-US" sz="2000" dirty="0" smtClean="0"/>
              <a:t>A summary of that week's experience, </a:t>
            </a:r>
            <a:r>
              <a:rPr lang="en-US" sz="2000" u="sng" dirty="0" smtClean="0"/>
              <a:t>presented by the NWS participants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Each forecaster has 5 minutes to discuss their key takeaway that week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Audience:  WFO/CWSU peers, RHQ, NWHQ, funding agencies. 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Facilitated by WDTB (similar to dual-</a:t>
            </a:r>
            <a:r>
              <a:rPr lang="en-US" sz="2000" dirty="0" err="1" smtClean="0"/>
              <a:t>pol</a:t>
            </a:r>
            <a:r>
              <a:rPr lang="en-US" sz="2000" dirty="0" smtClean="0"/>
              <a:t> "Storm of the Month</a:t>
            </a:r>
            <a:r>
              <a:rPr lang="en-US" sz="2000" dirty="0" smtClean="0"/>
              <a:t>").</a:t>
            </a:r>
          </a:p>
          <a:p>
            <a:endParaRPr lang="en-US" sz="2000" dirty="0" smtClean="0"/>
          </a:p>
          <a:p>
            <a:r>
              <a:rPr lang="en-US" sz="2000" dirty="0" smtClean="0"/>
              <a:t>Remainder of the hour will be devoted to Q&amp;A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Each Friday from 12-1 CDT (1-2 EDT) from the NWC in Norman.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EWP Personnel</a:t>
            </a:r>
          </a:p>
        </p:txBody>
      </p:sp>
      <p:sp>
        <p:nvSpPr>
          <p:cNvPr id="201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Forecasters/Evaluators</a:t>
            </a:r>
          </a:p>
          <a:p>
            <a:pPr>
              <a:lnSpc>
                <a:spcPct val="90000"/>
              </a:lnSpc>
              <a:defRPr/>
            </a:pP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Weekly Coordinator (WC)</a:t>
            </a:r>
          </a:p>
          <a:p>
            <a:pPr>
              <a:lnSpc>
                <a:spcPct val="90000"/>
              </a:lnSpc>
              <a:defRPr/>
            </a:pP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Webinar Facilitator (WDTB)</a:t>
            </a:r>
          </a:p>
          <a:p>
            <a:pPr>
              <a:lnSpc>
                <a:spcPct val="90000"/>
              </a:lnSpc>
              <a:defRPr/>
            </a:pP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Project Scientists</a:t>
            </a:r>
          </a:p>
          <a:p>
            <a:pPr>
              <a:lnSpc>
                <a:spcPct val="90000"/>
              </a:lnSpc>
              <a:defRPr/>
            </a:pP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EWP </a:t>
            </a:r>
            <a:r>
              <a:rPr lang="en-US" sz="2000" dirty="0" smtClean="0"/>
              <a:t>Officers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Travis Smith (co-Team Leader)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David Andra (co-Team Leader)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Greg </a:t>
            </a:r>
            <a:r>
              <a:rPr lang="en-US" sz="1800" dirty="0" smtClean="0"/>
              <a:t>Stumpf (Operations Coordinator)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Darrel Kingfield (IT </a:t>
            </a:r>
            <a:r>
              <a:rPr lang="en-US" sz="1800" dirty="0" smtClean="0"/>
              <a:t>Coordinator)</a:t>
            </a:r>
          </a:p>
          <a:p>
            <a:pPr lvl="1">
              <a:lnSpc>
                <a:spcPct val="90000"/>
              </a:lnSpc>
              <a:defRPr/>
            </a:pPr>
            <a:endParaRPr lang="en-US" sz="1800" dirty="0" smtClean="0"/>
          </a:p>
          <a:p>
            <a:pPr>
              <a:lnSpc>
                <a:spcPct val="90000"/>
              </a:lnSpc>
              <a:defRPr/>
            </a:pPr>
            <a:endParaRPr lang="en-US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725863"/>
            <a:ext cx="7013575" cy="674687"/>
          </a:xfrm>
        </p:spPr>
        <p:txBody>
          <a:bodyPr/>
          <a:lstStyle/>
          <a:p>
            <a:r>
              <a:rPr lang="en-US" dirty="0"/>
              <a:t>EWP Technology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the HWT</a:t>
            </a:r>
          </a:p>
        </p:txBody>
      </p:sp>
      <p:sp>
        <p:nvSpPr>
          <p:cNvPr id="236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850" y="1891488"/>
            <a:ext cx="5089024" cy="41719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NWS Advanced </a:t>
            </a:r>
            <a:r>
              <a:rPr lang="en-US" sz="2000" dirty="0"/>
              <a:t>Weather Interactive Processing </a:t>
            </a:r>
            <a:r>
              <a:rPr lang="en-US" sz="2000" dirty="0" smtClean="0"/>
              <a:t>System 2 </a:t>
            </a:r>
            <a:r>
              <a:rPr lang="en-US" sz="2000" dirty="0"/>
              <a:t>(</a:t>
            </a:r>
            <a:r>
              <a:rPr lang="en-US" sz="2000" dirty="0" smtClean="0"/>
              <a:t>AWIPS2):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Can emulate any forecast office nationwide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Displays </a:t>
            </a:r>
            <a:r>
              <a:rPr lang="en-US" sz="1800" dirty="0"/>
              <a:t>experimental products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Issue experimental warnings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Situational Awareness Display (SAD)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Television </a:t>
            </a:r>
            <a:r>
              <a:rPr lang="en-US" sz="1800" dirty="0"/>
              <a:t>feeds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Streaming storm chaser dash cams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etc…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en-US" sz="2000" dirty="0"/>
          </a:p>
        </p:txBody>
      </p:sp>
      <p:pic>
        <p:nvPicPr>
          <p:cNvPr id="2368516" name="Picture 4" descr="dsc_0127"/>
          <p:cNvPicPr>
            <a:picLocks noChangeAspect="1" noChangeArrowheads="1"/>
          </p:cNvPicPr>
          <p:nvPr/>
        </p:nvPicPr>
        <p:blipFill>
          <a:blip r:embed="rId2" cstate="print"/>
          <a:srcRect r="30797"/>
          <a:stretch>
            <a:fillRect/>
          </a:stretch>
        </p:blipFill>
        <p:spPr bwMode="auto">
          <a:xfrm>
            <a:off x="5418138" y="1584325"/>
            <a:ext cx="3532187" cy="342582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4881563" y="4464050"/>
            <a:ext cx="2765425" cy="1892300"/>
            <a:chOff x="1714" y="1066"/>
            <a:chExt cx="3978" cy="2721"/>
          </a:xfrm>
        </p:grpSpPr>
        <p:sp>
          <p:nvSpPr>
            <p:cNvPr id="2368518" name="Rectangle 6"/>
            <p:cNvSpPr>
              <a:spLocks noChangeAspect="1" noChangeArrowheads="1"/>
            </p:cNvSpPr>
            <p:nvPr/>
          </p:nvSpPr>
          <p:spPr bwMode="auto">
            <a:xfrm>
              <a:off x="1714" y="1066"/>
              <a:ext cx="3978" cy="27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68519" name="Picture 7" descr="HWT-Layout20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78" y="1143"/>
              <a:ext cx="3857" cy="255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14463" y="268688"/>
            <a:ext cx="6076950" cy="674688"/>
          </a:xfrm>
        </p:spPr>
        <p:txBody>
          <a:bodyPr/>
          <a:lstStyle/>
          <a:p>
            <a:r>
              <a:rPr lang="en-US" sz="3600"/>
              <a:t>HWT Motivation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313037" y="1839154"/>
          <a:ext cx="57749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0" descr="img_00301"/>
          <p:cNvPicPr>
            <a:picLocks noChangeAspect="1" noChangeArrowheads="1"/>
          </p:cNvPicPr>
          <p:nvPr/>
        </p:nvPicPr>
        <p:blipFill>
          <a:blip r:embed="rId7" cstate="print"/>
          <a:srcRect l="18810" t="14049" r="17082"/>
          <a:stretch>
            <a:fillRect/>
          </a:stretch>
        </p:blipFill>
        <p:spPr bwMode="auto">
          <a:xfrm>
            <a:off x="6705600" y="2084400"/>
            <a:ext cx="2286000" cy="2043113"/>
          </a:xfrm>
          <a:prstGeom prst="rect">
            <a:avLst/>
          </a:prstGeom>
          <a:noFill/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1" descr="100_3579"/>
          <p:cNvPicPr>
            <a:picLocks noChangeAspect="1" noChangeArrowheads="1"/>
          </p:cNvPicPr>
          <p:nvPr/>
        </p:nvPicPr>
        <p:blipFill>
          <a:blip r:embed="rId8" cstate="print"/>
          <a:srcRect t="14175" r="-3061" b="18826"/>
          <a:stretch>
            <a:fillRect/>
          </a:stretch>
        </p:blipFill>
        <p:spPr bwMode="auto">
          <a:xfrm>
            <a:off x="6324600" y="3913200"/>
            <a:ext cx="2286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 cstate="print"/>
          <a:srcRect r="46750"/>
          <a:stretch>
            <a:fillRect/>
          </a:stretch>
        </p:blipFill>
        <p:spPr bwMode="auto">
          <a:xfrm>
            <a:off x="6115049" y="1689904"/>
            <a:ext cx="2620179" cy="276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EWP Web Presence</a:t>
            </a:r>
          </a:p>
        </p:txBody>
      </p:sp>
      <p:sp>
        <p:nvSpPr>
          <p:cNvPr id="198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6063" y="1752600"/>
            <a:ext cx="5984875" cy="417195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000" dirty="0" smtClean="0"/>
              <a:t>External (public)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http://ewp.nssl.noaa.gov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Content: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General Information about the EWP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Past experiment information</a:t>
            </a:r>
          </a:p>
          <a:p>
            <a:pPr lvl="1">
              <a:lnSpc>
                <a:spcPct val="80000"/>
              </a:lnSpc>
              <a:defRPr/>
            </a:pPr>
            <a:endParaRPr lang="en-US" sz="1800" dirty="0" smtClean="0"/>
          </a:p>
          <a:p>
            <a:pPr>
              <a:lnSpc>
                <a:spcPct val="80000"/>
              </a:lnSpc>
              <a:defRPr/>
            </a:pPr>
            <a:r>
              <a:rPr lang="en-US" sz="2000" dirty="0" smtClean="0"/>
              <a:t>Internal (private)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https://</a:t>
            </a:r>
            <a:r>
              <a:rPr lang="en-US" sz="1800" dirty="0" smtClean="0"/>
              <a:t>secure.nssl.noaa.gov/projects/ewp2012/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NOAA </a:t>
            </a:r>
            <a:r>
              <a:rPr lang="en-US" sz="1600" dirty="0" smtClean="0"/>
              <a:t>LDAP user and password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Content: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The EWP Blog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Operations Plans</a:t>
            </a:r>
            <a:endParaRPr lang="en-US" sz="1600" dirty="0" smtClean="0"/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Training Materials</a:t>
            </a:r>
            <a:endParaRPr lang="en-US" sz="1600" dirty="0" smtClean="0"/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Schedules (Google Calendar)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Other </a:t>
            </a:r>
            <a:r>
              <a:rPr lang="en-US" sz="1600" dirty="0" smtClean="0"/>
              <a:t>useful links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 cstate="print"/>
          <a:srcRect l="20595" t="13832" r="22038" b="9561"/>
          <a:stretch>
            <a:fillRect/>
          </a:stretch>
        </p:blipFill>
        <p:spPr bwMode="auto">
          <a:xfrm>
            <a:off x="5381625" y="4013200"/>
            <a:ext cx="21748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627" name="Rectangle 3"/>
          <p:cNvSpPr>
            <a:spLocks noGrp="1" noChangeArrowheads="1"/>
          </p:cNvSpPr>
          <p:nvPr>
            <p:ph type="title"/>
          </p:nvPr>
        </p:nvSpPr>
        <p:spPr>
          <a:xfrm>
            <a:off x="1414463" y="50800"/>
            <a:ext cx="6076950" cy="674688"/>
          </a:xfrm>
        </p:spPr>
        <p:txBody>
          <a:bodyPr/>
          <a:lstStyle/>
          <a:p>
            <a:r>
              <a:rPr lang="en-US"/>
              <a:t>What is the HWT?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39738" y="3005138"/>
            <a:ext cx="8178800" cy="3400425"/>
            <a:chOff x="277" y="1802"/>
            <a:chExt cx="5152" cy="2142"/>
          </a:xfrm>
        </p:grpSpPr>
        <p:pic>
          <p:nvPicPr>
            <p:cNvPr id="2458629" name="Picture 5" descr="hwt_3circle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6" y="2104"/>
              <a:ext cx="4530" cy="1840"/>
            </a:xfrm>
            <a:prstGeom prst="rect">
              <a:avLst/>
            </a:prstGeom>
            <a:noFill/>
          </p:spPr>
        </p:pic>
        <p:sp>
          <p:nvSpPr>
            <p:cNvPr id="2458630" name="Rectangle 6"/>
            <p:cNvSpPr>
              <a:spLocks noChangeArrowheads="1"/>
            </p:cNvSpPr>
            <p:nvPr/>
          </p:nvSpPr>
          <p:spPr bwMode="auto">
            <a:xfrm>
              <a:off x="277" y="1802"/>
              <a:ext cx="5152" cy="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Font typeface="Monotype Sorts" pitchFamily="2" charset="2"/>
                <a:buNone/>
              </a:pPr>
              <a:r>
                <a:rPr kumimoji="1" lang="en-US" sz="2800" i="1">
                  <a:solidFill>
                    <a:schemeClr val="bg1"/>
                  </a:solidFill>
                  <a:latin typeface="Calibri" pitchFamily="34" charset="0"/>
                </a:rPr>
                <a:t>…but an organization:</a:t>
              </a: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Font typeface="Monotype Sorts" pitchFamily="2" charset="2"/>
                <a:buNone/>
              </a:pPr>
              <a:endParaRPr kumimoji="1" lang="en-US" sz="2800" i="1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pic>
        <p:nvPicPr>
          <p:cNvPr id="2458626" name="Picture 7" descr="hwt_panorama_800"/>
          <p:cNvPicPr>
            <a:picLocks noChangeAspect="1" noChangeArrowheads="1"/>
          </p:cNvPicPr>
          <p:nvPr/>
        </p:nvPicPr>
        <p:blipFill>
          <a:blip r:embed="rId3" cstate="print"/>
          <a:srcRect l="377"/>
          <a:stretch>
            <a:fillRect/>
          </a:stretch>
        </p:blipFill>
        <p:spPr bwMode="auto">
          <a:xfrm>
            <a:off x="193675" y="1407650"/>
            <a:ext cx="8805863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32" name="Text Box 8"/>
          <p:cNvSpPr txBox="1">
            <a:spLocks noChangeArrowheads="1"/>
          </p:cNvSpPr>
          <p:nvPr/>
        </p:nvSpPr>
        <p:spPr bwMode="auto">
          <a:xfrm>
            <a:off x="2336375" y="864725"/>
            <a:ext cx="287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kumimoji="1" lang="en-US" sz="2800" i="1" dirty="0">
                <a:solidFill>
                  <a:schemeClr val="bg1"/>
                </a:solidFill>
                <a:latin typeface="Calibri" pitchFamily="34" charset="0"/>
              </a:rPr>
              <a:t>Not just a facility…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HWT Experimental Warning Program (EWP)</a:t>
            </a:r>
          </a:p>
        </p:txBody>
      </p:sp>
      <p:sp>
        <p:nvSpPr>
          <p:cNvPr id="2459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4259179" cy="4171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u="sng" dirty="0" smtClean="0"/>
              <a:t>Mission</a:t>
            </a:r>
            <a:r>
              <a:rPr lang="en-US" sz="2000" dirty="0" smtClean="0"/>
              <a:t>:  Improve prediction </a:t>
            </a:r>
            <a:r>
              <a:rPr lang="en-US" sz="2000" dirty="0"/>
              <a:t>of severe convective weather at the “warning scale” (0-2 hours</a:t>
            </a:r>
            <a:r>
              <a:rPr lang="en-US" sz="2000" dirty="0" smtClean="0"/>
              <a:t>).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Norman has a large community of researchers, operational meteorologists, students, industry.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But, we serve </a:t>
            </a:r>
            <a:r>
              <a:rPr lang="en-US" sz="2000" u="sng" dirty="0"/>
              <a:t>all</a:t>
            </a:r>
            <a:r>
              <a:rPr lang="en-US" sz="2000" dirty="0"/>
              <a:t> National Weather Service WFOs nationwide</a:t>
            </a:r>
            <a:r>
              <a:rPr lang="en-US" sz="2000" dirty="0" smtClean="0"/>
              <a:t>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</p:txBody>
      </p:sp>
      <p:pic>
        <p:nvPicPr>
          <p:cNvPr id="4" name="Picture 4" descr="GOES-R_Color_M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1538" y="2070965"/>
            <a:ext cx="1267054" cy="991048"/>
          </a:xfrm>
          <a:prstGeom prst="rect">
            <a:avLst/>
          </a:prstGeom>
          <a:noFill/>
        </p:spPr>
      </p:pic>
      <p:pic>
        <p:nvPicPr>
          <p:cNvPr id="5" name="Picture 5" descr="casa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7190" y="3741820"/>
            <a:ext cx="1029660" cy="981037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4153" y="5658353"/>
            <a:ext cx="1166948" cy="5534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2833" y="4896117"/>
            <a:ext cx="866630" cy="858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9" descr="NO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5405" y="3390332"/>
            <a:ext cx="823728" cy="82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5" descr="NSSL.eps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94632" y="2753409"/>
            <a:ext cx="823728" cy="82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MDL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1895" y="4484946"/>
            <a:ext cx="908103" cy="908104"/>
          </a:xfrm>
          <a:prstGeom prst="rect">
            <a:avLst/>
          </a:prstGeom>
          <a:noFill/>
        </p:spPr>
      </p:pic>
      <p:pic>
        <p:nvPicPr>
          <p:cNvPr id="11" name="Picture 10" descr="nwswhite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90465" y="3865932"/>
            <a:ext cx="959861" cy="947038"/>
          </a:xfrm>
          <a:prstGeom prst="rect">
            <a:avLst/>
          </a:prstGeom>
        </p:spPr>
      </p:pic>
      <p:pic>
        <p:nvPicPr>
          <p:cNvPr id="12" name="Picture 11" descr="sswim-tran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22622" y="2270967"/>
            <a:ext cx="1412625" cy="1200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</a:t>
            </a:r>
            <a:r>
              <a:rPr lang="en-US" dirty="0" smtClean="0"/>
              <a:t>is tested?</a:t>
            </a:r>
            <a:endParaRPr lang="en-US" dirty="0" smtClean="0"/>
          </a:p>
        </p:txBody>
      </p:sp>
      <p:sp>
        <p:nvSpPr>
          <p:cNvPr id="199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New sensors: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/>
              <a:t>Radar, satellite, lightning, etc.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New Applications/Algorithms</a:t>
            </a:r>
            <a:r>
              <a:rPr lang="en-US" sz="2800" dirty="0" smtClean="0"/>
              <a:t>: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/>
              <a:t>Multi-sensor integration (MRMS), GOES-R proxies, lightning jump, etc.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New </a:t>
            </a:r>
            <a:r>
              <a:rPr lang="en-US" sz="2800" dirty="0" smtClean="0"/>
              <a:t>Methodologies:</a:t>
            </a:r>
            <a:endParaRPr lang="en-US" sz="2800" dirty="0" smtClean="0"/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/>
              <a:t>Best </a:t>
            </a:r>
            <a:r>
              <a:rPr lang="en-US" sz="2400" dirty="0" smtClean="0"/>
              <a:t>practices, new concepts, products, services </a:t>
            </a:r>
            <a:endParaRPr lang="en-US" sz="2400" dirty="0" smtClean="0"/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/>
              <a:t>Social Science integration</a:t>
            </a:r>
            <a:endParaRPr lang="en-US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09073" y="-228600"/>
            <a:ext cx="6916356" cy="15160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Former EWP </a:t>
            </a:r>
            <a:r>
              <a:rPr lang="en-US" dirty="0" smtClean="0"/>
              <a:t>Experiments</a:t>
            </a:r>
          </a:p>
        </p:txBody>
      </p:sp>
      <p:sp>
        <p:nvSpPr>
          <p:cNvPr id="20009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888075" y="1257300"/>
            <a:ext cx="5349875" cy="1008063"/>
          </a:xfrm>
        </p:spPr>
        <p:txBody>
          <a:bodyPr/>
          <a:lstStyle/>
          <a:p>
            <a:pPr algn="ctr">
              <a:defRPr/>
            </a:pPr>
            <a:r>
              <a:rPr lang="en-US" sz="2000" dirty="0" smtClean="0">
                <a:latin typeface="Tahoma" pitchFamily="34" charset="0"/>
              </a:rPr>
              <a:t>2007 - 2011</a:t>
            </a:r>
            <a:endParaRPr lang="en-US" sz="2000" dirty="0" smtClean="0">
              <a:latin typeface="Tahoma" pitchFamily="34" charset="0"/>
            </a:endParaRPr>
          </a:p>
        </p:txBody>
      </p:sp>
      <p:pic>
        <p:nvPicPr>
          <p:cNvPr id="12293" name="Picture 13" descr="phi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7888" y="4044950"/>
            <a:ext cx="29305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4" descr="cas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3013" y="1951038"/>
            <a:ext cx="3187700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5" descr="mrm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775" y="4249738"/>
            <a:ext cx="3100388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44663" y="-228600"/>
            <a:ext cx="5845175" cy="15160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Current EWP Experiments</a:t>
            </a:r>
          </a:p>
        </p:txBody>
      </p:sp>
      <p:sp>
        <p:nvSpPr>
          <p:cNvPr id="20009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911225" y="1257300"/>
            <a:ext cx="5349875" cy="1008063"/>
          </a:xfrm>
        </p:spPr>
        <p:txBody>
          <a:bodyPr/>
          <a:lstStyle/>
          <a:p>
            <a:pPr algn="ctr">
              <a:defRPr/>
            </a:pPr>
            <a:r>
              <a:rPr lang="en-US" sz="2000" dirty="0" smtClean="0">
                <a:latin typeface="Tahoma" pitchFamily="34" charset="0"/>
              </a:rPr>
              <a:t>2012</a:t>
            </a:r>
            <a:endParaRPr lang="en-US" sz="2000" dirty="0" smtClean="0">
              <a:latin typeface="Tahoma" pitchFamily="34" charset="0"/>
            </a:endParaRPr>
          </a:p>
        </p:txBody>
      </p:sp>
      <p:pic>
        <p:nvPicPr>
          <p:cNvPr id="17412" name="Picture 7" descr="3dva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1562100"/>
            <a:ext cx="343535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 descr="goesr-pgl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9173" y="1562100"/>
            <a:ext cx="3665538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9" descr="oun-wrf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2984" y="3887788"/>
            <a:ext cx="3417887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parise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1249" y="4206875"/>
            <a:ext cx="2303462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170" name="Title 1"/>
          <p:cNvSpPr>
            <a:spLocks noGrp="1"/>
          </p:cNvSpPr>
          <p:nvPr>
            <p:ph type="title" idx="4294967295"/>
          </p:nvPr>
        </p:nvSpPr>
        <p:spPr>
          <a:xfrm>
            <a:off x="1125463" y="346663"/>
            <a:ext cx="7048500" cy="674687"/>
          </a:xfrm>
        </p:spPr>
        <p:txBody>
          <a:bodyPr anchor="ctr"/>
          <a:lstStyle/>
          <a:p>
            <a:r>
              <a:rPr lang="en-US" dirty="0" smtClean="0">
                <a:latin typeface="Berlin Sans FB" pitchFamily="34" charset="0"/>
              </a:rPr>
              <a:t>EWP2012 Timeline</a:t>
            </a:r>
            <a:endParaRPr lang="en-US" dirty="0">
              <a:solidFill>
                <a:srgbClr val="FF0000"/>
              </a:solidFill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599" y="1644650"/>
            <a:ext cx="5790236" cy="4525963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smtClean="0"/>
              <a:t>Spring Experiment </a:t>
            </a:r>
            <a:r>
              <a:rPr lang="en-US" sz="2600" dirty="0"/>
              <a:t>(</a:t>
            </a:r>
            <a:r>
              <a:rPr lang="en-US" sz="2600" dirty="0" smtClean="0">
                <a:solidFill>
                  <a:srgbClr val="FFFF00"/>
                </a:solidFill>
              </a:rPr>
              <a:t>May, Jun</a:t>
            </a:r>
            <a:r>
              <a:rPr lang="en-US" sz="2600" dirty="0" smtClean="0"/>
              <a:t>):</a:t>
            </a:r>
            <a:endParaRPr lang="en-US" sz="2600" dirty="0"/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GOES-R </a:t>
            </a:r>
            <a:r>
              <a:rPr lang="en-US" sz="2200" dirty="0" smtClean="0"/>
              <a:t>Satellite</a:t>
            </a:r>
            <a:endParaRPr lang="en-US" sz="2200" dirty="0"/>
          </a:p>
          <a:p>
            <a:pPr lvl="1">
              <a:buFont typeface="Arial" pitchFamily="34" charset="0"/>
              <a:buChar char="•"/>
            </a:pPr>
            <a:r>
              <a:rPr lang="en-US" sz="2200" dirty="0"/>
              <a:t>OUN-WRF Local high-resolution modeling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/>
              <a:t>Warn-On-Forecast (WOF) real-time data </a:t>
            </a:r>
            <a:r>
              <a:rPr lang="en-US" sz="2200" dirty="0" smtClean="0"/>
              <a:t>assimilation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4-6 forecasters per week</a:t>
            </a:r>
            <a:endParaRPr lang="en-US" sz="2200" dirty="0" smtClean="0"/>
          </a:p>
          <a:p>
            <a:pPr lvl="1"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Summer Experiment (</a:t>
            </a:r>
            <a:r>
              <a:rPr lang="en-US" sz="2600" dirty="0" smtClean="0">
                <a:solidFill>
                  <a:srgbClr val="FFFF00"/>
                </a:solidFill>
              </a:rPr>
              <a:t>Jun, Jul, Aug</a:t>
            </a:r>
            <a:r>
              <a:rPr lang="en-US" sz="2600" dirty="0" smtClean="0"/>
              <a:t>):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Phased Array Radar Innovative Sensing Experiment (PARISE)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2 forecasters per week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Independent of spring experiment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FFFF00"/>
                </a:solidFill>
              </a:rPr>
              <a:t>Project still under development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/>
              <a:t>Will have significant component devoted to forecaster decision making and cognitive task analysis</a:t>
            </a:r>
          </a:p>
          <a:p>
            <a:pPr lvl="1"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Monotype Sorts" pitchFamily="2" charset="2"/>
              <a:buNone/>
            </a:pPr>
            <a:endParaRPr lang="en-US" sz="2600" dirty="0"/>
          </a:p>
          <a:p>
            <a:endParaRPr lang="en-US" sz="2600" dirty="0"/>
          </a:p>
        </p:txBody>
      </p:sp>
      <p:pic>
        <p:nvPicPr>
          <p:cNvPr id="2439194" name="Picture 6" descr="IMG_439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8563" y="382905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9195" name="Picture 7" descr="IMG_439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8563" y="200025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17467</TotalTime>
  <Words>874</Words>
  <Application>Microsoft Office PowerPoint</Application>
  <PresentationFormat>On-screen Show (4:3)</PresentationFormat>
  <Paragraphs>227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Times New Roman</vt:lpstr>
      <vt:lpstr>Arial</vt:lpstr>
      <vt:lpstr>Arial Black</vt:lpstr>
      <vt:lpstr>Tahoma</vt:lpstr>
      <vt:lpstr>Monotype Sorts</vt:lpstr>
      <vt:lpstr>Wingdings</vt:lpstr>
      <vt:lpstr>Calibri</vt:lpstr>
      <vt:lpstr>Contemporary Portrait</vt:lpstr>
      <vt:lpstr>Overview of the NSSL 2012 Experimental Warning Program EWP2012</vt:lpstr>
      <vt:lpstr>The NOAA Hazardous Weather Testbed</vt:lpstr>
      <vt:lpstr>HWT Motivation</vt:lpstr>
      <vt:lpstr>What is the HWT?</vt:lpstr>
      <vt:lpstr>HWT Experimental Warning Program (EWP)</vt:lpstr>
      <vt:lpstr>What is tested?</vt:lpstr>
      <vt:lpstr>Former EWP Experiments</vt:lpstr>
      <vt:lpstr>Current EWP Experiments</vt:lpstr>
      <vt:lpstr>EWP2012 Timeline</vt:lpstr>
      <vt:lpstr>Spring Experiment</vt:lpstr>
      <vt:lpstr>“Warn On Forecast” (WOF)</vt:lpstr>
      <vt:lpstr>“Warn On Forecast” (WOF)</vt:lpstr>
      <vt:lpstr>  Real-time 3D data assimilation (3DVAR)</vt:lpstr>
      <vt:lpstr>Slide 14</vt:lpstr>
      <vt:lpstr>May 10, 2010 Oklahoma Tornadoes:  Radar Shear vs. Vorticity</vt:lpstr>
      <vt:lpstr>OUN WRF</vt:lpstr>
      <vt:lpstr>Slide 17</vt:lpstr>
      <vt:lpstr>Slide 18</vt:lpstr>
      <vt:lpstr>3D Lightning Mapping Array (LMA)</vt:lpstr>
      <vt:lpstr>Slide 20</vt:lpstr>
      <vt:lpstr>Slide 21</vt:lpstr>
      <vt:lpstr>Slide 22</vt:lpstr>
      <vt:lpstr>New for EWP in 2012 (Spring Experiment only)</vt:lpstr>
      <vt:lpstr>Monday Schedule</vt:lpstr>
      <vt:lpstr>Tue-Wed-Thu “Flex” Shift Schedule</vt:lpstr>
      <vt:lpstr>Friday Schedule</vt:lpstr>
      <vt:lpstr>EWP2012 Weekly Webinars</vt:lpstr>
      <vt:lpstr>EWP Personnel</vt:lpstr>
      <vt:lpstr>EWP Technology  in the HWT</vt:lpstr>
      <vt:lpstr>EWP Web Presence</vt:lpstr>
    </vt:vector>
  </TitlesOfParts>
  <Company>NSSL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nssl</dc:creator>
  <cp:lastModifiedBy>Greg Stumpf</cp:lastModifiedBy>
  <cp:revision>3226</cp:revision>
  <cp:lastPrinted>1999-04-21T21:33:27Z</cp:lastPrinted>
  <dcterms:created xsi:type="dcterms:W3CDTF">1998-08-06T20:45:07Z</dcterms:created>
  <dcterms:modified xsi:type="dcterms:W3CDTF">2012-05-01T04:28:18Z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stumpf@nssl.noaa.gov</vt:lpwstr>
  </property>
  <property fmtid="{D5CDD505-2E9C-101B-9397-08002B2CF9AE}" pid="8" name="HomePage">
    <vt:lpwstr>http://www.nssl.noaa.gov/~stumpf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C:\My Documents\Greg\Presentations\NWS-SR FTW 99</vt:lpwstr>
  </property>
</Properties>
</file>