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4"/>
  </p:notesMasterIdLst>
  <p:sldIdLst>
    <p:sldId id="256" r:id="rId2"/>
    <p:sldId id="270" r:id="rId3"/>
    <p:sldId id="280" r:id="rId4"/>
    <p:sldId id="257" r:id="rId5"/>
    <p:sldId id="259" r:id="rId6"/>
    <p:sldId id="258" r:id="rId7"/>
    <p:sldId id="285" r:id="rId8"/>
    <p:sldId id="286" r:id="rId9"/>
    <p:sldId id="288" r:id="rId10"/>
    <p:sldId id="290" r:id="rId11"/>
    <p:sldId id="291" r:id="rId12"/>
    <p:sldId id="294" r:id="rId13"/>
    <p:sldId id="263" r:id="rId14"/>
    <p:sldId id="265" r:id="rId15"/>
    <p:sldId id="281" r:id="rId16"/>
    <p:sldId id="262" r:id="rId17"/>
    <p:sldId id="266" r:id="rId18"/>
    <p:sldId id="282" r:id="rId19"/>
    <p:sldId id="271" r:id="rId20"/>
    <p:sldId id="273" r:id="rId21"/>
    <p:sldId id="278" r:id="rId22"/>
    <p:sldId id="276" r:id="rId23"/>
    <p:sldId id="272" r:id="rId24"/>
    <p:sldId id="297" r:id="rId25"/>
    <p:sldId id="293" r:id="rId26"/>
    <p:sldId id="284" r:id="rId27"/>
    <p:sldId id="279" r:id="rId28"/>
    <p:sldId id="295" r:id="rId29"/>
    <p:sldId id="261" r:id="rId30"/>
    <p:sldId id="287" r:id="rId31"/>
    <p:sldId id="289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1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19846-D726-4D64-A0B3-1440569A050D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68C0B-9589-4ED6-8DD7-B7A5DD410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3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E6CB6-F9D1-8D43-985D-3885DA0028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31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boxes </a:t>
            </a:r>
            <a:r>
              <a:rPr lang="en-US" baseline="0" dirty="0" smtClean="0"/>
              <a:t> - </a:t>
            </a:r>
            <a:r>
              <a:rPr lang="en-US" dirty="0" smtClean="0"/>
              <a:t>hydrostatic models</a:t>
            </a:r>
          </a:p>
          <a:p>
            <a:r>
              <a:rPr lang="en-US" dirty="0" smtClean="0"/>
              <a:t>Purple</a:t>
            </a:r>
            <a:r>
              <a:rPr lang="en-US" baseline="0" dirty="0" smtClean="0"/>
              <a:t> boxes - non-hydrostatic models</a:t>
            </a:r>
          </a:p>
          <a:p>
            <a:r>
              <a:rPr lang="en-US" baseline="0" dirty="0" smtClean="0"/>
              <a:t>Yellow boxes – components developed for HIWPP</a:t>
            </a:r>
          </a:p>
          <a:p>
            <a:r>
              <a:rPr lang="en-US" baseline="0" dirty="0" smtClean="0"/>
              <a:t>Green lines - verification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DBD-1877-CC4C-90F1-4B76D47D7F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57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DBD-1877-CC4C-90F1-4B76D47D7F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57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Unidata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Overview of HIWPP - plans, goals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The table of the Work Breakdown Structure diagram, which would show all the pieces and provide some names of the players which the committee members will probably know.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A slide about the trusted partners program - what it is, how it would work.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A table of the data to be made available and the volumes expected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Something about how we see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Unidata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participating in this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-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liason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 University community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- a source of the data for the community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- 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I'm not sure if we could do a quick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TerraViz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demo or maybe play one of the canned videos that Eric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Julien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have, but it could whet their appetite.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DBD-1877-CC4C-90F1-4B76D47D7F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57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E6CB6-F9D1-8D43-985D-3885DA0028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82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21FCD0-D536-475F-BACE-E0B8FA705A3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996F0-74A2-4B55-86D8-BD5CEECD1EB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1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HPC = High Performance</a:t>
            </a:r>
            <a:r>
              <a:rPr lang="en-US" baseline="0" dirty="0" smtClean="0"/>
              <a:t> Computing</a:t>
            </a:r>
            <a:endParaRPr lang="en-US" dirty="0" smtClean="0"/>
          </a:p>
          <a:p>
            <a:r>
              <a:rPr lang="en-US" dirty="0" smtClean="0"/>
              <a:t>MPFG</a:t>
            </a:r>
            <a:r>
              <a:rPr lang="en-US" baseline="0" dirty="0" smtClean="0"/>
              <a:t> = Massively Parallel, Fine Grain</a:t>
            </a:r>
          </a:p>
          <a:p>
            <a:r>
              <a:rPr lang="en-US" baseline="0" dirty="0" smtClean="0"/>
              <a:t>GPU = Graphical Processing Unit</a:t>
            </a:r>
            <a:endParaRPr lang="en-US" dirty="0" smtClean="0"/>
          </a:p>
          <a:p>
            <a:r>
              <a:rPr lang="en-US" dirty="0" smtClean="0"/>
              <a:t>4D-En-Var</a:t>
            </a:r>
            <a:r>
              <a:rPr lang="en-US" baseline="0" dirty="0" smtClean="0"/>
              <a:t> = hybrid Four-Dimensional, Ensemble </a:t>
            </a:r>
            <a:r>
              <a:rPr lang="en-US" baseline="0" dirty="0" err="1" smtClean="0"/>
              <a:t>Kalman</a:t>
            </a:r>
            <a:r>
              <a:rPr lang="en-US" baseline="0" dirty="0" smtClean="0"/>
              <a:t> Filter, </a:t>
            </a:r>
            <a:r>
              <a:rPr lang="en-US" baseline="0" dirty="0" err="1" smtClean="0"/>
              <a:t>Variational</a:t>
            </a:r>
            <a:r>
              <a:rPr lang="en-US" baseline="0" dirty="0" smtClean="0"/>
              <a:t> assimilation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Sources:</a:t>
            </a:r>
          </a:p>
          <a:p>
            <a:r>
              <a:rPr lang="en-US" dirty="0" smtClean="0"/>
              <a:t>Image:  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/commons/b/b0/Titan1.jpg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E6CB6-F9D1-8D43-985D-3885DA002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2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E6CB6-F9D1-8D43-985D-3885DA002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82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E6CB6-F9D1-8D43-985D-3885DA002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1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GFS:	Global Forecast System</a:t>
            </a:r>
          </a:p>
          <a:p>
            <a:pPr marL="0" lvl="1"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FIM:	Flow-following, finite volume Icosahedral Model</a:t>
            </a:r>
          </a:p>
          <a:p>
            <a:pPr marL="0" lvl="1"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NAVGEM:	Navy Global Environmental Model</a:t>
            </a:r>
          </a:p>
          <a:p>
            <a:pPr marL="0" lvl="1"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  <a:p>
            <a:pPr marL="0" lvl="1"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E.g. FIM (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http://fim.noaa.gov/</a:t>
            </a:r>
            <a:r>
              <a:rPr lang="en-US" dirty="0" smtClean="0">
                <a:latin typeface="Arial" charset="0"/>
                <a:ea typeface="ＭＳ Ｐゴシック" pitchFamily="34" charset="-128"/>
              </a:rPr>
              <a:t>)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Two of the 3 unique aspects of the FIM are ones that you can see, for its vertical and horizontal coordinate systems.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   - the isentropic-sigma hybrid vertical coordinate, which DOES adapt and generally follow air parcels up and down, and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   - the use of the intriguing soccer-ball like icosahedral horizontal grid.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4BA473-E13D-42B9-8971-8795158E027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NIM:	Non-Hydrostatic Icosahedral Model</a:t>
            </a:r>
          </a:p>
          <a:p>
            <a:pPr marL="0" lvl="1"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MPAS:	Model for Prediction Across Scales</a:t>
            </a:r>
          </a:p>
          <a:p>
            <a:pPr marL="0" lvl="1"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NMMB:	Non-Hydrostatic Multi-scale Model</a:t>
            </a:r>
          </a:p>
          <a:p>
            <a:pPr marL="0" lvl="1"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HiRAM:	High-Resolution Atmospheric Model</a:t>
            </a:r>
          </a:p>
          <a:p>
            <a:pPr marL="0" lvl="1"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NEPTUNE:	Navy Non-Hydrostatic Prediction System</a:t>
            </a:r>
          </a:p>
          <a:p>
            <a:pPr marL="0" lvl="1"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B0A660-993C-47D9-8FE0-3BF7F7F4C30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Sources: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Image (AOML):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   </a:t>
            </a:r>
            <a:r>
              <a:rPr lang="en-US" u="sng" dirty="0" smtClean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https://storm.aoml.noaa.gov/realtime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FEAA19-54B3-4AB5-8B15-759FBEC02C8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Sources: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  <a:ea typeface="ＭＳ Ｐゴシック" pitchFamily="34" charset="-128"/>
              </a:rPr>
              <a:t>Image:  http://www.esrl.noaa.gov/neis/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81524C-6E49-4607-9250-D3F5548F9F3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96E9FD-D32C-494A-ABE6-3EAA926A1EF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54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9848945-A9F1-4A2D-AA46-1987836F269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0C87942-1F14-475E-99F7-C06555E5C31B}" type="datetimeFigureOut">
              <a:rPr lang="en-US" smtClean="0"/>
              <a:t>12/17/2014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ti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is.noaa.gov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19.png"/><Relationship Id="rId3" Type="http://schemas.microsoft.com/office/2007/relationships/media" Target="file:///\\Nfa83\UNSECusers\PCO\Presentations\Movies,%2520Images%2520and%2520Sounds\Movies\Drifting%2520Clouds%25202.AVI" TargetMode="Externa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18.png"/><Relationship Id="rId17" Type="http://schemas.openxmlformats.org/officeDocument/2006/relationships/image" Target="../media/image2.tif"/><Relationship Id="rId2" Type="http://schemas.openxmlformats.org/officeDocument/2006/relationships/video" Target="file:///\\Nfa83\UNSECusers\PCO\Presentations\Movies,%2520Images%2520and%2520Sounds\Movies\Sky%2520Ride%25201.AVI" TargetMode="External"/><Relationship Id="rId16" Type="http://schemas.openxmlformats.org/officeDocument/2006/relationships/hyperlink" Target="http://neis.noaa.gov/" TargetMode="External"/><Relationship Id="rId1" Type="http://schemas.microsoft.com/office/2007/relationships/media" Target="file:///\\Nfa83\UNSECusers\PCO\Presentations\Movies,%2520Images%2520and%2520Sounds\Movies\Sky%2520Ride%25201.AVI" TargetMode="External"/><Relationship Id="rId6" Type="http://schemas.openxmlformats.org/officeDocument/2006/relationships/video" Target="file:///\\Nfa83\UNSECusers\PCO\Presentations\Movies,%2520Images%2520and%2520Sounds\Movies\PICO%2520first%2520part.avi" TargetMode="External"/><Relationship Id="rId11" Type="http://schemas.openxmlformats.org/officeDocument/2006/relationships/image" Target="../media/image17.png"/><Relationship Id="rId5" Type="http://schemas.microsoft.com/office/2007/relationships/media" Target="file:///\\Nfa83\UNSECusers\PCO\Presentations\Movies,%2520Images%2520and%2520Sounds\Movies\PICO%2520first%2520part.avi" TargetMode="Externa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video" Target="file:///\\Nfa83\UNSECusers\PCO\Presentations\Movies,%2520Images%2520and%2520Sounds\Movies\Drifting%2520Clouds%25202.AVI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9.tif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5" Type="http://schemas.openxmlformats.org/officeDocument/2006/relationships/hyperlink" Target="http://hiwpp.noaa.gov/" TargetMode="External"/><Relationship Id="rId4" Type="http://schemas.openxmlformats.org/officeDocument/2006/relationships/hyperlink" Target="mailto:Timothy.Schneider@noaa.go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115007" cy="3657600"/>
          </a:xfrm>
        </p:spPr>
        <p:txBody>
          <a:bodyPr>
            <a:noAutofit/>
          </a:bodyPr>
          <a:lstStyle/>
          <a:p>
            <a:r>
              <a:rPr lang="en-US" sz="4800" dirty="0" smtClean="0"/>
              <a:t>Investigating </a:t>
            </a:r>
            <a:br>
              <a:rPr lang="en-US" sz="4800" dirty="0" smtClean="0"/>
            </a:br>
            <a:r>
              <a:rPr lang="en-US" sz="4800" dirty="0" smtClean="0"/>
              <a:t>Collaboration Tools for </a:t>
            </a:r>
            <a:br>
              <a:rPr lang="en-US" sz="4800" dirty="0" smtClean="0"/>
            </a:br>
            <a:r>
              <a:rPr lang="en-US" sz="4800" dirty="0" smtClean="0"/>
              <a:t>Sandy Supplemental Project  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HIWPP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0597" y="5105400"/>
            <a:ext cx="61722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Bonny Strong, ESRL/GSD</a:t>
            </a:r>
          </a:p>
        </p:txBody>
      </p:sp>
      <p:pic>
        <p:nvPicPr>
          <p:cNvPr id="4" name="Picture 3" descr="HWIPP LogoFNL_AM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90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75" y="114300"/>
            <a:ext cx="8890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Goals: Moving Hurricane Nests and Seamless Long-range Weather Forecasts</a:t>
            </a:r>
            <a:endParaRPr lang="en-US" sz="4000" dirty="0" smtClean="0"/>
          </a:p>
        </p:txBody>
      </p:sp>
      <p:sp>
        <p:nvSpPr>
          <p:cNvPr id="32770" name="Text Placeholder 5"/>
          <p:cNvSpPr>
            <a:spLocks noGrp="1"/>
          </p:cNvSpPr>
          <p:nvPr>
            <p:ph type="body" idx="1"/>
          </p:nvPr>
        </p:nvSpPr>
        <p:spPr>
          <a:xfrm>
            <a:off x="361950" y="1209675"/>
            <a:ext cx="4040188" cy="639763"/>
          </a:xfrm>
        </p:spPr>
        <p:txBody>
          <a:bodyPr/>
          <a:lstStyle/>
          <a:p>
            <a:r>
              <a:rPr lang="en-US" smtClean="0"/>
              <a:t>Moving Hurricane Nest: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98450" y="1849438"/>
            <a:ext cx="4040188" cy="2646362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Integrate HWRF into NMMB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/>
              <a:t>fully two-way interactive moving nested, multi scale, non-hydrostatic modeling system using </a:t>
            </a:r>
            <a:r>
              <a:rPr lang="en-US" dirty="0" smtClean="0"/>
              <a:t>NMMB/NEMS </a:t>
            </a:r>
            <a:r>
              <a:rPr lang="en-US" dirty="0"/>
              <a:t>framework 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Options to test HWRF nests in NMMB/NEMS framework with initial and boundary conditions from </a:t>
            </a:r>
            <a:r>
              <a:rPr lang="en-US" dirty="0" smtClean="0"/>
              <a:t>other models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Proof of concept of global tropical cyclone model with multiple moveable nests placed around all tropical systems in the world </a:t>
            </a:r>
            <a:r>
              <a:rPr lang="en-US" dirty="0" smtClean="0"/>
              <a:t>and an open process</a:t>
            </a:r>
          </a:p>
        </p:txBody>
      </p:sp>
      <p:sp>
        <p:nvSpPr>
          <p:cNvPr id="32772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400620" y="1219200"/>
            <a:ext cx="4041775" cy="563563"/>
          </a:xfrm>
        </p:spPr>
        <p:txBody>
          <a:bodyPr/>
          <a:lstStyle/>
          <a:p>
            <a:r>
              <a:rPr lang="en-US" dirty="0" smtClean="0"/>
              <a:t>NMME Expansion:</a:t>
            </a:r>
          </a:p>
        </p:txBody>
      </p:sp>
      <p:sp>
        <p:nvSpPr>
          <p:cNvPr id="32773" name="Content Placeholder 3"/>
          <p:cNvSpPr>
            <a:spLocks noGrp="1"/>
          </p:cNvSpPr>
          <p:nvPr>
            <p:ph sz="quarter" idx="4"/>
          </p:nvPr>
        </p:nvSpPr>
        <p:spPr>
          <a:xfrm>
            <a:off x="4173677" y="1752600"/>
            <a:ext cx="4041775" cy="2506663"/>
          </a:xfrm>
        </p:spPr>
        <p:txBody>
          <a:bodyPr/>
          <a:lstStyle/>
          <a:p>
            <a:r>
              <a:rPr lang="en-US" sz="1700" dirty="0" smtClean="0"/>
              <a:t>Evaluate &amp; establish the predictive capability of hurricanes &amp; other high-impact weather events out to several months</a:t>
            </a:r>
          </a:p>
          <a:p>
            <a:r>
              <a:rPr lang="en-US" sz="1700" dirty="0" smtClean="0"/>
              <a:t>Leveraging activity to build a seamless suite of medium- to long-range weather forecasts</a:t>
            </a:r>
          </a:p>
        </p:txBody>
      </p:sp>
      <p:pic>
        <p:nvPicPr>
          <p:cNvPr id="32774" name="Picture 6" descr="HWRF-Basinscale_06L-07L-09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7565" y="3886200"/>
            <a:ext cx="4359275" cy="216535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0" name="Bent Arrow 9"/>
          <p:cNvSpPr/>
          <p:nvPr/>
        </p:nvSpPr>
        <p:spPr>
          <a:xfrm flipV="1">
            <a:off x="1600199" y="4665230"/>
            <a:ext cx="2132013" cy="717550"/>
          </a:xfrm>
          <a:prstGeom prst="bentArrow">
            <a:avLst>
              <a:gd name="adj1" fmla="val 17513"/>
              <a:gd name="adj2" fmla="val 21809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-3175" y="6550025"/>
            <a:ext cx="9147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523D405A-2783-4D24-BD06-BF69A87A0028}" type="slidenum">
              <a:rPr lang="en-US" sz="1400">
                <a:latin typeface="Calibri" pitchFamily="34" charset="0"/>
              </a:rPr>
              <a:pPr algn="ctr"/>
              <a:t>10</a:t>
            </a:fld>
            <a:endParaRPr lang="en-US" sz="1400">
              <a:latin typeface="Calibri" pitchFamily="34" charset="0"/>
            </a:endParaRPr>
          </a:p>
        </p:txBody>
      </p:sp>
      <p:pic>
        <p:nvPicPr>
          <p:cNvPr id="6" name="Picture 5" descr="HWIPP LogoFNL_AMR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96007" y="6138096"/>
            <a:ext cx="606284" cy="6352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045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81565"/>
            <a:ext cx="5094292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31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Goal: Test Program</a:t>
            </a:r>
            <a:endParaRPr lang="en-US" sz="4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05" y="1452961"/>
            <a:ext cx="3886200" cy="4461696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buFont typeface="Arial"/>
              <a:buChar char="•"/>
              <a:defRPr/>
            </a:pPr>
            <a:r>
              <a:rPr lang="en-US" sz="2600" b="1" dirty="0" smtClean="0"/>
              <a:t>Statistical Post-Processing:</a:t>
            </a:r>
            <a:endParaRPr lang="en-US" sz="2600" b="1" dirty="0"/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200" dirty="0" smtClean="0"/>
              <a:t>Statistical post-processing of high-resolution HIWPP deterministic models and of coarser-resolution ensembles</a:t>
            </a:r>
          </a:p>
          <a:p>
            <a:pPr marL="411480" lvl="1" indent="0" fontAlgn="auto">
              <a:spcAft>
                <a:spcPts val="0"/>
              </a:spcAft>
              <a:buNone/>
              <a:defRPr/>
            </a:pPr>
            <a:endParaRPr lang="en-US" sz="1300" dirty="0"/>
          </a:p>
          <a:p>
            <a:pPr>
              <a:buFont typeface="Arial"/>
              <a:buChar char="•"/>
              <a:defRPr/>
            </a:pPr>
            <a:r>
              <a:rPr lang="en-US" sz="2600" b="1" dirty="0" smtClean="0"/>
              <a:t>NOAA Earth Information System (NEIS):</a:t>
            </a:r>
            <a:endParaRPr lang="en-US" sz="2600" b="1" dirty="0"/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200" dirty="0" smtClean="0"/>
              <a:t>A new tools to quickly access and visualize massive amounts of gridded data</a:t>
            </a:r>
          </a:p>
          <a:p>
            <a:pPr marL="411480" lvl="1" indent="0" fontAlgn="auto">
              <a:spcAft>
                <a:spcPts val="0"/>
              </a:spcAft>
              <a:buNone/>
              <a:defRPr/>
            </a:pPr>
            <a:endParaRPr lang="en-US" sz="1300" dirty="0" smtClean="0"/>
          </a:p>
          <a:p>
            <a:pPr>
              <a:buFont typeface="Arial"/>
              <a:buChar char="•"/>
              <a:defRPr/>
            </a:pPr>
            <a:r>
              <a:rPr lang="en-US" sz="2600" b="1" dirty="0"/>
              <a:t>Verification: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200" dirty="0"/>
              <a:t>Consistent and uniform assessments across all of the models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457407" y="990600"/>
            <a:ext cx="4038600" cy="1828800"/>
          </a:xfrm>
        </p:spPr>
        <p:txBody>
          <a:bodyPr rtlCol="0">
            <a:normAutofit fontScale="85000" lnSpcReduction="20000"/>
          </a:bodyPr>
          <a:lstStyle/>
          <a:p>
            <a:pPr marL="411480" lvl="1" indent="0" fontAlgn="auto">
              <a:spcAft>
                <a:spcPts val="0"/>
              </a:spcAft>
              <a:buNone/>
              <a:defRPr/>
            </a:pPr>
            <a:endParaRPr lang="en-US" sz="1700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 smtClean="0"/>
              <a:t>Real </a:t>
            </a:r>
            <a:r>
              <a:rPr lang="en-US" sz="2600" b="1" dirty="0"/>
              <a:t>time IT Operations: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200" dirty="0"/>
              <a:t>Getting data where it needs to be; when it needs to be </a:t>
            </a:r>
            <a:r>
              <a:rPr lang="en-US" sz="2200" dirty="0" smtClean="0"/>
              <a:t>there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2200" dirty="0" smtClean="0"/>
              <a:t>Building tools for Open Data Initiative</a:t>
            </a:r>
            <a:endParaRPr lang="en-US" sz="2200" dirty="0"/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-3175" y="6542088"/>
            <a:ext cx="9147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9737208D-564B-4A14-9A9A-9C73E3462D0A}" type="slidenum">
              <a:rPr lang="en-US" sz="1400">
                <a:latin typeface="Calibri" pitchFamily="34" charset="0"/>
              </a:rPr>
              <a:pPr algn="ctr"/>
              <a:t>11</a:t>
            </a:fld>
            <a:endParaRPr lang="en-US" sz="1400">
              <a:latin typeface="Calibri" pitchFamily="34" charset="0"/>
            </a:endParaRPr>
          </a:p>
        </p:txBody>
      </p:sp>
      <p:pic>
        <p:nvPicPr>
          <p:cNvPr id="6" name="Picture 5" descr="HWIPP LogoFNL_AMR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96007" y="6138096"/>
            <a:ext cx="606284" cy="6352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60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Program: </a:t>
            </a:r>
            <a:br>
              <a:rPr lang="en-US" dirty="0" smtClean="0"/>
            </a:br>
            <a:r>
              <a:rPr lang="en-US" dirty="0" smtClean="0"/>
              <a:t>Statistical Post-Processing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61" y="1900148"/>
            <a:ext cx="4419600" cy="4038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328" y="1752600"/>
            <a:ext cx="366967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Investigation of experimental statistical post-processing techniques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Inputs: HIWPP research models and available operational model data, both deterministic and ensemble</a:t>
            </a:r>
          </a:p>
          <a:p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Output: “best” model estimate</a:t>
            </a:r>
            <a:endParaRPr lang="en-US" sz="2400" dirty="0"/>
          </a:p>
        </p:txBody>
      </p:sp>
      <p:pic>
        <p:nvPicPr>
          <p:cNvPr id="7" name="Picture 6" descr="HWIPP LogoFNL_AM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274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stewart\Pictures\NEIS-framewo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127700"/>
            <a:ext cx="6629400" cy="15967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>
              <a:spcBef>
                <a:spcPct val="0"/>
              </a:spcBef>
              <a:buNone/>
              <a:defRPr sz="4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NOAA Earth Information System</a:t>
            </a:r>
          </a:p>
          <a:p>
            <a:r>
              <a:rPr lang="en-US" dirty="0"/>
              <a:t>(NEIS) -The Concept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091" y="1600200"/>
            <a:ext cx="8347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NOAA </a:t>
            </a:r>
            <a:r>
              <a:rPr lang="en-US" sz="2000" dirty="0">
                <a:solidFill>
                  <a:srgbClr val="000000"/>
                </a:solidFill>
              </a:rPr>
              <a:t>Earth Information System (NEIS) is a framework of layered services designed to help NOAA’s mission areas by facilitating the discovery, access, integration, and under-standing of all NOAA (past, present, and future).</a:t>
            </a:r>
          </a:p>
          <a:p>
            <a:pPr algn="ctr"/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4953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Framework provides the capability to answer questions that require data from different data sources regardless of format or location.</a:t>
            </a:r>
          </a:p>
        </p:txBody>
      </p:sp>
      <p:pic>
        <p:nvPicPr>
          <p:cNvPr id="11" name="Picture 10" descr="HWIPP LogoFNL_AM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6946" y="6096000"/>
            <a:ext cx="23900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NEIS - </a:t>
            </a:r>
            <a:r>
              <a:rPr lang="en-US" sz="1200" b="1" dirty="0" smtClean="0">
                <a:solidFill>
                  <a:srgbClr val="000000"/>
                </a:solidFill>
                <a:hlinkClick r:id="rId4"/>
              </a:rPr>
              <a:t>http://neis.noaa.gov/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573" y="1489016"/>
            <a:ext cx="838807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Framework built towards </a:t>
            </a:r>
          </a:p>
          <a:p>
            <a:pPr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standards, not data. </a:t>
            </a:r>
          </a:p>
          <a:p>
            <a:pPr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Important Because: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NOAA and other data </a:t>
            </a:r>
            <a:r>
              <a:rPr lang="en-US" sz="2000" dirty="0">
                <a:solidFill>
                  <a:srgbClr val="000000"/>
                </a:solidFill>
              </a:rPr>
              <a:t>ready for action.  Services model facilitates agile response to events.  Services can be combined or reused </a:t>
            </a:r>
            <a:r>
              <a:rPr lang="en-US" sz="2000" dirty="0" smtClean="0">
                <a:solidFill>
                  <a:srgbClr val="000000"/>
                </a:solidFill>
              </a:rPr>
              <a:t>quickly, upgraded or modified independently.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Any data available through framework can be operated on or combined with other data. Integrated standardized formats and access.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</a:rPr>
              <a:t>New and existing systems have access to wide variety of NOAA data.  Any new data added, easily incorporated with minimal to no changes required.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454111" y="328364"/>
            <a:ext cx="3505200" cy="2710841"/>
            <a:chOff x="5584596" y="586128"/>
            <a:chExt cx="3505200" cy="2710841"/>
          </a:xfrm>
        </p:grpSpPr>
        <p:sp>
          <p:nvSpPr>
            <p:cNvPr id="3" name="Rectangle 2"/>
            <p:cNvSpPr/>
            <p:nvPr/>
          </p:nvSpPr>
          <p:spPr>
            <a:xfrm>
              <a:off x="5584596" y="586128"/>
              <a:ext cx="3505200" cy="2710841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670080" y="697774"/>
              <a:ext cx="3305435" cy="2487481"/>
              <a:chOff x="5126049" y="3583714"/>
              <a:chExt cx="3305435" cy="2487481"/>
            </a:xfrm>
          </p:grpSpPr>
          <p:grpSp>
            <p:nvGrpSpPr>
              <p:cNvPr id="26" name="Group 14"/>
              <p:cNvGrpSpPr/>
              <p:nvPr/>
            </p:nvGrpSpPr>
            <p:grpSpPr>
              <a:xfrm>
                <a:off x="5706436" y="3583714"/>
                <a:ext cx="2138637" cy="2164404"/>
                <a:chOff x="2794000" y="1422399"/>
                <a:chExt cx="3556000" cy="4013201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2928620" y="1562099"/>
                  <a:ext cx="3276600" cy="1137920"/>
                </a:xfrm>
                <a:prstGeom prst="ellipse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0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alpha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alpha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8" name="Down Arrow 37"/>
                <p:cNvSpPr/>
                <p:nvPr/>
              </p:nvSpPr>
              <p:spPr>
                <a:xfrm>
                  <a:off x="4254500" y="4348479"/>
                  <a:ext cx="635000" cy="406400"/>
                </a:xfrm>
                <a:prstGeom prst="downArrow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9" name="Freeform 38"/>
                <p:cNvSpPr/>
                <p:nvPr/>
              </p:nvSpPr>
              <p:spPr>
                <a:xfrm>
                  <a:off x="4470400" y="1654047"/>
                  <a:ext cx="1143000" cy="1143000"/>
                </a:xfrm>
                <a:custGeom>
                  <a:avLst/>
                  <a:gdLst>
                    <a:gd name="connsiteX0" fmla="*/ 0 w 1143000"/>
                    <a:gd name="connsiteY0" fmla="*/ 571500 h 1143000"/>
                    <a:gd name="connsiteX1" fmla="*/ 167389 w 1143000"/>
                    <a:gd name="connsiteY1" fmla="*/ 167389 h 1143000"/>
                    <a:gd name="connsiteX2" fmla="*/ 571501 w 1143000"/>
                    <a:gd name="connsiteY2" fmla="*/ 1 h 1143000"/>
                    <a:gd name="connsiteX3" fmla="*/ 975612 w 1143000"/>
                    <a:gd name="connsiteY3" fmla="*/ 167390 h 1143000"/>
                    <a:gd name="connsiteX4" fmla="*/ 1143000 w 1143000"/>
                    <a:gd name="connsiteY4" fmla="*/ 571502 h 1143000"/>
                    <a:gd name="connsiteX5" fmla="*/ 975611 w 1143000"/>
                    <a:gd name="connsiteY5" fmla="*/ 975614 h 1143000"/>
                    <a:gd name="connsiteX6" fmla="*/ 571499 w 1143000"/>
                    <a:gd name="connsiteY6" fmla="*/ 1143002 h 1143000"/>
                    <a:gd name="connsiteX7" fmla="*/ 167387 w 1143000"/>
                    <a:gd name="connsiteY7" fmla="*/ 975613 h 1143000"/>
                    <a:gd name="connsiteX8" fmla="*/ -1 w 1143000"/>
                    <a:gd name="connsiteY8" fmla="*/ 571501 h 1143000"/>
                    <a:gd name="connsiteX9" fmla="*/ 0 w 1143000"/>
                    <a:gd name="connsiteY9" fmla="*/ 571500 h 114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43000" h="1143000">
                      <a:moveTo>
                        <a:pt x="0" y="571500"/>
                      </a:moveTo>
                      <a:cubicBezTo>
                        <a:pt x="0" y="419929"/>
                        <a:pt x="60212" y="274565"/>
                        <a:pt x="167389" y="167389"/>
                      </a:cubicBezTo>
                      <a:cubicBezTo>
                        <a:pt x="274566" y="60212"/>
                        <a:pt x="419930" y="1"/>
                        <a:pt x="571501" y="1"/>
                      </a:cubicBezTo>
                      <a:cubicBezTo>
                        <a:pt x="723072" y="1"/>
                        <a:pt x="868436" y="60213"/>
                        <a:pt x="975612" y="167390"/>
                      </a:cubicBezTo>
                      <a:cubicBezTo>
                        <a:pt x="1082789" y="274567"/>
                        <a:pt x="1143000" y="419931"/>
                        <a:pt x="1143000" y="571502"/>
                      </a:cubicBezTo>
                      <a:cubicBezTo>
                        <a:pt x="1143000" y="723073"/>
                        <a:pt x="1082789" y="868437"/>
                        <a:pt x="975611" y="975614"/>
                      </a:cubicBezTo>
                      <a:cubicBezTo>
                        <a:pt x="868434" y="1082791"/>
                        <a:pt x="723071" y="1143002"/>
                        <a:pt x="571499" y="1143002"/>
                      </a:cubicBezTo>
                      <a:cubicBezTo>
                        <a:pt x="419928" y="1143002"/>
                        <a:pt x="274564" y="1082790"/>
                        <a:pt x="167387" y="975613"/>
                      </a:cubicBezTo>
                      <a:cubicBezTo>
                        <a:pt x="60210" y="868436"/>
                        <a:pt x="-1" y="723072"/>
                        <a:pt x="-1" y="571501"/>
                      </a:cubicBezTo>
                      <a:lnTo>
                        <a:pt x="0" y="57150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7709" tIns="187708" rIns="187709" bIns="187708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kern="1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3048000" y="4673600"/>
                  <a:ext cx="3048000" cy="762000"/>
                </a:xfrm>
                <a:custGeom>
                  <a:avLst/>
                  <a:gdLst>
                    <a:gd name="connsiteX0" fmla="*/ 0 w 3048000"/>
                    <a:gd name="connsiteY0" fmla="*/ 0 h 762000"/>
                    <a:gd name="connsiteX1" fmla="*/ 3048000 w 3048000"/>
                    <a:gd name="connsiteY1" fmla="*/ 0 h 762000"/>
                    <a:gd name="connsiteX2" fmla="*/ 3048000 w 3048000"/>
                    <a:gd name="connsiteY2" fmla="*/ 762000 h 762000"/>
                    <a:gd name="connsiteX3" fmla="*/ 0 w 3048000"/>
                    <a:gd name="connsiteY3" fmla="*/ 762000 h 762000"/>
                    <a:gd name="connsiteX4" fmla="*/ 0 w 3048000"/>
                    <a:gd name="connsiteY4" fmla="*/ 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0" h="762000">
                      <a:moveTo>
                        <a:pt x="0" y="0"/>
                      </a:moveTo>
                      <a:lnTo>
                        <a:pt x="3048000" y="0"/>
                      </a:lnTo>
                      <a:lnTo>
                        <a:pt x="3048000" y="762000"/>
                      </a:lnTo>
                      <a:lnTo>
                        <a:pt x="0" y="762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92024" tIns="192024" rIns="192024" bIns="192024" numCol="1" spcCol="1270" anchor="ctr" anchorCtr="0">
                  <a:noAutofit/>
                </a:bodyPr>
                <a:lstStyle/>
                <a:p>
                  <a:pPr lvl="0" algn="ctr" defTabSz="12001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700" kern="1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>
                  <a:off x="3302000" y="1930399"/>
                  <a:ext cx="1143000" cy="1143000"/>
                </a:xfrm>
                <a:custGeom>
                  <a:avLst/>
                  <a:gdLst>
                    <a:gd name="connsiteX0" fmla="*/ 0 w 1143000"/>
                    <a:gd name="connsiteY0" fmla="*/ 571500 h 1143000"/>
                    <a:gd name="connsiteX1" fmla="*/ 167389 w 1143000"/>
                    <a:gd name="connsiteY1" fmla="*/ 167389 h 1143000"/>
                    <a:gd name="connsiteX2" fmla="*/ 571501 w 1143000"/>
                    <a:gd name="connsiteY2" fmla="*/ 1 h 1143000"/>
                    <a:gd name="connsiteX3" fmla="*/ 975612 w 1143000"/>
                    <a:gd name="connsiteY3" fmla="*/ 167390 h 1143000"/>
                    <a:gd name="connsiteX4" fmla="*/ 1143000 w 1143000"/>
                    <a:gd name="connsiteY4" fmla="*/ 571502 h 1143000"/>
                    <a:gd name="connsiteX5" fmla="*/ 975611 w 1143000"/>
                    <a:gd name="connsiteY5" fmla="*/ 975614 h 1143000"/>
                    <a:gd name="connsiteX6" fmla="*/ 571499 w 1143000"/>
                    <a:gd name="connsiteY6" fmla="*/ 1143002 h 1143000"/>
                    <a:gd name="connsiteX7" fmla="*/ 167387 w 1143000"/>
                    <a:gd name="connsiteY7" fmla="*/ 975613 h 1143000"/>
                    <a:gd name="connsiteX8" fmla="*/ -1 w 1143000"/>
                    <a:gd name="connsiteY8" fmla="*/ 571501 h 1143000"/>
                    <a:gd name="connsiteX9" fmla="*/ 0 w 1143000"/>
                    <a:gd name="connsiteY9" fmla="*/ 571500 h 114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43000" h="1143000">
                      <a:moveTo>
                        <a:pt x="0" y="571500"/>
                      </a:moveTo>
                      <a:cubicBezTo>
                        <a:pt x="0" y="419929"/>
                        <a:pt x="60212" y="274565"/>
                        <a:pt x="167389" y="167389"/>
                      </a:cubicBezTo>
                      <a:cubicBezTo>
                        <a:pt x="274566" y="60212"/>
                        <a:pt x="419930" y="1"/>
                        <a:pt x="571501" y="1"/>
                      </a:cubicBezTo>
                      <a:cubicBezTo>
                        <a:pt x="723072" y="1"/>
                        <a:pt x="868436" y="60213"/>
                        <a:pt x="975612" y="167390"/>
                      </a:cubicBezTo>
                      <a:cubicBezTo>
                        <a:pt x="1082789" y="274567"/>
                        <a:pt x="1143000" y="419931"/>
                        <a:pt x="1143000" y="571502"/>
                      </a:cubicBezTo>
                      <a:cubicBezTo>
                        <a:pt x="1143000" y="723073"/>
                        <a:pt x="1082789" y="868437"/>
                        <a:pt x="975611" y="975614"/>
                      </a:cubicBezTo>
                      <a:cubicBezTo>
                        <a:pt x="868434" y="1082791"/>
                        <a:pt x="723071" y="1143002"/>
                        <a:pt x="571499" y="1143002"/>
                      </a:cubicBezTo>
                      <a:cubicBezTo>
                        <a:pt x="419928" y="1143002"/>
                        <a:pt x="274564" y="1082790"/>
                        <a:pt x="167387" y="975613"/>
                      </a:cubicBezTo>
                      <a:cubicBezTo>
                        <a:pt x="60210" y="868436"/>
                        <a:pt x="-1" y="723072"/>
                        <a:pt x="-1" y="571501"/>
                      </a:cubicBezTo>
                      <a:lnTo>
                        <a:pt x="0" y="571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7709" tIns="187708" rIns="187709" bIns="187708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kern="1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4119880" y="2787904"/>
                  <a:ext cx="1143000" cy="1143000"/>
                </a:xfrm>
                <a:custGeom>
                  <a:avLst/>
                  <a:gdLst>
                    <a:gd name="connsiteX0" fmla="*/ 0 w 1143000"/>
                    <a:gd name="connsiteY0" fmla="*/ 571500 h 1143000"/>
                    <a:gd name="connsiteX1" fmla="*/ 167389 w 1143000"/>
                    <a:gd name="connsiteY1" fmla="*/ 167389 h 1143000"/>
                    <a:gd name="connsiteX2" fmla="*/ 571501 w 1143000"/>
                    <a:gd name="connsiteY2" fmla="*/ 1 h 1143000"/>
                    <a:gd name="connsiteX3" fmla="*/ 975612 w 1143000"/>
                    <a:gd name="connsiteY3" fmla="*/ 167390 h 1143000"/>
                    <a:gd name="connsiteX4" fmla="*/ 1143000 w 1143000"/>
                    <a:gd name="connsiteY4" fmla="*/ 571502 h 1143000"/>
                    <a:gd name="connsiteX5" fmla="*/ 975611 w 1143000"/>
                    <a:gd name="connsiteY5" fmla="*/ 975614 h 1143000"/>
                    <a:gd name="connsiteX6" fmla="*/ 571499 w 1143000"/>
                    <a:gd name="connsiteY6" fmla="*/ 1143002 h 1143000"/>
                    <a:gd name="connsiteX7" fmla="*/ 167387 w 1143000"/>
                    <a:gd name="connsiteY7" fmla="*/ 975613 h 1143000"/>
                    <a:gd name="connsiteX8" fmla="*/ -1 w 1143000"/>
                    <a:gd name="connsiteY8" fmla="*/ 571501 h 1143000"/>
                    <a:gd name="connsiteX9" fmla="*/ 0 w 1143000"/>
                    <a:gd name="connsiteY9" fmla="*/ 571500 h 114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43000" h="1143000">
                      <a:moveTo>
                        <a:pt x="0" y="571500"/>
                      </a:moveTo>
                      <a:cubicBezTo>
                        <a:pt x="0" y="419929"/>
                        <a:pt x="60212" y="274565"/>
                        <a:pt x="167389" y="167389"/>
                      </a:cubicBezTo>
                      <a:cubicBezTo>
                        <a:pt x="274566" y="60212"/>
                        <a:pt x="419930" y="1"/>
                        <a:pt x="571501" y="1"/>
                      </a:cubicBezTo>
                      <a:cubicBezTo>
                        <a:pt x="723072" y="1"/>
                        <a:pt x="868436" y="60213"/>
                        <a:pt x="975612" y="167390"/>
                      </a:cubicBezTo>
                      <a:cubicBezTo>
                        <a:pt x="1082789" y="274567"/>
                        <a:pt x="1143000" y="419931"/>
                        <a:pt x="1143000" y="571502"/>
                      </a:cubicBezTo>
                      <a:cubicBezTo>
                        <a:pt x="1143000" y="723073"/>
                        <a:pt x="1082789" y="868437"/>
                        <a:pt x="975611" y="975614"/>
                      </a:cubicBezTo>
                      <a:cubicBezTo>
                        <a:pt x="868434" y="1082791"/>
                        <a:pt x="723071" y="1143002"/>
                        <a:pt x="571499" y="1143002"/>
                      </a:cubicBezTo>
                      <a:cubicBezTo>
                        <a:pt x="419928" y="1143002"/>
                        <a:pt x="274564" y="1082790"/>
                        <a:pt x="167387" y="975613"/>
                      </a:cubicBezTo>
                      <a:cubicBezTo>
                        <a:pt x="60210" y="868436"/>
                        <a:pt x="-1" y="723072"/>
                        <a:pt x="-1" y="571501"/>
                      </a:cubicBezTo>
                      <a:lnTo>
                        <a:pt x="0" y="571500"/>
                      </a:lnTo>
                      <a:close/>
                    </a:path>
                  </a:pathLst>
                </a:custGeom>
                <a:solidFill>
                  <a:srgbClr val="FF66CC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87709" tIns="187708" rIns="187709" bIns="187708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600" kern="12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" name="Shape 42"/>
                <p:cNvSpPr/>
                <p:nvPr/>
              </p:nvSpPr>
              <p:spPr>
                <a:xfrm>
                  <a:off x="2794000" y="1422399"/>
                  <a:ext cx="3556000" cy="2844801"/>
                </a:xfrm>
                <a:prstGeom prst="funnel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pic>
            <p:nvPicPr>
              <p:cNvPr id="27" name="Picture 26" descr="circle_fish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5882" t="4546" r="5882" b="4546"/>
              <a:stretch>
                <a:fillRect/>
              </a:stretch>
            </p:blipFill>
            <p:spPr bwMode="auto">
              <a:xfrm>
                <a:off x="5126049" y="3949121"/>
                <a:ext cx="547630" cy="36508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28" name="Picture 13" descr="carbon-tracker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536573" y="4393023"/>
                <a:ext cx="475991" cy="475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498334" y="4375443"/>
                <a:ext cx="513622" cy="4935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30" name="Sky Ride 1.AVI"/>
              <p:cNvPicPr>
                <a:picLocks noRot="1" noChangeAspect="1" noChangeArrowheads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link="rId1"/>
                  </p:ext>
                </p:extLst>
              </p:nvPr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7175868" y="4891935"/>
                <a:ext cx="487301" cy="36547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31" name="Drifting Clouds 2.AVI">
                <a:hlinkClick r:id="" action="ppaction://media"/>
              </p:cNvPr>
              <p:cNvPicPr>
                <a:picLocks noRot="1" noChangeAspect="1" noChangeArrowheads="1"/>
              </p:cNvPicPr>
              <p:nvPr>
                <a:videoFile r:link="rId4"/>
                <p:extLst>
                  <p:ext uri="{DAA4B4D4-6D71-4841-9C94-3DE7FCFB9230}">
                    <p14:media xmlns:p14="http://schemas.microsoft.com/office/powerpoint/2010/main" r:link="rId3"/>
                  </p:ext>
                </p:extLst>
              </p:nvPr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901482" y="4892386"/>
                <a:ext cx="487219" cy="365414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32" name="PICO first part.avi">
                <a:hlinkClick r:id="" action="ppaction://media"/>
              </p:cNvPr>
              <p:cNvPicPr>
                <a:picLocks noRot="1" noChangeAspect="1" noChangeArrowheads="1"/>
              </p:cNvPicPr>
              <p:nvPr>
                <a:videoFile r:link="rId6"/>
                <p:extLst>
                  <p:ext uri="{DAA4B4D4-6D71-4841-9C94-3DE7FCFB9230}">
                    <p14:media xmlns:p14="http://schemas.microsoft.com/office/powerpoint/2010/main" r:link="rId5"/>
                  </p:ext>
                </p:extLst>
              </p:nvPr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7886293" y="3902190"/>
                <a:ext cx="545191" cy="37057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6413466" y="5425041"/>
                <a:ext cx="718465" cy="646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5936725" y="4006431"/>
                <a:ext cx="699380" cy="276999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</a:rPr>
                  <a:t>Physical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624587" y="3902190"/>
                <a:ext cx="767307" cy="276999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</a:rPr>
                  <a:t>Chemical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393153" y="4468962"/>
                <a:ext cx="800895" cy="276999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0000"/>
                    </a:solidFill>
                  </a:rPr>
                  <a:t>Biological</a:t>
                </a:r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-32060" y="6562320"/>
            <a:ext cx="19928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sz="1200" b="1" dirty="0" smtClean="0">
                <a:solidFill>
                  <a:srgbClr val="000000"/>
                </a:solidFill>
              </a:rPr>
              <a:t>NEIS - </a:t>
            </a:r>
            <a:r>
              <a:rPr lang="en-US" sz="1200" b="1" dirty="0" smtClean="0">
                <a:solidFill>
                  <a:srgbClr val="000000"/>
                </a:solidFill>
                <a:hlinkClick r:id="rId16"/>
              </a:rPr>
              <a:t>http://neis.noaa.gov/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44" name="Picture 43" descr="HWIPP LogoFNL_AMR.t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96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Impacts</a:t>
            </a:r>
          </a:p>
        </p:txBody>
      </p:sp>
    </p:spTree>
    <p:extLst>
      <p:ext uri="{BB962C8B-B14F-4D97-AF65-F5344CB8AC3E}">
        <p14:creationId xmlns:p14="http://schemas.microsoft.com/office/powerpoint/2010/main" val="159701803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  <p:video>
              <p:cMediaNode>
                <p:cTn id="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>
                <p:cTn id="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Verification System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3" y="1676400"/>
            <a:ext cx="5207847" cy="3905886"/>
          </a:xfrm>
          <a:ln>
            <a:noFill/>
          </a:ln>
        </p:spPr>
      </p:pic>
      <p:pic>
        <p:nvPicPr>
          <p:cNvPr id="5" name="Picture 4" descr="HWIPP LogoFNL_AM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6002642"/>
            <a:ext cx="53340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Collaborative effort between ESRL/GSD and NCEP/EMC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3276599"/>
            <a:ext cx="2667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Building on existing systems at ESRL/GSD and NCEP/EMC</a:t>
            </a:r>
          </a:p>
          <a:p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Developing new methods and observations for verifying global precipitation</a:t>
            </a:r>
            <a:endParaRPr lang="en-US" dirty="0"/>
          </a:p>
        </p:txBody>
      </p:sp>
      <p:pic>
        <p:nvPicPr>
          <p:cNvPr id="7" name="Picture 6" descr="rmspmean_WIND_G2TRO.png"/>
          <p:cNvPicPr/>
          <p:nvPr/>
        </p:nvPicPr>
        <p:blipFill>
          <a:blip r:embed="rId4"/>
          <a:srcRect l="2743" b="15086"/>
          <a:stretch>
            <a:fillRect/>
          </a:stretch>
        </p:blipFill>
        <p:spPr>
          <a:xfrm>
            <a:off x="5818768" y="533400"/>
            <a:ext cx="2787650" cy="243967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55704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716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Real-time Operations:</a:t>
            </a:r>
            <a:b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Data </a:t>
            </a: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Flow Diagram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6894888" cy="5205779"/>
          </a:xfrm>
          <a:prstGeom prst="rect">
            <a:avLst/>
          </a:prstGeom>
        </p:spPr>
      </p:pic>
      <p:pic>
        <p:nvPicPr>
          <p:cNvPr id="5" name="Picture 4" descr="HWIPP LogoFNL_AMR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64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620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HIWPP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Open Data Initiative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 descr="HWIPP LogoFNL_AM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3581400" cy="4634000"/>
          </a:xfrm>
        </p:spPr>
      </p:pic>
      <p:sp>
        <p:nvSpPr>
          <p:cNvPr id="10" name="TextBox 9"/>
          <p:cNvSpPr txBox="1"/>
          <p:nvPr/>
        </p:nvSpPr>
        <p:spPr>
          <a:xfrm>
            <a:off x="4074814" y="2209800"/>
            <a:ext cx="3962400" cy="42165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AMS </a:t>
            </a:r>
          </a:p>
          <a:p>
            <a:r>
              <a:rPr lang="en-US" sz="2400" b="1" dirty="0" smtClean="0"/>
              <a:t>Forecast Improvement Group</a:t>
            </a:r>
          </a:p>
          <a:p>
            <a:endParaRPr lang="en-US" sz="1000" b="1" dirty="0" smtClean="0"/>
          </a:p>
          <a:p>
            <a:pPr marL="274320" lvl="1"/>
            <a:r>
              <a:rPr lang="en-US" dirty="0" smtClean="0"/>
              <a:t>Key recommendations include:</a:t>
            </a:r>
          </a:p>
          <a:p>
            <a:pPr marL="274320" lvl="1"/>
            <a:endParaRPr lang="en-US" sz="1000" dirty="0" smtClean="0"/>
          </a:p>
          <a:p>
            <a:pPr marL="274320" lvl="1"/>
            <a:r>
              <a:rPr lang="en-US" i="1" dirty="0" smtClean="0"/>
              <a:t>“Support active collaboration between public, private, and academic sectors with models particularly in their final stages of development”</a:t>
            </a:r>
          </a:p>
          <a:p>
            <a:pPr marL="274320" lvl="1"/>
            <a:endParaRPr lang="en-US" sz="1000" i="1" dirty="0" smtClean="0"/>
          </a:p>
          <a:p>
            <a:pPr marL="274320" lvl="1"/>
            <a:r>
              <a:rPr lang="en-US" dirty="0" smtClean="0"/>
              <a:t>Real-time Research</a:t>
            </a:r>
          </a:p>
          <a:p>
            <a:pPr marL="274320" lvl="1"/>
            <a:endParaRPr lang="en-US" sz="1000" i="1" dirty="0"/>
          </a:p>
          <a:p>
            <a:pPr marL="274320" lvl="1"/>
            <a:r>
              <a:rPr lang="en-US" dirty="0" smtClean="0"/>
              <a:t>HIWPP will support such collaboration through its </a:t>
            </a:r>
          </a:p>
          <a:p>
            <a:pPr marL="274320"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Open Data Initiative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2713" y="5988278"/>
            <a:ext cx="18165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From http://www2.ametsoc.org/cwce/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773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HIWPP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Open Data Initiative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67" y="1447800"/>
            <a:ext cx="8385040" cy="5074471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Provides an opportunity to engage in the development of the next generation of global medium-range weather models, and help to improve them</a:t>
            </a:r>
          </a:p>
          <a:p>
            <a:endParaRPr lang="en-US" sz="2000" dirty="0" smtClean="0"/>
          </a:p>
          <a:p>
            <a:r>
              <a:rPr lang="en-US" sz="3200" dirty="0" smtClean="0"/>
              <a:t>Two components of HIWPP research will be made available to interested users:</a:t>
            </a:r>
          </a:p>
          <a:p>
            <a:pPr lvl="2"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</a:pPr>
            <a:r>
              <a:rPr lang="en-US" sz="3000" dirty="0" smtClean="0"/>
              <a:t> NEIS </a:t>
            </a:r>
            <a:r>
              <a:rPr lang="en-US" sz="3000" dirty="0"/>
              <a:t>advanced visualization </a:t>
            </a:r>
            <a:r>
              <a:rPr lang="en-US" sz="3000" dirty="0" smtClean="0"/>
              <a:t>tool with data access</a:t>
            </a:r>
            <a:endParaRPr lang="en-US" sz="3000" dirty="0"/>
          </a:p>
          <a:p>
            <a:pPr lvl="2"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</a:pPr>
            <a:r>
              <a:rPr lang="en-US" sz="3000" dirty="0" smtClean="0"/>
              <a:t> Real-time </a:t>
            </a:r>
            <a:r>
              <a:rPr lang="en-US" sz="3000" dirty="0"/>
              <a:t>model </a:t>
            </a:r>
            <a:r>
              <a:rPr lang="en-US" sz="3000" dirty="0" smtClean="0"/>
              <a:t>output, including</a:t>
            </a:r>
          </a:p>
          <a:p>
            <a:pPr lvl="3">
              <a:buClr>
                <a:schemeClr val="accent6">
                  <a:lumMod val="75000"/>
                </a:schemeClr>
              </a:buClr>
              <a:buSzPct val="80000"/>
            </a:pPr>
            <a:r>
              <a:rPr lang="en-US" sz="2500" dirty="0" smtClean="0"/>
              <a:t>High resolution hydrostatic models: FIM, GFS, NAVGEM</a:t>
            </a:r>
          </a:p>
          <a:p>
            <a:pPr lvl="3">
              <a:buClr>
                <a:schemeClr val="accent6">
                  <a:lumMod val="75000"/>
                </a:schemeClr>
              </a:buClr>
              <a:buSzPct val="80000"/>
            </a:pPr>
            <a:r>
              <a:rPr lang="en-US" sz="2500" dirty="0" smtClean="0"/>
              <a:t>Experimental ensembles</a:t>
            </a:r>
          </a:p>
          <a:p>
            <a:pPr lvl="3">
              <a:buClr>
                <a:schemeClr val="accent6">
                  <a:lumMod val="75000"/>
                </a:schemeClr>
              </a:buClr>
              <a:buSzPct val="80000"/>
            </a:pPr>
            <a:r>
              <a:rPr lang="en-US" sz="2500" dirty="0" smtClean="0"/>
              <a:t>Statistical post-processing output</a:t>
            </a:r>
            <a:endParaRPr lang="en-US" sz="2500" dirty="0"/>
          </a:p>
          <a:p>
            <a:pPr marL="114300" indent="0">
              <a:buNone/>
            </a:pPr>
            <a:endParaRPr lang="en-US" sz="1700" dirty="0" smtClean="0"/>
          </a:p>
          <a:p>
            <a:r>
              <a:rPr lang="en-US" sz="3200" dirty="0" smtClean="0"/>
              <a:t>Encourage users to provide feedback for model developers </a:t>
            </a:r>
          </a:p>
          <a:p>
            <a:pPr marL="411480" lvl="1" indent="0">
              <a:buNone/>
            </a:pPr>
            <a:endParaRPr lang="en-US" sz="2100" dirty="0" smtClean="0"/>
          </a:p>
          <a:p>
            <a:r>
              <a:rPr lang="en-US" sz="3200" dirty="0" smtClean="0"/>
              <a:t>Available January 12, 2015</a:t>
            </a:r>
            <a:endParaRPr lang="en-US" sz="1700" dirty="0"/>
          </a:p>
          <a:p>
            <a:pPr marL="114300" indent="0">
              <a:buNone/>
            </a:pPr>
            <a:r>
              <a:rPr lang="en-US" sz="3200" dirty="0" smtClean="0"/>
              <a:t>	</a:t>
            </a:r>
            <a:r>
              <a:rPr lang="en-US" sz="2900" dirty="0" smtClean="0"/>
              <a:t>For announcements on access:   hiwpp.noaa.gov/engage.html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HWIPP LogoFNL_AM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139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620000" cy="480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Collaboration is key for this project</a:t>
            </a:r>
          </a:p>
          <a:p>
            <a:pPr lvl="1"/>
            <a:r>
              <a:rPr lang="en-US" sz="2400" dirty="0" smtClean="0"/>
              <a:t>Large project</a:t>
            </a:r>
          </a:p>
          <a:p>
            <a:pPr lvl="1"/>
            <a:r>
              <a:rPr lang="en-US" sz="2400" dirty="0" smtClean="0"/>
              <a:t>Geographically and organizationally diverse</a:t>
            </a:r>
          </a:p>
          <a:p>
            <a:pPr lvl="1"/>
            <a:r>
              <a:rPr lang="en-US" sz="2400" dirty="0" smtClean="0"/>
              <a:t>Many interconnected work elements</a:t>
            </a:r>
          </a:p>
          <a:p>
            <a:pPr marL="411480" lvl="1" indent="0">
              <a:buNone/>
            </a:pPr>
            <a:endParaRPr lang="en-US" dirty="0" smtClean="0"/>
          </a:p>
          <a:p>
            <a:r>
              <a:rPr lang="en-US" sz="3200" dirty="0" smtClean="0"/>
              <a:t>Areas of collaboration:</a:t>
            </a:r>
            <a:endParaRPr lang="en-US" sz="3200" dirty="0"/>
          </a:p>
          <a:p>
            <a:pPr lvl="1"/>
            <a:r>
              <a:rPr lang="en-US" sz="2400" dirty="0" smtClean="0"/>
              <a:t>Project coordination</a:t>
            </a:r>
          </a:p>
          <a:p>
            <a:pPr lvl="1"/>
            <a:r>
              <a:rPr lang="en-US" sz="2400" dirty="0" smtClean="0"/>
              <a:t>Project management</a:t>
            </a:r>
          </a:p>
          <a:p>
            <a:pPr lvl="1"/>
            <a:r>
              <a:rPr lang="en-US" sz="2400" dirty="0" smtClean="0"/>
              <a:t>Software development</a:t>
            </a:r>
          </a:p>
          <a:p>
            <a:pPr lvl="1"/>
            <a:r>
              <a:rPr lang="en-US" sz="2400" dirty="0" smtClean="0"/>
              <a:t>Open Data Initiative</a:t>
            </a:r>
          </a:p>
        </p:txBody>
      </p:sp>
      <p:pic>
        <p:nvPicPr>
          <p:cNvPr id="5" name="Picture 4" descr="HWIPP LogoFNL_AM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639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400" dirty="0" smtClean="0"/>
              <a:t>Overview of HIWPP project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4400" dirty="0"/>
              <a:t>C</a:t>
            </a:r>
            <a:r>
              <a:rPr lang="en-US" sz="4400" dirty="0" smtClean="0"/>
              <a:t>ollaboration needs for HIWPP</a:t>
            </a:r>
          </a:p>
        </p:txBody>
      </p:sp>
      <p:pic>
        <p:nvPicPr>
          <p:cNvPr id="5" name="Picture 4" descr="HWIPP LogoFNL_AM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3521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6200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Coordination and Information Sharing  </a:t>
            </a:r>
            <a:br>
              <a:rPr lang="en-US" dirty="0" smtClean="0"/>
            </a:br>
            <a:r>
              <a:rPr lang="en-US" sz="3600" i="1" dirty="0" smtClean="0"/>
              <a:t>Collaboration amongst team members</a:t>
            </a:r>
            <a:endParaRPr lang="en-US" sz="3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7620000" cy="3977508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Share info such as </a:t>
            </a:r>
          </a:p>
          <a:p>
            <a:pPr lvl="1"/>
            <a:r>
              <a:rPr lang="en-US" sz="1700" dirty="0" smtClean="0"/>
              <a:t>Project plan</a:t>
            </a:r>
          </a:p>
          <a:p>
            <a:pPr lvl="1"/>
            <a:r>
              <a:rPr lang="en-US" sz="1700" dirty="0" smtClean="0"/>
              <a:t>Presentations</a:t>
            </a:r>
          </a:p>
          <a:p>
            <a:pPr lvl="1"/>
            <a:r>
              <a:rPr lang="en-US" sz="1700" dirty="0" smtClean="0"/>
              <a:t>Other key documents</a:t>
            </a:r>
          </a:p>
          <a:p>
            <a:pPr lvl="1"/>
            <a:r>
              <a:rPr lang="en-US" sz="1700" dirty="0" smtClean="0"/>
              <a:t>Team members and contact info</a:t>
            </a:r>
          </a:p>
          <a:p>
            <a:pPr lvl="1"/>
            <a:r>
              <a:rPr lang="en-US" sz="1700" dirty="0" smtClean="0"/>
              <a:t>Milestones and status</a:t>
            </a:r>
          </a:p>
          <a:p>
            <a:pPr lvl="1"/>
            <a:r>
              <a:rPr lang="en-US" sz="1700" dirty="0" smtClean="0"/>
              <a:t>Research results</a:t>
            </a:r>
          </a:p>
          <a:p>
            <a:pPr marL="411480" lvl="1" indent="0">
              <a:buNone/>
            </a:pPr>
            <a:endParaRPr lang="en-US" sz="1200" dirty="0" smtClean="0"/>
          </a:p>
          <a:p>
            <a:r>
              <a:rPr lang="en-US" sz="2600" dirty="0" smtClean="0"/>
              <a:t>Coordination</a:t>
            </a:r>
          </a:p>
          <a:p>
            <a:pPr lvl="1"/>
            <a:r>
              <a:rPr lang="en-US" sz="1700" dirty="0" smtClean="0"/>
              <a:t>Meetings</a:t>
            </a:r>
          </a:p>
          <a:p>
            <a:pPr lvl="1"/>
            <a:r>
              <a:rPr lang="en-US" sz="1700" dirty="0" smtClean="0"/>
              <a:t>Reports</a:t>
            </a:r>
          </a:p>
          <a:p>
            <a:pPr lvl="1"/>
            <a:endParaRPr lang="en-US" sz="1200" dirty="0" smtClean="0"/>
          </a:p>
          <a:p>
            <a:r>
              <a:rPr lang="en-US" sz="2600" dirty="0" smtClean="0"/>
              <a:t>Model </a:t>
            </a:r>
            <a:r>
              <a:rPr lang="en-US" sz="2600" dirty="0" err="1" smtClean="0"/>
              <a:t>intercomparison</a:t>
            </a:r>
            <a:r>
              <a:rPr lang="en-US" sz="2600" dirty="0" smtClean="0"/>
              <a:t> information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HWIPP LogoFNL_AM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544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620000" cy="1905000"/>
          </a:xfrm>
        </p:spPr>
        <p:txBody>
          <a:bodyPr/>
          <a:lstStyle/>
          <a:p>
            <a:r>
              <a:rPr lang="en-US" dirty="0" smtClean="0"/>
              <a:t>Project Management </a:t>
            </a:r>
            <a:br>
              <a:rPr lang="en-US" dirty="0" smtClean="0"/>
            </a:br>
            <a:r>
              <a:rPr lang="en-US" sz="3200" i="1" dirty="0" smtClean="0"/>
              <a:t>Collaboration between management and team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667000"/>
            <a:ext cx="7620000" cy="3291708"/>
          </a:xfrm>
        </p:spPr>
        <p:txBody>
          <a:bodyPr>
            <a:normAutofit/>
          </a:bodyPr>
          <a:lstStyle/>
          <a:p>
            <a:pPr lvl="1"/>
            <a:r>
              <a:rPr lang="en-US" sz="3800" dirty="0" smtClean="0"/>
              <a:t>Tracking milestones</a:t>
            </a:r>
          </a:p>
          <a:p>
            <a:pPr lvl="1"/>
            <a:r>
              <a:rPr lang="en-US" sz="3800" dirty="0" smtClean="0"/>
              <a:t>Tracking issues and actions</a:t>
            </a:r>
          </a:p>
          <a:p>
            <a:pPr lvl="1"/>
            <a:r>
              <a:rPr lang="en-US" sz="3800" dirty="0" smtClean="0"/>
              <a:t>Gantt charts</a:t>
            </a:r>
            <a:endParaRPr lang="en-US" sz="3800" dirty="0"/>
          </a:p>
        </p:txBody>
      </p:sp>
      <p:pic>
        <p:nvPicPr>
          <p:cNvPr id="5" name="Picture 4" descr="HWIPP LogoFNL_AM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7229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73162"/>
          </a:xfrm>
        </p:spPr>
        <p:txBody>
          <a:bodyPr/>
          <a:lstStyle/>
          <a:p>
            <a:r>
              <a:rPr lang="en-US" dirty="0" smtClean="0"/>
              <a:t>Open Data Initiative</a:t>
            </a:r>
            <a:br>
              <a:rPr lang="en-US" dirty="0" smtClean="0"/>
            </a:br>
            <a:r>
              <a:rPr lang="en-US" sz="3200" i="1" dirty="0" smtClean="0"/>
              <a:t>Collaboration with public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2667000" cy="3276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600" dirty="0" smtClean="0"/>
              <a:t>User authentication</a:t>
            </a:r>
          </a:p>
          <a:p>
            <a:pPr marL="114300" indent="0">
              <a:spcBef>
                <a:spcPts val="0"/>
              </a:spcBef>
              <a:buNone/>
            </a:pPr>
            <a:endParaRPr lang="en-US" sz="1100" dirty="0" smtClean="0"/>
          </a:p>
          <a:p>
            <a:pPr>
              <a:spcBef>
                <a:spcPts val="0"/>
              </a:spcBef>
            </a:pPr>
            <a:r>
              <a:rPr lang="en-US" sz="2600" dirty="0" smtClean="0"/>
              <a:t>User instructions, documentation, and support</a:t>
            </a:r>
          </a:p>
          <a:p>
            <a:pPr marL="114300" indent="0">
              <a:spcBef>
                <a:spcPts val="0"/>
              </a:spcBef>
              <a:buNone/>
            </a:pPr>
            <a:endParaRPr lang="en-US" sz="1100" dirty="0" smtClean="0"/>
          </a:p>
          <a:p>
            <a:pPr>
              <a:spcBef>
                <a:spcPts val="0"/>
              </a:spcBef>
            </a:pPr>
            <a:r>
              <a:rPr lang="en-US" sz="2600" dirty="0" smtClean="0"/>
              <a:t>User feedback</a:t>
            </a:r>
          </a:p>
          <a:p>
            <a:endParaRPr lang="en-US" dirty="0"/>
          </a:p>
        </p:txBody>
      </p:sp>
      <p:pic>
        <p:nvPicPr>
          <p:cNvPr id="5" name="Picture 4" descr="HWIPP LogoFNL_AM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11575" r="28540" b="7386"/>
          <a:stretch/>
        </p:blipFill>
        <p:spPr bwMode="auto">
          <a:xfrm>
            <a:off x="3733800" y="1676400"/>
            <a:ext cx="4892819" cy="4206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029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 Tools – CoG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t="11283" r="11128" b="7411"/>
          <a:stretch/>
        </p:blipFill>
        <p:spPr bwMode="auto">
          <a:xfrm>
            <a:off x="2590800" y="2362200"/>
            <a:ext cx="6312464" cy="410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70" y="1295400"/>
            <a:ext cx="8799149" cy="838200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US" b="1" dirty="0" smtClean="0"/>
              <a:t>CoG (Community of Governance)</a:t>
            </a:r>
          </a:p>
          <a:p>
            <a:r>
              <a:rPr lang="en-US" dirty="0" smtClean="0"/>
              <a:t>Initially used in the project based on modelers experience using it for DCMIP</a:t>
            </a:r>
          </a:p>
          <a:p>
            <a:pPr marL="114300" indent="0">
              <a:buNone/>
            </a:pPr>
            <a:endParaRPr lang="en-US" sz="1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52400" y="2362200"/>
            <a:ext cx="2209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NOAA’s NESII team, headed by Cecelia DeLuca, has worked with HIWPP to develop new features</a:t>
            </a:r>
          </a:p>
          <a:p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Has worked well for project coordination internally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HWIPP LogoFNL_AM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6504919"/>
            <a:ext cx="30620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http://cog-esgf.esrl.noaa.gov/projects/hiwpp_internal/</a:t>
            </a:r>
          </a:p>
        </p:txBody>
      </p:sp>
    </p:spTree>
    <p:extLst>
      <p:ext uri="{BB962C8B-B14F-4D97-AF65-F5344CB8AC3E}">
        <p14:creationId xmlns:p14="http://schemas.microsoft.com/office/powerpoint/2010/main" val="2688980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 Tools – ESGF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6324600" cy="2057400"/>
          </a:xfrm>
        </p:spPr>
        <p:txBody>
          <a:bodyPr>
            <a:normAutofit fontScale="92500" lnSpcReduction="20000"/>
          </a:bodyPr>
          <a:lstStyle/>
          <a:p>
            <a:pPr marL="411480" lvl="1" indent="0">
              <a:buNone/>
            </a:pPr>
            <a:endParaRPr lang="en-US" sz="1600" dirty="0" smtClean="0"/>
          </a:p>
          <a:p>
            <a:r>
              <a:rPr lang="en-US" b="1" dirty="0" smtClean="0"/>
              <a:t>ESGF (Earth System Grid Federation)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echanism for user authentication with </a:t>
            </a:r>
            <a:r>
              <a:rPr lang="en-US" dirty="0" err="1" smtClean="0"/>
              <a:t>OpenID</a:t>
            </a:r>
            <a:endParaRPr lang="en-US" dirty="0" smtClean="0"/>
          </a:p>
          <a:p>
            <a:pPr lvl="1"/>
            <a:endParaRPr lang="en-US" sz="1100" dirty="0" smtClean="0"/>
          </a:p>
          <a:p>
            <a:pPr lvl="1"/>
            <a:r>
              <a:rPr lang="en-US" dirty="0" smtClean="0"/>
              <a:t>Serving HIWPP real-time data through a THREDDS service in the ESGF </a:t>
            </a:r>
            <a:r>
              <a:rPr lang="en-US" dirty="0" smtClean="0"/>
              <a:t>network</a:t>
            </a:r>
          </a:p>
          <a:p>
            <a:pPr lvl="1"/>
            <a:endParaRPr lang="en-US" sz="1200" dirty="0" smtClean="0"/>
          </a:p>
          <a:p>
            <a:pPr lvl="1"/>
            <a:r>
              <a:rPr lang="en-US" dirty="0"/>
              <a:t>M</a:t>
            </a:r>
            <a:r>
              <a:rPr lang="en-US" dirty="0" smtClean="0"/>
              <a:t>echanism for metadata</a:t>
            </a:r>
          </a:p>
        </p:txBody>
      </p:sp>
      <p:pic>
        <p:nvPicPr>
          <p:cNvPr id="5" name="Picture 4" descr="HWIPP LogoFNL_AM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2823281"/>
            <a:ext cx="5642831" cy="3613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6437159"/>
            <a:ext cx="25458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https://www.earthsystemgrid.org/home.htm</a:t>
            </a:r>
          </a:p>
        </p:txBody>
      </p:sp>
    </p:spTree>
    <p:extLst>
      <p:ext uri="{BB962C8B-B14F-4D97-AF65-F5344CB8AC3E}">
        <p14:creationId xmlns:p14="http://schemas.microsoft.com/office/powerpoint/2010/main" val="227110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 Tools – </a:t>
            </a:r>
            <a:r>
              <a:rPr lang="en-US" dirty="0" err="1" smtClean="0"/>
              <a:t>VLab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620000" cy="4876800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endParaRPr lang="en-US" sz="1600" dirty="0" smtClean="0"/>
          </a:p>
          <a:p>
            <a:pPr lvl="1"/>
            <a:r>
              <a:rPr lang="en-US" sz="2400" dirty="0" smtClean="0"/>
              <a:t>Became aware of </a:t>
            </a:r>
            <a:r>
              <a:rPr lang="en-US" sz="2400" dirty="0" err="1" smtClean="0"/>
              <a:t>VLab</a:t>
            </a:r>
            <a:r>
              <a:rPr lang="en-US" sz="2400" dirty="0" smtClean="0"/>
              <a:t> following seminar by Ken </a:t>
            </a:r>
            <a:r>
              <a:rPr lang="en-US" sz="2400" dirty="0" err="1" smtClean="0"/>
              <a:t>Sperrow</a:t>
            </a:r>
            <a:r>
              <a:rPr lang="en-US" sz="2400" dirty="0" smtClean="0"/>
              <a:t> at ESRL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 smtClean="0"/>
              <a:t>For HIWPP:</a:t>
            </a:r>
          </a:p>
          <a:p>
            <a:pPr lvl="2"/>
            <a:r>
              <a:rPr lang="en-US" sz="2000" dirty="0" smtClean="0"/>
              <a:t>Project management tools </a:t>
            </a:r>
          </a:p>
          <a:p>
            <a:pPr lvl="2"/>
            <a:r>
              <a:rPr lang="en-US" sz="2000" dirty="0" smtClean="0"/>
              <a:t>Software development tools</a:t>
            </a:r>
          </a:p>
          <a:p>
            <a:pPr lvl="3"/>
            <a:r>
              <a:rPr lang="en-US" sz="2000" dirty="0" smtClean="0"/>
              <a:t>Shared development between ESRL/GSD and NCEP/EMC</a:t>
            </a:r>
          </a:p>
          <a:p>
            <a:pPr lvl="2"/>
            <a:r>
              <a:rPr lang="en-US" sz="2000" dirty="0" smtClean="0"/>
              <a:t>Forums for user feedback</a:t>
            </a:r>
          </a:p>
          <a:p>
            <a:pPr marL="777240" lvl="2" indent="0">
              <a:buNone/>
            </a:pPr>
            <a:endParaRPr lang="en-US" sz="1000" dirty="0" smtClean="0"/>
          </a:p>
          <a:p>
            <a:pPr lvl="1"/>
            <a:r>
              <a:rPr lang="en-US" sz="2400" dirty="0" smtClean="0"/>
              <a:t>HIWPP needs to support users outside NOAA</a:t>
            </a:r>
          </a:p>
          <a:p>
            <a:pPr lvl="2"/>
            <a:r>
              <a:rPr lang="en-US" dirty="0" smtClean="0"/>
              <a:t>Partners in project</a:t>
            </a:r>
          </a:p>
          <a:p>
            <a:pPr lvl="2"/>
            <a:r>
              <a:rPr lang="en-US" dirty="0" smtClean="0"/>
              <a:t>Public for Open Data Initiative</a:t>
            </a:r>
          </a:p>
          <a:p>
            <a:pPr lvl="2"/>
            <a:endParaRPr lang="en-US" sz="1000" dirty="0"/>
          </a:p>
          <a:p>
            <a:pPr lvl="1"/>
            <a:r>
              <a:rPr lang="en-US" sz="2600" dirty="0" smtClean="0"/>
              <a:t>Integration of CoG/ESGF and </a:t>
            </a:r>
            <a:r>
              <a:rPr lang="en-US" sz="2600" dirty="0" err="1" smtClean="0"/>
              <a:t>VLab</a:t>
            </a:r>
            <a:r>
              <a:rPr lang="en-US" sz="2600" dirty="0"/>
              <a:t> </a:t>
            </a:r>
            <a:r>
              <a:rPr lang="en-US" sz="2600" dirty="0" smtClean="0"/>
              <a:t>features?</a:t>
            </a:r>
          </a:p>
          <a:p>
            <a:pPr lvl="2"/>
            <a:r>
              <a:rPr lang="en-US" dirty="0" err="1" smtClean="0"/>
              <a:t>OpenID</a:t>
            </a:r>
            <a:endParaRPr lang="en-US" dirty="0" smtClean="0"/>
          </a:p>
          <a:p>
            <a:pPr lvl="2"/>
            <a:endParaRPr lang="en-US" dirty="0"/>
          </a:p>
          <a:p>
            <a:pPr marL="777240" lvl="2" indent="0">
              <a:buNone/>
            </a:pPr>
            <a:endParaRPr lang="en-US" dirty="0" smtClean="0"/>
          </a:p>
        </p:txBody>
      </p:sp>
      <p:pic>
        <p:nvPicPr>
          <p:cNvPr id="5" name="Picture 4" descr="HWIPP LogoFNL_AM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8843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WIPP LogoFNL_AM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 Information:</a:t>
            </a:r>
            <a:endParaRPr lang="en-US" sz="6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643" y="1676400"/>
            <a:ext cx="392722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Email:</a:t>
            </a:r>
          </a:p>
          <a:p>
            <a:r>
              <a:rPr lang="en-US" sz="2400" dirty="0" smtClean="0">
                <a:hlinkClick r:id="rId4"/>
              </a:rPr>
              <a:t>Timothy.Schneider@noaa.gov</a:t>
            </a:r>
            <a:endParaRPr lang="en-US" sz="2400" dirty="0" smtClean="0"/>
          </a:p>
          <a:p>
            <a:r>
              <a:rPr lang="en-US" dirty="0" smtClean="0"/>
              <a:t>or </a:t>
            </a:r>
          </a:p>
          <a:p>
            <a:r>
              <a:rPr lang="en-US" sz="2400" dirty="0" smtClean="0">
                <a:hlinkClick r:id="rId5"/>
              </a:rPr>
              <a:t>Bonny.Strong@noaa.gov</a:t>
            </a:r>
          </a:p>
          <a:p>
            <a:endParaRPr lang="en-US" sz="4400" dirty="0" smtClean="0"/>
          </a:p>
          <a:p>
            <a:r>
              <a:rPr lang="en-US" sz="3600" dirty="0" smtClean="0"/>
              <a:t>On the Web:</a:t>
            </a:r>
            <a:endParaRPr lang="en-US" sz="3600" dirty="0" smtClean="0">
              <a:hlinkClick r:id=""/>
            </a:endParaRPr>
          </a:p>
          <a:p>
            <a:r>
              <a:rPr lang="en-US" sz="2400" dirty="0" smtClean="0">
                <a:hlinkClick r:id=""/>
              </a:rPr>
              <a:t>http</a:t>
            </a:r>
            <a:r>
              <a:rPr lang="en-US" sz="2400" dirty="0">
                <a:hlinkClick r:id="rId5"/>
              </a:rPr>
              <a:t>://hiwpp.noaa.gov</a:t>
            </a:r>
            <a:r>
              <a:rPr lang="en-US" sz="2400" dirty="0" smtClean="0">
                <a:hlinkClick r:id="rId5"/>
              </a:rPr>
              <a:t>/</a:t>
            </a:r>
            <a:endParaRPr lang="en-US" sz="24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291514" y="3736808"/>
            <a:ext cx="3686768" cy="2974517"/>
            <a:chOff x="3181808" y="2253343"/>
            <a:chExt cx="3686768" cy="2974517"/>
          </a:xfrm>
        </p:grpSpPr>
        <p:pic>
          <p:nvPicPr>
            <p:cNvPr id="11" name="Picture 10" descr="Cubed Sphere (Gnomonic Grid).tiff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366" t="6018" r="5413" b="5002"/>
            <a:stretch/>
          </p:blipFill>
          <p:spPr>
            <a:xfrm>
              <a:off x="5497051" y="2253343"/>
              <a:ext cx="1371525" cy="1371600"/>
            </a:xfrm>
            <a:prstGeom prst="ellipse">
              <a:avLst/>
            </a:prstGeom>
          </p:spPr>
        </p:pic>
        <p:pic>
          <p:nvPicPr>
            <p:cNvPr id="12" name="Picture 11" descr="Skamarock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7928" y="2954195"/>
              <a:ext cx="1737360" cy="1729716"/>
            </a:xfrm>
            <a:prstGeom prst="ellipse">
              <a:avLst/>
            </a:prstGeom>
          </p:spPr>
        </p:pic>
        <p:pic>
          <p:nvPicPr>
            <p:cNvPr id="13" name="Picture 12" descr="tk2 (FIM icosohedral grid) crop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75" t="1628" r="1610" b="2722"/>
            <a:stretch/>
          </p:blipFill>
          <p:spPr>
            <a:xfrm>
              <a:off x="3181808" y="3014660"/>
              <a:ext cx="2211187" cy="2213200"/>
            </a:xfrm>
            <a:prstGeom prst="ellipse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419583" y="639083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7A33C8-C512-7F49-84D6-CCA3B55C91E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8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 descr="Flatirons-S-of-Bldr-1mile-in-2_5_20_14-LowerRe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</p:spPr>
      </p:pic>
      <p:sp>
        <p:nvSpPr>
          <p:cNvPr id="41987" name="TextBox 9"/>
          <p:cNvSpPr txBox="1">
            <a:spLocks noChangeArrowheads="1"/>
          </p:cNvSpPr>
          <p:nvPr/>
        </p:nvSpPr>
        <p:spPr bwMode="auto">
          <a:xfrm>
            <a:off x="2874963" y="6550025"/>
            <a:ext cx="3390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8A48E7FE-960B-4E94-BE6D-9136EBA605C1}" type="slidenum">
              <a:rPr lang="en-US" sz="1400">
                <a:latin typeface="Calibri" pitchFamily="34" charset="0"/>
              </a:rPr>
              <a:pPr algn="ctr"/>
              <a:t>27</a:t>
            </a:fld>
            <a:endParaRPr lang="en-US" sz="1400">
              <a:latin typeface="Calibri" pitchFamily="34" charset="0"/>
            </a:endParaRPr>
          </a:p>
        </p:txBody>
      </p:sp>
      <p:pic>
        <p:nvPicPr>
          <p:cNvPr id="6" name="Picture 5" descr="HWIPP LogoFNL_AMR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5270" y="2117218"/>
            <a:ext cx="1837603" cy="1929075"/>
          </a:xfrm>
          <a:prstGeom prst="ellipse">
            <a:avLst/>
          </a:prstGeom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457200" y="1111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Questions?</a:t>
            </a:r>
            <a:endParaRPr lang="en-US" sz="4400">
              <a:latin typeface="Calibri" pitchFamily="34" charset="0"/>
            </a:endParaRP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3175" y="5581650"/>
            <a:ext cx="9140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Thank You!</a:t>
            </a:r>
            <a:endParaRPr lang="en-US" sz="44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2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514600"/>
            <a:ext cx="7659687" cy="1168400"/>
          </a:xfrm>
        </p:spPr>
        <p:txBody>
          <a:bodyPr/>
          <a:lstStyle/>
          <a:p>
            <a:r>
              <a:rPr lang="en-US" dirty="0" smtClean="0"/>
              <a:t>Additional </a:t>
            </a:r>
            <a:r>
              <a:rPr lang="en-US" dirty="0" err="1" smtClean="0"/>
              <a:t>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40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1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Structure: HIWPP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Partnerships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544191"/>
              </p:ext>
            </p:extLst>
          </p:nvPr>
        </p:nvGraphicFramePr>
        <p:xfrm>
          <a:off x="210603" y="1143000"/>
          <a:ext cx="8719620" cy="555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854"/>
                <a:gridCol w="3956124"/>
                <a:gridCol w="226064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Organization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Role/ Expertise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NOAA OAR/Laboratories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Applied</a:t>
                      </a:r>
                      <a:r>
                        <a:rPr lang="en-US" sz="1600" baseline="0" dirty="0" smtClean="0"/>
                        <a:t> R&amp;D expertise (model development, high resolution nesting, physics, statistical post-processing, new data assimilation); verification; HIWPP data &amp; visualization infrastructure; R2O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AOML,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r>
                        <a:rPr lang="en-US" sz="1600" baseline="0" dirty="0" smtClean="0"/>
                        <a:t>ESRL/GSD, </a:t>
                      </a:r>
                    </a:p>
                    <a:p>
                      <a:r>
                        <a:rPr lang="en-US" sz="1600" baseline="0" dirty="0" smtClean="0"/>
                        <a:t>ESRL/PSD, </a:t>
                      </a:r>
                    </a:p>
                    <a:p>
                      <a:r>
                        <a:rPr lang="en-US" sz="1600" baseline="0" dirty="0" smtClean="0"/>
                        <a:t>GFDL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NOAA NWS/NCEP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Operational numerical weather prediction and model development (GFS,</a:t>
                      </a:r>
                      <a:r>
                        <a:rPr lang="en-US" sz="1600" baseline="0" dirty="0" smtClean="0"/>
                        <a:t> NMMB, NAEFS, physics, data assimilation</a:t>
                      </a:r>
                      <a:r>
                        <a:rPr lang="en-US" sz="1600" dirty="0" smtClean="0"/>
                        <a:t>); verification,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R2O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EMC; </a:t>
                      </a:r>
                    </a:p>
                    <a:p>
                      <a:r>
                        <a:rPr lang="en-US" sz="1600" dirty="0" smtClean="0"/>
                        <a:t>CPC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NOAA Cooperative Institutes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Academic</a:t>
                      </a:r>
                      <a:r>
                        <a:rPr lang="en-US" sz="1600" baseline="0" dirty="0" smtClean="0"/>
                        <a:t> and applied R&amp;D  in partnership with NOAA labs and centers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CICS-P, CIMAS, </a:t>
                      </a:r>
                    </a:p>
                    <a:p>
                      <a:r>
                        <a:rPr lang="en-US" sz="1600" dirty="0" smtClean="0"/>
                        <a:t>CIRA,</a:t>
                      </a:r>
                      <a:r>
                        <a:rPr lang="en-US" sz="1600" baseline="0" dirty="0" smtClean="0"/>
                        <a:t> CIRES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NSF/UCAR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R&amp;D model</a:t>
                      </a:r>
                      <a:r>
                        <a:rPr lang="en-US" sz="1600" baseline="0" dirty="0" smtClean="0"/>
                        <a:t> development of non-hydrostatic model (MPAS); NMME data system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NCAR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R&amp;D</a:t>
                      </a:r>
                      <a:r>
                        <a:rPr lang="en-US" sz="1600" baseline="0" dirty="0" smtClean="0"/>
                        <a:t> and operational modeling with NAVGEM (hydrostatic) &amp; NUMA/NEPTUNE (non-hydrostatic)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NRL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Weather</a:t>
                      </a:r>
                      <a:r>
                        <a:rPr lang="en-US" sz="1600" baseline="0" dirty="0" smtClean="0"/>
                        <a:t> Enterprise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Interface with public</a:t>
                      </a:r>
                      <a:r>
                        <a:rPr lang="en-US" sz="1600" baseline="0" dirty="0" smtClean="0"/>
                        <a:t> perceptions and commercial needs, and academia; evaluation and feedback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HIWPP Open</a:t>
                      </a:r>
                      <a:r>
                        <a:rPr lang="en-US" sz="1600" baseline="0" dirty="0" smtClean="0"/>
                        <a:t> Data Users</a:t>
                      </a:r>
                      <a:r>
                        <a:rPr lang="en-US" sz="1600" dirty="0" smtClean="0"/>
                        <a:t>, AMS community (FIG)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61086" y="639083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47A33C8-C512-7F49-84D6-CCA3B55C91E2}" type="slidenum">
              <a:rPr lang="en-US" smtClean="0"/>
              <a:pPr algn="ctr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9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What is HIWPP?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87" y="1524000"/>
            <a:ext cx="7620000" cy="228600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6000" dirty="0" smtClean="0"/>
              <a:t>High Impact Weather</a:t>
            </a:r>
          </a:p>
          <a:p>
            <a:pPr marL="114300" indent="0" algn="ctr">
              <a:spcBef>
                <a:spcPts val="600"/>
              </a:spcBef>
              <a:buNone/>
            </a:pPr>
            <a:r>
              <a:rPr lang="en-US" sz="6000" dirty="0" smtClean="0"/>
              <a:t> Prediction Project</a:t>
            </a:r>
          </a:p>
          <a:p>
            <a:pPr marL="114300" indent="0">
              <a:buNone/>
            </a:pPr>
            <a:endParaRPr lang="en-US" sz="6000" dirty="0" smtClean="0"/>
          </a:p>
        </p:txBody>
      </p:sp>
      <p:pic>
        <p:nvPicPr>
          <p:cNvPr id="4" name="Picture 38" descr="C:\Users\bonny.strong\Pictures\HIWPP\HurricaneSan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58456"/>
            <a:ext cx="1957387" cy="163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8"/>
          <p:cNvSpPr txBox="1">
            <a:spLocks noChangeArrowheads="1"/>
          </p:cNvSpPr>
          <p:nvPr/>
        </p:nvSpPr>
        <p:spPr bwMode="auto">
          <a:xfrm>
            <a:off x="5977730" y="5867400"/>
            <a:ext cx="219392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US" altLang="en-US" sz="700" dirty="0">
                <a:latin typeface="Calibri" pitchFamily="34" charset="0"/>
                <a:ea typeface="ＭＳ Ｐゴシック" pitchFamily="34" charset="-128"/>
              </a:rPr>
              <a:t>Hurricane Sandy, October 28, 2012; image captured by GOES-13 satellite.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700" i="1" dirty="0">
                <a:latin typeface="Calibri" pitchFamily="34" charset="0"/>
              </a:rPr>
              <a:t>NASA Earth Observatory image by Robert </a:t>
            </a:r>
            <a:r>
              <a:rPr lang="en-US" sz="700" i="1" dirty="0" err="1">
                <a:latin typeface="Calibri" pitchFamily="34" charset="0"/>
              </a:rPr>
              <a:t>Simmon</a:t>
            </a:r>
            <a:endParaRPr lang="en-US" altLang="en-US" sz="700" i="1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010" y="3801618"/>
            <a:ext cx="5081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indent="0">
              <a:buNone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 A “Sandy Supplemental” </a:t>
            </a:r>
          </a:p>
          <a:p>
            <a:pPr marL="114300" indent="0">
              <a:buNone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                project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5412660"/>
            <a:ext cx="2533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 Schneider, ESRL/GSD</a:t>
            </a:r>
          </a:p>
          <a:p>
            <a:r>
              <a:rPr lang="en-US" dirty="0" smtClean="0"/>
              <a:t>HIWPP Project Manager</a:t>
            </a:r>
            <a:endParaRPr lang="en-US" dirty="0"/>
          </a:p>
        </p:txBody>
      </p:sp>
      <p:pic>
        <p:nvPicPr>
          <p:cNvPr id="10" name="Picture 9" descr="HWIPP LogoFNL_AM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3159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7921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Quick Dive: HIWPP Hydrostatic Models</a:t>
            </a:r>
          </a:p>
        </p:txBody>
      </p:sp>
      <p:graphicFrame>
        <p:nvGraphicFramePr>
          <p:cNvPr id="27719" name="Group 71"/>
          <p:cNvGraphicFramePr>
            <a:graphicFrameLocks noGrp="1"/>
          </p:cNvGraphicFramePr>
          <p:nvPr>
            <p:ph idx="1"/>
          </p:nvPr>
        </p:nvGraphicFramePr>
        <p:xfrm>
          <a:off x="192088" y="1346200"/>
          <a:ext cx="8769350" cy="3977640"/>
        </p:xfrm>
        <a:graphic>
          <a:graphicData uri="http://schemas.openxmlformats.org/drawingml/2006/table">
            <a:tbl>
              <a:tblPr/>
              <a:tblGrid>
                <a:gridCol w="1419225"/>
                <a:gridCol w="749300"/>
                <a:gridCol w="1169987"/>
                <a:gridCol w="1085850"/>
                <a:gridCol w="508000"/>
                <a:gridCol w="892175"/>
                <a:gridCol w="635000"/>
                <a:gridCol w="817563"/>
                <a:gridCol w="1492250"/>
              </a:tblGrid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Model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Agency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Resolution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(at 40° Lat.)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Initial Output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Freq. &amp;  Resolution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Vertical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Levels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NEMS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ready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Initial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Condit.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FIM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Flow-following, finite-volume Icosahedral Model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ESRL/GSD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15km to 16day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(10 km in future)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 hr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1/8°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GFS T1534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Icosahedral grid;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isentropic sigma vertical coordinates;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finite volume core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GFS 2012 (w/updates) physics;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GFS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Global Forecast System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NCEP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13km to 10 days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27km to 16 days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 hr  (0-12 hrs)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 hrs (12+ hrs)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1/4°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GFS T1534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Spectral core (spherical harmonic basis functions w/transformation to a Gaussian grid); vertical sigma pressure hybrid coordinate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; GFS 2014 physics;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NAVGEM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Navy Global Environmental Model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Navy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25km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 hrs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1/4°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GFS T1534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semi-Lagrangian, semi-implicit core; vertical sigma pressure hybrid coordinate ;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NAVGEM physics package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7701" name="TextBox 4"/>
          <p:cNvSpPr txBox="1">
            <a:spLocks noChangeArrowheads="1"/>
          </p:cNvSpPr>
          <p:nvPr/>
        </p:nvSpPr>
        <p:spPr bwMode="auto">
          <a:xfrm>
            <a:off x="3841750" y="6542088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C58468A1-CB93-49F6-B099-C8557A15C884}" type="slidenum">
              <a:rPr lang="en-US" sz="1400">
                <a:latin typeface="Calibri" pitchFamily="34" charset="0"/>
              </a:rPr>
              <a:pPr algn="ctr"/>
              <a:t>30</a:t>
            </a:fld>
            <a:endParaRPr lang="en-US" sz="1400">
              <a:latin typeface="Calibri" pitchFamily="34" charset="0"/>
            </a:endParaRPr>
          </a:p>
        </p:txBody>
      </p:sp>
      <p:pic>
        <p:nvPicPr>
          <p:cNvPr id="6" name="Picture 5" descr="HWIPP LogoFNL_AMR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96007" y="6138096"/>
            <a:ext cx="606284" cy="6352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28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100"/>
            <a:ext cx="9144000" cy="792163"/>
          </a:xfrm>
        </p:spPr>
        <p:txBody>
          <a:bodyPr>
            <a:normAutofit fontScale="90000"/>
          </a:bodyPr>
          <a:lstStyle/>
          <a:p>
            <a:r>
              <a:rPr lang="en-US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Quick Dive:</a:t>
            </a:r>
            <a:br>
              <a:rPr lang="en-US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HIWPP Non-Hydrostatic Models</a:t>
            </a:r>
          </a:p>
        </p:txBody>
      </p:sp>
      <p:graphicFrame>
        <p:nvGraphicFramePr>
          <p:cNvPr id="31782" name="Group 38"/>
          <p:cNvGraphicFramePr>
            <a:graphicFrameLocks noGrp="1"/>
          </p:cNvGraphicFramePr>
          <p:nvPr>
            <p:ph idx="1"/>
          </p:nvPr>
        </p:nvGraphicFramePr>
        <p:xfrm>
          <a:off x="398463" y="1397000"/>
          <a:ext cx="8378825" cy="4657091"/>
        </p:xfrm>
        <a:graphic>
          <a:graphicData uri="http://schemas.openxmlformats.org/drawingml/2006/table">
            <a:tbl>
              <a:tblPr/>
              <a:tblGrid>
                <a:gridCol w="1620837"/>
                <a:gridCol w="1344613"/>
                <a:gridCol w="5413375"/>
              </a:tblGrid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Model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Organization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Characteristics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HiRAM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High Resolution Atmospheric Model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GFDL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Finite-volume dynamical core on a cubed-sphere grid.  Developed as a global climate model, with capability to simulate statistics of tropical storms; parameterized convection helps the resolved scale convection, parameterization of shallow convection by Bretherton et. al. (2004)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MPAS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Model for Prediction Across Scales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NCAR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Comprised of geophysical fluid-flow solvers that use spherical centroidal Voronoi tesselations (nominally hexagons) to tile the globe and C-grid staggering of the prognostic variables;  supports non-uniform horizontal meshes and/or nests;  terrain following height coordinate or hybrid coordinate relaxed at constant height. Advanced WRF physics package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9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NEPTUNE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Navy Environmental Prediction sysTem Utilizing NUMA corE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Navy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Based on NUMA (Non‐hydrostatic Unified Model for the Atmosphere), a spectral element/discontinuous Galerkin dynamical core; uses cubed-sphere grid; adaptive mesh refinement under development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0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NIM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Non-hydrostatic Icosahedral Model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ESRL/GSD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Multi-scale model based on 3D finite-volume solver. Vertical coordinate system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is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physical heights. GFS and WRF physics options.  Evolving from the FIM, NIM was designed for and is currently being tested on massively parallel fine grain computers (GPU)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63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NMMB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Non-hydrostatic Multi-Model on  B-Grid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NCEP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Based on NEMS framework; global versions uses lat-long grid.  Horizontal differencing preserves properties of differential operators and conserves  energy and enstrophy; 1-way and 2-way nesting supported; WRF NMM’s physics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31776" name="TextBox 4"/>
          <p:cNvSpPr txBox="1">
            <a:spLocks noChangeArrowheads="1"/>
          </p:cNvSpPr>
          <p:nvPr/>
        </p:nvSpPr>
        <p:spPr bwMode="auto">
          <a:xfrm>
            <a:off x="4125913" y="6550025"/>
            <a:ext cx="88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80C6D506-3E9E-43BC-8D67-13AE077D3869}" type="slidenum">
              <a:rPr lang="en-US" sz="1400">
                <a:latin typeface="Calibri" pitchFamily="34" charset="0"/>
              </a:rPr>
              <a:pPr algn="ctr"/>
              <a:t>31</a:t>
            </a:fld>
            <a:endParaRPr lang="en-US" sz="1400">
              <a:latin typeface="Calibri" pitchFamily="34" charset="0"/>
            </a:endParaRPr>
          </a:p>
        </p:txBody>
      </p:sp>
      <p:pic>
        <p:nvPicPr>
          <p:cNvPr id="6" name="Picture 5" descr="HWIPP LogoFNL_AMR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96007" y="6138096"/>
            <a:ext cx="606284" cy="6352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69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179628"/>
              </p:ext>
            </p:extLst>
          </p:nvPr>
        </p:nvGraphicFramePr>
        <p:xfrm>
          <a:off x="190483" y="678833"/>
          <a:ext cx="8267717" cy="58431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7107336"/>
                <a:gridCol w="1160381"/>
              </a:tblGrid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Test</a:t>
                      </a:r>
                      <a:r>
                        <a:rPr lang="en-US" sz="1400" b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Program</a:t>
                      </a:r>
                      <a:r>
                        <a:rPr lang="en-US" sz="1400" b="0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:</a:t>
                      </a:r>
                      <a:r>
                        <a:rPr lang="en-US" sz="14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b="0" dirty="0" smtClean="0"/>
                        <a:t>New</a:t>
                      </a:r>
                      <a:r>
                        <a:rPr lang="en-US" sz="1400" b="0" baseline="0" dirty="0" smtClean="0"/>
                        <a:t> h</a:t>
                      </a:r>
                      <a:r>
                        <a:rPr lang="en-US" sz="1400" b="0" dirty="0" smtClean="0"/>
                        <a:t>ardware purchased,</a:t>
                      </a:r>
                      <a:r>
                        <a:rPr lang="en-US" sz="1400" b="0" baseline="0" dirty="0" smtClean="0"/>
                        <a:t> installed, and tested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/>
                        <a:t>6/30/14</a:t>
                      </a:r>
                    </a:p>
                  </a:txBody>
                  <a:tcPr/>
                </a:tc>
              </a:tr>
              <a:tr h="6247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Hydrostatic</a:t>
                      </a:r>
                      <a:r>
                        <a:rPr lang="en-US" sz="1400" b="1" u="sng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Global Models:</a:t>
                      </a:r>
                      <a:r>
                        <a:rPr lang="en-US" sz="14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/>
                        <a:t>Real-time research high-resolution runs of hydrostatic models </a:t>
                      </a:r>
                      <a:r>
                        <a:rPr lang="en-US" sz="1400" baseline="0" dirty="0" smtClean="0"/>
                        <a:t>begin; </a:t>
                      </a:r>
                      <a:r>
                        <a:rPr lang="en-US" sz="1400" dirty="0" smtClean="0"/>
                        <a:t>real-time cycling of 4D-En-Var begins; initial verification system in</a:t>
                      </a:r>
                      <a:r>
                        <a:rPr lang="en-US" sz="1400" baseline="0" dirty="0" smtClean="0"/>
                        <a:t> place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10/1/14</a:t>
                      </a:r>
                      <a:endParaRPr lang="en-US" sz="1400" b="0" dirty="0"/>
                    </a:p>
                  </a:txBody>
                  <a:tcPr/>
                </a:tc>
              </a:tr>
              <a:tr h="3569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Non-Hydrostatic</a:t>
                      </a:r>
                      <a:r>
                        <a:rPr lang="en-US" sz="1400" b="1" u="sng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Global Models</a:t>
                      </a:r>
                      <a:r>
                        <a:rPr lang="en-US" sz="1400" u="sng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:</a:t>
                      </a:r>
                      <a:r>
                        <a:rPr lang="en-US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/>
                        <a:t>Idealized test cases for non-hydrostatic models are 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10/1/14</a:t>
                      </a:r>
                      <a:endParaRPr lang="en-US" sz="14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Test</a:t>
                      </a:r>
                      <a:r>
                        <a:rPr lang="en-US" sz="1400" b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Program:</a:t>
                      </a:r>
                      <a:r>
                        <a:rPr lang="en-US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sz="1400" dirty="0" smtClean="0"/>
                        <a:t>NEIS</a:t>
                      </a:r>
                      <a:r>
                        <a:rPr lang="en-US" sz="1400" baseline="0" dirty="0" smtClean="0"/>
                        <a:t> (visualization) version 1 completed including Experimental Ensemble output; real-time </a:t>
                      </a:r>
                      <a:r>
                        <a:rPr lang="en-US" sz="1400" dirty="0" smtClean="0"/>
                        <a:t>data </a:t>
                      </a:r>
                      <a:r>
                        <a:rPr lang="en-US" sz="1400" baseline="0" dirty="0" smtClean="0"/>
                        <a:t>distribution system to Trusted Partners in place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10/1/14</a:t>
                      </a:r>
                    </a:p>
                  </a:txBody>
                  <a:tcPr/>
                </a:tc>
              </a:tr>
              <a:tr h="3549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Moving Hurricane Nests: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/>
                        <a:t>Preliminary tests of hurricane nests within</a:t>
                      </a:r>
                      <a:r>
                        <a:rPr lang="en-US" sz="1400" baseline="0" dirty="0" smtClean="0"/>
                        <a:t> a research version of NMMB completed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12/30/14</a:t>
                      </a: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NMME Expansion:</a:t>
                      </a:r>
                      <a:r>
                        <a:rPr lang="en-US" sz="14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/>
                        <a:t>Evaluations of NMME-based hurricane seasonal outlook completed</a:t>
                      </a:r>
                      <a:endParaRPr lang="en-US" sz="14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1/31/15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Test</a:t>
                      </a:r>
                      <a:r>
                        <a:rPr lang="en-US" sz="1400" b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Program:</a:t>
                      </a:r>
                      <a:r>
                        <a:rPr lang="en-US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sz="1400" dirty="0" smtClean="0"/>
                        <a:t>Advanced verification system with new capabilities 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3/30/15</a:t>
                      </a: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Hydrostatic</a:t>
                      </a:r>
                      <a:r>
                        <a:rPr lang="en-US" sz="1400" b="1" u="sng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Global Models</a:t>
                      </a:r>
                      <a:r>
                        <a:rPr lang="en-US" sz="1400" u="sng" baseline="0" dirty="0" smtClean="0"/>
                        <a:t>:</a:t>
                      </a:r>
                      <a:r>
                        <a:rPr lang="en-US" sz="1400" dirty="0" smtClean="0"/>
                        <a:t> Report on hydrostatic real-time test results submitted to journal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9/30/15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NMME Expansion: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dirty="0" smtClean="0"/>
                        <a:t>Evaluation of NMME-based severe weather environmental factors 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9/30/15</a:t>
                      </a:r>
                    </a:p>
                  </a:txBody>
                  <a:tcPr/>
                </a:tc>
              </a:tr>
              <a:tr h="2940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Test</a:t>
                      </a:r>
                      <a:r>
                        <a:rPr lang="en-US" sz="1400" b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Program</a:t>
                      </a:r>
                      <a:r>
                        <a:rPr lang="en-US" sz="1400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:</a:t>
                      </a:r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/>
                        <a:t>NEIS version 2</a:t>
                      </a:r>
                      <a:r>
                        <a:rPr lang="en-US" sz="1400" baseline="0" dirty="0" smtClean="0"/>
                        <a:t> completed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9/30/15</a:t>
                      </a:r>
                    </a:p>
                  </a:txBody>
                  <a:tcPr/>
                </a:tc>
              </a:tr>
              <a:tr h="6247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Non-Hydrostatic</a:t>
                      </a:r>
                      <a:r>
                        <a:rPr lang="en-US" sz="1400" b="1" u="sng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Global Models:</a:t>
                      </a:r>
                      <a:r>
                        <a:rPr lang="en-US" sz="1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/>
                        <a:t>Completion of retrospective</a:t>
                      </a:r>
                      <a:r>
                        <a:rPr lang="en-US" sz="1400" baseline="0" dirty="0" smtClean="0"/>
                        <a:t> forecasts for non-hydrostatic models and report on all testing results.  Selection of 1-2 models for porting to MPFG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10/30/15</a:t>
                      </a:r>
                      <a:endParaRPr lang="en-US" sz="1400" dirty="0"/>
                    </a:p>
                  </a:txBody>
                  <a:tcPr/>
                </a:tc>
              </a:tr>
              <a:tr h="3551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Moving Hurricane Nests:</a:t>
                      </a:r>
                      <a:r>
                        <a:rPr lang="en-US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/>
                        <a:t>Near real-time</a:t>
                      </a:r>
                      <a:r>
                        <a:rPr lang="en-US" sz="1400" baseline="0" dirty="0" smtClean="0"/>
                        <a:t> demo of multi-nested NMMB/NEMS model for hurricanes and report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12/30/15</a:t>
                      </a:r>
                    </a:p>
                  </a:txBody>
                  <a:tcPr/>
                </a:tc>
              </a:tr>
              <a:tr h="459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sng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Non-Hydrostatic</a:t>
                      </a:r>
                      <a:r>
                        <a:rPr lang="en-US" sz="1400" b="1" u="sng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Global Models:</a:t>
                      </a:r>
                      <a:r>
                        <a:rPr lang="en-US" sz="1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/>
                        <a:t>Optimization of code for selected non-hydrostatic</a:t>
                      </a:r>
                      <a:r>
                        <a:rPr lang="en-US" sz="1400" baseline="0" dirty="0" smtClean="0"/>
                        <a:t> model/s on new MPFG system completed; ready for runs on new system in March 2016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3/30/16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3913" y="48175"/>
            <a:ext cx="8229600" cy="507936"/>
          </a:xfrm>
        </p:spPr>
        <p:txBody>
          <a:bodyPr>
            <a:noAutofit/>
          </a:bodyPr>
          <a:lstStyle/>
          <a:p>
            <a:r>
              <a:rPr lang="en-US" sz="36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Key </a:t>
            </a: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HIWPP Milestones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583" y="639083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47A33C8-C512-7F49-84D6-CCA3B55C91E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2811" y="27278"/>
            <a:ext cx="8711514" cy="12708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HIWPP Objectives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 Box 3"/>
          <p:cNvSpPr txBox="1"/>
          <p:nvPr/>
        </p:nvSpPr>
        <p:spPr>
          <a:xfrm>
            <a:off x="609600" y="1447800"/>
            <a:ext cx="7086600" cy="473950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68000">
                <a:schemeClr val="bg1">
                  <a:lumMod val="7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In </a:t>
            </a:r>
            <a:r>
              <a:rPr lang="en-US" sz="2000" dirty="0"/>
              <a:t>an unprecedented way, the Hurricane Sandy Supplemental funding provides an opportunity to bring together the nation’s global weather modeling community and focus them on a common goal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 </a:t>
            </a:r>
          </a:p>
          <a:p>
            <a:pPr algn="ctr"/>
            <a:r>
              <a:rPr lang="en-US" sz="2800" b="1" i="1" dirty="0" smtClean="0"/>
              <a:t>developing </a:t>
            </a:r>
            <a:r>
              <a:rPr lang="en-US" sz="2800" b="1" i="1" dirty="0"/>
              <a:t>the world’s best </a:t>
            </a:r>
            <a:endParaRPr lang="en-US" sz="2800" b="1" i="1" dirty="0" smtClean="0"/>
          </a:p>
          <a:p>
            <a:pPr algn="ctr"/>
            <a:r>
              <a:rPr lang="en-US" sz="2800" b="1" i="1" dirty="0" smtClean="0"/>
              <a:t>medium-range </a:t>
            </a:r>
            <a:r>
              <a:rPr lang="en-US" sz="2800" b="1" i="1" dirty="0"/>
              <a:t>weather forecast model </a:t>
            </a:r>
            <a:endParaRPr lang="en-US" sz="2800" b="1" i="1" dirty="0" smtClean="0"/>
          </a:p>
          <a:p>
            <a:pPr algn="ctr"/>
            <a:r>
              <a:rPr lang="en-US" sz="2800" b="1" i="1" dirty="0" smtClean="0"/>
              <a:t>by </a:t>
            </a:r>
            <a:r>
              <a:rPr lang="en-US" sz="2800" b="1" i="1" dirty="0"/>
              <a:t>the end of the </a:t>
            </a:r>
            <a:r>
              <a:rPr lang="en-US" sz="2800" b="1" i="1" dirty="0" smtClean="0"/>
              <a:t>decade </a:t>
            </a:r>
          </a:p>
          <a:p>
            <a:endParaRPr lang="en-US" sz="2800" b="1" i="1" dirty="0" smtClean="0"/>
          </a:p>
          <a:p>
            <a:r>
              <a:rPr lang="en-US" sz="2000" b="1" i="1" dirty="0" smtClean="0"/>
              <a:t>to </a:t>
            </a:r>
            <a:r>
              <a:rPr lang="en-US" sz="2000" b="1" i="1" dirty="0"/>
              <a:t>improve our time-zero to two-week prediction of nature's most dangerous storms such as hurricanes, floods, and blizzards, over the whole globe</a:t>
            </a:r>
            <a:r>
              <a:rPr lang="en-US" sz="2000" dirty="0"/>
              <a:t>. </a:t>
            </a:r>
          </a:p>
          <a:p>
            <a:r>
              <a:rPr lang="en-US" sz="2000" dirty="0"/>
              <a:t> </a:t>
            </a:r>
          </a:p>
          <a:p>
            <a:endParaRPr lang="en-US" sz="2000" dirty="0"/>
          </a:p>
        </p:txBody>
      </p:sp>
      <p:pic>
        <p:nvPicPr>
          <p:cNvPr id="6" name="Picture 5" descr="HWIPP LogoFNL_AM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1086" y="639083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47A33C8-C512-7F49-84D6-CCA3B55C91E2}" type="slidenum">
              <a:rPr lang="en-US" smtClean="0"/>
              <a:pPr algn="ct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6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2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HIWPP Six-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Point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077200" cy="3886200"/>
          </a:xfrm>
        </p:spPr>
        <p:txBody>
          <a:bodyPr>
            <a:normAutofit fontScale="92500" lnSpcReduction="20000"/>
          </a:bodyPr>
          <a:lstStyle/>
          <a:p>
            <a:pPr marL="571500" indent="-4572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/>
              <a:t>Drive the current generation (</a:t>
            </a:r>
            <a:r>
              <a:rPr lang="en-US" u="sng" dirty="0" smtClean="0"/>
              <a:t>hydrostatic</a:t>
            </a:r>
            <a:r>
              <a:rPr lang="en-US" dirty="0" smtClean="0"/>
              <a:t>) of global NWP models to max performance &amp; resolution (10km-20km), to medium-range and beyond</a:t>
            </a:r>
          </a:p>
          <a:p>
            <a:pPr marL="571500" indent="-4572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/>
              <a:t>In parallel, accelerate the development of the next generation </a:t>
            </a:r>
            <a:r>
              <a:rPr lang="en-US" u="sng" dirty="0" smtClean="0"/>
              <a:t>(non-hydrostatic</a:t>
            </a:r>
            <a:r>
              <a:rPr lang="en-US" dirty="0" smtClean="0"/>
              <a:t>) of high-resolution (3km) medium-range global and nested NWP models</a:t>
            </a:r>
          </a:p>
          <a:p>
            <a:pPr marL="571500" indent="-4572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/>
              <a:t>Utilize the latest hybrid </a:t>
            </a:r>
            <a:r>
              <a:rPr lang="en-US" u="sng" dirty="0" smtClean="0"/>
              <a:t>assimilation techniques </a:t>
            </a:r>
            <a:r>
              <a:rPr lang="en-US" dirty="0" smtClean="0"/>
              <a:t>(4D-En-Var) and scale-aware </a:t>
            </a:r>
            <a:r>
              <a:rPr lang="en-US" u="sng" dirty="0" smtClean="0"/>
              <a:t>physical parameterizations</a:t>
            </a:r>
          </a:p>
          <a:p>
            <a:pPr marL="571500" indent="-4572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/>
              <a:t>Migrate models to newer and faster </a:t>
            </a:r>
            <a:r>
              <a:rPr lang="en-US" u="sng" dirty="0" smtClean="0"/>
              <a:t>HPC technologies </a:t>
            </a:r>
            <a:r>
              <a:rPr lang="en-US" dirty="0" smtClean="0"/>
              <a:t>(MPFG/GPU)</a:t>
            </a:r>
          </a:p>
          <a:p>
            <a:pPr marL="571500" indent="-4572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/>
              <a:t>Provide </a:t>
            </a:r>
            <a:r>
              <a:rPr lang="en-US" u="sng" dirty="0" smtClean="0"/>
              <a:t>new tools </a:t>
            </a:r>
            <a:r>
              <a:rPr lang="en-US" dirty="0" smtClean="0"/>
              <a:t>to quickly access, visualize, and analyze massive amounts of gridded data</a:t>
            </a:r>
          </a:p>
          <a:p>
            <a:pPr marL="571500" indent="-457200">
              <a:buFont typeface="+mj-lt"/>
              <a:buAutoNum type="arabicPeriod"/>
            </a:pPr>
            <a:r>
              <a:rPr lang="en-US" u="sng" dirty="0" smtClean="0"/>
              <a:t>Engage with the weather community </a:t>
            </a:r>
            <a:r>
              <a:rPr lang="en-US" dirty="0" smtClean="0"/>
              <a:t>for feedback and an open process</a:t>
            </a:r>
          </a:p>
        </p:txBody>
      </p:sp>
      <p:pic>
        <p:nvPicPr>
          <p:cNvPr id="4" name="Picture 3" descr="Titan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575" y="4841632"/>
            <a:ext cx="7247433" cy="1918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1086" y="639083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47A33C8-C512-7F49-84D6-CCA3B55C91E2}" type="slidenum">
              <a:rPr lang="en-US" smtClean="0"/>
              <a:pPr algn="ctr"/>
              <a:t>5</a:t>
            </a:fld>
            <a:endParaRPr lang="en-US" dirty="0"/>
          </a:p>
        </p:txBody>
      </p:sp>
      <p:pic>
        <p:nvPicPr>
          <p:cNvPr id="7" name="Picture 6" descr="HWIPP LogoFNL_AMR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745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part_of_15195_sm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624" y="5129960"/>
            <a:ext cx="2173611" cy="1630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HIWPP at a Glance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383720" y="1143000"/>
            <a:ext cx="3908829" cy="639762"/>
          </a:xfrm>
        </p:spPr>
        <p:txBody>
          <a:bodyPr>
            <a:normAutofit/>
          </a:bodyPr>
          <a:lstStyle/>
          <a:p>
            <a:r>
              <a:rPr lang="en-US" i="1" dirty="0"/>
              <a:t>How are we going to do it</a:t>
            </a:r>
            <a:r>
              <a:rPr lang="en-US" i="1" dirty="0" smtClean="0"/>
              <a:t>?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73171" y="1782762"/>
            <a:ext cx="4040188" cy="3951288"/>
          </a:xfrm>
        </p:spPr>
        <p:txBody>
          <a:bodyPr>
            <a:normAutofit/>
          </a:bodyPr>
          <a:lstStyle/>
          <a:p>
            <a:r>
              <a:rPr lang="en-US" dirty="0" smtClean="0"/>
              <a:t>Through partnerships…</a:t>
            </a:r>
          </a:p>
          <a:p>
            <a:pPr lvl="1"/>
            <a:r>
              <a:rPr lang="en-US" dirty="0" smtClean="0"/>
              <a:t>HIWPP funding can help to unify and focus the NWP community</a:t>
            </a:r>
          </a:p>
          <a:p>
            <a:r>
              <a:rPr lang="en-US" dirty="0" smtClean="0"/>
              <a:t>Building </a:t>
            </a:r>
            <a:r>
              <a:rPr lang="en-US" dirty="0"/>
              <a:t>on existing efforts</a:t>
            </a:r>
          </a:p>
          <a:p>
            <a:r>
              <a:rPr lang="en-US" dirty="0" smtClean="0"/>
              <a:t>And enhance &amp; accelerate them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rive </a:t>
            </a:r>
            <a:r>
              <a:rPr lang="en-US" dirty="0"/>
              <a:t>the </a:t>
            </a:r>
            <a:r>
              <a:rPr lang="en-US" dirty="0" smtClean="0"/>
              <a:t>science to a higher technical readiness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361280" y="1086841"/>
            <a:ext cx="4041775" cy="639762"/>
          </a:xfrm>
        </p:spPr>
        <p:txBody>
          <a:bodyPr/>
          <a:lstStyle/>
          <a:p>
            <a:r>
              <a:rPr lang="en-US" i="1" dirty="0"/>
              <a:t>“Just the facts…</a:t>
            </a:r>
            <a:r>
              <a:rPr lang="en-US" i="1" dirty="0" smtClean="0"/>
              <a:t>”</a:t>
            </a:r>
            <a:endParaRPr lang="en-US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361280" y="1726602"/>
            <a:ext cx="4041775" cy="513139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HIWPP is an </a:t>
            </a:r>
            <a:r>
              <a:rPr lang="en-US" dirty="0"/>
              <a:t>OAR “Sandy Supplemental” Project</a:t>
            </a:r>
          </a:p>
          <a:p>
            <a:pPr lvl="1"/>
            <a:r>
              <a:rPr lang="en-US" dirty="0"/>
              <a:t>$</a:t>
            </a:r>
            <a:r>
              <a:rPr lang="en-US" dirty="0" smtClean="0"/>
              <a:t>12.905M</a:t>
            </a:r>
          </a:p>
          <a:p>
            <a:pPr lvl="1"/>
            <a:r>
              <a:rPr lang="en-US" i="1" dirty="0" smtClean="0"/>
              <a:t>Public </a:t>
            </a:r>
            <a:r>
              <a:rPr lang="en-US" i="1" dirty="0"/>
              <a:t>Law 113-2, the FY2013 Disaster Assistance </a:t>
            </a:r>
            <a:r>
              <a:rPr lang="en-US" i="1" dirty="0" smtClean="0"/>
              <a:t>Supplemental</a:t>
            </a:r>
            <a:endParaRPr lang="en-US" dirty="0" smtClean="0"/>
          </a:p>
          <a:p>
            <a:pPr lvl="1"/>
            <a:r>
              <a:rPr lang="en-US" dirty="0" smtClean="0"/>
              <a:t>Funds expired </a:t>
            </a:r>
            <a:r>
              <a:rPr lang="en-US" dirty="0"/>
              <a:t>30 </a:t>
            </a:r>
            <a:r>
              <a:rPr lang="en-US" dirty="0" smtClean="0"/>
              <a:t>September </a:t>
            </a:r>
            <a:r>
              <a:rPr lang="en-US" dirty="0"/>
              <a:t>2014</a:t>
            </a:r>
          </a:p>
          <a:p>
            <a:pPr lvl="1"/>
            <a:r>
              <a:rPr lang="en-US" dirty="0"/>
              <a:t>36 months to execute via contracts and </a:t>
            </a:r>
            <a:r>
              <a:rPr lang="en-US" dirty="0" smtClean="0"/>
              <a:t>grants</a:t>
            </a:r>
            <a:endParaRPr lang="en-US" dirty="0"/>
          </a:p>
          <a:p>
            <a:r>
              <a:rPr lang="en-US" dirty="0" smtClean="0"/>
              <a:t>12 organizations, coast-to-coast:  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AOML; ESRL/GSD; ESRL/PSD; GFDL; 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NCEP/CPC; NCEP/EMC; 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CICS-P; CIMAS; CIRA; CIRES;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NCAR; NRL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dirty="0" smtClean="0"/>
              <a:t>Project is comprised </a:t>
            </a:r>
            <a:r>
              <a:rPr lang="en-US" dirty="0"/>
              <a:t>of</a:t>
            </a:r>
          </a:p>
          <a:p>
            <a:pPr lvl="1"/>
            <a:r>
              <a:rPr lang="en-US" dirty="0"/>
              <a:t>5 Subprojects</a:t>
            </a:r>
          </a:p>
          <a:p>
            <a:pPr lvl="1"/>
            <a:r>
              <a:rPr lang="en-US" dirty="0"/>
              <a:t>19 </a:t>
            </a:r>
            <a:r>
              <a:rPr lang="en-US" dirty="0" smtClean="0"/>
              <a:t>Tasks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61086" y="639083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A47A33C8-C512-7F49-84D6-CCA3B55C91E2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9" name="Picture 8" descr="HWIPP LogoFNL_AMR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211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HWIPP LogoFNL_AMR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7" y="6187308"/>
            <a:ext cx="606284" cy="635222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8470" y="332038"/>
            <a:ext cx="8200665" cy="5955990"/>
            <a:chOff x="409935" y="400507"/>
            <a:chExt cx="8313035" cy="5955990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6347687" y="3253634"/>
              <a:ext cx="1458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830675" y="400507"/>
              <a:ext cx="7106297" cy="75918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mpd="sng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600"/>
                </a:spcAft>
              </a:pPr>
              <a:endParaRPr lang="en-US" sz="200" b="1" dirty="0" smtClean="0"/>
            </a:p>
            <a:p>
              <a:pPr algn="ctr">
                <a:spcAft>
                  <a:spcPts val="600"/>
                </a:spcAft>
              </a:pPr>
              <a:r>
                <a:rPr lang="en-US" sz="1400" b="1" dirty="0" smtClean="0"/>
                <a:t>Work Breakdown Structure</a:t>
              </a:r>
            </a:p>
            <a:p>
              <a:pPr algn="ctr">
                <a:spcAft>
                  <a:spcPts val="400"/>
                </a:spcAft>
              </a:pPr>
              <a:r>
                <a:rPr lang="en-US" sz="1200" b="1" dirty="0" smtClean="0"/>
                <a:t>High </a:t>
              </a:r>
              <a:r>
                <a:rPr lang="en-US" sz="1200" b="1" dirty="0"/>
                <a:t>Impact Weather </a:t>
              </a:r>
              <a:r>
                <a:rPr lang="en-US" sz="1200" b="1" dirty="0" smtClean="0"/>
                <a:t>Prediction Project </a:t>
              </a:r>
              <a:r>
                <a:rPr lang="en-US" sz="1200" b="1" dirty="0"/>
                <a:t>(</a:t>
              </a:r>
              <a:r>
                <a:rPr lang="en-US" sz="1200" b="1" dirty="0" smtClean="0"/>
                <a:t>HIWPP)</a:t>
              </a:r>
            </a:p>
            <a:p>
              <a:pPr algn="ctr">
                <a:spcAft>
                  <a:spcPts val="400"/>
                </a:spcAft>
              </a:pPr>
              <a:r>
                <a:rPr lang="en-US" sz="200" b="1" dirty="0" smtClean="0"/>
                <a:t> 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17646" y="1436794"/>
              <a:ext cx="2334285" cy="51296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200" b="1" dirty="0" smtClean="0"/>
                <a:t>Project </a:t>
              </a:r>
              <a:r>
                <a:rPr lang="en-US" sz="1200" b="1" dirty="0"/>
                <a:t>Manager</a:t>
              </a:r>
              <a:r>
                <a:rPr lang="en-US" sz="1200" dirty="0"/>
                <a:t>: </a:t>
              </a:r>
              <a:endParaRPr lang="en-US" sz="1200" dirty="0" smtClean="0"/>
            </a:p>
            <a:p>
              <a:pPr algn="ctr"/>
              <a:r>
                <a:rPr lang="en-US" sz="1200" dirty="0" smtClean="0"/>
                <a:t>Tim Schneider, ESRL</a:t>
              </a:r>
              <a:endParaRPr lang="en-US" sz="1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19692" y="1436794"/>
              <a:ext cx="2338026" cy="51296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200" b="1" dirty="0" smtClean="0"/>
                <a:t>Business Manager: </a:t>
              </a:r>
            </a:p>
            <a:p>
              <a:pPr algn="ctr"/>
              <a:r>
                <a:rPr lang="en-US" sz="1200" dirty="0" smtClean="0"/>
                <a:t>Ty Robinson, OWAQ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15565" y="2362475"/>
              <a:ext cx="2481688" cy="51296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cmpd="sng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200" b="1" dirty="0"/>
                <a:t>3</a:t>
              </a:r>
              <a:r>
                <a:rPr lang="en-US" sz="1200" b="1" dirty="0" smtClean="0"/>
                <a:t>.2 Non-Hydrostatic Global Models</a:t>
              </a:r>
            </a:p>
            <a:p>
              <a:pPr algn="ctr"/>
              <a:r>
                <a:rPr lang="en-US" sz="1200" dirty="0" smtClean="0"/>
                <a:t>POC: </a:t>
              </a:r>
              <a:r>
                <a:rPr lang="en-US" sz="1200" dirty="0" err="1" smtClean="0"/>
                <a:t>J.Whitaker</a:t>
              </a:r>
              <a:r>
                <a:rPr lang="en-US" sz="1200" dirty="0" smtClean="0"/>
                <a:t>, ESRL</a:t>
              </a:r>
              <a:endParaRPr lang="en-US" sz="1200" b="1" dirty="0" smtClean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53051" y="2394757"/>
              <a:ext cx="2229415" cy="51296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cmpd="sng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200" b="1" dirty="0"/>
                <a:t>3</a:t>
              </a:r>
              <a:r>
                <a:rPr lang="en-US" sz="1200" b="1" dirty="0" smtClean="0"/>
                <a:t>.5 Test Program</a:t>
              </a:r>
            </a:p>
            <a:p>
              <a:pPr algn="ctr"/>
              <a:r>
                <a:rPr lang="en-US" sz="1200" dirty="0" smtClean="0"/>
                <a:t>POC: </a:t>
              </a:r>
              <a:r>
                <a:rPr lang="en-US" sz="1200" dirty="0"/>
                <a:t>Bonny Strong, </a:t>
              </a:r>
              <a:r>
                <a:rPr lang="en-US" sz="1200" dirty="0" smtClean="0"/>
                <a:t>ESRL</a:t>
              </a:r>
              <a:endParaRPr lang="en-US" sz="1200" dirty="0"/>
            </a:p>
          </p:txBody>
        </p:sp>
        <p:cxnSp>
          <p:nvCxnSpPr>
            <p:cNvPr id="11" name="Straight Connector 10"/>
            <p:cNvCxnSpPr>
              <a:stCxn id="5" idx="2"/>
            </p:cNvCxnSpPr>
            <p:nvPr/>
          </p:nvCxnSpPr>
          <p:spPr>
            <a:xfrm flipH="1">
              <a:off x="4383823" y="1949755"/>
              <a:ext cx="966" cy="2432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821212" y="2181599"/>
              <a:ext cx="5176084" cy="48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321970" y="2856423"/>
              <a:ext cx="25717" cy="33615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929227" y="2193028"/>
              <a:ext cx="0" cy="1878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97295" y="2186418"/>
              <a:ext cx="0" cy="1701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821211" y="2186418"/>
              <a:ext cx="1" cy="17011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45901" y="2787743"/>
              <a:ext cx="9218" cy="22189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477459" y="3082659"/>
              <a:ext cx="2325339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</a:t>
              </a:r>
              <a:r>
                <a:rPr lang="en-US" sz="1200" b="1" dirty="0" smtClean="0"/>
                <a:t>.5.1 Statistical Post Processing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77459" y="3508627"/>
              <a:ext cx="2325339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</a:t>
              </a:r>
              <a:r>
                <a:rPr lang="en-US" sz="1200" b="1" dirty="0" smtClean="0"/>
                <a:t>.5.2 Visualization via </a:t>
              </a:r>
              <a:r>
                <a:rPr lang="en-US" sz="1200" b="1" dirty="0"/>
                <a:t>NEIS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477459" y="3934595"/>
              <a:ext cx="2325339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</a:t>
              </a:r>
              <a:r>
                <a:rPr lang="en-US" sz="1200" b="1" dirty="0" smtClean="0"/>
                <a:t>.5.3 </a:t>
              </a:r>
              <a:r>
                <a:rPr lang="en-US" sz="1200" b="1" dirty="0"/>
                <a:t>Verification </a:t>
              </a:r>
              <a:r>
                <a:rPr lang="en-US" sz="1200" b="1" dirty="0" smtClean="0"/>
                <a:t>Methods</a:t>
              </a:r>
              <a:endParaRPr lang="en-US" sz="1200" b="1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3355753" y="2908763"/>
              <a:ext cx="9655" cy="15902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466023" y="3102936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3.2.1 DA/</a:t>
              </a:r>
              <a:r>
                <a:rPr lang="en-US" sz="1200" b="1" dirty="0" err="1" smtClean="0"/>
                <a:t>Ens</a:t>
              </a:r>
              <a:r>
                <a:rPr lang="en-US" sz="1200" b="1" dirty="0" smtClean="0"/>
                <a:t>/</a:t>
              </a:r>
              <a:r>
                <a:rPr lang="en-US" sz="1200" b="1" dirty="0" err="1" smtClean="0"/>
                <a:t>Stoch</a:t>
              </a:r>
              <a:r>
                <a:rPr lang="en-US" sz="1200" b="1" dirty="0" smtClean="0"/>
                <a:t> Physics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93555" y="3953382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3.2.3 MPFG/GPU Optimization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93555" y="4803828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3.2.5 MPAS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493555" y="4378605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3.2.4 NIM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493555" y="5229051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3.2.6 NMMB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493555" y="5654274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3.2.7 HIRAM</a:t>
              </a:r>
            </a:p>
          </p:txBody>
        </p:sp>
        <p:cxnSp>
          <p:nvCxnSpPr>
            <p:cNvPr id="52" name="Straight Connector 51"/>
            <p:cNvCxnSpPr>
              <a:stCxn id="4" idx="2"/>
              <a:endCxn id="5" idx="0"/>
            </p:cNvCxnSpPr>
            <p:nvPr/>
          </p:nvCxnSpPr>
          <p:spPr>
            <a:xfrm>
              <a:off x="4383824" y="1159689"/>
              <a:ext cx="965" cy="27710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347687" y="4107885"/>
              <a:ext cx="1458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347687" y="4529908"/>
              <a:ext cx="1458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347687" y="4951931"/>
              <a:ext cx="1458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47687" y="5373954"/>
              <a:ext cx="1458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347687" y="6217997"/>
              <a:ext cx="1458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347687" y="5795977"/>
              <a:ext cx="1458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358381" y="3241435"/>
              <a:ext cx="10423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3365408" y="3627901"/>
              <a:ext cx="10423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endCxn id="32" idx="1"/>
            </p:cNvCxnSpPr>
            <p:nvPr/>
          </p:nvCxnSpPr>
          <p:spPr>
            <a:xfrm>
              <a:off x="3360580" y="4073095"/>
              <a:ext cx="1168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450510" y="4588420"/>
              <a:ext cx="13640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endCxn id="83" idx="1"/>
            </p:cNvCxnSpPr>
            <p:nvPr/>
          </p:nvCxnSpPr>
          <p:spPr>
            <a:xfrm>
              <a:off x="450510" y="4113632"/>
              <a:ext cx="13640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endCxn id="93" idx="1"/>
            </p:cNvCxnSpPr>
            <p:nvPr/>
          </p:nvCxnSpPr>
          <p:spPr>
            <a:xfrm>
              <a:off x="437119" y="5012336"/>
              <a:ext cx="149799" cy="57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endCxn id="85" idx="1"/>
            </p:cNvCxnSpPr>
            <p:nvPr/>
          </p:nvCxnSpPr>
          <p:spPr>
            <a:xfrm>
              <a:off x="450510" y="3209222"/>
              <a:ext cx="13640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V="1">
              <a:off x="3040906" y="2181599"/>
              <a:ext cx="0" cy="33235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endCxn id="96" idx="1"/>
            </p:cNvCxnSpPr>
            <p:nvPr/>
          </p:nvCxnSpPr>
          <p:spPr>
            <a:xfrm>
              <a:off x="450510" y="3661426"/>
              <a:ext cx="136408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4" idx="3"/>
            </p:cNvCxnSpPr>
            <p:nvPr/>
          </p:nvCxnSpPr>
          <p:spPr>
            <a:xfrm>
              <a:off x="7936972" y="780098"/>
              <a:ext cx="132337" cy="656696"/>
            </a:xfrm>
            <a:prstGeom prst="bentConnector2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6493555" y="3528159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</a:t>
              </a:r>
              <a:r>
                <a:rPr lang="en-US" sz="1200" b="1" dirty="0" smtClean="0"/>
                <a:t>.2.2 Parameterization Dev</a:t>
              </a:r>
            </a:p>
          </p:txBody>
        </p:sp>
        <p:cxnSp>
          <p:nvCxnSpPr>
            <p:cNvPr id="81" name="Straight Connector 80"/>
            <p:cNvCxnSpPr>
              <a:endCxn id="79" idx="1"/>
            </p:cNvCxnSpPr>
            <p:nvPr/>
          </p:nvCxnSpPr>
          <p:spPr>
            <a:xfrm>
              <a:off x="6321970" y="3666659"/>
              <a:ext cx="17158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5937348" y="2186418"/>
              <a:ext cx="0" cy="324048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477459" y="4360563"/>
              <a:ext cx="2325339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</a:t>
              </a:r>
              <a:r>
                <a:rPr lang="en-US" sz="1200" b="1" dirty="0" smtClean="0"/>
                <a:t>.5.4 Real Time IT Operations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3355753" y="4517104"/>
              <a:ext cx="10423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7" idx="1"/>
              <a:endCxn id="5" idx="3"/>
            </p:cNvCxnSpPr>
            <p:nvPr/>
          </p:nvCxnSpPr>
          <p:spPr>
            <a:xfrm flipH="1">
              <a:off x="5551931" y="1693275"/>
              <a:ext cx="767761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409935" y="2395801"/>
              <a:ext cx="2229415" cy="51296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cmpd="sng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200" b="1" dirty="0"/>
                <a:t>3</a:t>
              </a:r>
              <a:r>
                <a:rPr lang="en-US" sz="1200" b="1" dirty="0" smtClean="0"/>
                <a:t>.1 Hydrostatic Global Models</a:t>
              </a:r>
            </a:p>
            <a:p>
              <a:pPr algn="ctr"/>
              <a:r>
                <a:rPr lang="en-US" sz="1200" dirty="0" smtClean="0"/>
                <a:t>POC: S. Benjamin, ESRL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6918" y="3975132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</a:t>
              </a:r>
              <a:r>
                <a:rPr lang="en-US" sz="1200" b="1" dirty="0" smtClean="0"/>
                <a:t>.1.3 GFS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86918" y="4427337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</a:t>
              </a:r>
              <a:r>
                <a:rPr lang="en-US" sz="1200" b="1" dirty="0" smtClean="0"/>
                <a:t>.1.4 FIM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86918" y="3070722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</a:t>
              </a:r>
              <a:r>
                <a:rPr lang="en-US" sz="1200" b="1" dirty="0" smtClean="0"/>
                <a:t>.1.1 DA/</a:t>
              </a:r>
              <a:r>
                <a:rPr lang="en-US" sz="1200" b="1" dirty="0" err="1" smtClean="0"/>
                <a:t>Ens</a:t>
              </a:r>
              <a:r>
                <a:rPr lang="en-US" sz="1200" b="1" dirty="0" smtClean="0"/>
                <a:t>/</a:t>
              </a:r>
              <a:r>
                <a:rPr lang="en-US" sz="1200" b="1" dirty="0" err="1" smtClean="0"/>
                <a:t>Stoch</a:t>
              </a:r>
              <a:r>
                <a:rPr lang="en-US" sz="1200" b="1" dirty="0" smtClean="0"/>
                <a:t> Physics</a:t>
              </a:r>
              <a:endParaRPr lang="en-US" sz="12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86918" y="4879543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</a:t>
              </a:r>
              <a:r>
                <a:rPr lang="en-US" sz="1200" b="1" dirty="0" smtClean="0"/>
                <a:t>.1.5 NAVGEM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023636" y="5460056"/>
              <a:ext cx="2229415" cy="51296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cmpd="sng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200" b="1" i="1" dirty="0" smtClean="0"/>
                <a:t>3.4 NMME Expansion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POC: Jin Huang, NCEP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86918" y="3522927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</a:t>
              </a:r>
              <a:r>
                <a:rPr lang="en-US" sz="1200" b="1" dirty="0" smtClean="0"/>
                <a:t>.1.2 Parameterization Dev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835880" y="5279951"/>
              <a:ext cx="2229415" cy="6976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cmpd="sng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US" sz="1200" b="1" dirty="0"/>
                <a:t>3</a:t>
              </a:r>
              <a:r>
                <a:rPr lang="en-US" sz="1200" b="1" dirty="0" smtClean="0"/>
                <a:t>.3 Moving Hurricane Nest</a:t>
              </a:r>
            </a:p>
            <a:p>
              <a:pPr algn="ctr">
                <a:spcAft>
                  <a:spcPts val="400"/>
                </a:spcAft>
              </a:pPr>
              <a:r>
                <a:rPr lang="en-US" sz="1200" dirty="0" smtClean="0">
                  <a:solidFill>
                    <a:srgbClr val="000000"/>
                  </a:solidFill>
                </a:rPr>
                <a:t>POC: </a:t>
              </a:r>
              <a:r>
                <a:rPr lang="en-US" sz="1200" dirty="0" smtClean="0">
                  <a:solidFill>
                    <a:srgbClr val="000000"/>
                  </a:solidFill>
                  <a:ea typeface="Calibri"/>
                  <a:cs typeface="Calibri"/>
                </a:rPr>
                <a:t>S. </a:t>
              </a:r>
              <a:r>
                <a:rPr lang="en-US" sz="1200" dirty="0" err="1" smtClean="0">
                  <a:solidFill>
                    <a:srgbClr val="000000"/>
                  </a:solidFill>
                  <a:ea typeface="Calibri"/>
                  <a:cs typeface="Calibri"/>
                </a:rPr>
                <a:t>Gopalakrishnan</a:t>
              </a:r>
              <a:r>
                <a:rPr lang="en-US" sz="1200" dirty="0" smtClean="0">
                  <a:solidFill>
                    <a:srgbClr val="000000"/>
                  </a:solidFill>
                </a:rPr>
                <a:t>, AOML/ </a:t>
              </a:r>
              <a:r>
                <a:rPr lang="en-US" sz="1200" dirty="0" smtClean="0"/>
                <a:t>V. </a:t>
              </a:r>
              <a:r>
                <a:rPr lang="en-US" sz="1200" dirty="0" err="1" smtClean="0"/>
                <a:t>Tallapragada</a:t>
              </a:r>
              <a:r>
                <a:rPr lang="en-US" sz="1200" dirty="0" smtClean="0"/>
                <a:t>, NCEP</a:t>
              </a:r>
              <a:endParaRPr lang="en-US" sz="12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467678" y="6079498"/>
              <a:ext cx="2229415" cy="276999"/>
            </a:xfrm>
            <a:prstGeom prst="rect">
              <a:avLst/>
            </a:prstGeom>
            <a:solidFill>
              <a:srgbClr val="FFFFCC"/>
            </a:solidFill>
            <a:ln w="19050" cmpd="sng">
              <a:solidFill>
                <a:srgbClr val="77933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3.2.8 NEPTUNE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9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13335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Goal: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Hydrostatic Global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8" y="1608138"/>
            <a:ext cx="4422775" cy="41783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Improve the current generation of global NWP models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/>
              <a:t>Near-term impact: 1-3 </a:t>
            </a:r>
            <a:r>
              <a:rPr lang="en-US" dirty="0" smtClean="0"/>
              <a:t>years</a:t>
            </a:r>
          </a:p>
          <a:p>
            <a:pPr marL="411480" lvl="1" indent="0" fontAlgn="auto">
              <a:spcAft>
                <a:spcPts val="0"/>
              </a:spcAft>
              <a:buNone/>
              <a:defRPr/>
            </a:pPr>
            <a:endParaRPr lang="en-US" sz="1200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Work with three existing models: </a:t>
            </a:r>
            <a:endParaRPr lang="en-US" dirty="0" smtClean="0"/>
          </a:p>
          <a:p>
            <a:pPr marL="114300" indent="0" fontAlgn="auto">
              <a:spcAft>
                <a:spcPts val="0"/>
              </a:spcAft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GFS; FIM; NAVGEM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Run at higher resolutions </a:t>
            </a:r>
          </a:p>
          <a:p>
            <a:pPr marL="411480" lvl="1" indent="0" fontAlgn="auto">
              <a:spcAft>
                <a:spcPts val="0"/>
              </a:spcAft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(sub-20km) </a:t>
            </a:r>
          </a:p>
          <a:p>
            <a:pPr marL="411480" lvl="1" indent="0" fontAlgn="auto">
              <a:spcAft>
                <a:spcPts val="0"/>
              </a:spcAft>
              <a:buNone/>
              <a:defRPr/>
            </a:pPr>
            <a:endParaRPr lang="en-US" sz="1200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Develop and implement </a:t>
            </a:r>
            <a:r>
              <a:rPr lang="en-US" dirty="0"/>
              <a:t>scale-aware physical </a:t>
            </a:r>
            <a:r>
              <a:rPr lang="en-US" dirty="0" smtClean="0"/>
              <a:t>parameterizations</a:t>
            </a:r>
          </a:p>
          <a:p>
            <a:pPr marL="114300" indent="0" fontAlgn="auto">
              <a:spcAft>
                <a:spcPts val="0"/>
              </a:spcAft>
              <a:buNone/>
              <a:defRPr/>
            </a:pPr>
            <a:endParaRPr lang="en-US" sz="1200" dirty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Develop and implement new 4D-En-</a:t>
            </a:r>
            <a:r>
              <a:rPr lang="en-US" dirty="0" smtClean="0"/>
              <a:t>Var hybrid </a:t>
            </a:r>
            <a:r>
              <a:rPr lang="en-US" dirty="0"/>
              <a:t>assimilation </a:t>
            </a:r>
            <a:r>
              <a:rPr lang="en-US" dirty="0" smtClean="0"/>
              <a:t>techniques</a:t>
            </a:r>
          </a:p>
          <a:p>
            <a:pPr marL="114300" indent="0" fontAlgn="auto">
              <a:spcAft>
                <a:spcPts val="0"/>
              </a:spcAft>
              <a:buNone/>
              <a:defRPr/>
            </a:pPr>
            <a:endParaRPr lang="en-US" sz="1300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Serves as baseline for the non-hydrostatic models</a:t>
            </a:r>
            <a:endParaRPr lang="en-US" dirty="0"/>
          </a:p>
        </p:txBody>
      </p:sp>
      <p:grpSp>
        <p:nvGrpSpPr>
          <p:cNvPr id="25603" name="Group 18"/>
          <p:cNvGrpSpPr>
            <a:grpSpLocks noChangeAspect="1"/>
          </p:cNvGrpSpPr>
          <p:nvPr/>
        </p:nvGrpSpPr>
        <p:grpSpPr bwMode="auto">
          <a:xfrm>
            <a:off x="6237288" y="3511550"/>
            <a:ext cx="2740025" cy="2614613"/>
            <a:chOff x="4191000" y="609600"/>
            <a:chExt cx="4953000" cy="4724400"/>
          </a:xfrm>
        </p:grpSpPr>
        <p:pic>
          <p:nvPicPr>
            <p:cNvPr id="25612" name="Picture 2" descr="tk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91000" y="609600"/>
              <a:ext cx="49530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613" name="Straight Connector 10"/>
            <p:cNvCxnSpPr>
              <a:cxnSpLocks noChangeShapeType="1"/>
            </p:cNvCxnSpPr>
            <p:nvPr/>
          </p:nvCxnSpPr>
          <p:spPr bwMode="auto">
            <a:xfrm rot="5400000">
              <a:off x="5600700" y="2324100"/>
              <a:ext cx="2057400" cy="1524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</p:cxnSp>
      </p:grpSp>
      <p:pic>
        <p:nvPicPr>
          <p:cNvPr id="22" name="Picture 8" descr="reiner_xsect.gif"/>
          <p:cNvPicPr>
            <a:picLocks noChangeAspect="1"/>
          </p:cNvPicPr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4403726" y="1226298"/>
            <a:ext cx="2623476" cy="2499449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  <a:extLst/>
        </p:spPr>
      </p:pic>
      <p:cxnSp>
        <p:nvCxnSpPr>
          <p:cNvPr id="5" name="Straight Connector 4"/>
          <p:cNvCxnSpPr/>
          <p:nvPr/>
        </p:nvCxnSpPr>
        <p:spPr>
          <a:xfrm>
            <a:off x="4840288" y="4008438"/>
            <a:ext cx="2703512" cy="1063625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640513" y="3405188"/>
            <a:ext cx="987425" cy="528637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6254750" y="6032500"/>
            <a:ext cx="2698750" cy="2746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Temperature at lowest level</a:t>
            </a:r>
          </a:p>
        </p:txBody>
      </p:sp>
      <p:sp>
        <p:nvSpPr>
          <p:cNvPr id="25608" name="TextBox 28"/>
          <p:cNvSpPr txBox="1">
            <a:spLocks noChangeArrowheads="1"/>
          </p:cNvSpPr>
          <p:nvPr/>
        </p:nvSpPr>
        <p:spPr bwMode="auto">
          <a:xfrm>
            <a:off x="6577013" y="1504950"/>
            <a:ext cx="22352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FIM</a:t>
            </a:r>
          </a:p>
          <a:p>
            <a:endParaRPr lang="en-US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F</a:t>
            </a:r>
            <a:r>
              <a:rPr lang="en-US">
                <a:latin typeface="Calibri" pitchFamily="34" charset="0"/>
              </a:rPr>
              <a:t>low-following,</a:t>
            </a:r>
          </a:p>
          <a:p>
            <a:r>
              <a:rPr lang="en-US">
                <a:latin typeface="Calibri" pitchFamily="34" charset="0"/>
              </a:rPr>
              <a:t>	</a:t>
            </a:r>
            <a:r>
              <a:rPr lang="en-US" b="1">
                <a:latin typeface="Calibri" pitchFamily="34" charset="0"/>
              </a:rPr>
              <a:t>f</a:t>
            </a:r>
            <a:r>
              <a:rPr lang="en-US">
                <a:latin typeface="Calibri" pitchFamily="34" charset="0"/>
              </a:rPr>
              <a:t>inite-volume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	I</a:t>
            </a:r>
            <a:r>
              <a:rPr lang="en-US">
                <a:latin typeface="Calibri" pitchFamily="34" charset="0"/>
              </a:rPr>
              <a:t>cosahedral </a:t>
            </a:r>
          </a:p>
          <a:p>
            <a:r>
              <a:rPr lang="en-US" b="1">
                <a:latin typeface="Calibri" pitchFamily="34" charset="0"/>
              </a:rPr>
              <a:t>		M</a:t>
            </a:r>
            <a:r>
              <a:rPr lang="en-US">
                <a:latin typeface="Calibri" pitchFamily="34" charset="0"/>
              </a:rPr>
              <a:t>odel</a:t>
            </a:r>
          </a:p>
        </p:txBody>
      </p:sp>
      <p:sp>
        <p:nvSpPr>
          <p:cNvPr id="30" name="Left Arrow 29"/>
          <p:cNvSpPr/>
          <p:nvPr/>
        </p:nvSpPr>
        <p:spPr>
          <a:xfrm>
            <a:off x="6691313" y="2441575"/>
            <a:ext cx="336550" cy="13176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Left Arrow 30"/>
          <p:cNvSpPr>
            <a:spLocks noChangeArrowheads="1"/>
          </p:cNvSpPr>
          <p:nvPr/>
        </p:nvSpPr>
        <p:spPr bwMode="auto">
          <a:xfrm rot="-5400000">
            <a:off x="7132638" y="3311525"/>
            <a:ext cx="336550" cy="130175"/>
          </a:xfrm>
          <a:prstGeom prst="leftArrow">
            <a:avLst>
              <a:gd name="adj1" fmla="val 50000"/>
              <a:gd name="adj2" fmla="val 50522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5611" name="TextBox 13"/>
          <p:cNvSpPr txBox="1">
            <a:spLocks noChangeArrowheads="1"/>
          </p:cNvSpPr>
          <p:nvPr/>
        </p:nvSpPr>
        <p:spPr bwMode="auto">
          <a:xfrm>
            <a:off x="3714750" y="6550025"/>
            <a:ext cx="171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0629703C-9590-45AC-9262-8519A5720F16}" type="slidenum">
              <a:rPr lang="en-US" sz="1400">
                <a:latin typeface="Calibri" pitchFamily="34" charset="0"/>
              </a:rPr>
              <a:pPr algn="ctr"/>
              <a:t>8</a:t>
            </a:fld>
            <a:endParaRPr lang="en-US" sz="1400">
              <a:latin typeface="Calibri" pitchFamily="34" charset="0"/>
            </a:endParaRPr>
          </a:p>
        </p:txBody>
      </p:sp>
      <p:pic>
        <p:nvPicPr>
          <p:cNvPr id="6" name="Picture 5" descr="HWIPP LogoFNL_AMR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96007" y="6138096"/>
            <a:ext cx="606284" cy="6352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145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1016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Goal: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Non-Hydrostatic Global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4751388" cy="4981575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N</a:t>
            </a:r>
            <a:r>
              <a:rPr lang="en-US" dirty="0" smtClean="0"/>
              <a:t>ext generation of medium-range (0-16 days), global NWP models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/>
              <a:t>B</a:t>
            </a:r>
            <a:r>
              <a:rPr lang="en-US" dirty="0" smtClean="0"/>
              <a:t>y the end of the current decade (2020)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3km resolution; convection and cloud resolving</a:t>
            </a:r>
          </a:p>
          <a:p>
            <a:pPr marL="411480" lvl="1" indent="0" fontAlgn="auto">
              <a:spcAft>
                <a:spcPts val="0"/>
              </a:spcAft>
              <a:buNone/>
              <a:defRPr/>
            </a:pPr>
            <a:endParaRPr lang="en-US" sz="1100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Thoroughly evaluate and test five existing dynamical cores </a:t>
            </a:r>
          </a:p>
          <a:p>
            <a:pPr lvl="1">
              <a:spcBef>
                <a:spcPts val="0"/>
              </a:spcBef>
              <a:buFont typeface="Arial"/>
              <a:buChar char="•"/>
              <a:defRPr/>
            </a:pPr>
            <a:r>
              <a:rPr lang="en-US" sz="1600" dirty="0" smtClean="0"/>
              <a:t>NIM</a:t>
            </a:r>
          </a:p>
          <a:p>
            <a:pPr lvl="1">
              <a:spcBef>
                <a:spcPts val="0"/>
              </a:spcBef>
              <a:buFont typeface="Arial"/>
              <a:buChar char="•"/>
              <a:defRPr/>
            </a:pPr>
            <a:r>
              <a:rPr lang="en-US" sz="1600" dirty="0" smtClean="0"/>
              <a:t>MPAS</a:t>
            </a:r>
          </a:p>
          <a:p>
            <a:pPr lvl="1">
              <a:spcBef>
                <a:spcPts val="0"/>
              </a:spcBef>
              <a:buFont typeface="Arial"/>
              <a:buChar char="•"/>
              <a:defRPr/>
            </a:pPr>
            <a:r>
              <a:rPr lang="en-US" sz="1600" dirty="0" smtClean="0"/>
              <a:t>NMMB</a:t>
            </a:r>
          </a:p>
          <a:p>
            <a:pPr lvl="1">
              <a:spcBef>
                <a:spcPts val="0"/>
              </a:spcBef>
              <a:buFont typeface="Arial"/>
              <a:buChar char="•"/>
              <a:defRPr/>
            </a:pPr>
            <a:r>
              <a:rPr lang="en-US" sz="1600" dirty="0" smtClean="0"/>
              <a:t>HiRAM</a:t>
            </a:r>
          </a:p>
          <a:p>
            <a:pPr lvl="1">
              <a:spcBef>
                <a:spcPts val="0"/>
              </a:spcBef>
              <a:buFont typeface="Arial"/>
              <a:buChar char="•"/>
              <a:defRPr/>
            </a:pPr>
            <a:r>
              <a:rPr lang="en-US" sz="1600" dirty="0" smtClean="0"/>
              <a:t>NEPTUNE</a:t>
            </a:r>
          </a:p>
          <a:p>
            <a:pPr lvl="1">
              <a:spcBef>
                <a:spcPts val="0"/>
              </a:spcBef>
              <a:buFont typeface="Arial"/>
              <a:buChar char="•"/>
              <a:defRPr/>
            </a:pPr>
            <a:endParaRPr lang="en-US" sz="1100" dirty="0" smtClean="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Migrate one or more models to newer and faster Massively-Parallel, Fine-Grain (GPU) HPC technologies</a:t>
            </a:r>
          </a:p>
        </p:txBody>
      </p:sp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4171950" y="6550025"/>
            <a:ext cx="796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fld id="{407FEEE2-E928-49A7-9042-3658AAC8517F}" type="slidenum">
              <a:rPr lang="en-US" sz="1400">
                <a:latin typeface="Calibri" pitchFamily="34" charset="0"/>
              </a:rPr>
              <a:pPr algn="ctr"/>
              <a:t>9</a:t>
            </a:fld>
            <a:endParaRPr lang="en-US" sz="1400">
              <a:latin typeface="Calibri" pitchFamily="34" charset="0"/>
            </a:endParaRPr>
          </a:p>
        </p:txBody>
      </p:sp>
      <p:pic>
        <p:nvPicPr>
          <p:cNvPr id="6" name="Picture 5" descr="HWIPP LogoFNL_AMR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96007" y="6138096"/>
            <a:ext cx="606284" cy="635221"/>
          </a:xfrm>
          <a:prstGeom prst="ellipse">
            <a:avLst/>
          </a:prstGeom>
        </p:spPr>
      </p:pic>
      <p:grpSp>
        <p:nvGrpSpPr>
          <p:cNvPr id="10" name="Group 6"/>
          <p:cNvGrpSpPr>
            <a:grpSpLocks noChangeAspect="1"/>
          </p:cNvGrpSpPr>
          <p:nvPr/>
        </p:nvGrpSpPr>
        <p:grpSpPr bwMode="auto">
          <a:xfrm>
            <a:off x="5257800" y="2057400"/>
            <a:ext cx="3686175" cy="2974975"/>
            <a:chOff x="3181808" y="2253343"/>
            <a:chExt cx="3686768" cy="2974517"/>
          </a:xfrm>
        </p:grpSpPr>
        <p:pic>
          <p:nvPicPr>
            <p:cNvPr id="11" name="Picture 10" descr="Cubed Sphere (Gnomonic Grid).tiff"/>
            <p:cNvPicPr>
              <a:picLocks noChangeAspect="1"/>
            </p:cNvPicPr>
            <p:nvPr/>
          </p:nvPicPr>
          <p:blipFill rotWithShape="1">
            <a:blip r:embed="rId4" cstate="print">
              <a:extLst/>
            </a:blip>
            <a:srcRect l="11366" t="6018" r="5413" b="5002"/>
            <a:stretch/>
          </p:blipFill>
          <p:spPr>
            <a:xfrm>
              <a:off x="5497051" y="2253343"/>
              <a:ext cx="1371525" cy="1371600"/>
            </a:xfrm>
            <a:prstGeom prst="ellipse">
              <a:avLst/>
            </a:prstGeom>
          </p:spPr>
        </p:pic>
        <p:pic>
          <p:nvPicPr>
            <p:cNvPr id="12" name="Picture 11" descr="Skamarock.jpg"/>
            <p:cNvPicPr>
              <a:picLocks noChangeAspect="1"/>
            </p:cNvPicPr>
            <p:nvPr/>
          </p:nvPicPr>
          <p:blipFill rotWithShape="1">
            <a:blip r:embed="rId5" cstate="print">
              <a:extLst/>
            </a:blip>
            <a:srcRect/>
            <a:stretch/>
          </p:blipFill>
          <p:spPr>
            <a:xfrm>
              <a:off x="4717928" y="2954195"/>
              <a:ext cx="1737360" cy="1729716"/>
            </a:xfrm>
            <a:prstGeom prst="ellipse">
              <a:avLst/>
            </a:prstGeom>
          </p:spPr>
        </p:pic>
        <p:pic>
          <p:nvPicPr>
            <p:cNvPr id="13" name="Picture 12" descr="tk2 (FIM icosohedral grid) crop.png"/>
            <p:cNvPicPr>
              <a:picLocks noChangeAspect="1"/>
            </p:cNvPicPr>
            <p:nvPr/>
          </p:nvPicPr>
          <p:blipFill rotWithShape="1">
            <a:blip r:embed="rId6" cstate="print">
              <a:extLst/>
            </a:blip>
            <a:srcRect l="1575" t="1628" r="1610" b="2722"/>
            <a:stretch/>
          </p:blipFill>
          <p:spPr>
            <a:xfrm>
              <a:off x="3181808" y="3014660"/>
              <a:ext cx="2211187" cy="22132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982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2559</TotalTime>
  <Words>2326</Words>
  <Application>Microsoft Office PowerPoint</Application>
  <PresentationFormat>On-screen Show (4:3)</PresentationFormat>
  <Paragraphs>479</Paragraphs>
  <Slides>32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Adjacency</vt:lpstr>
      <vt:lpstr>Investigating  Collaboration Tools for  Sandy Supplemental Project    HIWPP</vt:lpstr>
      <vt:lpstr>Outline</vt:lpstr>
      <vt:lpstr>What is HIWPP?</vt:lpstr>
      <vt:lpstr>HIWPP Objectives</vt:lpstr>
      <vt:lpstr>HIWPP Six-Point Strategy</vt:lpstr>
      <vt:lpstr>HIWPP at a Glance</vt:lpstr>
      <vt:lpstr>PowerPoint Presentation</vt:lpstr>
      <vt:lpstr>Goal: Hydrostatic Global Models</vt:lpstr>
      <vt:lpstr>Goal: Non-Hydrostatic Global Models</vt:lpstr>
      <vt:lpstr>Goals: Moving Hurricane Nests and Seamless Long-range Weather Forecasts</vt:lpstr>
      <vt:lpstr>Goal: Test Program</vt:lpstr>
      <vt:lpstr>Test Program:  Statistical Post-Processing</vt:lpstr>
      <vt:lpstr>PowerPoint Presentation</vt:lpstr>
      <vt:lpstr>Impacts</vt:lpstr>
      <vt:lpstr>Verification System</vt:lpstr>
      <vt:lpstr>Real-time Operations: Data Flow Diagram</vt:lpstr>
      <vt:lpstr>HIWPP Open Data Initiative</vt:lpstr>
      <vt:lpstr>HIWPP Open Data Initiative</vt:lpstr>
      <vt:lpstr>Collaboration</vt:lpstr>
      <vt:lpstr>Project Coordination and Information Sharing   Collaboration amongst team members</vt:lpstr>
      <vt:lpstr>Project Management  Collaboration between management and team </vt:lpstr>
      <vt:lpstr>Open Data Initiative Collaboration with public</vt:lpstr>
      <vt:lpstr>Collaboration Tools – CoG</vt:lpstr>
      <vt:lpstr>Collaboration Tools – ESGF</vt:lpstr>
      <vt:lpstr>Collaboration Tools – VLab</vt:lpstr>
      <vt:lpstr>More Information:</vt:lpstr>
      <vt:lpstr>PowerPoint Presentation</vt:lpstr>
      <vt:lpstr>Additional SLides</vt:lpstr>
      <vt:lpstr>Structure: HIWPP Partnerships</vt:lpstr>
      <vt:lpstr>Quick Dive: HIWPP Hydrostatic Models</vt:lpstr>
      <vt:lpstr>Quick Dive: HIWPP Non-Hydrostatic Models</vt:lpstr>
      <vt:lpstr>Key HIWPP Milestones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Collaboration Tools for Sandy Supplemental Project HIWPP</dc:title>
  <dc:creator>Bonny Strong</dc:creator>
  <cp:lastModifiedBy>Bonny Strong</cp:lastModifiedBy>
  <cp:revision>64</cp:revision>
  <dcterms:created xsi:type="dcterms:W3CDTF">2014-12-15T23:35:11Z</dcterms:created>
  <dcterms:modified xsi:type="dcterms:W3CDTF">2014-12-17T18:15:44Z</dcterms:modified>
</cp:coreProperties>
</file>