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6.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showSpecialPlsOnTitleSld="0">
  <p:sldMasterIdLst>
    <p:sldMasterId id="2147483654" r:id="rId4"/>
    <p:sldMasterId id="2147483655"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Lst>
  <p:sldSz cy="6858000" cx="9144000"/>
  <p:notesSz cx="7010400" cy="92964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2.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11" y="1"/>
            <a:ext cx="3038474" cy="465136"/>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970351" y="1"/>
            <a:ext cx="3038474" cy="465136"/>
          </a:xfrm>
          <a:prstGeom prst="rect">
            <a:avLst/>
          </a:prstGeom>
          <a:noFill/>
          <a:ln>
            <a:noFill/>
          </a:ln>
        </p:spPr>
        <p:txBody>
          <a:bodyPr anchorCtr="0" anchor="t" bIns="91425" lIns="91425" spcFirstLastPara="1" rIns="91425" wrap="square" tIns="91425">
            <a:noAutofit/>
          </a:bodyPr>
          <a:lstStyle>
            <a:lvl1pPr lvl="0" marR="0" rtl="0" algn="r">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1181100" y="695325"/>
            <a:ext cx="4648200" cy="34861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701684" y="4416438"/>
            <a:ext cx="5607049" cy="4183064"/>
          </a:xfrm>
          <a:prstGeom prst="rect">
            <a:avLst/>
          </a:prstGeom>
          <a:noFill/>
          <a:ln>
            <a:noFill/>
          </a:ln>
        </p:spPr>
        <p:txBody>
          <a:bodyPr anchorCtr="0" anchor="ctr" bIns="91425" lIns="91425" spcFirstLastPara="1" rIns="91425" wrap="square" tIns="91425">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11" y="8829676"/>
            <a:ext cx="3038474" cy="465136"/>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970351" y="8829676"/>
            <a:ext cx="3038474" cy="465136"/>
          </a:xfrm>
          <a:prstGeom prst="rect">
            <a:avLst/>
          </a:prstGeom>
          <a:noFill/>
          <a:ln>
            <a:noFill/>
          </a:ln>
        </p:spPr>
        <p:txBody>
          <a:bodyPr anchorCtr="0" anchor="b" bIns="92875" lIns="92875" spcFirstLastPara="1" rIns="92875" wrap="square" tIns="92875">
            <a:noAutofit/>
          </a:bodyPr>
          <a:lstStyle/>
          <a:p>
            <a:pPr indent="0" lvl="0" marL="0" marR="0" rtl="0" algn="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1" name="Shape 51"/>
        <p:cNvGrpSpPr/>
        <p:nvPr/>
      </p:nvGrpSpPr>
      <p:grpSpPr>
        <a:xfrm>
          <a:off x="0" y="0"/>
          <a:ext cx="0" cy="0"/>
          <a:chOff x="0" y="0"/>
          <a:chExt cx="0" cy="0"/>
        </a:xfrm>
      </p:grpSpPr>
      <p:sp>
        <p:nvSpPr>
          <p:cNvPr id="52" name="Google Shape;52;p1:notes"/>
          <p:cNvSpPr/>
          <p:nvPr>
            <p:ph idx="2" type="sldImg"/>
          </p:nvPr>
        </p:nvSpPr>
        <p:spPr>
          <a:xfrm>
            <a:off x="1181100" y="695325"/>
            <a:ext cx="4648200" cy="34863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3" name="Google Shape;53;p1:notes"/>
          <p:cNvSpPr txBox="1"/>
          <p:nvPr>
            <p:ph idx="1" type="body"/>
          </p:nvPr>
        </p:nvSpPr>
        <p:spPr>
          <a:xfrm>
            <a:off x="701684" y="4416438"/>
            <a:ext cx="5607000" cy="4183200"/>
          </a:xfrm>
          <a:prstGeom prst="rect">
            <a:avLst/>
          </a:prstGeom>
          <a:noFill/>
          <a:ln>
            <a:noFill/>
          </a:ln>
        </p:spPr>
        <p:txBody>
          <a:bodyPr anchorCtr="0" anchor="t" bIns="46450" lIns="92925" spcFirstLastPara="1" rIns="92925" wrap="square" tIns="4645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800" u="none" cap="none" strike="noStrike">
              <a:solidFill>
                <a:schemeClr val="dk1"/>
              </a:solidFill>
              <a:latin typeface="Arial"/>
              <a:ea typeface="Arial"/>
              <a:cs typeface="Arial"/>
              <a:sym typeface="Arial"/>
            </a:endParaRPr>
          </a:p>
        </p:txBody>
      </p:sp>
      <p:sp>
        <p:nvSpPr>
          <p:cNvPr id="54" name="Google Shape;54;p1:notes"/>
          <p:cNvSpPr txBox="1"/>
          <p:nvPr>
            <p:ph idx="12" type="sldNum"/>
          </p:nvPr>
        </p:nvSpPr>
        <p:spPr>
          <a:xfrm>
            <a:off x="3970351" y="8829676"/>
            <a:ext cx="3038400" cy="465000"/>
          </a:xfrm>
          <a:prstGeom prst="rect">
            <a:avLst/>
          </a:prstGeom>
          <a:noFill/>
          <a:ln>
            <a:noFill/>
          </a:ln>
        </p:spPr>
        <p:txBody>
          <a:bodyPr anchorCtr="0" anchor="b" bIns="46450" lIns="92925" spcFirstLastPara="1" rIns="92925" wrap="square" tIns="46450">
            <a:noAutofit/>
          </a:bodyPr>
          <a:lstStyle/>
          <a:p>
            <a:pPr indent="0" lvl="0" marL="0" marR="0" rtl="0" algn="r">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Google Shape;123;g73697a80a0_0_7:notes"/>
          <p:cNvSpPr txBox="1"/>
          <p:nvPr>
            <p:ph idx="1" type="body"/>
          </p:nvPr>
        </p:nvSpPr>
        <p:spPr>
          <a:xfrm>
            <a:off x="701684" y="4416438"/>
            <a:ext cx="5607000" cy="41832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200" u="none" cap="none" strike="noStrike">
              <a:solidFill>
                <a:schemeClr val="dk1"/>
              </a:solidFill>
              <a:latin typeface="Arial"/>
              <a:ea typeface="Arial"/>
              <a:cs typeface="Arial"/>
              <a:sym typeface="Arial"/>
            </a:endParaRPr>
          </a:p>
        </p:txBody>
      </p:sp>
      <p:sp>
        <p:nvSpPr>
          <p:cNvPr id="124" name="Google Shape;124;g73697a80a0_0_7:notes"/>
          <p:cNvSpPr/>
          <p:nvPr>
            <p:ph idx="2" type="sldImg"/>
          </p:nvPr>
        </p:nvSpPr>
        <p:spPr>
          <a:xfrm>
            <a:off x="1181100" y="695325"/>
            <a:ext cx="4648200" cy="34863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Google Shape;130;g73697a80a0_0_13:notes"/>
          <p:cNvSpPr txBox="1"/>
          <p:nvPr>
            <p:ph idx="1" type="body"/>
          </p:nvPr>
        </p:nvSpPr>
        <p:spPr>
          <a:xfrm>
            <a:off x="701684" y="4416438"/>
            <a:ext cx="5607000" cy="41832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200" u="none" cap="none" strike="noStrike">
              <a:solidFill>
                <a:schemeClr val="dk1"/>
              </a:solidFill>
              <a:latin typeface="Arial"/>
              <a:ea typeface="Arial"/>
              <a:cs typeface="Arial"/>
              <a:sym typeface="Arial"/>
            </a:endParaRPr>
          </a:p>
        </p:txBody>
      </p:sp>
      <p:sp>
        <p:nvSpPr>
          <p:cNvPr id="131" name="Google Shape;131;g73697a80a0_0_13:notes"/>
          <p:cNvSpPr/>
          <p:nvPr>
            <p:ph idx="2" type="sldImg"/>
          </p:nvPr>
        </p:nvSpPr>
        <p:spPr>
          <a:xfrm>
            <a:off x="1181100" y="695325"/>
            <a:ext cx="4648200" cy="34863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7" name="Shape 137"/>
        <p:cNvGrpSpPr/>
        <p:nvPr/>
      </p:nvGrpSpPr>
      <p:grpSpPr>
        <a:xfrm>
          <a:off x="0" y="0"/>
          <a:ext cx="0" cy="0"/>
          <a:chOff x="0" y="0"/>
          <a:chExt cx="0" cy="0"/>
        </a:xfrm>
      </p:grpSpPr>
      <p:sp>
        <p:nvSpPr>
          <p:cNvPr id="138" name="Google Shape;138;g739386c38f_0_43:notes"/>
          <p:cNvSpPr txBox="1"/>
          <p:nvPr>
            <p:ph idx="1" type="body"/>
          </p:nvPr>
        </p:nvSpPr>
        <p:spPr>
          <a:xfrm>
            <a:off x="701684" y="4416438"/>
            <a:ext cx="5607000" cy="41832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200" u="none" cap="none" strike="noStrike">
              <a:solidFill>
                <a:schemeClr val="dk1"/>
              </a:solidFill>
              <a:latin typeface="Arial"/>
              <a:ea typeface="Arial"/>
              <a:cs typeface="Arial"/>
              <a:sym typeface="Arial"/>
            </a:endParaRPr>
          </a:p>
        </p:txBody>
      </p:sp>
      <p:sp>
        <p:nvSpPr>
          <p:cNvPr id="139" name="Google Shape;139;g739386c38f_0_43:notes"/>
          <p:cNvSpPr/>
          <p:nvPr>
            <p:ph idx="2" type="sldImg"/>
          </p:nvPr>
        </p:nvSpPr>
        <p:spPr>
          <a:xfrm>
            <a:off x="1181100" y="695325"/>
            <a:ext cx="4648200" cy="34863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5" name="Shape 145"/>
        <p:cNvGrpSpPr/>
        <p:nvPr/>
      </p:nvGrpSpPr>
      <p:grpSpPr>
        <a:xfrm>
          <a:off x="0" y="0"/>
          <a:ext cx="0" cy="0"/>
          <a:chOff x="0" y="0"/>
          <a:chExt cx="0" cy="0"/>
        </a:xfrm>
      </p:grpSpPr>
      <p:sp>
        <p:nvSpPr>
          <p:cNvPr id="146" name="Google Shape;146;g739386c38f_1_2:notes"/>
          <p:cNvSpPr txBox="1"/>
          <p:nvPr>
            <p:ph idx="1" type="body"/>
          </p:nvPr>
        </p:nvSpPr>
        <p:spPr>
          <a:xfrm>
            <a:off x="701684" y="4416438"/>
            <a:ext cx="5607000" cy="41832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200" u="none" cap="none" strike="noStrike">
              <a:solidFill>
                <a:schemeClr val="dk1"/>
              </a:solidFill>
              <a:latin typeface="Arial"/>
              <a:ea typeface="Arial"/>
              <a:cs typeface="Arial"/>
              <a:sym typeface="Arial"/>
            </a:endParaRPr>
          </a:p>
        </p:txBody>
      </p:sp>
      <p:sp>
        <p:nvSpPr>
          <p:cNvPr id="147" name="Google Shape;147;g739386c38f_1_2:notes"/>
          <p:cNvSpPr/>
          <p:nvPr>
            <p:ph idx="2" type="sldImg"/>
          </p:nvPr>
        </p:nvSpPr>
        <p:spPr>
          <a:xfrm>
            <a:off x="1181100" y="695325"/>
            <a:ext cx="4648200" cy="34863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3" name="Shape 153"/>
        <p:cNvGrpSpPr/>
        <p:nvPr/>
      </p:nvGrpSpPr>
      <p:grpSpPr>
        <a:xfrm>
          <a:off x="0" y="0"/>
          <a:ext cx="0" cy="0"/>
          <a:chOff x="0" y="0"/>
          <a:chExt cx="0" cy="0"/>
        </a:xfrm>
      </p:grpSpPr>
      <p:sp>
        <p:nvSpPr>
          <p:cNvPr id="154" name="Google Shape;154;g739386c38f_1_9:notes"/>
          <p:cNvSpPr txBox="1"/>
          <p:nvPr>
            <p:ph idx="1" type="body"/>
          </p:nvPr>
        </p:nvSpPr>
        <p:spPr>
          <a:xfrm>
            <a:off x="701684" y="4416438"/>
            <a:ext cx="5607000" cy="41832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200" u="none" cap="none" strike="noStrike">
              <a:solidFill>
                <a:schemeClr val="dk1"/>
              </a:solidFill>
              <a:latin typeface="Arial"/>
              <a:ea typeface="Arial"/>
              <a:cs typeface="Arial"/>
              <a:sym typeface="Arial"/>
            </a:endParaRPr>
          </a:p>
        </p:txBody>
      </p:sp>
      <p:sp>
        <p:nvSpPr>
          <p:cNvPr id="155" name="Google Shape;155;g739386c38f_1_9:notes"/>
          <p:cNvSpPr/>
          <p:nvPr>
            <p:ph idx="2" type="sldImg"/>
          </p:nvPr>
        </p:nvSpPr>
        <p:spPr>
          <a:xfrm>
            <a:off x="1181100" y="695325"/>
            <a:ext cx="4648200" cy="34863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9" name="Shape 59"/>
        <p:cNvGrpSpPr/>
        <p:nvPr/>
      </p:nvGrpSpPr>
      <p:grpSpPr>
        <a:xfrm>
          <a:off x="0" y="0"/>
          <a:ext cx="0" cy="0"/>
          <a:chOff x="0" y="0"/>
          <a:chExt cx="0" cy="0"/>
        </a:xfrm>
      </p:grpSpPr>
      <p:sp>
        <p:nvSpPr>
          <p:cNvPr id="60" name="Google Shape;60;g7f8cb79b1c_1_15:notes"/>
          <p:cNvSpPr txBox="1"/>
          <p:nvPr>
            <p:ph idx="1" type="body"/>
          </p:nvPr>
        </p:nvSpPr>
        <p:spPr>
          <a:xfrm>
            <a:off x="701684" y="4416438"/>
            <a:ext cx="5607000" cy="41832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200" u="none" cap="none" strike="noStrike">
              <a:solidFill>
                <a:schemeClr val="dk1"/>
              </a:solidFill>
              <a:latin typeface="Arial"/>
              <a:ea typeface="Arial"/>
              <a:cs typeface="Arial"/>
              <a:sym typeface="Arial"/>
            </a:endParaRPr>
          </a:p>
        </p:txBody>
      </p:sp>
      <p:sp>
        <p:nvSpPr>
          <p:cNvPr id="61" name="Google Shape;61;g7f8cb79b1c_1_15:notes"/>
          <p:cNvSpPr/>
          <p:nvPr>
            <p:ph idx="2" type="sldImg"/>
          </p:nvPr>
        </p:nvSpPr>
        <p:spPr>
          <a:xfrm>
            <a:off x="1181100" y="695325"/>
            <a:ext cx="4648200" cy="34863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Google Shape;74;g73697a80a0_0_1:notes"/>
          <p:cNvSpPr txBox="1"/>
          <p:nvPr>
            <p:ph idx="1" type="body"/>
          </p:nvPr>
        </p:nvSpPr>
        <p:spPr>
          <a:xfrm>
            <a:off x="701684" y="4416438"/>
            <a:ext cx="5607000" cy="41832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200" u="none" cap="none" strike="noStrike">
              <a:solidFill>
                <a:schemeClr val="dk1"/>
              </a:solidFill>
              <a:latin typeface="Arial"/>
              <a:ea typeface="Arial"/>
              <a:cs typeface="Arial"/>
              <a:sym typeface="Arial"/>
            </a:endParaRPr>
          </a:p>
        </p:txBody>
      </p:sp>
      <p:sp>
        <p:nvSpPr>
          <p:cNvPr id="75" name="Google Shape;75;g73697a80a0_0_1:notes"/>
          <p:cNvSpPr/>
          <p:nvPr>
            <p:ph idx="2" type="sldImg"/>
          </p:nvPr>
        </p:nvSpPr>
        <p:spPr>
          <a:xfrm>
            <a:off x="1181100" y="695325"/>
            <a:ext cx="4648200" cy="34863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Google Shape;81;g739386c38f_0_7:notes"/>
          <p:cNvSpPr txBox="1"/>
          <p:nvPr>
            <p:ph idx="1" type="body"/>
          </p:nvPr>
        </p:nvSpPr>
        <p:spPr>
          <a:xfrm>
            <a:off x="701684" y="4416438"/>
            <a:ext cx="5607000" cy="41832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200" u="none" cap="none" strike="noStrike">
              <a:solidFill>
                <a:schemeClr val="dk1"/>
              </a:solidFill>
              <a:latin typeface="Arial"/>
              <a:ea typeface="Arial"/>
              <a:cs typeface="Arial"/>
              <a:sym typeface="Arial"/>
            </a:endParaRPr>
          </a:p>
        </p:txBody>
      </p:sp>
      <p:sp>
        <p:nvSpPr>
          <p:cNvPr id="82" name="Google Shape;82;g739386c38f_0_7:notes"/>
          <p:cNvSpPr/>
          <p:nvPr>
            <p:ph idx="2" type="sldImg"/>
          </p:nvPr>
        </p:nvSpPr>
        <p:spPr>
          <a:xfrm>
            <a:off x="1181100" y="695325"/>
            <a:ext cx="4648200" cy="34863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Google Shape;88;g739386c38f_0_13:notes"/>
          <p:cNvSpPr txBox="1"/>
          <p:nvPr>
            <p:ph idx="1" type="body"/>
          </p:nvPr>
        </p:nvSpPr>
        <p:spPr>
          <a:xfrm>
            <a:off x="701684" y="4416438"/>
            <a:ext cx="5607000" cy="41832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200" u="none" cap="none" strike="noStrike">
              <a:solidFill>
                <a:schemeClr val="dk1"/>
              </a:solidFill>
              <a:latin typeface="Arial"/>
              <a:ea typeface="Arial"/>
              <a:cs typeface="Arial"/>
              <a:sym typeface="Arial"/>
            </a:endParaRPr>
          </a:p>
        </p:txBody>
      </p:sp>
      <p:sp>
        <p:nvSpPr>
          <p:cNvPr id="89" name="Google Shape;89;g739386c38f_0_13:notes"/>
          <p:cNvSpPr/>
          <p:nvPr>
            <p:ph idx="2" type="sldImg"/>
          </p:nvPr>
        </p:nvSpPr>
        <p:spPr>
          <a:xfrm>
            <a:off x="1181100" y="695325"/>
            <a:ext cx="4648200" cy="34863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Google Shape;95;g739386c38f_0_19:notes"/>
          <p:cNvSpPr txBox="1"/>
          <p:nvPr>
            <p:ph idx="1" type="body"/>
          </p:nvPr>
        </p:nvSpPr>
        <p:spPr>
          <a:xfrm>
            <a:off x="701684" y="4416438"/>
            <a:ext cx="5607000" cy="41832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200" u="none" cap="none" strike="noStrike">
              <a:solidFill>
                <a:schemeClr val="dk1"/>
              </a:solidFill>
              <a:latin typeface="Arial"/>
              <a:ea typeface="Arial"/>
              <a:cs typeface="Arial"/>
              <a:sym typeface="Arial"/>
            </a:endParaRPr>
          </a:p>
        </p:txBody>
      </p:sp>
      <p:sp>
        <p:nvSpPr>
          <p:cNvPr id="96" name="Google Shape;96;g739386c38f_0_19:notes"/>
          <p:cNvSpPr/>
          <p:nvPr>
            <p:ph idx="2" type="sldImg"/>
          </p:nvPr>
        </p:nvSpPr>
        <p:spPr>
          <a:xfrm>
            <a:off x="1181100" y="695325"/>
            <a:ext cx="4648200" cy="34863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Google Shape;102;g739386c38f_0_25:notes"/>
          <p:cNvSpPr txBox="1"/>
          <p:nvPr>
            <p:ph idx="1" type="body"/>
          </p:nvPr>
        </p:nvSpPr>
        <p:spPr>
          <a:xfrm>
            <a:off x="701684" y="4416438"/>
            <a:ext cx="5607000" cy="41832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200" u="none" cap="none" strike="noStrike">
              <a:solidFill>
                <a:schemeClr val="dk1"/>
              </a:solidFill>
              <a:latin typeface="Arial"/>
              <a:ea typeface="Arial"/>
              <a:cs typeface="Arial"/>
              <a:sym typeface="Arial"/>
            </a:endParaRPr>
          </a:p>
        </p:txBody>
      </p:sp>
      <p:sp>
        <p:nvSpPr>
          <p:cNvPr id="103" name="Google Shape;103;g739386c38f_0_25:notes"/>
          <p:cNvSpPr/>
          <p:nvPr>
            <p:ph idx="2" type="sldImg"/>
          </p:nvPr>
        </p:nvSpPr>
        <p:spPr>
          <a:xfrm>
            <a:off x="1181100" y="695325"/>
            <a:ext cx="4648200" cy="34863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Google Shape;109;g739386c38f_0_31:notes"/>
          <p:cNvSpPr txBox="1"/>
          <p:nvPr>
            <p:ph idx="1" type="body"/>
          </p:nvPr>
        </p:nvSpPr>
        <p:spPr>
          <a:xfrm>
            <a:off x="701684" y="4416438"/>
            <a:ext cx="5607000" cy="41832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200" u="none" cap="none" strike="noStrike">
              <a:solidFill>
                <a:schemeClr val="dk1"/>
              </a:solidFill>
              <a:latin typeface="Arial"/>
              <a:ea typeface="Arial"/>
              <a:cs typeface="Arial"/>
              <a:sym typeface="Arial"/>
            </a:endParaRPr>
          </a:p>
        </p:txBody>
      </p:sp>
      <p:sp>
        <p:nvSpPr>
          <p:cNvPr id="110" name="Google Shape;110;g739386c38f_0_31:notes"/>
          <p:cNvSpPr/>
          <p:nvPr>
            <p:ph idx="2" type="sldImg"/>
          </p:nvPr>
        </p:nvSpPr>
        <p:spPr>
          <a:xfrm>
            <a:off x="1181100" y="695325"/>
            <a:ext cx="4648200" cy="34863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Google Shape;116;g739386c38f_0_37:notes"/>
          <p:cNvSpPr txBox="1"/>
          <p:nvPr>
            <p:ph idx="1" type="body"/>
          </p:nvPr>
        </p:nvSpPr>
        <p:spPr>
          <a:xfrm>
            <a:off x="701684" y="4416438"/>
            <a:ext cx="5607000" cy="41832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200" u="none" cap="none" strike="noStrike">
              <a:solidFill>
                <a:schemeClr val="dk1"/>
              </a:solidFill>
              <a:latin typeface="Arial"/>
              <a:ea typeface="Arial"/>
              <a:cs typeface="Arial"/>
              <a:sym typeface="Arial"/>
            </a:endParaRPr>
          </a:p>
        </p:txBody>
      </p:sp>
      <p:sp>
        <p:nvSpPr>
          <p:cNvPr id="117" name="Google Shape;117;g739386c38f_0_37:notes"/>
          <p:cNvSpPr/>
          <p:nvPr>
            <p:ph idx="2" type="sldImg"/>
          </p:nvPr>
        </p:nvSpPr>
        <p:spPr>
          <a:xfrm>
            <a:off x="1181100" y="695325"/>
            <a:ext cx="4648200" cy="34863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24" name="Shape 24"/>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25" name="Shape 25"/>
        <p:cNvGrpSpPr/>
        <p:nvPr/>
      </p:nvGrpSpPr>
      <p:grpSpPr>
        <a:xfrm>
          <a:off x="0" y="0"/>
          <a:ext cx="0" cy="0"/>
          <a:chOff x="0" y="0"/>
          <a:chExt cx="0" cy="0"/>
        </a:xfrm>
      </p:grpSpPr>
      <p:sp>
        <p:nvSpPr>
          <p:cNvPr id="26" name="Google Shape;26;p3"/>
          <p:cNvSpPr txBox="1"/>
          <p:nvPr>
            <p:ph type="title"/>
          </p:nvPr>
        </p:nvSpPr>
        <p:spPr>
          <a:xfrm>
            <a:off x="1371600" y="304800"/>
            <a:ext cx="6418262" cy="898524"/>
          </a:xfrm>
          <a:prstGeom prst="rect">
            <a:avLst/>
          </a:prstGeom>
          <a:noFill/>
          <a:ln>
            <a:noFill/>
          </a:ln>
        </p:spPr>
        <p:txBody>
          <a:bodyPr anchorCtr="0" anchor="ctr" bIns="91425" lIns="91425" spcFirstLastPara="1" rIns="91425" wrap="square" tIns="91425">
            <a:noAutofit/>
          </a:bodyPr>
          <a:lstStyle>
            <a:lvl1pPr lvl="0" marR="0" rtl="0" algn="ctr">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27" name="Google Shape;27;p3"/>
          <p:cNvSpPr txBox="1"/>
          <p:nvPr>
            <p:ph idx="1" type="body"/>
          </p:nvPr>
        </p:nvSpPr>
        <p:spPr>
          <a:xfrm>
            <a:off x="457200" y="1371600"/>
            <a:ext cx="8229600" cy="490855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chemeClr val="dk2"/>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chemeClr val="dk2"/>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chemeClr val="dk2"/>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chemeClr val="dk2"/>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chemeClr val="dk2"/>
              </a:buClr>
              <a:buSzPts val="1400"/>
              <a:buFont typeface="Arial"/>
              <a:buChar char="»"/>
              <a:defRPr b="0" i="0" sz="14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chemeClr val="dk2"/>
              </a:buClr>
              <a:buSzPts val="1400"/>
              <a:buFont typeface="Arial"/>
              <a:buChar char="»"/>
              <a:defRPr b="0" i="0" sz="14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chemeClr val="dk2"/>
              </a:buClr>
              <a:buSzPts val="1400"/>
              <a:buFont typeface="Arial"/>
              <a:buChar char="»"/>
              <a:defRPr b="0" i="0" sz="14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chemeClr val="dk2"/>
              </a:buClr>
              <a:buSzPts val="1400"/>
              <a:buFont typeface="Arial"/>
              <a:buChar char="»"/>
              <a:defRPr b="0" i="0" sz="14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chemeClr val="dk2"/>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28" name="Google Shape;28;p3"/>
          <p:cNvSpPr txBox="1"/>
          <p:nvPr>
            <p:ph idx="12" type="sldNum"/>
          </p:nvPr>
        </p:nvSpPr>
        <p:spPr>
          <a:xfrm>
            <a:off x="6862763" y="6469063"/>
            <a:ext cx="1824037" cy="3048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1pPr>
            <a:lvl2pPr indent="0" lvl="1"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2pPr>
            <a:lvl3pPr indent="0" lvl="2"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3pPr>
            <a:lvl4pPr indent="0" lvl="3"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4pPr>
            <a:lvl5pPr indent="0" lvl="4"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5pPr>
            <a:lvl6pPr indent="0" lvl="5"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6pPr>
            <a:lvl7pPr indent="0" lvl="6"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7pPr>
            <a:lvl8pPr indent="0" lvl="7"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8pPr>
            <a:lvl9pPr indent="0" lvl="8"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1_Title Only">
  <p:cSld name="1_Title Only">
    <p:spTree>
      <p:nvGrpSpPr>
        <p:cNvPr id="29" name="Shape 29"/>
        <p:cNvGrpSpPr/>
        <p:nvPr/>
      </p:nvGrpSpPr>
      <p:grpSpPr>
        <a:xfrm>
          <a:off x="0" y="0"/>
          <a:ext cx="0" cy="0"/>
          <a:chOff x="0" y="0"/>
          <a:chExt cx="0" cy="0"/>
        </a:xfrm>
      </p:grpSpPr>
      <p:sp>
        <p:nvSpPr>
          <p:cNvPr id="30" name="Google Shape;30;p4"/>
          <p:cNvSpPr txBox="1"/>
          <p:nvPr>
            <p:ph idx="12" type="sldNum"/>
          </p:nvPr>
        </p:nvSpPr>
        <p:spPr>
          <a:xfrm>
            <a:off x="7016151" y="6492879"/>
            <a:ext cx="21336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8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rtl="0" algn="r">
              <a:lnSpc>
                <a:spcPct val="8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rtl="0" algn="r">
              <a:lnSpc>
                <a:spcPct val="8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rtl="0" algn="r">
              <a:lnSpc>
                <a:spcPct val="8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rtl="0" algn="r">
              <a:lnSpc>
                <a:spcPct val="8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rtl="0" algn="r">
              <a:lnSpc>
                <a:spcPct val="8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rtl="0" algn="r">
              <a:lnSpc>
                <a:spcPct val="8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rtl="0" algn="r">
              <a:lnSpc>
                <a:spcPct val="8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rtl="0" algn="r">
              <a:lnSpc>
                <a:spcPct val="8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4" name="Shape 44"/>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45" name="Shape 45"/>
        <p:cNvGrpSpPr/>
        <p:nvPr/>
      </p:nvGrpSpPr>
      <p:grpSpPr>
        <a:xfrm>
          <a:off x="0" y="0"/>
          <a:ext cx="0" cy="0"/>
          <a:chOff x="0" y="0"/>
          <a:chExt cx="0" cy="0"/>
        </a:xfrm>
      </p:grpSpPr>
      <p:sp>
        <p:nvSpPr>
          <p:cNvPr id="46" name="Google Shape;46;p7"/>
          <p:cNvSpPr txBox="1"/>
          <p:nvPr>
            <p:ph type="title"/>
          </p:nvPr>
        </p:nvSpPr>
        <p:spPr>
          <a:xfrm>
            <a:off x="1371600" y="304800"/>
            <a:ext cx="6418200" cy="898500"/>
          </a:xfrm>
          <a:prstGeom prst="rect">
            <a:avLst/>
          </a:prstGeom>
          <a:noFill/>
          <a:ln>
            <a:noFill/>
          </a:ln>
        </p:spPr>
        <p:txBody>
          <a:bodyPr anchorCtr="0" anchor="ctr" bIns="91425" lIns="91425" spcFirstLastPara="1" rIns="91425" wrap="square" tIns="91425">
            <a:noAutofit/>
          </a:bodyPr>
          <a:lstStyle>
            <a:lvl1pPr lvl="0" marR="0" rtl="0" algn="ctr">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47" name="Google Shape;47;p7"/>
          <p:cNvSpPr txBox="1"/>
          <p:nvPr>
            <p:ph idx="1" type="body"/>
          </p:nvPr>
        </p:nvSpPr>
        <p:spPr>
          <a:xfrm>
            <a:off x="457200" y="1371600"/>
            <a:ext cx="8229600" cy="49086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chemeClr val="dk2"/>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chemeClr val="dk2"/>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chemeClr val="dk2"/>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chemeClr val="dk2"/>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chemeClr val="dk2"/>
              </a:buClr>
              <a:buSzPts val="1400"/>
              <a:buFont typeface="Arial"/>
              <a:buChar char="»"/>
              <a:defRPr b="0" i="0" sz="14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chemeClr val="dk2"/>
              </a:buClr>
              <a:buSzPts val="1400"/>
              <a:buFont typeface="Arial"/>
              <a:buChar char="»"/>
              <a:defRPr b="0" i="0" sz="14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chemeClr val="dk2"/>
              </a:buClr>
              <a:buSzPts val="1400"/>
              <a:buFont typeface="Arial"/>
              <a:buChar char="»"/>
              <a:defRPr b="0" i="0" sz="14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chemeClr val="dk2"/>
              </a:buClr>
              <a:buSzPts val="1400"/>
              <a:buFont typeface="Arial"/>
              <a:buChar char="»"/>
              <a:defRPr b="0" i="0" sz="14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chemeClr val="dk2"/>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48" name="Google Shape;48;p7"/>
          <p:cNvSpPr txBox="1"/>
          <p:nvPr>
            <p:ph idx="12" type="sldNum"/>
          </p:nvPr>
        </p:nvSpPr>
        <p:spPr>
          <a:xfrm>
            <a:off x="6862763" y="6469063"/>
            <a:ext cx="1824000" cy="3048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1pPr>
            <a:lvl2pPr indent="0" lvl="1"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2pPr>
            <a:lvl3pPr indent="0" lvl="2"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3pPr>
            <a:lvl4pPr indent="0" lvl="3"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4pPr>
            <a:lvl5pPr indent="0" lvl="4"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5pPr>
            <a:lvl6pPr indent="0" lvl="5"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6pPr>
            <a:lvl7pPr indent="0" lvl="6"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7pPr>
            <a:lvl8pPr indent="0" lvl="7"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8pPr>
            <a:lvl9pPr indent="0" lvl="8"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1_Title Only">
  <p:cSld name="1_Title Only">
    <p:spTree>
      <p:nvGrpSpPr>
        <p:cNvPr id="49" name="Shape 49"/>
        <p:cNvGrpSpPr/>
        <p:nvPr/>
      </p:nvGrpSpPr>
      <p:grpSpPr>
        <a:xfrm>
          <a:off x="0" y="0"/>
          <a:ext cx="0" cy="0"/>
          <a:chOff x="0" y="0"/>
          <a:chExt cx="0" cy="0"/>
        </a:xfrm>
      </p:grpSpPr>
      <p:sp>
        <p:nvSpPr>
          <p:cNvPr id="50" name="Google Shape;50;p8"/>
          <p:cNvSpPr txBox="1"/>
          <p:nvPr>
            <p:ph idx="12" type="sldNum"/>
          </p:nvPr>
        </p:nvSpPr>
        <p:spPr>
          <a:xfrm>
            <a:off x="7016151" y="6492879"/>
            <a:ext cx="21336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8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rtl="0" algn="r">
              <a:lnSpc>
                <a:spcPct val="8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rtl="0" algn="r">
              <a:lnSpc>
                <a:spcPct val="8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rtl="0" algn="r">
              <a:lnSpc>
                <a:spcPct val="8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rtl="0" algn="r">
              <a:lnSpc>
                <a:spcPct val="8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rtl="0" algn="r">
              <a:lnSpc>
                <a:spcPct val="8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rtl="0" algn="r">
              <a:lnSpc>
                <a:spcPct val="8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rtl="0" algn="r">
              <a:lnSpc>
                <a:spcPct val="8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rtl="0" algn="r">
              <a:lnSpc>
                <a:spcPct val="8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4.png"/><Relationship Id="rId2" Type="http://schemas.openxmlformats.org/officeDocument/2006/relationships/image" Target="../media/image5.png"/><Relationship Id="rId3" Type="http://schemas.openxmlformats.org/officeDocument/2006/relationships/slideLayout" Target="../slideLayouts/slideLayout4.xml"/><Relationship Id="rId4" Type="http://schemas.openxmlformats.org/officeDocument/2006/relationships/slideLayout" Target="../slideLayouts/slideLayout5.xml"/><Relationship Id="rId5" Type="http://schemas.openxmlformats.org/officeDocument/2006/relationships/slideLayout" Target="../slideLayouts/slideLayout6.xml"/><Relationship Id="rId6"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sp>
        <p:nvSpPr>
          <p:cNvPr id="10" name="Google Shape;10;p1"/>
          <p:cNvSpPr/>
          <p:nvPr/>
        </p:nvSpPr>
        <p:spPr>
          <a:xfrm>
            <a:off x="228600" y="6457950"/>
            <a:ext cx="8682038" cy="320675"/>
          </a:xfrm>
          <a:prstGeom prst="rect">
            <a:avLst/>
          </a:prstGeom>
          <a:solidFill>
            <a:srgbClr val="215A9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11" name="Google Shape;11;p1"/>
          <p:cNvSpPr txBox="1"/>
          <p:nvPr>
            <p:ph idx="1" type="body"/>
          </p:nvPr>
        </p:nvSpPr>
        <p:spPr>
          <a:xfrm>
            <a:off x="457200" y="1371600"/>
            <a:ext cx="8229600" cy="490855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chemeClr val="dk2"/>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chemeClr val="dk2"/>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chemeClr val="dk2"/>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chemeClr val="dk2"/>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chemeClr val="dk2"/>
              </a:buClr>
              <a:buSzPts val="1400"/>
              <a:buFont typeface="Arial"/>
              <a:buChar char="»"/>
              <a:defRPr b="0" i="0" sz="14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chemeClr val="dk2"/>
              </a:buClr>
              <a:buSzPts val="1400"/>
              <a:buFont typeface="Arial"/>
              <a:buChar char="»"/>
              <a:defRPr b="0" i="0" sz="14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chemeClr val="dk2"/>
              </a:buClr>
              <a:buSzPts val="1400"/>
              <a:buFont typeface="Arial"/>
              <a:buChar char="»"/>
              <a:defRPr b="0" i="0" sz="14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chemeClr val="dk2"/>
              </a:buClr>
              <a:buSzPts val="1400"/>
              <a:buFont typeface="Arial"/>
              <a:buChar char="»"/>
              <a:defRPr b="0" i="0" sz="14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chemeClr val="dk2"/>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12" name="Google Shape;12;p1"/>
          <p:cNvSpPr/>
          <p:nvPr/>
        </p:nvSpPr>
        <p:spPr>
          <a:xfrm>
            <a:off x="228600" y="76200"/>
            <a:ext cx="8686800" cy="347662"/>
          </a:xfrm>
          <a:prstGeom prst="rect">
            <a:avLst/>
          </a:prstGeom>
          <a:solidFill>
            <a:srgbClr val="6C9BC6"/>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3366"/>
              </a:buClr>
              <a:buSzPts val="1200"/>
              <a:buFont typeface="Trebuchet MS"/>
              <a:buNone/>
            </a:pPr>
            <a:r>
              <a:rPr b="0" i="0" lang="en-US" sz="1200" u="none" cap="none" strike="noStrike">
                <a:solidFill>
                  <a:srgbClr val="003366"/>
                </a:solidFill>
                <a:latin typeface="Trebuchet MS"/>
                <a:ea typeface="Trebuchet MS"/>
                <a:cs typeface="Trebuchet MS"/>
                <a:sym typeface="Trebuchet MS"/>
              </a:rPr>
              <a:t>N A T I O N A L   O C E A N I C   A N D   A T M O S P H E R I C   A D M I N I S T R A T I O N</a:t>
            </a:r>
            <a:endParaRPr b="0" i="0" sz="1400" u="none" cap="none" strike="noStrike">
              <a:solidFill>
                <a:srgbClr val="000000"/>
              </a:solidFill>
              <a:latin typeface="Arial"/>
              <a:ea typeface="Arial"/>
              <a:cs typeface="Arial"/>
              <a:sym typeface="Arial"/>
            </a:endParaRPr>
          </a:p>
        </p:txBody>
      </p:sp>
      <p:sp>
        <p:nvSpPr>
          <p:cNvPr id="13" name="Google Shape;13;p1"/>
          <p:cNvSpPr txBox="1"/>
          <p:nvPr/>
        </p:nvSpPr>
        <p:spPr>
          <a:xfrm>
            <a:off x="533400" y="457200"/>
            <a:ext cx="8077199" cy="609599"/>
          </a:xfrm>
          <a:prstGeom prst="rect">
            <a:avLst/>
          </a:prstGeom>
          <a:solidFill>
            <a:srgbClr val="215A9F"/>
          </a:solidFill>
          <a:ln>
            <a:noFill/>
          </a:ln>
        </p:spPr>
        <p:txBody>
          <a:bodyPr anchorCtr="0" anchor="t" bIns="36575" lIns="36575" spcFirstLastPara="1" rIns="36575" wrap="square" tIns="7315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4" name="Google Shape;14;p1"/>
          <p:cNvGrpSpPr/>
          <p:nvPr/>
        </p:nvGrpSpPr>
        <p:grpSpPr>
          <a:xfrm>
            <a:off x="8077200" y="0"/>
            <a:ext cx="1066799" cy="1066799"/>
            <a:chOff x="72" y="83"/>
            <a:chExt cx="828" cy="828"/>
          </a:xfrm>
        </p:grpSpPr>
        <p:sp>
          <p:nvSpPr>
            <p:cNvPr id="15" name="Google Shape;15;p1"/>
            <p:cNvSpPr/>
            <p:nvPr/>
          </p:nvSpPr>
          <p:spPr>
            <a:xfrm>
              <a:off x="72" y="83"/>
              <a:ext cx="828" cy="828"/>
            </a:xfrm>
            <a:prstGeom prst="ellipse">
              <a:avLst/>
            </a:prstGeom>
            <a:solidFill>
              <a:srgbClr val="FFFFFF"/>
            </a:solidFill>
            <a:ln>
              <a:noFill/>
            </a:ln>
          </p:spPr>
          <p:txBody>
            <a:bodyPr anchorCtr="0" anchor="t" bIns="36575" lIns="36575" spcFirstLastPara="1" rIns="36575" wrap="square" tIns="3657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6" name="Google Shape;16;p1"/>
            <p:cNvPicPr preferRelativeResize="0"/>
            <p:nvPr/>
          </p:nvPicPr>
          <p:blipFill rotWithShape="1">
            <a:blip r:embed="rId1">
              <a:alphaModFix/>
            </a:blip>
            <a:srcRect b="0" l="0" r="0" t="0"/>
            <a:stretch/>
          </p:blipFill>
          <p:spPr>
            <a:xfrm>
              <a:off x="72" y="83"/>
              <a:ext cx="828" cy="828"/>
            </a:xfrm>
            <a:prstGeom prst="rect">
              <a:avLst/>
            </a:prstGeom>
            <a:noFill/>
            <a:ln>
              <a:noFill/>
            </a:ln>
          </p:spPr>
        </p:pic>
      </p:grpSp>
      <p:grpSp>
        <p:nvGrpSpPr>
          <p:cNvPr id="17" name="Google Shape;17;p1"/>
          <p:cNvGrpSpPr/>
          <p:nvPr/>
        </p:nvGrpSpPr>
        <p:grpSpPr>
          <a:xfrm>
            <a:off x="0" y="0"/>
            <a:ext cx="1066800" cy="1066799"/>
            <a:chOff x="5184" y="3736"/>
            <a:chExt cx="528" cy="536"/>
          </a:xfrm>
        </p:grpSpPr>
        <p:sp>
          <p:nvSpPr>
            <p:cNvPr id="18" name="Google Shape;18;p1"/>
            <p:cNvSpPr/>
            <p:nvPr/>
          </p:nvSpPr>
          <p:spPr>
            <a:xfrm>
              <a:off x="5184" y="3736"/>
              <a:ext cx="528" cy="536"/>
            </a:xfrm>
            <a:prstGeom prst="ellipse">
              <a:avLst/>
            </a:prstGeom>
            <a:solidFill>
              <a:schemeClr val="lt1"/>
            </a:solidFill>
            <a:ln cap="flat" cmpd="sng" w="19050">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9" name="Google Shape;19;p1"/>
            <p:cNvPicPr preferRelativeResize="0"/>
            <p:nvPr/>
          </p:nvPicPr>
          <p:blipFill rotWithShape="1">
            <a:blip r:embed="rId2">
              <a:alphaModFix/>
            </a:blip>
            <a:srcRect b="0" l="0" r="0" t="0"/>
            <a:stretch/>
          </p:blipFill>
          <p:spPr>
            <a:xfrm>
              <a:off x="5190" y="3747"/>
              <a:ext cx="520" cy="516"/>
            </a:xfrm>
            <a:prstGeom prst="rect">
              <a:avLst/>
            </a:prstGeom>
            <a:noFill/>
            <a:ln>
              <a:noFill/>
            </a:ln>
          </p:spPr>
        </p:pic>
      </p:grpSp>
      <p:sp>
        <p:nvSpPr>
          <p:cNvPr id="20" name="Google Shape;20;p1"/>
          <p:cNvSpPr txBox="1"/>
          <p:nvPr>
            <p:ph type="title"/>
          </p:nvPr>
        </p:nvSpPr>
        <p:spPr>
          <a:xfrm>
            <a:off x="1371600" y="304800"/>
            <a:ext cx="6418262" cy="898524"/>
          </a:xfrm>
          <a:prstGeom prst="rect">
            <a:avLst/>
          </a:prstGeom>
          <a:noFill/>
          <a:ln>
            <a:noFill/>
          </a:ln>
        </p:spPr>
        <p:txBody>
          <a:bodyPr anchorCtr="0" anchor="ctr" bIns="91425" lIns="91425" spcFirstLastPara="1" rIns="91425" wrap="square" tIns="91425">
            <a:noAutofit/>
          </a:bodyPr>
          <a:lstStyle>
            <a:lvl1pPr lvl="0" marR="0" rtl="0" algn="ctr">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21" name="Google Shape;21;p1"/>
          <p:cNvSpPr/>
          <p:nvPr/>
        </p:nvSpPr>
        <p:spPr>
          <a:xfrm>
            <a:off x="76200" y="6461125"/>
            <a:ext cx="320675" cy="320675"/>
          </a:xfrm>
          <a:prstGeom prst="ellipse">
            <a:avLst/>
          </a:prstGeom>
          <a:solidFill>
            <a:srgbClr val="215A9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 name="Google Shape;22;p1"/>
          <p:cNvSpPr/>
          <p:nvPr/>
        </p:nvSpPr>
        <p:spPr>
          <a:xfrm>
            <a:off x="8747125" y="6461125"/>
            <a:ext cx="320675" cy="320675"/>
          </a:xfrm>
          <a:prstGeom prst="ellipse">
            <a:avLst/>
          </a:prstGeom>
          <a:solidFill>
            <a:srgbClr val="215A9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 name="Google Shape;23;p1"/>
          <p:cNvSpPr txBox="1"/>
          <p:nvPr/>
        </p:nvSpPr>
        <p:spPr>
          <a:xfrm>
            <a:off x="225425" y="6457950"/>
            <a:ext cx="2012949" cy="3047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FFFFFF"/>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sldLayoutIdLst>
    <p:sldLayoutId id="2147483648" r:id="rId3"/>
    <p:sldLayoutId id="2147483649" r:id="rId4"/>
    <p:sldLayoutId id="2147483650" r:id="rId5"/>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31" name="Shape 31"/>
        <p:cNvGrpSpPr/>
        <p:nvPr/>
      </p:nvGrpSpPr>
      <p:grpSpPr>
        <a:xfrm>
          <a:off x="0" y="0"/>
          <a:ext cx="0" cy="0"/>
          <a:chOff x="0" y="0"/>
          <a:chExt cx="0" cy="0"/>
        </a:xfrm>
      </p:grpSpPr>
      <p:sp>
        <p:nvSpPr>
          <p:cNvPr id="32" name="Google Shape;32;p5"/>
          <p:cNvSpPr/>
          <p:nvPr/>
        </p:nvSpPr>
        <p:spPr>
          <a:xfrm>
            <a:off x="228600" y="6457950"/>
            <a:ext cx="8682000" cy="320700"/>
          </a:xfrm>
          <a:prstGeom prst="rect">
            <a:avLst/>
          </a:prstGeom>
          <a:solidFill>
            <a:srgbClr val="215A9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33" name="Google Shape;33;p5"/>
          <p:cNvSpPr txBox="1"/>
          <p:nvPr>
            <p:ph idx="1" type="body"/>
          </p:nvPr>
        </p:nvSpPr>
        <p:spPr>
          <a:xfrm>
            <a:off x="457200" y="1371600"/>
            <a:ext cx="8229600" cy="49086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chemeClr val="dk2"/>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chemeClr val="dk2"/>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chemeClr val="dk2"/>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chemeClr val="dk2"/>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chemeClr val="dk2"/>
              </a:buClr>
              <a:buSzPts val="1400"/>
              <a:buFont typeface="Arial"/>
              <a:buChar char="»"/>
              <a:defRPr b="0" i="0" sz="14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chemeClr val="dk2"/>
              </a:buClr>
              <a:buSzPts val="1400"/>
              <a:buFont typeface="Arial"/>
              <a:buChar char="»"/>
              <a:defRPr b="0" i="0" sz="14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chemeClr val="dk2"/>
              </a:buClr>
              <a:buSzPts val="1400"/>
              <a:buFont typeface="Arial"/>
              <a:buChar char="»"/>
              <a:defRPr b="0" i="0" sz="14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chemeClr val="dk2"/>
              </a:buClr>
              <a:buSzPts val="1400"/>
              <a:buFont typeface="Arial"/>
              <a:buChar char="»"/>
              <a:defRPr b="0" i="0" sz="14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chemeClr val="dk2"/>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34" name="Google Shape;34;p5"/>
          <p:cNvSpPr/>
          <p:nvPr/>
        </p:nvSpPr>
        <p:spPr>
          <a:xfrm>
            <a:off x="228600" y="76200"/>
            <a:ext cx="8686800" cy="347700"/>
          </a:xfrm>
          <a:prstGeom prst="rect">
            <a:avLst/>
          </a:prstGeom>
          <a:solidFill>
            <a:srgbClr val="6C9BC6"/>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3366"/>
              </a:buClr>
              <a:buSzPts val="1200"/>
              <a:buFont typeface="Trebuchet MS"/>
              <a:buNone/>
            </a:pPr>
            <a:r>
              <a:rPr b="0" i="0" lang="en-US" sz="1200" u="none" cap="none" strike="noStrike">
                <a:solidFill>
                  <a:srgbClr val="003366"/>
                </a:solidFill>
                <a:latin typeface="Trebuchet MS"/>
                <a:ea typeface="Trebuchet MS"/>
                <a:cs typeface="Trebuchet MS"/>
                <a:sym typeface="Trebuchet MS"/>
              </a:rPr>
              <a:t>N A T I O N A L   O C E A N I C   A N D   A T M O S P H E R I C   A D M I N I S T R A T I O N</a:t>
            </a:r>
            <a:endParaRPr b="0" i="0" sz="1400" u="none" cap="none" strike="noStrike">
              <a:solidFill>
                <a:srgbClr val="000000"/>
              </a:solidFill>
              <a:latin typeface="Arial"/>
              <a:ea typeface="Arial"/>
              <a:cs typeface="Arial"/>
              <a:sym typeface="Arial"/>
            </a:endParaRPr>
          </a:p>
        </p:txBody>
      </p:sp>
      <p:sp>
        <p:nvSpPr>
          <p:cNvPr id="35" name="Google Shape;35;p5"/>
          <p:cNvSpPr txBox="1"/>
          <p:nvPr/>
        </p:nvSpPr>
        <p:spPr>
          <a:xfrm>
            <a:off x="533400" y="449250"/>
            <a:ext cx="8077200" cy="609600"/>
          </a:xfrm>
          <a:prstGeom prst="rect">
            <a:avLst/>
          </a:prstGeom>
          <a:solidFill>
            <a:srgbClr val="215A9F"/>
          </a:solidFill>
          <a:ln>
            <a:noFill/>
          </a:ln>
        </p:spPr>
        <p:txBody>
          <a:bodyPr anchorCtr="0" anchor="t" bIns="36575" lIns="36575" spcFirstLastPara="1" rIns="36575" wrap="square" tIns="7315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 name="Google Shape;36;p5"/>
          <p:cNvSpPr/>
          <p:nvPr/>
        </p:nvSpPr>
        <p:spPr>
          <a:xfrm>
            <a:off x="8035050" y="0"/>
            <a:ext cx="1159500" cy="1159500"/>
          </a:xfrm>
          <a:prstGeom prst="ellipse">
            <a:avLst/>
          </a:prstGeom>
          <a:solidFill>
            <a:srgbClr val="FFFFFF"/>
          </a:solidFill>
          <a:ln>
            <a:noFill/>
          </a:ln>
        </p:spPr>
        <p:txBody>
          <a:bodyPr anchorCtr="0" anchor="t" bIns="36575" lIns="36575" spcFirstLastPara="1" rIns="36575" wrap="square" tIns="3657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37" name="Google Shape;37;p5"/>
          <p:cNvPicPr preferRelativeResize="0"/>
          <p:nvPr/>
        </p:nvPicPr>
        <p:blipFill rotWithShape="1">
          <a:blip r:embed="rId1">
            <a:alphaModFix/>
          </a:blip>
          <a:srcRect b="0" l="0" r="0" t="0"/>
          <a:stretch/>
        </p:blipFill>
        <p:spPr>
          <a:xfrm>
            <a:off x="8035050" y="46237"/>
            <a:ext cx="1067034" cy="1067034"/>
          </a:xfrm>
          <a:prstGeom prst="rect">
            <a:avLst/>
          </a:prstGeom>
          <a:noFill/>
          <a:ln>
            <a:noFill/>
          </a:ln>
        </p:spPr>
      </p:pic>
      <p:sp>
        <p:nvSpPr>
          <p:cNvPr id="38" name="Google Shape;38;p5"/>
          <p:cNvSpPr/>
          <p:nvPr/>
        </p:nvSpPr>
        <p:spPr>
          <a:xfrm>
            <a:off x="0" y="-29525"/>
            <a:ext cx="1159500" cy="1119900"/>
          </a:xfrm>
          <a:prstGeom prst="ellipse">
            <a:avLst/>
          </a:prstGeom>
          <a:solidFill>
            <a:schemeClr val="lt1"/>
          </a:solidFill>
          <a:ln cap="flat" cmpd="sng" w="19050">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39" name="Google Shape;39;p5"/>
          <p:cNvPicPr preferRelativeResize="0"/>
          <p:nvPr/>
        </p:nvPicPr>
        <p:blipFill rotWithShape="1">
          <a:blip r:embed="rId2">
            <a:alphaModFix/>
          </a:blip>
          <a:srcRect b="0" l="0" r="0" t="0"/>
          <a:stretch/>
        </p:blipFill>
        <p:spPr>
          <a:xfrm>
            <a:off x="76210" y="17155"/>
            <a:ext cx="1050131" cy="1026545"/>
          </a:xfrm>
          <a:prstGeom prst="rect">
            <a:avLst/>
          </a:prstGeom>
          <a:noFill/>
          <a:ln>
            <a:noFill/>
          </a:ln>
        </p:spPr>
      </p:pic>
      <p:sp>
        <p:nvSpPr>
          <p:cNvPr id="40" name="Google Shape;40;p5"/>
          <p:cNvSpPr txBox="1"/>
          <p:nvPr>
            <p:ph type="title"/>
          </p:nvPr>
        </p:nvSpPr>
        <p:spPr>
          <a:xfrm>
            <a:off x="1371600" y="304800"/>
            <a:ext cx="6418200" cy="898500"/>
          </a:xfrm>
          <a:prstGeom prst="rect">
            <a:avLst/>
          </a:prstGeom>
          <a:noFill/>
          <a:ln>
            <a:noFill/>
          </a:ln>
        </p:spPr>
        <p:txBody>
          <a:bodyPr anchorCtr="0" anchor="ctr" bIns="91425" lIns="91425" spcFirstLastPara="1" rIns="91425" wrap="square" tIns="91425">
            <a:noAutofit/>
          </a:bodyPr>
          <a:lstStyle>
            <a:lvl1pPr lvl="0" marR="0" rtl="0" algn="ctr">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41" name="Google Shape;41;p5"/>
          <p:cNvSpPr/>
          <p:nvPr/>
        </p:nvSpPr>
        <p:spPr>
          <a:xfrm>
            <a:off x="76200" y="6461125"/>
            <a:ext cx="320700" cy="320700"/>
          </a:xfrm>
          <a:prstGeom prst="ellipse">
            <a:avLst/>
          </a:prstGeom>
          <a:solidFill>
            <a:srgbClr val="215A9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 name="Google Shape;42;p5"/>
          <p:cNvSpPr/>
          <p:nvPr/>
        </p:nvSpPr>
        <p:spPr>
          <a:xfrm>
            <a:off x="8747125" y="6461125"/>
            <a:ext cx="320700" cy="320700"/>
          </a:xfrm>
          <a:prstGeom prst="ellipse">
            <a:avLst/>
          </a:prstGeom>
          <a:solidFill>
            <a:srgbClr val="215A9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 name="Google Shape;43;p5"/>
          <p:cNvSpPr txBox="1"/>
          <p:nvPr/>
        </p:nvSpPr>
        <p:spPr>
          <a:xfrm>
            <a:off x="225425" y="6457950"/>
            <a:ext cx="2013000" cy="304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FFFFFF"/>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sldLayoutIdLst>
    <p:sldLayoutId id="2147483651" r:id="rId3"/>
    <p:sldLayoutId id="2147483652" r:id="rId4"/>
    <p:sldLayoutId id="2147483653" r:id="rId5"/>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xml"/><Relationship Id="rId3" Type="http://schemas.openxmlformats.org/officeDocument/2006/relationships/image" Target="../media/image8.png"/><Relationship Id="rId4" Type="http://schemas.openxmlformats.org/officeDocument/2006/relationships/image" Target="../media/image3.png"/><Relationship Id="rId5" Type="http://schemas.openxmlformats.org/officeDocument/2006/relationships/image" Target="../media/image7.png"/><Relationship Id="rId6"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5" name="Shape 55"/>
        <p:cNvGrpSpPr/>
        <p:nvPr/>
      </p:nvGrpSpPr>
      <p:grpSpPr>
        <a:xfrm>
          <a:off x="0" y="0"/>
          <a:ext cx="0" cy="0"/>
          <a:chOff x="0" y="0"/>
          <a:chExt cx="0" cy="0"/>
        </a:xfrm>
      </p:grpSpPr>
      <p:sp>
        <p:nvSpPr>
          <p:cNvPr id="56" name="Google Shape;56;p9"/>
          <p:cNvSpPr txBox="1"/>
          <p:nvPr>
            <p:ph idx="4294967295" type="title"/>
          </p:nvPr>
        </p:nvSpPr>
        <p:spPr>
          <a:xfrm>
            <a:off x="0" y="304800"/>
            <a:ext cx="9144000" cy="8985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400"/>
              <a:buFont typeface="Calibri"/>
              <a:buNone/>
            </a:pPr>
            <a:r>
              <a:rPr b="1" i="0" lang="en-US" sz="2800" u="none" cap="none" strike="noStrike">
                <a:solidFill>
                  <a:schemeClr val="lt1"/>
                </a:solidFill>
                <a:latin typeface="Calibri"/>
                <a:ea typeface="Calibri"/>
                <a:cs typeface="Calibri"/>
                <a:sym typeface="Calibri"/>
              </a:rPr>
              <a:t>National Weather Service</a:t>
            </a:r>
            <a:endParaRPr b="0" i="0" sz="1400" u="none" cap="none" strike="noStrike">
              <a:solidFill>
                <a:srgbClr val="000000"/>
              </a:solidFill>
              <a:latin typeface="Arial"/>
              <a:ea typeface="Arial"/>
              <a:cs typeface="Arial"/>
              <a:sym typeface="Arial"/>
            </a:endParaRPr>
          </a:p>
        </p:txBody>
      </p:sp>
      <p:sp>
        <p:nvSpPr>
          <p:cNvPr id="57" name="Google Shape;57;p9"/>
          <p:cNvSpPr txBox="1"/>
          <p:nvPr/>
        </p:nvSpPr>
        <p:spPr>
          <a:xfrm>
            <a:off x="139400" y="1555775"/>
            <a:ext cx="8852400" cy="2079600"/>
          </a:xfrm>
          <a:prstGeom prst="rect">
            <a:avLst/>
          </a:prstGeom>
          <a:noFill/>
          <a:ln>
            <a:noFill/>
          </a:ln>
        </p:spPr>
        <p:txBody>
          <a:bodyPr anchorCtr="0" anchor="ctr" bIns="45700" lIns="91425" spcFirstLastPara="1" rIns="91425" wrap="square" tIns="45700">
            <a:noAutofit/>
          </a:bodyPr>
          <a:lstStyle/>
          <a:p>
            <a:pPr indent="0" lvl="0" marL="0" rtl="0" algn="ctr">
              <a:lnSpc>
                <a:spcPct val="93068"/>
              </a:lnSpc>
              <a:spcBef>
                <a:spcPts val="0"/>
              </a:spcBef>
              <a:spcAft>
                <a:spcPts val="0"/>
              </a:spcAft>
              <a:buClr>
                <a:schemeClr val="dk1"/>
              </a:buClr>
              <a:buSzPts val="1100"/>
              <a:buFont typeface="Arial"/>
              <a:buNone/>
            </a:pPr>
            <a:r>
              <a:t/>
            </a:r>
            <a:endParaRPr b="1" i="1" sz="1100">
              <a:solidFill>
                <a:schemeClr val="dk1"/>
              </a:solidFill>
            </a:endParaRPr>
          </a:p>
          <a:p>
            <a:pPr indent="0" lvl="0" marL="0" marR="0" rtl="0" algn="ctr">
              <a:lnSpc>
                <a:spcPct val="100000"/>
              </a:lnSpc>
              <a:spcBef>
                <a:spcPts val="0"/>
              </a:spcBef>
              <a:spcAft>
                <a:spcPts val="0"/>
              </a:spcAft>
              <a:buNone/>
            </a:pPr>
            <a:r>
              <a:rPr b="1" lang="en-US" sz="3000">
                <a:solidFill>
                  <a:schemeClr val="dk1"/>
                </a:solidFill>
                <a:highlight>
                  <a:srgbClr val="FFFFFF"/>
                </a:highlight>
              </a:rPr>
              <a:t>National Weather Service Cloud Computing</a:t>
            </a:r>
            <a:endParaRPr b="1" sz="3000">
              <a:solidFill>
                <a:schemeClr val="dk1"/>
              </a:solidFill>
              <a:highlight>
                <a:srgbClr val="FFFFFF"/>
              </a:highlight>
            </a:endParaRPr>
          </a:p>
          <a:p>
            <a:pPr indent="457200" lvl="0" marL="457200" marR="0" rtl="0" algn="ctr">
              <a:lnSpc>
                <a:spcPct val="100000"/>
              </a:lnSpc>
              <a:spcBef>
                <a:spcPts val="0"/>
              </a:spcBef>
              <a:spcAft>
                <a:spcPts val="0"/>
              </a:spcAft>
              <a:buNone/>
            </a:pPr>
            <a:r>
              <a:rPr b="1" lang="en-US" sz="3000">
                <a:solidFill>
                  <a:schemeClr val="dk1"/>
                </a:solidFill>
                <a:highlight>
                  <a:srgbClr val="FFFFFF"/>
                </a:highlight>
              </a:rPr>
              <a:t>Summary and Next Steps</a:t>
            </a:r>
            <a:endParaRPr b="1" sz="3000">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3600"/>
              <a:buFont typeface="Calibri"/>
              <a:buNone/>
            </a:pPr>
            <a:r>
              <a:t/>
            </a:r>
            <a:endParaRPr b="1" sz="3600">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3600"/>
              <a:buFont typeface="Calibri"/>
              <a:buNone/>
            </a:pPr>
            <a:r>
              <a:t/>
            </a:r>
            <a:endParaRPr b="1" sz="3000">
              <a:latin typeface="Calibri"/>
              <a:ea typeface="Calibri"/>
              <a:cs typeface="Calibri"/>
              <a:sym typeface="Calibri"/>
            </a:endParaRPr>
          </a:p>
        </p:txBody>
      </p:sp>
      <p:sp>
        <p:nvSpPr>
          <p:cNvPr id="58" name="Google Shape;58;p9"/>
          <p:cNvSpPr txBox="1"/>
          <p:nvPr/>
        </p:nvSpPr>
        <p:spPr>
          <a:xfrm>
            <a:off x="1295400" y="4112225"/>
            <a:ext cx="6348000" cy="1535400"/>
          </a:xfrm>
          <a:prstGeom prst="rect">
            <a:avLst/>
          </a:prstGeom>
          <a:noFill/>
          <a:ln>
            <a:noFill/>
          </a:ln>
        </p:spPr>
        <p:txBody>
          <a:bodyPr anchorCtr="0" anchor="t" bIns="45700" lIns="91425" spcFirstLastPara="1" rIns="91425" wrap="square" tIns="45700">
            <a:noAutofit/>
          </a:bodyPr>
          <a:lstStyle/>
          <a:p>
            <a:pPr indent="0" lvl="3" marL="0" marR="0" rtl="0" algn="ctr">
              <a:lnSpc>
                <a:spcPct val="100000"/>
              </a:lnSpc>
              <a:spcBef>
                <a:spcPts val="0"/>
              </a:spcBef>
              <a:spcAft>
                <a:spcPts val="0"/>
              </a:spcAft>
              <a:buClr>
                <a:srgbClr val="000000"/>
              </a:buClr>
              <a:buSzPts val="1800"/>
              <a:buFont typeface="Arial"/>
              <a:buNone/>
            </a:pPr>
            <a:r>
              <a:rPr lang="en-US" sz="2400">
                <a:solidFill>
                  <a:schemeClr val="dk1"/>
                </a:solidFill>
                <a:latin typeface="Calibri"/>
                <a:ea typeface="Calibri"/>
                <a:cs typeface="Calibri"/>
                <a:sym typeface="Calibri"/>
              </a:rPr>
              <a:t>April 15, 2020</a:t>
            </a:r>
            <a:endParaRPr sz="2400">
              <a:solidFill>
                <a:schemeClr val="dk1"/>
              </a:solidFill>
              <a:latin typeface="Calibri"/>
              <a:ea typeface="Calibri"/>
              <a:cs typeface="Calibri"/>
              <a:sym typeface="Calibri"/>
            </a:endParaRPr>
          </a:p>
          <a:p>
            <a:pPr indent="0" lvl="3" marL="0" marR="0" rtl="0" algn="l">
              <a:lnSpc>
                <a:spcPct val="100000"/>
              </a:lnSpc>
              <a:spcBef>
                <a:spcPts val="0"/>
              </a:spcBef>
              <a:spcAft>
                <a:spcPts val="0"/>
              </a:spcAft>
              <a:buClr>
                <a:srgbClr val="000000"/>
              </a:buClr>
              <a:buSzPts val="1800"/>
              <a:buFont typeface="Arial"/>
              <a:buNone/>
            </a:pPr>
            <a:r>
              <a:t/>
            </a:r>
            <a:endParaRPr sz="2400">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Google Shape;126;p18"/>
          <p:cNvSpPr txBox="1"/>
          <p:nvPr>
            <p:ph idx="1" type="body"/>
          </p:nvPr>
        </p:nvSpPr>
        <p:spPr>
          <a:xfrm>
            <a:off x="665450" y="1432600"/>
            <a:ext cx="7688700" cy="4311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400">
                <a:solidFill>
                  <a:schemeClr val="dk1"/>
                </a:solidFill>
              </a:rPr>
              <a:t>The success of the first projects showed tremendous potential for cloud computing within the NWS. These include AWIPS development, WES, and other development platforms. This led to the creation of a team to deeply research the best practices for cloud computing, and included representatives from </a:t>
            </a:r>
            <a:r>
              <a:rPr lang="en-US" sz="2400">
                <a:solidFill>
                  <a:schemeClr val="dk1"/>
                </a:solidFill>
              </a:rPr>
              <a:t>throughout</a:t>
            </a:r>
            <a:r>
              <a:rPr lang="en-US" sz="2400">
                <a:solidFill>
                  <a:schemeClr val="dk1"/>
                </a:solidFill>
              </a:rPr>
              <a:t> the agency.</a:t>
            </a:r>
            <a:endParaRPr sz="2400">
              <a:solidFill>
                <a:schemeClr val="dk1"/>
              </a:solidFill>
            </a:endParaRPr>
          </a:p>
          <a:p>
            <a:pPr indent="0" lvl="0" marL="0" rtl="0" algn="l">
              <a:spcBef>
                <a:spcPts val="0"/>
              </a:spcBef>
              <a:spcAft>
                <a:spcPts val="0"/>
              </a:spcAft>
              <a:buNone/>
            </a:pPr>
            <a:r>
              <a:t/>
            </a:r>
            <a:endParaRPr sz="2400">
              <a:solidFill>
                <a:schemeClr val="dk1"/>
              </a:solidFill>
            </a:endParaRPr>
          </a:p>
          <a:p>
            <a:pPr indent="0" lvl="0" marL="0" rtl="0" algn="l">
              <a:spcBef>
                <a:spcPts val="0"/>
              </a:spcBef>
              <a:spcAft>
                <a:spcPts val="0"/>
              </a:spcAft>
              <a:buNone/>
            </a:pPr>
            <a:r>
              <a:rPr lang="en-US" sz="2400">
                <a:solidFill>
                  <a:schemeClr val="dk1"/>
                </a:solidFill>
              </a:rPr>
              <a:t>We reached out to other NOAA Line Offices, including NESDIS and NOS, who were farther along in standing up cloud resources.</a:t>
            </a:r>
            <a:endParaRPr sz="2400">
              <a:solidFill>
                <a:schemeClr val="dk1"/>
              </a:solidFill>
            </a:endParaRPr>
          </a:p>
        </p:txBody>
      </p:sp>
      <p:sp>
        <p:nvSpPr>
          <p:cNvPr id="127" name="Google Shape;127;p18"/>
          <p:cNvSpPr txBox="1"/>
          <p:nvPr/>
        </p:nvSpPr>
        <p:spPr>
          <a:xfrm>
            <a:off x="1181100" y="454313"/>
            <a:ext cx="6781800" cy="4494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lt1"/>
              </a:buClr>
              <a:buSzPts val="2800"/>
              <a:buFont typeface="Calibri"/>
              <a:buNone/>
            </a:pPr>
            <a:r>
              <a:rPr b="1" lang="en-US" sz="3000">
                <a:solidFill>
                  <a:schemeClr val="lt1"/>
                </a:solidFill>
                <a:latin typeface="Calibri"/>
                <a:ea typeface="Calibri"/>
                <a:cs typeface="Calibri"/>
                <a:sym typeface="Calibri"/>
              </a:rPr>
              <a:t>White Paper</a:t>
            </a:r>
            <a:endParaRPr b="1" i="0" sz="3000" u="none" cap="none" strike="noStrike">
              <a:solidFill>
                <a:srgbClr val="FFFFFF"/>
              </a:solidFill>
              <a:latin typeface="Calibri"/>
              <a:ea typeface="Calibri"/>
              <a:cs typeface="Calibri"/>
              <a:sym typeface="Calibri"/>
            </a:endParaRPr>
          </a:p>
        </p:txBody>
      </p:sp>
      <p:sp>
        <p:nvSpPr>
          <p:cNvPr id="128" name="Google Shape;128;p18"/>
          <p:cNvSpPr txBox="1"/>
          <p:nvPr>
            <p:ph idx="12" type="sldNum"/>
          </p:nvPr>
        </p:nvSpPr>
        <p:spPr>
          <a:xfrm>
            <a:off x="8463025" y="6477000"/>
            <a:ext cx="481500" cy="297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1400"/>
              <a:buFont typeface="Noto Sans Symbols"/>
              <a:buNone/>
            </a:pPr>
            <a:fld id="{00000000-1234-1234-1234-123412341234}" type="slidenum">
              <a:rPr b="0" i="0" lang="en-US" sz="1400" u="none" cap="none" strike="noStrike">
                <a:solidFill>
                  <a:srgbClr val="FFFFFF"/>
                </a:solidFill>
                <a:latin typeface="Calibri"/>
                <a:ea typeface="Calibri"/>
                <a:cs typeface="Calibri"/>
                <a:sym typeface="Calibri"/>
              </a:rPr>
              <a:t>‹#›</a:t>
            </a:fld>
            <a:endParaRPr b="0" i="0" sz="1400" u="none" cap="none" strike="noStrike">
              <a:solidFill>
                <a:srgbClr val="FFFFFF"/>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Google Shape;133;p19"/>
          <p:cNvSpPr txBox="1"/>
          <p:nvPr>
            <p:ph idx="1" type="body"/>
          </p:nvPr>
        </p:nvSpPr>
        <p:spPr>
          <a:xfrm>
            <a:off x="536850" y="1661200"/>
            <a:ext cx="7688700" cy="4616100"/>
          </a:xfrm>
          <a:prstGeom prst="rect">
            <a:avLst/>
          </a:prstGeom>
          <a:noFill/>
          <a:ln>
            <a:noFill/>
          </a:ln>
        </p:spPr>
        <p:txBody>
          <a:bodyPr anchorCtr="0" anchor="t" bIns="91425" lIns="91425" spcFirstLastPara="1" rIns="91425" wrap="square" tIns="91425">
            <a:noAutofit/>
          </a:bodyPr>
          <a:lstStyle/>
          <a:p>
            <a:pPr indent="-381000" lvl="0" marL="457200" rtl="0" algn="l">
              <a:spcBef>
                <a:spcPts val="0"/>
              </a:spcBef>
              <a:spcAft>
                <a:spcPts val="0"/>
              </a:spcAft>
              <a:buClr>
                <a:schemeClr val="dk1"/>
              </a:buClr>
              <a:buSzPts val="2400"/>
              <a:buChar char="▪"/>
            </a:pPr>
            <a:r>
              <a:rPr lang="en-US" sz="2400">
                <a:solidFill>
                  <a:schemeClr val="dk1"/>
                </a:solidFill>
              </a:rPr>
              <a:t>All applications should be developed on or migrated to cloud environments, unless there is a specific circumstance which prevents doing so.</a:t>
            </a:r>
            <a:endParaRPr sz="2400">
              <a:solidFill>
                <a:schemeClr val="dk1"/>
              </a:solidFill>
            </a:endParaRPr>
          </a:p>
          <a:p>
            <a:pPr indent="0" lvl="0" marL="457200" rtl="0" algn="l">
              <a:spcBef>
                <a:spcPts val="0"/>
              </a:spcBef>
              <a:spcAft>
                <a:spcPts val="0"/>
              </a:spcAft>
              <a:buNone/>
            </a:pPr>
            <a:r>
              <a:t/>
            </a:r>
            <a:endParaRPr sz="2400">
              <a:solidFill>
                <a:schemeClr val="dk1"/>
              </a:solidFill>
            </a:endParaRPr>
          </a:p>
          <a:p>
            <a:pPr indent="-381000" lvl="0" marL="457200" rtl="0" algn="l">
              <a:spcBef>
                <a:spcPts val="0"/>
              </a:spcBef>
              <a:spcAft>
                <a:spcPts val="0"/>
              </a:spcAft>
              <a:buClr>
                <a:schemeClr val="dk1"/>
              </a:buClr>
              <a:buSzPts val="2400"/>
              <a:buChar char="▪"/>
            </a:pPr>
            <a:r>
              <a:rPr lang="en-US" sz="2400">
                <a:solidFill>
                  <a:schemeClr val="dk1"/>
                </a:solidFill>
              </a:rPr>
              <a:t>All players need to be involved and engaged, including technical, security, networking, and finance. We have proposed a specialized Cloud Change Control Board with these skill sets to approve an application for cloud onboarding, and assist in doing so. These should be modeled after the CCCBs in other NOAA Line Officies.</a:t>
            </a:r>
            <a:endParaRPr sz="2400">
              <a:solidFill>
                <a:schemeClr val="dk1"/>
              </a:solidFill>
            </a:endParaRPr>
          </a:p>
        </p:txBody>
      </p:sp>
      <p:sp>
        <p:nvSpPr>
          <p:cNvPr id="134" name="Google Shape;134;p19"/>
          <p:cNvSpPr txBox="1"/>
          <p:nvPr/>
        </p:nvSpPr>
        <p:spPr>
          <a:xfrm>
            <a:off x="1181100" y="454313"/>
            <a:ext cx="6781800" cy="4494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lt1"/>
              </a:buClr>
              <a:buSzPts val="2800"/>
              <a:buFont typeface="Calibri"/>
              <a:buNone/>
            </a:pPr>
            <a:r>
              <a:rPr b="1" lang="en-US" sz="3000">
                <a:solidFill>
                  <a:schemeClr val="lt1"/>
                </a:solidFill>
                <a:latin typeface="Calibri"/>
                <a:ea typeface="Calibri"/>
                <a:cs typeface="Calibri"/>
                <a:sym typeface="Calibri"/>
              </a:rPr>
              <a:t>Key takeaways from the White Paper</a:t>
            </a:r>
            <a:endParaRPr b="1" i="0" sz="3000" u="none" cap="none" strike="noStrike">
              <a:solidFill>
                <a:srgbClr val="FFFFFF"/>
              </a:solidFill>
              <a:latin typeface="Calibri"/>
              <a:ea typeface="Calibri"/>
              <a:cs typeface="Calibri"/>
              <a:sym typeface="Calibri"/>
            </a:endParaRPr>
          </a:p>
        </p:txBody>
      </p:sp>
      <p:sp>
        <p:nvSpPr>
          <p:cNvPr id="135" name="Google Shape;135;p19"/>
          <p:cNvSpPr txBox="1"/>
          <p:nvPr>
            <p:ph idx="12" type="sldNum"/>
          </p:nvPr>
        </p:nvSpPr>
        <p:spPr>
          <a:xfrm>
            <a:off x="8463025" y="6477000"/>
            <a:ext cx="481500" cy="297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1400"/>
              <a:buFont typeface="Noto Sans Symbols"/>
              <a:buNone/>
            </a:pPr>
            <a:fld id="{00000000-1234-1234-1234-123412341234}" type="slidenum">
              <a:rPr b="0" i="0" lang="en-US" sz="1400" u="none" cap="none" strike="noStrike">
                <a:solidFill>
                  <a:srgbClr val="FFFFFF"/>
                </a:solidFill>
                <a:latin typeface="Calibri"/>
                <a:ea typeface="Calibri"/>
                <a:cs typeface="Calibri"/>
                <a:sym typeface="Calibri"/>
              </a:rPr>
              <a:t>‹#›</a:t>
            </a:fld>
            <a:endParaRPr b="0" i="0" sz="1400" u="none" cap="none" strike="noStrike">
              <a:solidFill>
                <a:srgbClr val="FFFFFF"/>
              </a:solidFill>
              <a:latin typeface="Calibri"/>
              <a:ea typeface="Calibri"/>
              <a:cs typeface="Calibri"/>
              <a:sym typeface="Calibri"/>
            </a:endParaRPr>
          </a:p>
        </p:txBody>
      </p:sp>
      <p:sp>
        <p:nvSpPr>
          <p:cNvPr id="136" name="Google Shape;136;p19"/>
          <p:cNvSpPr txBox="1"/>
          <p:nvPr/>
        </p:nvSpPr>
        <p:spPr>
          <a:xfrm>
            <a:off x="1675125" y="1180275"/>
            <a:ext cx="5325900" cy="286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US">
                <a:solidFill>
                  <a:srgbClr val="CC0000"/>
                </a:solidFill>
              </a:rPr>
              <a:t>Preliminary - Under review by NWS Management</a:t>
            </a:r>
            <a:endParaRPr b="1">
              <a:solidFill>
                <a:srgbClr val="CC00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3">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3">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3">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0" name="Shape 140"/>
        <p:cNvGrpSpPr/>
        <p:nvPr/>
      </p:nvGrpSpPr>
      <p:grpSpPr>
        <a:xfrm>
          <a:off x="0" y="0"/>
          <a:ext cx="0" cy="0"/>
          <a:chOff x="0" y="0"/>
          <a:chExt cx="0" cy="0"/>
        </a:xfrm>
      </p:grpSpPr>
      <p:sp>
        <p:nvSpPr>
          <p:cNvPr id="141" name="Google Shape;141;p20"/>
          <p:cNvSpPr txBox="1"/>
          <p:nvPr>
            <p:ph idx="1" type="body"/>
          </p:nvPr>
        </p:nvSpPr>
        <p:spPr>
          <a:xfrm>
            <a:off x="536850" y="1661200"/>
            <a:ext cx="7688700" cy="3767400"/>
          </a:xfrm>
          <a:prstGeom prst="rect">
            <a:avLst/>
          </a:prstGeom>
          <a:noFill/>
          <a:ln>
            <a:noFill/>
          </a:ln>
        </p:spPr>
        <p:txBody>
          <a:bodyPr anchorCtr="0" anchor="t" bIns="91425" lIns="91425" spcFirstLastPara="1" rIns="91425" wrap="square" tIns="91425">
            <a:noAutofit/>
          </a:bodyPr>
          <a:lstStyle/>
          <a:p>
            <a:pPr indent="-381000" lvl="0" marL="457200" rtl="0" algn="l">
              <a:spcBef>
                <a:spcPts val="0"/>
              </a:spcBef>
              <a:spcAft>
                <a:spcPts val="0"/>
              </a:spcAft>
              <a:buClr>
                <a:schemeClr val="dk1"/>
              </a:buClr>
              <a:buSzPts val="2400"/>
              <a:buChar char="▪"/>
            </a:pPr>
            <a:r>
              <a:rPr lang="en-US" sz="2400">
                <a:solidFill>
                  <a:schemeClr val="dk1"/>
                </a:solidFill>
              </a:rPr>
              <a:t>This is a tremendous opportunity for our agency to modernize IT systems, while standardizing services and eliminating duplication.</a:t>
            </a:r>
            <a:endParaRPr sz="2400">
              <a:solidFill>
                <a:schemeClr val="dk1"/>
              </a:solidFill>
            </a:endParaRPr>
          </a:p>
          <a:p>
            <a:pPr indent="0" lvl="0" marL="457200" rtl="0" algn="l">
              <a:spcBef>
                <a:spcPts val="0"/>
              </a:spcBef>
              <a:spcAft>
                <a:spcPts val="0"/>
              </a:spcAft>
              <a:buNone/>
            </a:pPr>
            <a:r>
              <a:t/>
            </a:r>
            <a:endParaRPr sz="2400">
              <a:solidFill>
                <a:schemeClr val="dk1"/>
              </a:solidFill>
            </a:endParaRPr>
          </a:p>
          <a:p>
            <a:pPr indent="-381000" lvl="0" marL="457200" rtl="0" algn="l">
              <a:spcBef>
                <a:spcPts val="0"/>
              </a:spcBef>
              <a:spcAft>
                <a:spcPts val="0"/>
              </a:spcAft>
              <a:buClr>
                <a:schemeClr val="dk1"/>
              </a:buClr>
              <a:buSzPts val="2400"/>
              <a:buChar char="▪"/>
            </a:pPr>
            <a:r>
              <a:rPr lang="en-US" sz="2400">
                <a:solidFill>
                  <a:schemeClr val="dk1"/>
                </a:solidFill>
              </a:rPr>
              <a:t>While security considerations are not necessarily any different in cloud environments, we recommend as many security aspects as possible be addressed up-front in “pre-enabled” environments in which personnel can more easily ‘hit the ground running’ on their projects/learning.</a:t>
            </a:r>
            <a:endParaRPr sz="2400">
              <a:solidFill>
                <a:schemeClr val="dk1"/>
              </a:solidFill>
            </a:endParaRPr>
          </a:p>
        </p:txBody>
      </p:sp>
      <p:sp>
        <p:nvSpPr>
          <p:cNvPr id="142" name="Google Shape;142;p20"/>
          <p:cNvSpPr txBox="1"/>
          <p:nvPr/>
        </p:nvSpPr>
        <p:spPr>
          <a:xfrm>
            <a:off x="1181100" y="454313"/>
            <a:ext cx="6781800" cy="4494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lt1"/>
              </a:buClr>
              <a:buSzPts val="2800"/>
              <a:buFont typeface="Calibri"/>
              <a:buNone/>
            </a:pPr>
            <a:r>
              <a:rPr b="1" lang="en-US" sz="3000">
                <a:solidFill>
                  <a:schemeClr val="lt1"/>
                </a:solidFill>
                <a:latin typeface="Calibri"/>
                <a:ea typeface="Calibri"/>
                <a:cs typeface="Calibri"/>
                <a:sym typeface="Calibri"/>
              </a:rPr>
              <a:t>Key takeaways from the White Paper</a:t>
            </a:r>
            <a:endParaRPr b="1" i="0" sz="3000" u="none" cap="none" strike="noStrike">
              <a:solidFill>
                <a:srgbClr val="FFFFFF"/>
              </a:solidFill>
              <a:latin typeface="Calibri"/>
              <a:ea typeface="Calibri"/>
              <a:cs typeface="Calibri"/>
              <a:sym typeface="Calibri"/>
            </a:endParaRPr>
          </a:p>
        </p:txBody>
      </p:sp>
      <p:sp>
        <p:nvSpPr>
          <p:cNvPr id="143" name="Google Shape;143;p20"/>
          <p:cNvSpPr txBox="1"/>
          <p:nvPr>
            <p:ph idx="12" type="sldNum"/>
          </p:nvPr>
        </p:nvSpPr>
        <p:spPr>
          <a:xfrm>
            <a:off x="8463025" y="6477000"/>
            <a:ext cx="481500" cy="297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1400"/>
              <a:buFont typeface="Noto Sans Symbols"/>
              <a:buNone/>
            </a:pPr>
            <a:fld id="{00000000-1234-1234-1234-123412341234}" type="slidenum">
              <a:rPr b="0" i="0" lang="en-US" sz="1400" u="none" cap="none" strike="noStrike">
                <a:solidFill>
                  <a:srgbClr val="FFFFFF"/>
                </a:solidFill>
                <a:latin typeface="Calibri"/>
                <a:ea typeface="Calibri"/>
                <a:cs typeface="Calibri"/>
                <a:sym typeface="Calibri"/>
              </a:rPr>
              <a:t>‹#›</a:t>
            </a:fld>
            <a:endParaRPr b="0" i="0" sz="1400" u="none" cap="none" strike="noStrike">
              <a:solidFill>
                <a:srgbClr val="FFFFFF"/>
              </a:solidFill>
              <a:latin typeface="Calibri"/>
              <a:ea typeface="Calibri"/>
              <a:cs typeface="Calibri"/>
              <a:sym typeface="Calibri"/>
            </a:endParaRPr>
          </a:p>
        </p:txBody>
      </p:sp>
      <p:sp>
        <p:nvSpPr>
          <p:cNvPr id="144" name="Google Shape;144;p20"/>
          <p:cNvSpPr txBox="1"/>
          <p:nvPr/>
        </p:nvSpPr>
        <p:spPr>
          <a:xfrm>
            <a:off x="1675125" y="1180275"/>
            <a:ext cx="5325900" cy="286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US">
                <a:solidFill>
                  <a:srgbClr val="CC0000"/>
                </a:solidFill>
              </a:rPr>
              <a:t>Preliminary - Under review by NWS Management</a:t>
            </a:r>
            <a:endParaRPr b="1">
              <a:solidFill>
                <a:srgbClr val="CC00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1">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1">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1">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8" name="Shape 148"/>
        <p:cNvGrpSpPr/>
        <p:nvPr/>
      </p:nvGrpSpPr>
      <p:grpSpPr>
        <a:xfrm>
          <a:off x="0" y="0"/>
          <a:ext cx="0" cy="0"/>
          <a:chOff x="0" y="0"/>
          <a:chExt cx="0" cy="0"/>
        </a:xfrm>
      </p:grpSpPr>
      <p:sp>
        <p:nvSpPr>
          <p:cNvPr id="149" name="Google Shape;149;p21"/>
          <p:cNvSpPr txBox="1"/>
          <p:nvPr>
            <p:ph idx="1" type="body"/>
          </p:nvPr>
        </p:nvSpPr>
        <p:spPr>
          <a:xfrm>
            <a:off x="536850" y="1661200"/>
            <a:ext cx="7688700" cy="3767400"/>
          </a:xfrm>
          <a:prstGeom prst="rect">
            <a:avLst/>
          </a:prstGeom>
          <a:noFill/>
          <a:ln>
            <a:noFill/>
          </a:ln>
        </p:spPr>
        <p:txBody>
          <a:bodyPr anchorCtr="0" anchor="t" bIns="91425" lIns="91425" spcFirstLastPara="1" rIns="91425" wrap="square" tIns="91425">
            <a:noAutofit/>
          </a:bodyPr>
          <a:lstStyle/>
          <a:p>
            <a:pPr indent="-381000" lvl="0" marL="457200" rtl="0" algn="l">
              <a:spcBef>
                <a:spcPts val="0"/>
              </a:spcBef>
              <a:spcAft>
                <a:spcPts val="0"/>
              </a:spcAft>
              <a:buClr>
                <a:schemeClr val="dk1"/>
              </a:buClr>
              <a:buSzPts val="2400"/>
              <a:buChar char="▪"/>
            </a:pPr>
            <a:r>
              <a:rPr lang="en-US" sz="2400">
                <a:solidFill>
                  <a:schemeClr val="dk1"/>
                </a:solidFill>
              </a:rPr>
              <a:t>Explore adopting newer DevOps paradigms (e.g. CI/CD) more common in the software industry, vs models traditionally used in the NWS. </a:t>
            </a:r>
            <a:endParaRPr sz="2400">
              <a:solidFill>
                <a:schemeClr val="dk1"/>
              </a:solidFill>
            </a:endParaRPr>
          </a:p>
          <a:p>
            <a:pPr indent="0" lvl="0" marL="457200" rtl="0" algn="l">
              <a:spcBef>
                <a:spcPts val="0"/>
              </a:spcBef>
              <a:spcAft>
                <a:spcPts val="0"/>
              </a:spcAft>
              <a:buNone/>
            </a:pPr>
            <a:r>
              <a:t/>
            </a:r>
            <a:endParaRPr sz="2400">
              <a:solidFill>
                <a:schemeClr val="dk1"/>
              </a:solidFill>
            </a:endParaRPr>
          </a:p>
          <a:p>
            <a:pPr indent="-381000" lvl="0" marL="457200" rtl="0" algn="l">
              <a:spcBef>
                <a:spcPts val="0"/>
              </a:spcBef>
              <a:spcAft>
                <a:spcPts val="0"/>
              </a:spcAft>
              <a:buClr>
                <a:schemeClr val="dk1"/>
              </a:buClr>
              <a:buSzPts val="2400"/>
              <a:buChar char="▪"/>
            </a:pPr>
            <a:r>
              <a:rPr lang="en-US" sz="2400">
                <a:solidFill>
                  <a:schemeClr val="dk1"/>
                </a:solidFill>
              </a:rPr>
              <a:t>For the situation where development occurs in the cloud, but operations is on-premises, develop code/applications that are as portable and vendor-neutral as possible to ensure maximum flexibility, reproducibility across NOAA’s multi-cloud environments</a:t>
            </a:r>
            <a:endParaRPr sz="2400">
              <a:solidFill>
                <a:schemeClr val="dk1"/>
              </a:solidFill>
            </a:endParaRPr>
          </a:p>
          <a:p>
            <a:pPr indent="0" lvl="0" marL="457200" rtl="0" algn="l">
              <a:spcBef>
                <a:spcPts val="0"/>
              </a:spcBef>
              <a:spcAft>
                <a:spcPts val="0"/>
              </a:spcAft>
              <a:buNone/>
            </a:pPr>
            <a:r>
              <a:t/>
            </a:r>
            <a:endParaRPr sz="2400">
              <a:solidFill>
                <a:schemeClr val="dk1"/>
              </a:solidFill>
            </a:endParaRPr>
          </a:p>
        </p:txBody>
      </p:sp>
      <p:sp>
        <p:nvSpPr>
          <p:cNvPr id="150" name="Google Shape;150;p21"/>
          <p:cNvSpPr txBox="1"/>
          <p:nvPr/>
        </p:nvSpPr>
        <p:spPr>
          <a:xfrm>
            <a:off x="1181100" y="454313"/>
            <a:ext cx="6781800" cy="4494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lt1"/>
              </a:buClr>
              <a:buSzPts val="2800"/>
              <a:buFont typeface="Calibri"/>
              <a:buNone/>
            </a:pPr>
            <a:r>
              <a:rPr b="1" lang="en-US" sz="3000">
                <a:solidFill>
                  <a:schemeClr val="lt1"/>
                </a:solidFill>
                <a:latin typeface="Calibri"/>
                <a:ea typeface="Calibri"/>
                <a:cs typeface="Calibri"/>
                <a:sym typeface="Calibri"/>
              </a:rPr>
              <a:t>Key takeaways from the White Paper</a:t>
            </a:r>
            <a:endParaRPr b="1" i="0" sz="3000" u="none" cap="none" strike="noStrike">
              <a:solidFill>
                <a:srgbClr val="FFFFFF"/>
              </a:solidFill>
              <a:latin typeface="Calibri"/>
              <a:ea typeface="Calibri"/>
              <a:cs typeface="Calibri"/>
              <a:sym typeface="Calibri"/>
            </a:endParaRPr>
          </a:p>
        </p:txBody>
      </p:sp>
      <p:sp>
        <p:nvSpPr>
          <p:cNvPr id="151" name="Google Shape;151;p21"/>
          <p:cNvSpPr txBox="1"/>
          <p:nvPr>
            <p:ph idx="12" type="sldNum"/>
          </p:nvPr>
        </p:nvSpPr>
        <p:spPr>
          <a:xfrm>
            <a:off x="8463025" y="6477000"/>
            <a:ext cx="481500" cy="297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1400"/>
              <a:buFont typeface="Noto Sans Symbols"/>
              <a:buNone/>
            </a:pPr>
            <a:fld id="{00000000-1234-1234-1234-123412341234}" type="slidenum">
              <a:rPr b="0" i="0" lang="en-US" sz="1400" u="none" cap="none" strike="noStrike">
                <a:solidFill>
                  <a:srgbClr val="FFFFFF"/>
                </a:solidFill>
                <a:latin typeface="Calibri"/>
                <a:ea typeface="Calibri"/>
                <a:cs typeface="Calibri"/>
                <a:sym typeface="Calibri"/>
              </a:rPr>
              <a:t>‹#›</a:t>
            </a:fld>
            <a:endParaRPr b="0" i="0" sz="1400" u="none" cap="none" strike="noStrike">
              <a:solidFill>
                <a:srgbClr val="FFFFFF"/>
              </a:solidFill>
              <a:latin typeface="Calibri"/>
              <a:ea typeface="Calibri"/>
              <a:cs typeface="Calibri"/>
              <a:sym typeface="Calibri"/>
            </a:endParaRPr>
          </a:p>
        </p:txBody>
      </p:sp>
      <p:sp>
        <p:nvSpPr>
          <p:cNvPr id="152" name="Google Shape;152;p21"/>
          <p:cNvSpPr txBox="1"/>
          <p:nvPr/>
        </p:nvSpPr>
        <p:spPr>
          <a:xfrm>
            <a:off x="1675125" y="1180275"/>
            <a:ext cx="5325900" cy="286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US">
                <a:solidFill>
                  <a:srgbClr val="CC0000"/>
                </a:solidFill>
              </a:rPr>
              <a:t>Preliminary - Under review by NWS Management</a:t>
            </a:r>
            <a:endParaRPr b="1">
              <a:solidFill>
                <a:srgbClr val="CC00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9">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9">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9">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9">
                                            <p:txEl>
                                              <p:pRg end="3" st="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6" name="Shape 156"/>
        <p:cNvGrpSpPr/>
        <p:nvPr/>
      </p:nvGrpSpPr>
      <p:grpSpPr>
        <a:xfrm>
          <a:off x="0" y="0"/>
          <a:ext cx="0" cy="0"/>
          <a:chOff x="0" y="0"/>
          <a:chExt cx="0" cy="0"/>
        </a:xfrm>
      </p:grpSpPr>
      <p:sp>
        <p:nvSpPr>
          <p:cNvPr id="157" name="Google Shape;157;p22"/>
          <p:cNvSpPr txBox="1"/>
          <p:nvPr>
            <p:ph idx="1" type="body"/>
          </p:nvPr>
        </p:nvSpPr>
        <p:spPr>
          <a:xfrm>
            <a:off x="536850" y="1661200"/>
            <a:ext cx="7688700" cy="4525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400">
                <a:solidFill>
                  <a:schemeClr val="dk1"/>
                </a:solidFill>
              </a:rPr>
              <a:t>Thank you to the NWS cloud computing white paper team: </a:t>
            </a:r>
            <a:endParaRPr sz="2400">
              <a:solidFill>
                <a:schemeClr val="dk1"/>
              </a:solidFill>
            </a:endParaRPr>
          </a:p>
          <a:p>
            <a:pPr indent="0" lvl="0" marL="0" rtl="0" algn="l">
              <a:spcBef>
                <a:spcPts val="0"/>
              </a:spcBef>
              <a:spcAft>
                <a:spcPts val="0"/>
              </a:spcAft>
              <a:buNone/>
            </a:pPr>
            <a:r>
              <a:t/>
            </a:r>
            <a:endParaRPr sz="2400">
              <a:solidFill>
                <a:schemeClr val="dk1"/>
              </a:solidFill>
            </a:endParaRPr>
          </a:p>
          <a:p>
            <a:pPr indent="0" lvl="0" marL="457200" rtl="0" algn="l">
              <a:spcBef>
                <a:spcPts val="0"/>
              </a:spcBef>
              <a:spcAft>
                <a:spcPts val="0"/>
              </a:spcAft>
              <a:buNone/>
            </a:pPr>
            <a:r>
              <a:rPr lang="en-US" sz="2400">
                <a:solidFill>
                  <a:schemeClr val="dk1"/>
                </a:solidFill>
              </a:rPr>
              <a:t>Jason Burks - CIRA/MDL</a:t>
            </a:r>
            <a:endParaRPr sz="2400">
              <a:solidFill>
                <a:schemeClr val="dk1"/>
              </a:solidFill>
            </a:endParaRPr>
          </a:p>
          <a:p>
            <a:pPr indent="0" lvl="0" marL="457200" rtl="0" algn="l">
              <a:spcBef>
                <a:spcPts val="0"/>
              </a:spcBef>
              <a:spcAft>
                <a:spcPts val="0"/>
              </a:spcAft>
              <a:buNone/>
            </a:pPr>
            <a:r>
              <a:rPr lang="en-US" sz="2400">
                <a:solidFill>
                  <a:schemeClr val="dk1"/>
                </a:solidFill>
              </a:rPr>
              <a:t>Manan Dalal - NESDIS ACIO Office</a:t>
            </a:r>
            <a:endParaRPr sz="2400">
              <a:solidFill>
                <a:schemeClr val="dk1"/>
              </a:solidFill>
            </a:endParaRPr>
          </a:p>
          <a:p>
            <a:pPr indent="0" lvl="0" marL="457200" rtl="0" algn="l">
              <a:spcBef>
                <a:spcPts val="0"/>
              </a:spcBef>
              <a:spcAft>
                <a:spcPts val="0"/>
              </a:spcAft>
              <a:buNone/>
            </a:pPr>
            <a:r>
              <a:rPr lang="en-US" sz="2400">
                <a:solidFill>
                  <a:schemeClr val="dk1"/>
                </a:solidFill>
              </a:rPr>
              <a:t>Matt Davis - OSTI/MDL</a:t>
            </a:r>
            <a:endParaRPr sz="2400">
              <a:solidFill>
                <a:schemeClr val="dk1"/>
              </a:solidFill>
            </a:endParaRPr>
          </a:p>
          <a:p>
            <a:pPr indent="0" lvl="0" marL="457200" rtl="0" algn="l">
              <a:spcBef>
                <a:spcPts val="0"/>
              </a:spcBef>
              <a:spcAft>
                <a:spcPts val="0"/>
              </a:spcAft>
              <a:buNone/>
            </a:pPr>
            <a:r>
              <a:rPr lang="en-US" sz="2400">
                <a:solidFill>
                  <a:schemeClr val="dk1"/>
                </a:solidFill>
              </a:rPr>
              <a:t>Andrea Hardy - Office of Dissemination</a:t>
            </a:r>
            <a:endParaRPr sz="2400">
              <a:solidFill>
                <a:schemeClr val="dk1"/>
              </a:solidFill>
            </a:endParaRPr>
          </a:p>
          <a:p>
            <a:pPr indent="0" lvl="0" marL="457200" rtl="0" algn="l">
              <a:spcBef>
                <a:spcPts val="0"/>
              </a:spcBef>
              <a:spcAft>
                <a:spcPts val="0"/>
              </a:spcAft>
              <a:buNone/>
            </a:pPr>
            <a:r>
              <a:rPr lang="en-US" sz="2400">
                <a:solidFill>
                  <a:schemeClr val="dk1"/>
                </a:solidFill>
              </a:rPr>
              <a:t>Scott Jacobs - Central Processing</a:t>
            </a:r>
            <a:endParaRPr sz="2400">
              <a:solidFill>
                <a:schemeClr val="dk1"/>
              </a:solidFill>
            </a:endParaRPr>
          </a:p>
          <a:p>
            <a:pPr indent="0" lvl="0" marL="457200" rtl="0" algn="l">
              <a:spcBef>
                <a:spcPts val="0"/>
              </a:spcBef>
              <a:spcAft>
                <a:spcPts val="0"/>
              </a:spcAft>
              <a:buNone/>
            </a:pPr>
            <a:r>
              <a:rPr lang="en-US" sz="2400">
                <a:solidFill>
                  <a:schemeClr val="dk1"/>
                </a:solidFill>
              </a:rPr>
              <a:t>Paula Reis - NWS ACIO Office</a:t>
            </a:r>
            <a:endParaRPr sz="2400">
              <a:solidFill>
                <a:schemeClr val="dk1"/>
              </a:solidFill>
            </a:endParaRPr>
          </a:p>
          <a:p>
            <a:pPr indent="0" lvl="0" marL="457200" rtl="0" algn="l">
              <a:spcBef>
                <a:spcPts val="0"/>
              </a:spcBef>
              <a:spcAft>
                <a:spcPts val="0"/>
              </a:spcAft>
              <a:buNone/>
            </a:pPr>
            <a:r>
              <a:rPr lang="en-US" sz="2400">
                <a:solidFill>
                  <a:schemeClr val="dk1"/>
                </a:solidFill>
              </a:rPr>
              <a:t>Jack Settelmaier - Southern Region Headquarters</a:t>
            </a:r>
            <a:endParaRPr sz="2400">
              <a:solidFill>
                <a:schemeClr val="dk1"/>
              </a:solidFill>
            </a:endParaRPr>
          </a:p>
          <a:p>
            <a:pPr indent="0" lvl="0" marL="457200" rtl="0" algn="l">
              <a:spcBef>
                <a:spcPts val="0"/>
              </a:spcBef>
              <a:spcAft>
                <a:spcPts val="0"/>
              </a:spcAft>
              <a:buNone/>
            </a:pPr>
            <a:r>
              <a:rPr lang="en-US" sz="2400">
                <a:solidFill>
                  <a:schemeClr val="dk1"/>
                </a:solidFill>
              </a:rPr>
              <a:t>Ken Sperow - CIRA/MDL</a:t>
            </a:r>
            <a:endParaRPr sz="2400">
              <a:solidFill>
                <a:schemeClr val="dk1"/>
              </a:solidFill>
            </a:endParaRPr>
          </a:p>
          <a:p>
            <a:pPr indent="0" lvl="0" marL="0" rtl="0" algn="l">
              <a:spcBef>
                <a:spcPts val="0"/>
              </a:spcBef>
              <a:spcAft>
                <a:spcPts val="0"/>
              </a:spcAft>
              <a:buNone/>
            </a:pPr>
            <a:r>
              <a:t/>
            </a:r>
            <a:endParaRPr sz="2400">
              <a:solidFill>
                <a:schemeClr val="dk1"/>
              </a:solidFill>
            </a:endParaRPr>
          </a:p>
        </p:txBody>
      </p:sp>
      <p:sp>
        <p:nvSpPr>
          <p:cNvPr id="158" name="Google Shape;158;p22"/>
          <p:cNvSpPr txBox="1"/>
          <p:nvPr/>
        </p:nvSpPr>
        <p:spPr>
          <a:xfrm>
            <a:off x="1181100" y="454313"/>
            <a:ext cx="6781800" cy="4494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lt1"/>
              </a:buClr>
              <a:buSzPts val="2800"/>
              <a:buFont typeface="Calibri"/>
              <a:buNone/>
            </a:pPr>
            <a:r>
              <a:rPr b="1" lang="en-US" sz="3000">
                <a:solidFill>
                  <a:schemeClr val="lt1"/>
                </a:solidFill>
                <a:latin typeface="Calibri"/>
                <a:ea typeface="Calibri"/>
                <a:cs typeface="Calibri"/>
                <a:sym typeface="Calibri"/>
              </a:rPr>
              <a:t>Questions?</a:t>
            </a:r>
            <a:endParaRPr b="1" i="0" sz="3000" u="none" cap="none" strike="noStrike">
              <a:solidFill>
                <a:srgbClr val="FFFFFF"/>
              </a:solidFill>
              <a:latin typeface="Calibri"/>
              <a:ea typeface="Calibri"/>
              <a:cs typeface="Calibri"/>
              <a:sym typeface="Calibri"/>
            </a:endParaRPr>
          </a:p>
        </p:txBody>
      </p:sp>
      <p:sp>
        <p:nvSpPr>
          <p:cNvPr id="159" name="Google Shape;159;p22"/>
          <p:cNvSpPr txBox="1"/>
          <p:nvPr>
            <p:ph idx="12" type="sldNum"/>
          </p:nvPr>
        </p:nvSpPr>
        <p:spPr>
          <a:xfrm>
            <a:off x="8463025" y="6477000"/>
            <a:ext cx="481500" cy="297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1400"/>
              <a:buFont typeface="Noto Sans Symbols"/>
              <a:buNone/>
            </a:pPr>
            <a:fld id="{00000000-1234-1234-1234-123412341234}" type="slidenum">
              <a:rPr b="0" i="0" lang="en-US" sz="1400" u="none" cap="none" strike="noStrike">
                <a:solidFill>
                  <a:srgbClr val="FFFFFF"/>
                </a:solidFill>
                <a:latin typeface="Calibri"/>
                <a:ea typeface="Calibri"/>
                <a:cs typeface="Calibri"/>
                <a:sym typeface="Calibri"/>
              </a:rPr>
              <a:t>‹#›</a:t>
            </a:fld>
            <a:endParaRPr b="0" i="0" sz="1400" u="none" cap="none" strike="noStrike">
              <a:solidFill>
                <a:srgbClr val="FFFFFF"/>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7">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7">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7">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7">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7">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7">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7">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7">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7">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7">
                                            <p:txEl>
                                              <p:pRg end="9" st="9"/>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7">
                                            <p:txEl>
                                              <p:pRg end="10" st="10"/>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2" name="Shape 62"/>
        <p:cNvGrpSpPr/>
        <p:nvPr/>
      </p:nvGrpSpPr>
      <p:grpSpPr>
        <a:xfrm>
          <a:off x="0" y="0"/>
          <a:ext cx="0" cy="0"/>
          <a:chOff x="0" y="0"/>
          <a:chExt cx="0" cy="0"/>
        </a:xfrm>
      </p:grpSpPr>
      <p:sp>
        <p:nvSpPr>
          <p:cNvPr id="63" name="Google Shape;63;p10"/>
          <p:cNvSpPr txBox="1"/>
          <p:nvPr>
            <p:ph idx="1" type="body"/>
          </p:nvPr>
        </p:nvSpPr>
        <p:spPr>
          <a:xfrm>
            <a:off x="522550" y="1711675"/>
            <a:ext cx="7688700" cy="1968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US" sz="2400">
                <a:solidFill>
                  <a:schemeClr val="dk1"/>
                </a:solidFill>
              </a:rPr>
              <a:t>In late 2018, the Meteorological Development Lab in concert with Central Processing began to prototype cloud infrastructure for several NWS systems, and this forum will discuss some of what we’ve learned thus far, and ideas for the future.</a:t>
            </a:r>
            <a:endParaRPr sz="2400">
              <a:solidFill>
                <a:schemeClr val="dk1"/>
              </a:solidFill>
            </a:endParaRPr>
          </a:p>
        </p:txBody>
      </p:sp>
      <p:sp>
        <p:nvSpPr>
          <p:cNvPr id="64" name="Google Shape;64;p10"/>
          <p:cNvSpPr txBox="1"/>
          <p:nvPr/>
        </p:nvSpPr>
        <p:spPr>
          <a:xfrm>
            <a:off x="1181100" y="454313"/>
            <a:ext cx="6781800" cy="4494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lt1"/>
              </a:buClr>
              <a:buSzPts val="2800"/>
              <a:buFont typeface="Calibri"/>
              <a:buNone/>
            </a:pPr>
            <a:r>
              <a:rPr b="1" lang="en-US" sz="3000">
                <a:solidFill>
                  <a:schemeClr val="lt1"/>
                </a:solidFill>
                <a:latin typeface="Calibri"/>
                <a:ea typeface="Calibri"/>
                <a:cs typeface="Calibri"/>
                <a:sym typeface="Calibri"/>
              </a:rPr>
              <a:t>Overview</a:t>
            </a:r>
            <a:endParaRPr b="1" i="0" sz="3000" u="none" cap="none" strike="noStrike">
              <a:solidFill>
                <a:srgbClr val="FFFFFF"/>
              </a:solidFill>
              <a:latin typeface="Calibri"/>
              <a:ea typeface="Calibri"/>
              <a:cs typeface="Calibri"/>
              <a:sym typeface="Calibri"/>
            </a:endParaRPr>
          </a:p>
        </p:txBody>
      </p:sp>
      <p:sp>
        <p:nvSpPr>
          <p:cNvPr id="65" name="Google Shape;65;p10"/>
          <p:cNvSpPr txBox="1"/>
          <p:nvPr>
            <p:ph idx="12" type="sldNum"/>
          </p:nvPr>
        </p:nvSpPr>
        <p:spPr>
          <a:xfrm>
            <a:off x="8463025" y="6477000"/>
            <a:ext cx="481500" cy="297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1400"/>
              <a:buFont typeface="Noto Sans Symbols"/>
              <a:buNone/>
            </a:pPr>
            <a:fld id="{00000000-1234-1234-1234-123412341234}" type="slidenum">
              <a:rPr b="0" i="0" lang="en-US" sz="1400" u="none" cap="none" strike="noStrike">
                <a:solidFill>
                  <a:srgbClr val="FFFFFF"/>
                </a:solidFill>
                <a:latin typeface="Calibri"/>
                <a:ea typeface="Calibri"/>
                <a:cs typeface="Calibri"/>
                <a:sym typeface="Calibri"/>
              </a:rPr>
              <a:t>‹#›</a:t>
            </a:fld>
            <a:endParaRPr b="0" i="0" sz="1400" u="none" cap="none" strike="noStrike">
              <a:solidFill>
                <a:srgbClr val="FFFFFF"/>
              </a:solidFill>
              <a:latin typeface="Calibri"/>
              <a:ea typeface="Calibri"/>
              <a:cs typeface="Calibri"/>
              <a:sym typeface="Calibri"/>
            </a:endParaRPr>
          </a:p>
        </p:txBody>
      </p:sp>
      <p:pic>
        <p:nvPicPr>
          <p:cNvPr id="66" name="Google Shape;66;p10"/>
          <p:cNvPicPr preferRelativeResize="0"/>
          <p:nvPr/>
        </p:nvPicPr>
        <p:blipFill>
          <a:blip r:embed="rId3">
            <a:alphaModFix/>
          </a:blip>
          <a:stretch>
            <a:fillRect/>
          </a:stretch>
        </p:blipFill>
        <p:spPr>
          <a:xfrm>
            <a:off x="6466125" y="4058725"/>
            <a:ext cx="617075" cy="617075"/>
          </a:xfrm>
          <a:prstGeom prst="rect">
            <a:avLst/>
          </a:prstGeom>
          <a:noFill/>
          <a:ln>
            <a:noFill/>
          </a:ln>
        </p:spPr>
      </p:pic>
      <p:pic>
        <p:nvPicPr>
          <p:cNvPr id="67" name="Google Shape;67;p10"/>
          <p:cNvPicPr preferRelativeResize="0"/>
          <p:nvPr/>
        </p:nvPicPr>
        <p:blipFill>
          <a:blip r:embed="rId4">
            <a:alphaModFix/>
          </a:blip>
          <a:stretch>
            <a:fillRect/>
          </a:stretch>
        </p:blipFill>
        <p:spPr>
          <a:xfrm>
            <a:off x="6117988" y="4739925"/>
            <a:ext cx="1313350" cy="735475"/>
          </a:xfrm>
          <a:prstGeom prst="rect">
            <a:avLst/>
          </a:prstGeom>
          <a:noFill/>
          <a:ln>
            <a:noFill/>
          </a:ln>
        </p:spPr>
      </p:pic>
      <p:pic>
        <p:nvPicPr>
          <p:cNvPr id="68" name="Google Shape;68;p10"/>
          <p:cNvPicPr preferRelativeResize="0"/>
          <p:nvPr/>
        </p:nvPicPr>
        <p:blipFill>
          <a:blip r:embed="rId5">
            <a:alphaModFix/>
          </a:blip>
          <a:stretch>
            <a:fillRect/>
          </a:stretch>
        </p:blipFill>
        <p:spPr>
          <a:xfrm>
            <a:off x="6304730" y="5475400"/>
            <a:ext cx="1173258" cy="735475"/>
          </a:xfrm>
          <a:prstGeom prst="rect">
            <a:avLst/>
          </a:prstGeom>
          <a:noFill/>
          <a:ln>
            <a:noFill/>
          </a:ln>
        </p:spPr>
      </p:pic>
      <p:pic>
        <p:nvPicPr>
          <p:cNvPr id="69" name="Google Shape;69;p10"/>
          <p:cNvPicPr preferRelativeResize="0"/>
          <p:nvPr/>
        </p:nvPicPr>
        <p:blipFill>
          <a:blip r:embed="rId6">
            <a:alphaModFix/>
          </a:blip>
          <a:stretch>
            <a:fillRect/>
          </a:stretch>
        </p:blipFill>
        <p:spPr>
          <a:xfrm>
            <a:off x="1766575" y="4488525"/>
            <a:ext cx="1238250" cy="1238250"/>
          </a:xfrm>
          <a:prstGeom prst="rect">
            <a:avLst/>
          </a:prstGeom>
          <a:noFill/>
          <a:ln>
            <a:noFill/>
          </a:ln>
        </p:spPr>
      </p:pic>
      <p:cxnSp>
        <p:nvCxnSpPr>
          <p:cNvPr id="70" name="Google Shape;70;p10"/>
          <p:cNvCxnSpPr>
            <a:stCxn id="69" idx="3"/>
          </p:cNvCxnSpPr>
          <p:nvPr/>
        </p:nvCxnSpPr>
        <p:spPr>
          <a:xfrm flipH="1" rot="10800000">
            <a:off x="3004825" y="4404150"/>
            <a:ext cx="3321300" cy="703500"/>
          </a:xfrm>
          <a:prstGeom prst="straightConnector1">
            <a:avLst/>
          </a:prstGeom>
          <a:noFill/>
          <a:ln cap="flat" cmpd="sng" w="9525">
            <a:solidFill>
              <a:schemeClr val="dk2"/>
            </a:solidFill>
            <a:prstDash val="solid"/>
            <a:round/>
            <a:headEnd len="med" w="med" type="none"/>
            <a:tailEnd len="med" w="med" type="none"/>
          </a:ln>
        </p:spPr>
      </p:cxnSp>
      <p:cxnSp>
        <p:nvCxnSpPr>
          <p:cNvPr id="71" name="Google Shape;71;p10"/>
          <p:cNvCxnSpPr>
            <a:stCxn id="69" idx="3"/>
          </p:cNvCxnSpPr>
          <p:nvPr/>
        </p:nvCxnSpPr>
        <p:spPr>
          <a:xfrm flipH="1" rot="10800000">
            <a:off x="3004825" y="5094450"/>
            <a:ext cx="3321300" cy="13200"/>
          </a:xfrm>
          <a:prstGeom prst="straightConnector1">
            <a:avLst/>
          </a:prstGeom>
          <a:noFill/>
          <a:ln cap="flat" cmpd="sng" w="9525">
            <a:solidFill>
              <a:schemeClr val="dk2"/>
            </a:solidFill>
            <a:prstDash val="solid"/>
            <a:round/>
            <a:headEnd len="med" w="med" type="none"/>
            <a:tailEnd len="med" w="med" type="none"/>
          </a:ln>
        </p:spPr>
      </p:cxnSp>
      <p:cxnSp>
        <p:nvCxnSpPr>
          <p:cNvPr id="72" name="Google Shape;72;p10"/>
          <p:cNvCxnSpPr>
            <a:stCxn id="69" idx="3"/>
            <a:endCxn id="68" idx="1"/>
          </p:cNvCxnSpPr>
          <p:nvPr/>
        </p:nvCxnSpPr>
        <p:spPr>
          <a:xfrm>
            <a:off x="3004825" y="5107650"/>
            <a:ext cx="3300000" cy="735600"/>
          </a:xfrm>
          <a:prstGeom prst="straightConnector1">
            <a:avLst/>
          </a:prstGeom>
          <a:noFill/>
          <a:ln cap="flat" cmpd="sng" w="9525">
            <a:solidFill>
              <a:schemeClr val="dk2"/>
            </a:solidFill>
            <a:prstDash val="solid"/>
            <a:round/>
            <a:headEnd len="med" w="med" type="none"/>
            <a:tailEnd len="med" w="med" type="none"/>
          </a:ln>
        </p:spPr>
      </p:cxn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Google Shape;77;p11"/>
          <p:cNvSpPr txBox="1"/>
          <p:nvPr>
            <p:ph idx="1" type="body"/>
          </p:nvPr>
        </p:nvSpPr>
        <p:spPr>
          <a:xfrm>
            <a:off x="526925" y="1399375"/>
            <a:ext cx="7646700" cy="4413600"/>
          </a:xfrm>
          <a:prstGeom prst="rect">
            <a:avLst/>
          </a:prstGeom>
          <a:noFill/>
          <a:ln>
            <a:noFill/>
          </a:ln>
        </p:spPr>
        <p:txBody>
          <a:bodyPr anchorCtr="0" anchor="t" bIns="91425" lIns="91425" spcFirstLastPara="1" rIns="91425" wrap="square" tIns="91425">
            <a:noAutofit/>
          </a:bodyPr>
          <a:lstStyle/>
          <a:p>
            <a:pPr indent="-381000" lvl="0" marL="457200" rtl="0" algn="l">
              <a:spcBef>
                <a:spcPts val="0"/>
              </a:spcBef>
              <a:spcAft>
                <a:spcPts val="0"/>
              </a:spcAft>
              <a:buClr>
                <a:schemeClr val="dk1"/>
              </a:buClr>
              <a:buSzPts val="2400"/>
              <a:buChar char="●"/>
            </a:pPr>
            <a:r>
              <a:rPr lang="en-US" sz="2400">
                <a:solidFill>
                  <a:schemeClr val="dk1"/>
                </a:solidFill>
              </a:rPr>
              <a:t>Cloud computing is a general term describing a large ecosystem of different tools and concepts</a:t>
            </a:r>
            <a:endParaRPr sz="2400">
              <a:solidFill>
                <a:schemeClr val="dk1"/>
              </a:solidFill>
            </a:endParaRPr>
          </a:p>
          <a:p>
            <a:pPr indent="-381000" lvl="0" marL="457200" rtl="0" algn="l">
              <a:spcBef>
                <a:spcPts val="0"/>
              </a:spcBef>
              <a:spcAft>
                <a:spcPts val="0"/>
              </a:spcAft>
              <a:buClr>
                <a:schemeClr val="dk1"/>
              </a:buClr>
              <a:buSzPts val="2400"/>
              <a:buChar char="●"/>
            </a:pPr>
            <a:r>
              <a:rPr lang="en-US" sz="2400">
                <a:solidFill>
                  <a:schemeClr val="dk1"/>
                </a:solidFill>
              </a:rPr>
              <a:t>The major cloud providers are described as being “Infrastructure as a Service” (IaaS), meaning they provide computing resources as a service.</a:t>
            </a:r>
            <a:endParaRPr sz="2400">
              <a:solidFill>
                <a:schemeClr val="dk1"/>
              </a:solidFill>
            </a:endParaRPr>
          </a:p>
          <a:p>
            <a:pPr indent="-381000" lvl="0" marL="457200" rtl="0" algn="l">
              <a:spcBef>
                <a:spcPts val="0"/>
              </a:spcBef>
              <a:spcAft>
                <a:spcPts val="0"/>
              </a:spcAft>
              <a:buClr>
                <a:schemeClr val="dk1"/>
              </a:buClr>
              <a:buSzPts val="2400"/>
              <a:buChar char="●"/>
            </a:pPr>
            <a:r>
              <a:rPr lang="en-US" sz="2400">
                <a:solidFill>
                  <a:schemeClr val="dk1"/>
                </a:solidFill>
              </a:rPr>
              <a:t>Within each provider, there will be a mix of Platform as a Service (PaaS) and Software as a Service (SaaS).</a:t>
            </a:r>
            <a:endParaRPr sz="2400">
              <a:solidFill>
                <a:schemeClr val="dk1"/>
              </a:solidFill>
            </a:endParaRPr>
          </a:p>
          <a:p>
            <a:pPr indent="-381000" lvl="0" marL="457200" rtl="0" algn="l">
              <a:spcBef>
                <a:spcPts val="0"/>
              </a:spcBef>
              <a:spcAft>
                <a:spcPts val="0"/>
              </a:spcAft>
              <a:buClr>
                <a:schemeClr val="dk1"/>
              </a:buClr>
              <a:buSzPts val="2400"/>
              <a:buChar char="●"/>
            </a:pPr>
            <a:r>
              <a:rPr lang="en-US" sz="2400">
                <a:solidFill>
                  <a:schemeClr val="dk1"/>
                </a:solidFill>
              </a:rPr>
              <a:t>PaaS examples are databases, messaging, and compute. These provide the building blocks for SaaS, such as AWIPS and WES in the cloud. </a:t>
            </a:r>
            <a:endParaRPr sz="2400">
              <a:solidFill>
                <a:schemeClr val="dk1"/>
              </a:solidFill>
            </a:endParaRPr>
          </a:p>
        </p:txBody>
      </p:sp>
      <p:sp>
        <p:nvSpPr>
          <p:cNvPr id="78" name="Google Shape;78;p11"/>
          <p:cNvSpPr txBox="1"/>
          <p:nvPr/>
        </p:nvSpPr>
        <p:spPr>
          <a:xfrm>
            <a:off x="1181100" y="454313"/>
            <a:ext cx="6781800" cy="4494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lt1"/>
              </a:buClr>
              <a:buSzPts val="2800"/>
              <a:buFont typeface="Calibri"/>
              <a:buNone/>
            </a:pPr>
            <a:r>
              <a:rPr b="1" lang="en-US" sz="3000">
                <a:solidFill>
                  <a:schemeClr val="lt1"/>
                </a:solidFill>
                <a:latin typeface="Calibri"/>
                <a:ea typeface="Calibri"/>
                <a:cs typeface="Calibri"/>
                <a:sym typeface="Calibri"/>
              </a:rPr>
              <a:t>Some basic cloud concepts</a:t>
            </a:r>
            <a:endParaRPr b="1" i="0" sz="3000" u="none" cap="none" strike="noStrike">
              <a:solidFill>
                <a:srgbClr val="FFFFFF"/>
              </a:solidFill>
              <a:latin typeface="Calibri"/>
              <a:ea typeface="Calibri"/>
              <a:cs typeface="Calibri"/>
              <a:sym typeface="Calibri"/>
            </a:endParaRPr>
          </a:p>
        </p:txBody>
      </p:sp>
      <p:sp>
        <p:nvSpPr>
          <p:cNvPr id="79" name="Google Shape;79;p11"/>
          <p:cNvSpPr txBox="1"/>
          <p:nvPr>
            <p:ph idx="12" type="sldNum"/>
          </p:nvPr>
        </p:nvSpPr>
        <p:spPr>
          <a:xfrm>
            <a:off x="8463025" y="6477000"/>
            <a:ext cx="481500" cy="297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1400"/>
              <a:buFont typeface="Noto Sans Symbols"/>
              <a:buNone/>
            </a:pPr>
            <a:fld id="{00000000-1234-1234-1234-123412341234}" type="slidenum">
              <a:rPr b="0" i="0" lang="en-US" sz="1400" u="none" cap="none" strike="noStrike">
                <a:solidFill>
                  <a:srgbClr val="FFFFFF"/>
                </a:solidFill>
                <a:latin typeface="Calibri"/>
                <a:ea typeface="Calibri"/>
                <a:cs typeface="Calibri"/>
                <a:sym typeface="Calibri"/>
              </a:rPr>
              <a:t>‹#›</a:t>
            </a:fld>
            <a:endParaRPr b="0" i="0" sz="1400" u="none" cap="none" strike="noStrike">
              <a:solidFill>
                <a:srgbClr val="FFFFFF"/>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7"/>
                                        </p:tgtEl>
                                        <p:attrNameLst>
                                          <p:attrName>style.visibility</p:attrName>
                                        </p:attrNameLst>
                                      </p:cBhvr>
                                      <p:to>
                                        <p:strVal val="visible"/>
                                      </p:to>
                                    </p:set>
                                    <p:animEffect filter="fade" transition="in">
                                      <p:cBhvr>
                                        <p:cTn dur="1000"/>
                                        <p:tgtEl>
                                          <p:spTgt spid="7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7">
                                            <p:txEl>
                                              <p:pRg end="0" st="0"/>
                                            </p:txEl>
                                          </p:spTgt>
                                        </p:tgtEl>
                                        <p:attrNameLst>
                                          <p:attrName>style.visibility</p:attrName>
                                        </p:attrNameLst>
                                      </p:cBhvr>
                                      <p:to>
                                        <p:strVal val="visible"/>
                                      </p:to>
                                    </p:set>
                                    <p:animEffect filter="fade" transition="in">
                                      <p:cBhvr>
                                        <p:cTn dur="1000"/>
                                        <p:tgtEl>
                                          <p:spTgt spid="7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7">
                                            <p:txEl>
                                              <p:pRg end="1" st="1"/>
                                            </p:txEl>
                                          </p:spTgt>
                                        </p:tgtEl>
                                        <p:attrNameLst>
                                          <p:attrName>style.visibility</p:attrName>
                                        </p:attrNameLst>
                                      </p:cBhvr>
                                      <p:to>
                                        <p:strVal val="visible"/>
                                      </p:to>
                                    </p:set>
                                    <p:animEffect filter="fade" transition="in">
                                      <p:cBhvr>
                                        <p:cTn dur="1000"/>
                                        <p:tgtEl>
                                          <p:spTgt spid="7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7">
                                            <p:txEl>
                                              <p:pRg end="2" st="2"/>
                                            </p:txEl>
                                          </p:spTgt>
                                        </p:tgtEl>
                                        <p:attrNameLst>
                                          <p:attrName>style.visibility</p:attrName>
                                        </p:attrNameLst>
                                      </p:cBhvr>
                                      <p:to>
                                        <p:strVal val="visible"/>
                                      </p:to>
                                    </p:set>
                                    <p:animEffect filter="fade" transition="in">
                                      <p:cBhvr>
                                        <p:cTn dur="1000"/>
                                        <p:tgtEl>
                                          <p:spTgt spid="7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7">
                                            <p:txEl>
                                              <p:pRg end="3" st="3"/>
                                            </p:txEl>
                                          </p:spTgt>
                                        </p:tgtEl>
                                        <p:attrNameLst>
                                          <p:attrName>style.visibility</p:attrName>
                                        </p:attrNameLst>
                                      </p:cBhvr>
                                      <p:to>
                                        <p:strVal val="visible"/>
                                      </p:to>
                                    </p:set>
                                    <p:animEffect filter="fade" transition="in">
                                      <p:cBhvr>
                                        <p:cTn dur="1000"/>
                                        <p:tgtEl>
                                          <p:spTgt spid="77">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Google Shape;84;p12"/>
          <p:cNvSpPr txBox="1"/>
          <p:nvPr>
            <p:ph idx="1" type="body"/>
          </p:nvPr>
        </p:nvSpPr>
        <p:spPr>
          <a:xfrm>
            <a:off x="526925" y="1399375"/>
            <a:ext cx="7646700" cy="4413600"/>
          </a:xfrm>
          <a:prstGeom prst="rect">
            <a:avLst/>
          </a:prstGeom>
          <a:noFill/>
          <a:ln>
            <a:noFill/>
          </a:ln>
        </p:spPr>
        <p:txBody>
          <a:bodyPr anchorCtr="0" anchor="t" bIns="91425" lIns="91425" spcFirstLastPara="1" rIns="91425" wrap="square" tIns="91425">
            <a:noAutofit/>
          </a:bodyPr>
          <a:lstStyle/>
          <a:p>
            <a:pPr indent="-381000" lvl="0" marL="457200" rtl="0" algn="l">
              <a:spcBef>
                <a:spcPts val="0"/>
              </a:spcBef>
              <a:spcAft>
                <a:spcPts val="0"/>
              </a:spcAft>
              <a:buClr>
                <a:schemeClr val="dk1"/>
              </a:buClr>
              <a:buSzPts val="2400"/>
              <a:buChar char="●"/>
            </a:pPr>
            <a:r>
              <a:rPr lang="en-US" sz="2400">
                <a:solidFill>
                  <a:schemeClr val="dk1"/>
                </a:solidFill>
              </a:rPr>
              <a:t>Generally speaking, early efforts to migrate will often be to take an application and its dependencies, and move them to a virtual machine in the cloud.</a:t>
            </a:r>
            <a:endParaRPr sz="2400">
              <a:solidFill>
                <a:schemeClr val="dk1"/>
              </a:solidFill>
            </a:endParaRPr>
          </a:p>
          <a:p>
            <a:pPr indent="-381000" lvl="0" marL="457200" rtl="0" algn="l">
              <a:spcBef>
                <a:spcPts val="0"/>
              </a:spcBef>
              <a:spcAft>
                <a:spcPts val="0"/>
              </a:spcAft>
              <a:buClr>
                <a:schemeClr val="dk1"/>
              </a:buClr>
              <a:buSzPts val="2400"/>
              <a:buChar char="●"/>
            </a:pPr>
            <a:r>
              <a:rPr lang="en-US" sz="2400">
                <a:solidFill>
                  <a:schemeClr val="dk1"/>
                </a:solidFill>
              </a:rPr>
              <a:t>Later migrations will refactor an application to begin to take advantage of cloud tools, such as distributed databases and messaging.</a:t>
            </a:r>
            <a:endParaRPr sz="2400">
              <a:solidFill>
                <a:schemeClr val="dk1"/>
              </a:solidFill>
            </a:endParaRPr>
          </a:p>
          <a:p>
            <a:pPr indent="-381000" lvl="0" marL="457200" rtl="0" algn="l">
              <a:spcBef>
                <a:spcPts val="0"/>
              </a:spcBef>
              <a:spcAft>
                <a:spcPts val="0"/>
              </a:spcAft>
              <a:buClr>
                <a:schemeClr val="dk1"/>
              </a:buClr>
              <a:buSzPts val="2400"/>
              <a:buChar char="●"/>
            </a:pPr>
            <a:r>
              <a:rPr lang="en-US" sz="2400">
                <a:solidFill>
                  <a:schemeClr val="dk1"/>
                </a:solidFill>
              </a:rPr>
              <a:t>Advanced migrations will design the application as cloud-native, using the resources of the cloud platform.</a:t>
            </a:r>
            <a:endParaRPr sz="2400">
              <a:solidFill>
                <a:schemeClr val="dk1"/>
              </a:solidFill>
            </a:endParaRPr>
          </a:p>
          <a:p>
            <a:pPr indent="-381000" lvl="0" marL="457200" rtl="0" algn="l">
              <a:spcBef>
                <a:spcPts val="0"/>
              </a:spcBef>
              <a:spcAft>
                <a:spcPts val="0"/>
              </a:spcAft>
              <a:buClr>
                <a:schemeClr val="dk1"/>
              </a:buClr>
              <a:buSzPts val="2400"/>
              <a:buChar char="●"/>
            </a:pPr>
            <a:r>
              <a:rPr lang="en-US" sz="2400">
                <a:solidFill>
                  <a:schemeClr val="dk1"/>
                </a:solidFill>
              </a:rPr>
              <a:t>The closer to native you become, the more efficient, scalable, and cheaper the application becomes.</a:t>
            </a:r>
            <a:endParaRPr sz="2400">
              <a:solidFill>
                <a:schemeClr val="dk1"/>
              </a:solidFill>
            </a:endParaRPr>
          </a:p>
        </p:txBody>
      </p:sp>
      <p:sp>
        <p:nvSpPr>
          <p:cNvPr id="85" name="Google Shape;85;p12"/>
          <p:cNvSpPr txBox="1"/>
          <p:nvPr/>
        </p:nvSpPr>
        <p:spPr>
          <a:xfrm>
            <a:off x="1181100" y="454313"/>
            <a:ext cx="6781800" cy="4494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lt1"/>
              </a:buClr>
              <a:buSzPts val="2800"/>
              <a:buFont typeface="Calibri"/>
              <a:buNone/>
            </a:pPr>
            <a:r>
              <a:rPr b="1" lang="en-US" sz="3000">
                <a:solidFill>
                  <a:schemeClr val="lt1"/>
                </a:solidFill>
                <a:latin typeface="Calibri"/>
                <a:ea typeface="Calibri"/>
                <a:cs typeface="Calibri"/>
                <a:sym typeface="Calibri"/>
              </a:rPr>
              <a:t>Migration Concepts</a:t>
            </a:r>
            <a:endParaRPr b="1" i="0" sz="3000" u="none" cap="none" strike="noStrike">
              <a:solidFill>
                <a:srgbClr val="FFFFFF"/>
              </a:solidFill>
              <a:latin typeface="Calibri"/>
              <a:ea typeface="Calibri"/>
              <a:cs typeface="Calibri"/>
              <a:sym typeface="Calibri"/>
            </a:endParaRPr>
          </a:p>
        </p:txBody>
      </p:sp>
      <p:sp>
        <p:nvSpPr>
          <p:cNvPr id="86" name="Google Shape;86;p12"/>
          <p:cNvSpPr txBox="1"/>
          <p:nvPr>
            <p:ph idx="12" type="sldNum"/>
          </p:nvPr>
        </p:nvSpPr>
        <p:spPr>
          <a:xfrm>
            <a:off x="8463025" y="6477000"/>
            <a:ext cx="481500" cy="297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1400"/>
              <a:buFont typeface="Noto Sans Symbols"/>
              <a:buNone/>
            </a:pPr>
            <a:fld id="{00000000-1234-1234-1234-123412341234}" type="slidenum">
              <a:rPr b="0" i="0" lang="en-US" sz="1400" u="none" cap="none" strike="noStrike">
                <a:solidFill>
                  <a:srgbClr val="FFFFFF"/>
                </a:solidFill>
                <a:latin typeface="Calibri"/>
                <a:ea typeface="Calibri"/>
                <a:cs typeface="Calibri"/>
                <a:sym typeface="Calibri"/>
              </a:rPr>
              <a:t>‹#›</a:t>
            </a:fld>
            <a:endParaRPr b="0" i="0" sz="1400" u="none" cap="none" strike="noStrike">
              <a:solidFill>
                <a:srgbClr val="FFFFFF"/>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4">
                                            <p:txEl>
                                              <p:pRg end="0" st="0"/>
                                            </p:txEl>
                                          </p:spTgt>
                                        </p:tgtEl>
                                        <p:attrNameLst>
                                          <p:attrName>style.visibility</p:attrName>
                                        </p:attrNameLst>
                                      </p:cBhvr>
                                      <p:to>
                                        <p:strVal val="visible"/>
                                      </p:to>
                                    </p:set>
                                    <p:animEffect filter="fade" transition="in">
                                      <p:cBhvr>
                                        <p:cTn dur="1000"/>
                                        <p:tgtEl>
                                          <p:spTgt spid="8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4">
                                            <p:txEl>
                                              <p:pRg end="1" st="1"/>
                                            </p:txEl>
                                          </p:spTgt>
                                        </p:tgtEl>
                                        <p:attrNameLst>
                                          <p:attrName>style.visibility</p:attrName>
                                        </p:attrNameLst>
                                      </p:cBhvr>
                                      <p:to>
                                        <p:strVal val="visible"/>
                                      </p:to>
                                    </p:set>
                                    <p:animEffect filter="fade" transition="in">
                                      <p:cBhvr>
                                        <p:cTn dur="1000"/>
                                        <p:tgtEl>
                                          <p:spTgt spid="8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4">
                                            <p:txEl>
                                              <p:pRg end="2" st="2"/>
                                            </p:txEl>
                                          </p:spTgt>
                                        </p:tgtEl>
                                        <p:attrNameLst>
                                          <p:attrName>style.visibility</p:attrName>
                                        </p:attrNameLst>
                                      </p:cBhvr>
                                      <p:to>
                                        <p:strVal val="visible"/>
                                      </p:to>
                                    </p:set>
                                    <p:animEffect filter="fade" transition="in">
                                      <p:cBhvr>
                                        <p:cTn dur="1000"/>
                                        <p:tgtEl>
                                          <p:spTgt spid="84">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4">
                                            <p:txEl>
                                              <p:pRg end="3" st="3"/>
                                            </p:txEl>
                                          </p:spTgt>
                                        </p:tgtEl>
                                        <p:attrNameLst>
                                          <p:attrName>style.visibility</p:attrName>
                                        </p:attrNameLst>
                                      </p:cBhvr>
                                      <p:to>
                                        <p:strVal val="visible"/>
                                      </p:to>
                                    </p:set>
                                    <p:animEffect filter="fade" transition="in">
                                      <p:cBhvr>
                                        <p:cTn dur="1000"/>
                                        <p:tgtEl>
                                          <p:spTgt spid="84">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Google Shape;91;p13"/>
          <p:cNvSpPr txBox="1"/>
          <p:nvPr>
            <p:ph idx="1" type="body"/>
          </p:nvPr>
        </p:nvSpPr>
        <p:spPr>
          <a:xfrm>
            <a:off x="526925" y="1399375"/>
            <a:ext cx="7646700" cy="4413600"/>
          </a:xfrm>
          <a:prstGeom prst="rect">
            <a:avLst/>
          </a:prstGeom>
          <a:noFill/>
          <a:ln>
            <a:noFill/>
          </a:ln>
        </p:spPr>
        <p:txBody>
          <a:bodyPr anchorCtr="0" anchor="t" bIns="91425" lIns="91425" spcFirstLastPara="1" rIns="91425" wrap="square" tIns="91425">
            <a:noAutofit/>
          </a:bodyPr>
          <a:lstStyle/>
          <a:p>
            <a:pPr indent="-381000" lvl="0" marL="457200" rtl="0" algn="l">
              <a:spcBef>
                <a:spcPts val="0"/>
              </a:spcBef>
              <a:spcAft>
                <a:spcPts val="0"/>
              </a:spcAft>
              <a:buClr>
                <a:schemeClr val="dk1"/>
              </a:buClr>
              <a:buSzPts val="2400"/>
              <a:buChar char="●"/>
            </a:pPr>
            <a:r>
              <a:rPr lang="en-US" sz="2400">
                <a:solidFill>
                  <a:schemeClr val="dk1"/>
                </a:solidFill>
              </a:rPr>
              <a:t>Do you have the technical knowledge to leverage cloud resources of your chosen provider?</a:t>
            </a:r>
            <a:endParaRPr sz="2400">
              <a:solidFill>
                <a:schemeClr val="dk1"/>
              </a:solidFill>
            </a:endParaRPr>
          </a:p>
          <a:p>
            <a:pPr indent="-381000" lvl="0" marL="457200" rtl="0" algn="l">
              <a:spcBef>
                <a:spcPts val="0"/>
              </a:spcBef>
              <a:spcAft>
                <a:spcPts val="0"/>
              </a:spcAft>
              <a:buClr>
                <a:schemeClr val="dk1"/>
              </a:buClr>
              <a:buSzPts val="2400"/>
              <a:buChar char="●"/>
            </a:pPr>
            <a:r>
              <a:rPr lang="en-US" sz="2400">
                <a:solidFill>
                  <a:schemeClr val="dk1"/>
                </a:solidFill>
              </a:rPr>
              <a:t>Does you application have dependencies on data, and if so, where is the data located?</a:t>
            </a:r>
            <a:endParaRPr sz="2400">
              <a:solidFill>
                <a:schemeClr val="dk1"/>
              </a:solidFill>
            </a:endParaRPr>
          </a:p>
          <a:p>
            <a:pPr indent="-381000" lvl="0" marL="457200" rtl="0" algn="l">
              <a:spcBef>
                <a:spcPts val="0"/>
              </a:spcBef>
              <a:spcAft>
                <a:spcPts val="0"/>
              </a:spcAft>
              <a:buClr>
                <a:schemeClr val="dk1"/>
              </a:buClr>
              <a:buSzPts val="2400"/>
              <a:buChar char="●"/>
            </a:pPr>
            <a:r>
              <a:rPr lang="en-US" sz="2400">
                <a:solidFill>
                  <a:schemeClr val="dk1"/>
                </a:solidFill>
              </a:rPr>
              <a:t>Do you need 24x7 support for your application?</a:t>
            </a:r>
            <a:endParaRPr sz="2400">
              <a:solidFill>
                <a:schemeClr val="dk1"/>
              </a:solidFill>
            </a:endParaRPr>
          </a:p>
          <a:p>
            <a:pPr indent="-381000" lvl="0" marL="457200" rtl="0" algn="l">
              <a:spcBef>
                <a:spcPts val="0"/>
              </a:spcBef>
              <a:spcAft>
                <a:spcPts val="0"/>
              </a:spcAft>
              <a:buClr>
                <a:schemeClr val="dk1"/>
              </a:buClr>
              <a:buSzPts val="2400"/>
              <a:buChar char="●"/>
            </a:pPr>
            <a:r>
              <a:rPr lang="en-US" sz="2400">
                <a:solidFill>
                  <a:schemeClr val="dk1"/>
                </a:solidFill>
              </a:rPr>
              <a:t>How much data will be served out (egress) by the application?</a:t>
            </a:r>
            <a:endParaRPr sz="2400">
              <a:solidFill>
                <a:schemeClr val="dk1"/>
              </a:solidFill>
            </a:endParaRPr>
          </a:p>
          <a:p>
            <a:pPr indent="-381000" lvl="0" marL="457200" rtl="0" algn="l">
              <a:spcBef>
                <a:spcPts val="0"/>
              </a:spcBef>
              <a:spcAft>
                <a:spcPts val="0"/>
              </a:spcAft>
              <a:buClr>
                <a:schemeClr val="dk1"/>
              </a:buClr>
              <a:buSzPts val="2400"/>
              <a:buChar char="●"/>
            </a:pPr>
            <a:r>
              <a:rPr lang="en-US" sz="2400">
                <a:solidFill>
                  <a:schemeClr val="dk1"/>
                </a:solidFill>
              </a:rPr>
              <a:t>How much data will need to be stored by the application?</a:t>
            </a:r>
            <a:endParaRPr sz="2400">
              <a:solidFill>
                <a:schemeClr val="dk1"/>
              </a:solidFill>
            </a:endParaRPr>
          </a:p>
          <a:p>
            <a:pPr indent="-381000" lvl="0" marL="457200" rtl="0" algn="l">
              <a:spcBef>
                <a:spcPts val="0"/>
              </a:spcBef>
              <a:spcAft>
                <a:spcPts val="0"/>
              </a:spcAft>
              <a:buClr>
                <a:schemeClr val="dk1"/>
              </a:buClr>
              <a:buSzPts val="2400"/>
              <a:buChar char="●"/>
            </a:pPr>
            <a:r>
              <a:rPr lang="en-US" sz="2400">
                <a:solidFill>
                  <a:schemeClr val="dk1"/>
                </a:solidFill>
              </a:rPr>
              <a:t>Have you done an analysis of your on-premises applications sizing needs?</a:t>
            </a:r>
            <a:endParaRPr sz="2400">
              <a:solidFill>
                <a:schemeClr val="dk1"/>
              </a:solidFill>
            </a:endParaRPr>
          </a:p>
        </p:txBody>
      </p:sp>
      <p:sp>
        <p:nvSpPr>
          <p:cNvPr id="92" name="Google Shape;92;p13"/>
          <p:cNvSpPr txBox="1"/>
          <p:nvPr/>
        </p:nvSpPr>
        <p:spPr>
          <a:xfrm>
            <a:off x="1181100" y="454313"/>
            <a:ext cx="6781800" cy="4494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lt1"/>
              </a:buClr>
              <a:buSzPts val="2800"/>
              <a:buFont typeface="Calibri"/>
              <a:buNone/>
            </a:pPr>
            <a:r>
              <a:rPr b="1" lang="en-US" sz="3000">
                <a:solidFill>
                  <a:schemeClr val="lt1"/>
                </a:solidFill>
                <a:latin typeface="Calibri"/>
                <a:ea typeface="Calibri"/>
                <a:cs typeface="Calibri"/>
                <a:sym typeface="Calibri"/>
              </a:rPr>
              <a:t>Migration Questions to ask</a:t>
            </a:r>
            <a:endParaRPr b="1" i="0" sz="3000" u="none" cap="none" strike="noStrike">
              <a:solidFill>
                <a:srgbClr val="FFFFFF"/>
              </a:solidFill>
              <a:latin typeface="Calibri"/>
              <a:ea typeface="Calibri"/>
              <a:cs typeface="Calibri"/>
              <a:sym typeface="Calibri"/>
            </a:endParaRPr>
          </a:p>
        </p:txBody>
      </p:sp>
      <p:sp>
        <p:nvSpPr>
          <p:cNvPr id="93" name="Google Shape;93;p13"/>
          <p:cNvSpPr txBox="1"/>
          <p:nvPr>
            <p:ph idx="12" type="sldNum"/>
          </p:nvPr>
        </p:nvSpPr>
        <p:spPr>
          <a:xfrm>
            <a:off x="8463025" y="6477000"/>
            <a:ext cx="481500" cy="297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1400"/>
              <a:buFont typeface="Noto Sans Symbols"/>
              <a:buNone/>
            </a:pPr>
            <a:fld id="{00000000-1234-1234-1234-123412341234}" type="slidenum">
              <a:rPr b="0" i="0" lang="en-US" sz="1400" u="none" cap="none" strike="noStrike">
                <a:solidFill>
                  <a:srgbClr val="FFFFFF"/>
                </a:solidFill>
                <a:latin typeface="Calibri"/>
                <a:ea typeface="Calibri"/>
                <a:cs typeface="Calibri"/>
                <a:sym typeface="Calibri"/>
              </a:rPr>
              <a:t>‹#›</a:t>
            </a:fld>
            <a:endParaRPr b="0" i="0" sz="1400" u="none" cap="none" strike="noStrike">
              <a:solidFill>
                <a:srgbClr val="FFFFFF"/>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91">
                                            <p:txEl>
                                              <p:pRg end="0" st="0"/>
                                            </p:txEl>
                                          </p:spTgt>
                                        </p:tgtEl>
                                        <p:attrNameLst>
                                          <p:attrName>style.visibility</p:attrName>
                                        </p:attrNameLst>
                                      </p:cBhvr>
                                      <p:to>
                                        <p:strVal val="visible"/>
                                      </p:to>
                                    </p:set>
                                    <p:anim calcmode="lin" valueType="num">
                                      <p:cBhvr additive="base">
                                        <p:cTn dur="300"/>
                                        <p:tgtEl>
                                          <p:spTgt spid="91">
                                            <p:txEl>
                                              <p:pRg end="0" st="0"/>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91">
                                            <p:txEl>
                                              <p:pRg end="1" st="1"/>
                                            </p:txEl>
                                          </p:spTgt>
                                        </p:tgtEl>
                                        <p:attrNameLst>
                                          <p:attrName>style.visibility</p:attrName>
                                        </p:attrNameLst>
                                      </p:cBhvr>
                                      <p:to>
                                        <p:strVal val="visible"/>
                                      </p:to>
                                    </p:set>
                                    <p:anim calcmode="lin" valueType="num">
                                      <p:cBhvr additive="base">
                                        <p:cTn dur="300"/>
                                        <p:tgtEl>
                                          <p:spTgt spid="91">
                                            <p:txEl>
                                              <p:pRg end="1" st="1"/>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91">
                                            <p:txEl>
                                              <p:pRg end="2" st="2"/>
                                            </p:txEl>
                                          </p:spTgt>
                                        </p:tgtEl>
                                        <p:attrNameLst>
                                          <p:attrName>style.visibility</p:attrName>
                                        </p:attrNameLst>
                                      </p:cBhvr>
                                      <p:to>
                                        <p:strVal val="visible"/>
                                      </p:to>
                                    </p:set>
                                    <p:anim calcmode="lin" valueType="num">
                                      <p:cBhvr additive="base">
                                        <p:cTn dur="300"/>
                                        <p:tgtEl>
                                          <p:spTgt spid="91">
                                            <p:txEl>
                                              <p:pRg end="2" st="2"/>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91">
                                            <p:txEl>
                                              <p:pRg end="3" st="3"/>
                                            </p:txEl>
                                          </p:spTgt>
                                        </p:tgtEl>
                                        <p:attrNameLst>
                                          <p:attrName>style.visibility</p:attrName>
                                        </p:attrNameLst>
                                      </p:cBhvr>
                                      <p:to>
                                        <p:strVal val="visible"/>
                                      </p:to>
                                    </p:set>
                                    <p:anim calcmode="lin" valueType="num">
                                      <p:cBhvr additive="base">
                                        <p:cTn dur="300"/>
                                        <p:tgtEl>
                                          <p:spTgt spid="91">
                                            <p:txEl>
                                              <p:pRg end="3" st="3"/>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91">
                                            <p:txEl>
                                              <p:pRg end="4" st="4"/>
                                            </p:txEl>
                                          </p:spTgt>
                                        </p:tgtEl>
                                        <p:attrNameLst>
                                          <p:attrName>style.visibility</p:attrName>
                                        </p:attrNameLst>
                                      </p:cBhvr>
                                      <p:to>
                                        <p:strVal val="visible"/>
                                      </p:to>
                                    </p:set>
                                    <p:anim calcmode="lin" valueType="num">
                                      <p:cBhvr additive="base">
                                        <p:cTn dur="300"/>
                                        <p:tgtEl>
                                          <p:spTgt spid="91">
                                            <p:txEl>
                                              <p:pRg end="4" st="4"/>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91">
                                            <p:txEl>
                                              <p:pRg end="5" st="5"/>
                                            </p:txEl>
                                          </p:spTgt>
                                        </p:tgtEl>
                                        <p:attrNameLst>
                                          <p:attrName>style.visibility</p:attrName>
                                        </p:attrNameLst>
                                      </p:cBhvr>
                                      <p:to>
                                        <p:strVal val="visible"/>
                                      </p:to>
                                    </p:set>
                                    <p:anim calcmode="lin" valueType="num">
                                      <p:cBhvr additive="base">
                                        <p:cTn dur="300"/>
                                        <p:tgtEl>
                                          <p:spTgt spid="91">
                                            <p:txEl>
                                              <p:pRg end="5" st="5"/>
                                            </p:txEl>
                                          </p:spTgt>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Google Shape;98;p14"/>
          <p:cNvSpPr txBox="1"/>
          <p:nvPr>
            <p:ph idx="1" type="body"/>
          </p:nvPr>
        </p:nvSpPr>
        <p:spPr>
          <a:xfrm>
            <a:off x="526925" y="1399375"/>
            <a:ext cx="7646700" cy="4413600"/>
          </a:xfrm>
          <a:prstGeom prst="rect">
            <a:avLst/>
          </a:prstGeom>
          <a:noFill/>
          <a:ln>
            <a:noFill/>
          </a:ln>
        </p:spPr>
        <p:txBody>
          <a:bodyPr anchorCtr="0" anchor="t" bIns="91425" lIns="91425" spcFirstLastPara="1" rIns="91425" wrap="square" tIns="91425">
            <a:noAutofit/>
          </a:bodyPr>
          <a:lstStyle/>
          <a:p>
            <a:pPr indent="-381000" lvl="0" marL="457200" rtl="0" algn="l">
              <a:spcBef>
                <a:spcPts val="0"/>
              </a:spcBef>
              <a:spcAft>
                <a:spcPts val="0"/>
              </a:spcAft>
              <a:buClr>
                <a:schemeClr val="dk1"/>
              </a:buClr>
              <a:buSzPts val="2400"/>
              <a:buChar char="●"/>
            </a:pPr>
            <a:r>
              <a:rPr lang="en-US" sz="2400">
                <a:solidFill>
                  <a:schemeClr val="dk1"/>
                </a:solidFill>
              </a:rPr>
              <a:t>Get trained on the cloud provider you have chosen.</a:t>
            </a:r>
            <a:endParaRPr sz="2400">
              <a:solidFill>
                <a:schemeClr val="dk1"/>
              </a:solidFill>
            </a:endParaRPr>
          </a:p>
          <a:p>
            <a:pPr indent="-381000" lvl="0" marL="457200" rtl="0" algn="l">
              <a:spcBef>
                <a:spcPts val="0"/>
              </a:spcBef>
              <a:spcAft>
                <a:spcPts val="0"/>
              </a:spcAft>
              <a:buClr>
                <a:schemeClr val="dk1"/>
              </a:buClr>
              <a:buSzPts val="2400"/>
              <a:buChar char="●"/>
            </a:pPr>
            <a:r>
              <a:rPr lang="en-US" sz="2400">
                <a:solidFill>
                  <a:schemeClr val="dk1"/>
                </a:solidFill>
              </a:rPr>
              <a:t>Ensure your application data is close to the application.</a:t>
            </a:r>
            <a:endParaRPr sz="2400">
              <a:solidFill>
                <a:schemeClr val="dk1"/>
              </a:solidFill>
            </a:endParaRPr>
          </a:p>
          <a:p>
            <a:pPr indent="-381000" lvl="0" marL="457200" rtl="0" algn="l">
              <a:spcBef>
                <a:spcPts val="0"/>
              </a:spcBef>
              <a:spcAft>
                <a:spcPts val="0"/>
              </a:spcAft>
              <a:buClr>
                <a:schemeClr val="dk1"/>
              </a:buClr>
              <a:buSzPts val="2400"/>
              <a:buChar char="●"/>
            </a:pPr>
            <a:r>
              <a:rPr lang="en-US" sz="2400">
                <a:solidFill>
                  <a:schemeClr val="dk1"/>
                </a:solidFill>
              </a:rPr>
              <a:t>Plan a support model for where your application will run operationally.</a:t>
            </a:r>
            <a:endParaRPr sz="2400">
              <a:solidFill>
                <a:schemeClr val="dk1"/>
              </a:solidFill>
            </a:endParaRPr>
          </a:p>
          <a:p>
            <a:pPr indent="-381000" lvl="0" marL="457200" rtl="0" algn="l">
              <a:spcBef>
                <a:spcPts val="0"/>
              </a:spcBef>
              <a:spcAft>
                <a:spcPts val="0"/>
              </a:spcAft>
              <a:buClr>
                <a:schemeClr val="dk1"/>
              </a:buClr>
              <a:buSzPts val="2400"/>
              <a:buChar char="●"/>
            </a:pPr>
            <a:r>
              <a:rPr lang="en-US" sz="2400">
                <a:solidFill>
                  <a:schemeClr val="dk1"/>
                </a:solidFill>
              </a:rPr>
              <a:t>Know your data output, since this is a cost driver, as is storage and compute.</a:t>
            </a:r>
            <a:endParaRPr sz="2400">
              <a:solidFill>
                <a:schemeClr val="dk1"/>
              </a:solidFill>
            </a:endParaRPr>
          </a:p>
          <a:p>
            <a:pPr indent="-381000" lvl="0" marL="457200" rtl="0" algn="l">
              <a:spcBef>
                <a:spcPts val="0"/>
              </a:spcBef>
              <a:spcAft>
                <a:spcPts val="0"/>
              </a:spcAft>
              <a:buClr>
                <a:schemeClr val="dk1"/>
              </a:buClr>
              <a:buSzPts val="2400"/>
              <a:buChar char="●"/>
            </a:pPr>
            <a:r>
              <a:rPr lang="en-US" sz="2400">
                <a:solidFill>
                  <a:schemeClr val="dk1"/>
                </a:solidFill>
              </a:rPr>
              <a:t>On-premises applications tend to be over-provisioned, which will result in higher costs.</a:t>
            </a:r>
            <a:endParaRPr sz="2400">
              <a:solidFill>
                <a:schemeClr val="dk1"/>
              </a:solidFill>
            </a:endParaRPr>
          </a:p>
          <a:p>
            <a:pPr indent="-381000" lvl="0" marL="457200" rtl="0" algn="l">
              <a:spcBef>
                <a:spcPts val="0"/>
              </a:spcBef>
              <a:spcAft>
                <a:spcPts val="0"/>
              </a:spcAft>
              <a:buClr>
                <a:schemeClr val="dk1"/>
              </a:buClr>
              <a:buSzPts val="2400"/>
              <a:buChar char="●"/>
            </a:pPr>
            <a:r>
              <a:rPr lang="en-US" sz="2400">
                <a:solidFill>
                  <a:schemeClr val="dk1"/>
                </a:solidFill>
              </a:rPr>
              <a:t>Consider vendor lock-in as a factor</a:t>
            </a:r>
            <a:endParaRPr sz="2400">
              <a:solidFill>
                <a:schemeClr val="dk1"/>
              </a:solidFill>
            </a:endParaRPr>
          </a:p>
        </p:txBody>
      </p:sp>
      <p:sp>
        <p:nvSpPr>
          <p:cNvPr id="99" name="Google Shape;99;p14"/>
          <p:cNvSpPr txBox="1"/>
          <p:nvPr/>
        </p:nvSpPr>
        <p:spPr>
          <a:xfrm>
            <a:off x="1181100" y="454313"/>
            <a:ext cx="6781800" cy="4494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lt1"/>
              </a:buClr>
              <a:buSzPts val="2800"/>
              <a:buFont typeface="Calibri"/>
              <a:buNone/>
            </a:pPr>
            <a:r>
              <a:rPr b="1" lang="en-US" sz="3000">
                <a:solidFill>
                  <a:schemeClr val="lt1"/>
                </a:solidFill>
                <a:latin typeface="Calibri"/>
                <a:ea typeface="Calibri"/>
                <a:cs typeface="Calibri"/>
                <a:sym typeface="Calibri"/>
              </a:rPr>
              <a:t>Migration Answers</a:t>
            </a:r>
            <a:endParaRPr b="1" i="0" sz="3000" u="none" cap="none" strike="noStrike">
              <a:solidFill>
                <a:srgbClr val="FFFFFF"/>
              </a:solidFill>
              <a:latin typeface="Calibri"/>
              <a:ea typeface="Calibri"/>
              <a:cs typeface="Calibri"/>
              <a:sym typeface="Calibri"/>
            </a:endParaRPr>
          </a:p>
        </p:txBody>
      </p:sp>
      <p:sp>
        <p:nvSpPr>
          <p:cNvPr id="100" name="Google Shape;100;p14"/>
          <p:cNvSpPr txBox="1"/>
          <p:nvPr>
            <p:ph idx="12" type="sldNum"/>
          </p:nvPr>
        </p:nvSpPr>
        <p:spPr>
          <a:xfrm>
            <a:off x="8463025" y="6477000"/>
            <a:ext cx="481500" cy="297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1400"/>
              <a:buFont typeface="Noto Sans Symbols"/>
              <a:buNone/>
            </a:pPr>
            <a:fld id="{00000000-1234-1234-1234-123412341234}" type="slidenum">
              <a:rPr b="0" i="0" lang="en-US" sz="1400" u="none" cap="none" strike="noStrike">
                <a:solidFill>
                  <a:srgbClr val="FFFFFF"/>
                </a:solidFill>
                <a:latin typeface="Calibri"/>
                <a:ea typeface="Calibri"/>
                <a:cs typeface="Calibri"/>
                <a:sym typeface="Calibri"/>
              </a:rPr>
              <a:t>‹#›</a:t>
            </a:fld>
            <a:endParaRPr b="0" i="0" sz="1400" u="none" cap="none" strike="noStrike">
              <a:solidFill>
                <a:srgbClr val="FFFFFF"/>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2">
                                  <p:stCondLst>
                                    <p:cond delay="0"/>
                                  </p:stCondLst>
                                  <p:childTnLst>
                                    <p:set>
                                      <p:cBhvr>
                                        <p:cTn dur="1" fill="hold">
                                          <p:stCondLst>
                                            <p:cond delay="0"/>
                                          </p:stCondLst>
                                        </p:cTn>
                                        <p:tgtEl>
                                          <p:spTgt spid="98">
                                            <p:txEl>
                                              <p:pRg end="0" st="0"/>
                                            </p:txEl>
                                          </p:spTgt>
                                        </p:tgtEl>
                                        <p:attrNameLst>
                                          <p:attrName>style.visibility</p:attrName>
                                        </p:attrNameLst>
                                      </p:cBhvr>
                                      <p:to>
                                        <p:strVal val="visible"/>
                                      </p:to>
                                    </p:set>
                                    <p:anim calcmode="lin" valueType="num">
                                      <p:cBhvr additive="base">
                                        <p:cTn dur="600"/>
                                        <p:tgtEl>
                                          <p:spTgt spid="98">
                                            <p:txEl>
                                              <p:pRg end="0" st="0"/>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2">
                                  <p:stCondLst>
                                    <p:cond delay="0"/>
                                  </p:stCondLst>
                                  <p:childTnLst>
                                    <p:set>
                                      <p:cBhvr>
                                        <p:cTn dur="1" fill="hold">
                                          <p:stCondLst>
                                            <p:cond delay="0"/>
                                          </p:stCondLst>
                                        </p:cTn>
                                        <p:tgtEl>
                                          <p:spTgt spid="98">
                                            <p:txEl>
                                              <p:pRg end="1" st="1"/>
                                            </p:txEl>
                                          </p:spTgt>
                                        </p:tgtEl>
                                        <p:attrNameLst>
                                          <p:attrName>style.visibility</p:attrName>
                                        </p:attrNameLst>
                                      </p:cBhvr>
                                      <p:to>
                                        <p:strVal val="visible"/>
                                      </p:to>
                                    </p:set>
                                    <p:anim calcmode="lin" valueType="num">
                                      <p:cBhvr additive="base">
                                        <p:cTn dur="600"/>
                                        <p:tgtEl>
                                          <p:spTgt spid="98">
                                            <p:txEl>
                                              <p:pRg end="1" st="1"/>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2">
                                  <p:stCondLst>
                                    <p:cond delay="0"/>
                                  </p:stCondLst>
                                  <p:childTnLst>
                                    <p:set>
                                      <p:cBhvr>
                                        <p:cTn dur="1" fill="hold">
                                          <p:stCondLst>
                                            <p:cond delay="0"/>
                                          </p:stCondLst>
                                        </p:cTn>
                                        <p:tgtEl>
                                          <p:spTgt spid="98">
                                            <p:txEl>
                                              <p:pRg end="2" st="2"/>
                                            </p:txEl>
                                          </p:spTgt>
                                        </p:tgtEl>
                                        <p:attrNameLst>
                                          <p:attrName>style.visibility</p:attrName>
                                        </p:attrNameLst>
                                      </p:cBhvr>
                                      <p:to>
                                        <p:strVal val="visible"/>
                                      </p:to>
                                    </p:set>
                                    <p:anim calcmode="lin" valueType="num">
                                      <p:cBhvr additive="base">
                                        <p:cTn dur="600"/>
                                        <p:tgtEl>
                                          <p:spTgt spid="98">
                                            <p:txEl>
                                              <p:pRg end="2" st="2"/>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2">
                                  <p:stCondLst>
                                    <p:cond delay="0"/>
                                  </p:stCondLst>
                                  <p:childTnLst>
                                    <p:set>
                                      <p:cBhvr>
                                        <p:cTn dur="1" fill="hold">
                                          <p:stCondLst>
                                            <p:cond delay="0"/>
                                          </p:stCondLst>
                                        </p:cTn>
                                        <p:tgtEl>
                                          <p:spTgt spid="98">
                                            <p:txEl>
                                              <p:pRg end="3" st="3"/>
                                            </p:txEl>
                                          </p:spTgt>
                                        </p:tgtEl>
                                        <p:attrNameLst>
                                          <p:attrName>style.visibility</p:attrName>
                                        </p:attrNameLst>
                                      </p:cBhvr>
                                      <p:to>
                                        <p:strVal val="visible"/>
                                      </p:to>
                                    </p:set>
                                    <p:anim calcmode="lin" valueType="num">
                                      <p:cBhvr additive="base">
                                        <p:cTn dur="600"/>
                                        <p:tgtEl>
                                          <p:spTgt spid="98">
                                            <p:txEl>
                                              <p:pRg end="3" st="3"/>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2">
                                  <p:stCondLst>
                                    <p:cond delay="0"/>
                                  </p:stCondLst>
                                  <p:childTnLst>
                                    <p:set>
                                      <p:cBhvr>
                                        <p:cTn dur="1" fill="hold">
                                          <p:stCondLst>
                                            <p:cond delay="0"/>
                                          </p:stCondLst>
                                        </p:cTn>
                                        <p:tgtEl>
                                          <p:spTgt spid="98">
                                            <p:txEl>
                                              <p:pRg end="4" st="4"/>
                                            </p:txEl>
                                          </p:spTgt>
                                        </p:tgtEl>
                                        <p:attrNameLst>
                                          <p:attrName>style.visibility</p:attrName>
                                        </p:attrNameLst>
                                      </p:cBhvr>
                                      <p:to>
                                        <p:strVal val="visible"/>
                                      </p:to>
                                    </p:set>
                                    <p:anim calcmode="lin" valueType="num">
                                      <p:cBhvr additive="base">
                                        <p:cTn dur="600"/>
                                        <p:tgtEl>
                                          <p:spTgt spid="98">
                                            <p:txEl>
                                              <p:pRg end="4" st="4"/>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2">
                                  <p:stCondLst>
                                    <p:cond delay="0"/>
                                  </p:stCondLst>
                                  <p:childTnLst>
                                    <p:set>
                                      <p:cBhvr>
                                        <p:cTn dur="1" fill="hold">
                                          <p:stCondLst>
                                            <p:cond delay="0"/>
                                          </p:stCondLst>
                                        </p:cTn>
                                        <p:tgtEl>
                                          <p:spTgt spid="98">
                                            <p:txEl>
                                              <p:pRg end="5" st="5"/>
                                            </p:txEl>
                                          </p:spTgt>
                                        </p:tgtEl>
                                        <p:attrNameLst>
                                          <p:attrName>style.visibility</p:attrName>
                                        </p:attrNameLst>
                                      </p:cBhvr>
                                      <p:to>
                                        <p:strVal val="visible"/>
                                      </p:to>
                                    </p:set>
                                    <p:anim calcmode="lin" valueType="num">
                                      <p:cBhvr additive="base">
                                        <p:cTn dur="600"/>
                                        <p:tgtEl>
                                          <p:spTgt spid="98">
                                            <p:txEl>
                                              <p:pRg end="5" st="5"/>
                                            </p:txEl>
                                          </p:spTgt>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Google Shape;105;p15"/>
          <p:cNvSpPr txBox="1"/>
          <p:nvPr>
            <p:ph idx="1" type="body"/>
          </p:nvPr>
        </p:nvSpPr>
        <p:spPr>
          <a:xfrm>
            <a:off x="526925" y="1399375"/>
            <a:ext cx="7646700" cy="4413600"/>
          </a:xfrm>
          <a:prstGeom prst="rect">
            <a:avLst/>
          </a:prstGeom>
          <a:noFill/>
          <a:ln>
            <a:noFill/>
          </a:ln>
        </p:spPr>
        <p:txBody>
          <a:bodyPr anchorCtr="0" anchor="t" bIns="91425" lIns="91425" spcFirstLastPara="1" rIns="91425" wrap="square" tIns="91425">
            <a:noAutofit/>
          </a:bodyPr>
          <a:lstStyle/>
          <a:p>
            <a:pPr indent="-381000" lvl="0" marL="457200" rtl="0" algn="l">
              <a:spcBef>
                <a:spcPts val="0"/>
              </a:spcBef>
              <a:spcAft>
                <a:spcPts val="0"/>
              </a:spcAft>
              <a:buClr>
                <a:schemeClr val="dk1"/>
              </a:buClr>
              <a:buSzPts val="2400"/>
              <a:buChar char="●"/>
            </a:pPr>
            <a:r>
              <a:rPr lang="en-US" sz="2400">
                <a:solidFill>
                  <a:schemeClr val="dk1"/>
                </a:solidFill>
              </a:rPr>
              <a:t>FISMA requirements are no different for application in the cloud, and the same concepts apply.</a:t>
            </a:r>
            <a:endParaRPr sz="2400">
              <a:solidFill>
                <a:schemeClr val="dk1"/>
              </a:solidFill>
            </a:endParaRPr>
          </a:p>
          <a:p>
            <a:pPr indent="-381000" lvl="0" marL="457200" rtl="0" algn="l">
              <a:spcBef>
                <a:spcPts val="0"/>
              </a:spcBef>
              <a:spcAft>
                <a:spcPts val="0"/>
              </a:spcAft>
              <a:buClr>
                <a:schemeClr val="dk1"/>
              </a:buClr>
              <a:buSzPts val="2400"/>
              <a:buChar char="●"/>
            </a:pPr>
            <a:r>
              <a:rPr lang="en-US" sz="2400">
                <a:solidFill>
                  <a:schemeClr val="dk1"/>
                </a:solidFill>
              </a:rPr>
              <a:t>Within the public cloud, you will have virtual private clouds (VPCs), and within the VPCs you will have instances (ie. a specific application).</a:t>
            </a:r>
            <a:endParaRPr sz="2400">
              <a:solidFill>
                <a:schemeClr val="dk1"/>
              </a:solidFill>
            </a:endParaRPr>
          </a:p>
          <a:p>
            <a:pPr indent="-381000" lvl="0" marL="457200" rtl="0" algn="l">
              <a:spcBef>
                <a:spcPts val="0"/>
              </a:spcBef>
              <a:spcAft>
                <a:spcPts val="0"/>
              </a:spcAft>
              <a:buClr>
                <a:schemeClr val="dk1"/>
              </a:buClr>
              <a:buSzPts val="2400"/>
              <a:buChar char="●"/>
            </a:pPr>
            <a:r>
              <a:rPr lang="en-US" sz="2400">
                <a:solidFill>
                  <a:schemeClr val="dk1"/>
                </a:solidFill>
              </a:rPr>
              <a:t>Likewise, your FISMA boundary will extend “around” your VPCs and encompass your instances.</a:t>
            </a:r>
            <a:endParaRPr sz="2400">
              <a:solidFill>
                <a:schemeClr val="dk1"/>
              </a:solidFill>
            </a:endParaRPr>
          </a:p>
          <a:p>
            <a:pPr indent="-381000" lvl="0" marL="457200" rtl="0" algn="l">
              <a:spcBef>
                <a:spcPts val="0"/>
              </a:spcBef>
              <a:spcAft>
                <a:spcPts val="0"/>
              </a:spcAft>
              <a:buClr>
                <a:schemeClr val="dk1"/>
              </a:buClr>
              <a:buSzPts val="2400"/>
              <a:buChar char="●"/>
            </a:pPr>
            <a:r>
              <a:rPr lang="en-US" sz="2400">
                <a:solidFill>
                  <a:schemeClr val="dk1"/>
                </a:solidFill>
              </a:rPr>
              <a:t>There are specific best practices and tools for cloud security, but that’s an </a:t>
            </a:r>
            <a:r>
              <a:rPr lang="en-US" sz="2400">
                <a:solidFill>
                  <a:schemeClr val="dk1"/>
                </a:solidFill>
              </a:rPr>
              <a:t>entirely</a:t>
            </a:r>
            <a:r>
              <a:rPr lang="en-US" sz="2400">
                <a:solidFill>
                  <a:schemeClr val="dk1"/>
                </a:solidFill>
              </a:rPr>
              <a:t> different talk.</a:t>
            </a:r>
            <a:endParaRPr sz="2400">
              <a:solidFill>
                <a:schemeClr val="dk1"/>
              </a:solidFill>
            </a:endParaRPr>
          </a:p>
        </p:txBody>
      </p:sp>
      <p:sp>
        <p:nvSpPr>
          <p:cNvPr id="106" name="Google Shape;106;p15"/>
          <p:cNvSpPr txBox="1"/>
          <p:nvPr/>
        </p:nvSpPr>
        <p:spPr>
          <a:xfrm>
            <a:off x="1181100" y="454313"/>
            <a:ext cx="6781800" cy="4494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lt1"/>
              </a:buClr>
              <a:buSzPts val="2800"/>
              <a:buFont typeface="Calibri"/>
              <a:buNone/>
            </a:pPr>
            <a:r>
              <a:rPr b="1" lang="en-US" sz="3000">
                <a:solidFill>
                  <a:schemeClr val="lt1"/>
                </a:solidFill>
                <a:latin typeface="Calibri"/>
                <a:ea typeface="Calibri"/>
                <a:cs typeface="Calibri"/>
                <a:sym typeface="Calibri"/>
              </a:rPr>
              <a:t>What about security?</a:t>
            </a:r>
            <a:endParaRPr b="1" i="0" sz="3000" u="none" cap="none" strike="noStrike">
              <a:solidFill>
                <a:srgbClr val="FFFFFF"/>
              </a:solidFill>
              <a:latin typeface="Calibri"/>
              <a:ea typeface="Calibri"/>
              <a:cs typeface="Calibri"/>
              <a:sym typeface="Calibri"/>
            </a:endParaRPr>
          </a:p>
        </p:txBody>
      </p:sp>
      <p:sp>
        <p:nvSpPr>
          <p:cNvPr id="107" name="Google Shape;107;p15"/>
          <p:cNvSpPr txBox="1"/>
          <p:nvPr>
            <p:ph idx="12" type="sldNum"/>
          </p:nvPr>
        </p:nvSpPr>
        <p:spPr>
          <a:xfrm>
            <a:off x="8463025" y="6477000"/>
            <a:ext cx="481500" cy="297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1400"/>
              <a:buFont typeface="Noto Sans Symbols"/>
              <a:buNone/>
            </a:pPr>
            <a:fld id="{00000000-1234-1234-1234-123412341234}" type="slidenum">
              <a:rPr b="0" i="0" lang="en-US" sz="1400" u="none" cap="none" strike="noStrike">
                <a:solidFill>
                  <a:srgbClr val="FFFFFF"/>
                </a:solidFill>
                <a:latin typeface="Calibri"/>
                <a:ea typeface="Calibri"/>
                <a:cs typeface="Calibri"/>
                <a:sym typeface="Calibri"/>
              </a:rPr>
              <a:t>‹#›</a:t>
            </a:fld>
            <a:endParaRPr b="0" i="0" sz="1400" u="none" cap="none" strike="noStrike">
              <a:solidFill>
                <a:srgbClr val="FFFFFF"/>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5">
                                            <p:txEl>
                                              <p:pRg end="0" st="0"/>
                                            </p:txEl>
                                          </p:spTgt>
                                        </p:tgtEl>
                                        <p:attrNameLst>
                                          <p:attrName>style.visibility</p:attrName>
                                        </p:attrNameLst>
                                      </p:cBhvr>
                                      <p:to>
                                        <p:strVal val="visible"/>
                                      </p:to>
                                    </p:set>
                                    <p:animEffect filter="fade" transition="in">
                                      <p:cBhvr>
                                        <p:cTn dur="400"/>
                                        <p:tgtEl>
                                          <p:spTgt spid="10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5">
                                            <p:txEl>
                                              <p:pRg end="1" st="1"/>
                                            </p:txEl>
                                          </p:spTgt>
                                        </p:tgtEl>
                                        <p:attrNameLst>
                                          <p:attrName>style.visibility</p:attrName>
                                        </p:attrNameLst>
                                      </p:cBhvr>
                                      <p:to>
                                        <p:strVal val="visible"/>
                                      </p:to>
                                    </p:set>
                                    <p:animEffect filter="fade" transition="in">
                                      <p:cBhvr>
                                        <p:cTn dur="400"/>
                                        <p:tgtEl>
                                          <p:spTgt spid="10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5">
                                            <p:txEl>
                                              <p:pRg end="2" st="2"/>
                                            </p:txEl>
                                          </p:spTgt>
                                        </p:tgtEl>
                                        <p:attrNameLst>
                                          <p:attrName>style.visibility</p:attrName>
                                        </p:attrNameLst>
                                      </p:cBhvr>
                                      <p:to>
                                        <p:strVal val="visible"/>
                                      </p:to>
                                    </p:set>
                                    <p:animEffect filter="fade" transition="in">
                                      <p:cBhvr>
                                        <p:cTn dur="400"/>
                                        <p:tgtEl>
                                          <p:spTgt spid="10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5">
                                            <p:txEl>
                                              <p:pRg end="3" st="3"/>
                                            </p:txEl>
                                          </p:spTgt>
                                        </p:tgtEl>
                                        <p:attrNameLst>
                                          <p:attrName>style.visibility</p:attrName>
                                        </p:attrNameLst>
                                      </p:cBhvr>
                                      <p:to>
                                        <p:strVal val="visible"/>
                                      </p:to>
                                    </p:set>
                                    <p:animEffect filter="fade" transition="in">
                                      <p:cBhvr>
                                        <p:cTn dur="400"/>
                                        <p:tgtEl>
                                          <p:spTgt spid="105">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Google Shape;112;p16"/>
          <p:cNvSpPr txBox="1"/>
          <p:nvPr>
            <p:ph idx="1" type="body"/>
          </p:nvPr>
        </p:nvSpPr>
        <p:spPr>
          <a:xfrm>
            <a:off x="526925" y="1399375"/>
            <a:ext cx="7646700" cy="4413600"/>
          </a:xfrm>
          <a:prstGeom prst="rect">
            <a:avLst/>
          </a:prstGeom>
          <a:noFill/>
          <a:ln>
            <a:noFill/>
          </a:ln>
        </p:spPr>
        <p:txBody>
          <a:bodyPr anchorCtr="0" anchor="t" bIns="91425" lIns="91425" spcFirstLastPara="1" rIns="91425" wrap="square" tIns="91425">
            <a:noAutofit/>
          </a:bodyPr>
          <a:lstStyle/>
          <a:p>
            <a:pPr indent="-381000" lvl="0" marL="457200" rtl="0" algn="l">
              <a:spcBef>
                <a:spcPts val="0"/>
              </a:spcBef>
              <a:spcAft>
                <a:spcPts val="0"/>
              </a:spcAft>
              <a:buClr>
                <a:schemeClr val="dk1"/>
              </a:buClr>
              <a:buSzPts val="2400"/>
              <a:buChar char="●"/>
            </a:pPr>
            <a:r>
              <a:rPr lang="en-US" sz="2400">
                <a:solidFill>
                  <a:schemeClr val="dk1"/>
                </a:solidFill>
              </a:rPr>
              <a:t>An account is the highest level and can be thought of as a container of users and instances. This can be used to consolidate billing.</a:t>
            </a:r>
            <a:endParaRPr sz="2400">
              <a:solidFill>
                <a:schemeClr val="dk1"/>
              </a:solidFill>
            </a:endParaRPr>
          </a:p>
          <a:p>
            <a:pPr indent="-381000" lvl="0" marL="457200" rtl="0" algn="l">
              <a:spcBef>
                <a:spcPts val="0"/>
              </a:spcBef>
              <a:spcAft>
                <a:spcPts val="0"/>
              </a:spcAft>
              <a:buClr>
                <a:schemeClr val="dk1"/>
              </a:buClr>
              <a:buSzPts val="2400"/>
              <a:buChar char="●"/>
            </a:pPr>
            <a:r>
              <a:rPr lang="en-US" sz="2400">
                <a:solidFill>
                  <a:schemeClr val="dk1"/>
                </a:solidFill>
              </a:rPr>
              <a:t>Groups exist within an account and define the roles and permissions of a group of users.</a:t>
            </a:r>
            <a:endParaRPr sz="2400">
              <a:solidFill>
                <a:schemeClr val="dk1"/>
              </a:solidFill>
            </a:endParaRPr>
          </a:p>
          <a:p>
            <a:pPr indent="-381000" lvl="0" marL="457200" rtl="0" algn="l">
              <a:spcBef>
                <a:spcPts val="0"/>
              </a:spcBef>
              <a:spcAft>
                <a:spcPts val="0"/>
              </a:spcAft>
              <a:buClr>
                <a:schemeClr val="dk1"/>
              </a:buClr>
              <a:buSzPts val="2400"/>
              <a:buChar char="●"/>
            </a:pPr>
            <a:r>
              <a:rPr lang="en-US" sz="2400">
                <a:solidFill>
                  <a:schemeClr val="dk1"/>
                </a:solidFill>
              </a:rPr>
              <a:t>Users are assigned to an individual or a service, inherit the roles and permissions of its groups, and provide for authenticated access.</a:t>
            </a:r>
            <a:endParaRPr sz="2400">
              <a:solidFill>
                <a:schemeClr val="dk1"/>
              </a:solidFill>
            </a:endParaRPr>
          </a:p>
          <a:p>
            <a:pPr indent="-381000" lvl="0" marL="457200" rtl="0" algn="l">
              <a:spcBef>
                <a:spcPts val="0"/>
              </a:spcBef>
              <a:spcAft>
                <a:spcPts val="0"/>
              </a:spcAft>
              <a:buClr>
                <a:schemeClr val="dk1"/>
              </a:buClr>
              <a:buSzPts val="2400"/>
              <a:buChar char="●"/>
            </a:pPr>
            <a:r>
              <a:rPr lang="en-US" sz="2400">
                <a:solidFill>
                  <a:schemeClr val="dk1"/>
                </a:solidFill>
              </a:rPr>
              <a:t>You may not even need to allow access to developers if you use a DevOps model.</a:t>
            </a:r>
            <a:endParaRPr sz="2400">
              <a:solidFill>
                <a:schemeClr val="dk1"/>
              </a:solidFill>
            </a:endParaRPr>
          </a:p>
        </p:txBody>
      </p:sp>
      <p:sp>
        <p:nvSpPr>
          <p:cNvPr id="113" name="Google Shape;113;p16"/>
          <p:cNvSpPr txBox="1"/>
          <p:nvPr/>
        </p:nvSpPr>
        <p:spPr>
          <a:xfrm>
            <a:off x="1181100" y="454313"/>
            <a:ext cx="6781800" cy="4494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lt1"/>
              </a:buClr>
              <a:buSzPts val="2800"/>
              <a:buFont typeface="Calibri"/>
              <a:buNone/>
            </a:pPr>
            <a:r>
              <a:rPr b="1" lang="en-US" sz="3000">
                <a:solidFill>
                  <a:schemeClr val="lt1"/>
                </a:solidFill>
                <a:latin typeface="Calibri"/>
                <a:ea typeface="Calibri"/>
                <a:cs typeface="Calibri"/>
                <a:sym typeface="Calibri"/>
              </a:rPr>
              <a:t>Accounts, groups, and users</a:t>
            </a:r>
            <a:endParaRPr b="1" i="0" sz="3000" u="none" cap="none" strike="noStrike">
              <a:solidFill>
                <a:srgbClr val="FFFFFF"/>
              </a:solidFill>
              <a:latin typeface="Calibri"/>
              <a:ea typeface="Calibri"/>
              <a:cs typeface="Calibri"/>
              <a:sym typeface="Calibri"/>
            </a:endParaRPr>
          </a:p>
        </p:txBody>
      </p:sp>
      <p:sp>
        <p:nvSpPr>
          <p:cNvPr id="114" name="Google Shape;114;p16"/>
          <p:cNvSpPr txBox="1"/>
          <p:nvPr>
            <p:ph idx="12" type="sldNum"/>
          </p:nvPr>
        </p:nvSpPr>
        <p:spPr>
          <a:xfrm>
            <a:off x="8463025" y="6477000"/>
            <a:ext cx="481500" cy="297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1400"/>
              <a:buFont typeface="Noto Sans Symbols"/>
              <a:buNone/>
            </a:pPr>
            <a:fld id="{00000000-1234-1234-1234-123412341234}" type="slidenum">
              <a:rPr b="0" i="0" lang="en-US" sz="1400" u="none" cap="none" strike="noStrike">
                <a:solidFill>
                  <a:srgbClr val="FFFFFF"/>
                </a:solidFill>
                <a:latin typeface="Calibri"/>
                <a:ea typeface="Calibri"/>
                <a:cs typeface="Calibri"/>
                <a:sym typeface="Calibri"/>
              </a:rPr>
              <a:t>‹#›</a:t>
            </a:fld>
            <a:endParaRPr b="0" i="0" sz="1400" u="none" cap="none" strike="noStrike">
              <a:solidFill>
                <a:srgbClr val="FFFFFF"/>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12">
                                            <p:txEl>
                                              <p:pRg end="0" st="0"/>
                                            </p:txEl>
                                          </p:spTgt>
                                        </p:tgtEl>
                                        <p:attrNameLst>
                                          <p:attrName>style.visibility</p:attrName>
                                        </p:attrNameLst>
                                      </p:cBhvr>
                                      <p:to>
                                        <p:strVal val="visible"/>
                                      </p:to>
                                    </p:set>
                                    <p:anim calcmode="lin" valueType="num">
                                      <p:cBhvr additive="base">
                                        <p:cTn dur="400"/>
                                        <p:tgtEl>
                                          <p:spTgt spid="112">
                                            <p:txEl>
                                              <p:pRg end="0" st="0"/>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12">
                                            <p:txEl>
                                              <p:pRg end="1" st="1"/>
                                            </p:txEl>
                                          </p:spTgt>
                                        </p:tgtEl>
                                        <p:attrNameLst>
                                          <p:attrName>style.visibility</p:attrName>
                                        </p:attrNameLst>
                                      </p:cBhvr>
                                      <p:to>
                                        <p:strVal val="visible"/>
                                      </p:to>
                                    </p:set>
                                    <p:anim calcmode="lin" valueType="num">
                                      <p:cBhvr additive="base">
                                        <p:cTn dur="400"/>
                                        <p:tgtEl>
                                          <p:spTgt spid="112">
                                            <p:txEl>
                                              <p:pRg end="1" st="1"/>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12">
                                            <p:txEl>
                                              <p:pRg end="2" st="2"/>
                                            </p:txEl>
                                          </p:spTgt>
                                        </p:tgtEl>
                                        <p:attrNameLst>
                                          <p:attrName>style.visibility</p:attrName>
                                        </p:attrNameLst>
                                      </p:cBhvr>
                                      <p:to>
                                        <p:strVal val="visible"/>
                                      </p:to>
                                    </p:set>
                                    <p:anim calcmode="lin" valueType="num">
                                      <p:cBhvr additive="base">
                                        <p:cTn dur="400"/>
                                        <p:tgtEl>
                                          <p:spTgt spid="112">
                                            <p:txEl>
                                              <p:pRg end="2" st="2"/>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12">
                                            <p:txEl>
                                              <p:pRg end="3" st="3"/>
                                            </p:txEl>
                                          </p:spTgt>
                                        </p:tgtEl>
                                        <p:attrNameLst>
                                          <p:attrName>style.visibility</p:attrName>
                                        </p:attrNameLst>
                                      </p:cBhvr>
                                      <p:to>
                                        <p:strVal val="visible"/>
                                      </p:to>
                                    </p:set>
                                    <p:anim calcmode="lin" valueType="num">
                                      <p:cBhvr additive="base">
                                        <p:cTn dur="400"/>
                                        <p:tgtEl>
                                          <p:spTgt spid="112">
                                            <p:txEl>
                                              <p:pRg end="3" st="3"/>
                                            </p:txEl>
                                          </p:spTgt>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Google Shape;119;p17"/>
          <p:cNvSpPr txBox="1"/>
          <p:nvPr>
            <p:ph idx="1" type="body"/>
          </p:nvPr>
        </p:nvSpPr>
        <p:spPr>
          <a:xfrm>
            <a:off x="748650" y="1222200"/>
            <a:ext cx="7646700" cy="4413600"/>
          </a:xfrm>
          <a:prstGeom prst="rect">
            <a:avLst/>
          </a:prstGeom>
          <a:noFill/>
          <a:ln>
            <a:noFill/>
          </a:ln>
        </p:spPr>
        <p:txBody>
          <a:bodyPr anchorCtr="0" anchor="t" bIns="91425" lIns="91425" spcFirstLastPara="1" rIns="91425" wrap="square" tIns="91425">
            <a:noAutofit/>
          </a:bodyPr>
          <a:lstStyle/>
          <a:p>
            <a:pPr indent="-381000" lvl="0" marL="457200" rtl="0" algn="l">
              <a:spcBef>
                <a:spcPts val="0"/>
              </a:spcBef>
              <a:spcAft>
                <a:spcPts val="0"/>
              </a:spcAft>
              <a:buClr>
                <a:schemeClr val="dk1"/>
              </a:buClr>
              <a:buSzPts val="2400"/>
              <a:buChar char="●"/>
            </a:pPr>
            <a:r>
              <a:rPr lang="en-US" sz="2400">
                <a:solidFill>
                  <a:schemeClr val="dk1"/>
                </a:solidFill>
              </a:rPr>
              <a:t>Currently, the NWS uses a waterfall approach to development, with requirements, coding, testing, then a release. </a:t>
            </a:r>
            <a:endParaRPr sz="2400">
              <a:solidFill>
                <a:schemeClr val="dk1"/>
              </a:solidFill>
            </a:endParaRPr>
          </a:p>
          <a:p>
            <a:pPr indent="-381000" lvl="0" marL="457200" rtl="0" algn="l">
              <a:spcBef>
                <a:spcPts val="0"/>
              </a:spcBef>
              <a:spcAft>
                <a:spcPts val="0"/>
              </a:spcAft>
              <a:buClr>
                <a:schemeClr val="dk1"/>
              </a:buClr>
              <a:buSzPts val="2400"/>
              <a:buChar char="●"/>
            </a:pPr>
            <a:r>
              <a:rPr lang="en-US" sz="2400">
                <a:solidFill>
                  <a:schemeClr val="dk1"/>
                </a:solidFill>
              </a:rPr>
              <a:t>Cloud computing will force us to rethink this, and move to a DevOps concept.</a:t>
            </a:r>
            <a:endParaRPr sz="2400">
              <a:solidFill>
                <a:schemeClr val="dk1"/>
              </a:solidFill>
            </a:endParaRPr>
          </a:p>
          <a:p>
            <a:pPr indent="-381000" lvl="0" marL="457200" rtl="0" algn="l">
              <a:spcBef>
                <a:spcPts val="0"/>
              </a:spcBef>
              <a:spcAft>
                <a:spcPts val="0"/>
              </a:spcAft>
              <a:buClr>
                <a:schemeClr val="dk1"/>
              </a:buClr>
              <a:buSzPts val="2400"/>
              <a:buChar char="●"/>
            </a:pPr>
            <a:r>
              <a:rPr lang="en-US" sz="2400">
                <a:solidFill>
                  <a:schemeClr val="dk1"/>
                </a:solidFill>
              </a:rPr>
              <a:t>In DevOps, releases are done frequently (up to several a day), but each change is small and specific.</a:t>
            </a:r>
            <a:endParaRPr sz="2400">
              <a:solidFill>
                <a:schemeClr val="dk1"/>
              </a:solidFill>
            </a:endParaRPr>
          </a:p>
          <a:p>
            <a:pPr indent="-381000" lvl="0" marL="457200" rtl="0" algn="l">
              <a:spcBef>
                <a:spcPts val="0"/>
              </a:spcBef>
              <a:spcAft>
                <a:spcPts val="0"/>
              </a:spcAft>
              <a:buClr>
                <a:schemeClr val="dk1"/>
              </a:buClr>
              <a:buSzPts val="2400"/>
              <a:buChar char="●"/>
            </a:pPr>
            <a:r>
              <a:rPr lang="en-US" sz="2400">
                <a:solidFill>
                  <a:schemeClr val="dk1"/>
                </a:solidFill>
              </a:rPr>
              <a:t>A Continuous Integration/Continuous Delivery (CI/CD) pipeline builds the application, runs the tests, and deploys the application automatically, each time the development team commits to a given repository.</a:t>
            </a:r>
            <a:endParaRPr sz="2400">
              <a:solidFill>
                <a:schemeClr val="dk1"/>
              </a:solidFill>
            </a:endParaRPr>
          </a:p>
        </p:txBody>
      </p:sp>
      <p:sp>
        <p:nvSpPr>
          <p:cNvPr id="120" name="Google Shape;120;p17"/>
          <p:cNvSpPr txBox="1"/>
          <p:nvPr/>
        </p:nvSpPr>
        <p:spPr>
          <a:xfrm>
            <a:off x="1181100" y="454313"/>
            <a:ext cx="6781800" cy="4494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lt1"/>
              </a:buClr>
              <a:buSzPts val="2800"/>
              <a:buFont typeface="Calibri"/>
              <a:buNone/>
            </a:pPr>
            <a:r>
              <a:rPr b="1" lang="en-US" sz="3000">
                <a:solidFill>
                  <a:schemeClr val="lt1"/>
                </a:solidFill>
                <a:latin typeface="Calibri"/>
                <a:ea typeface="Calibri"/>
                <a:cs typeface="Calibri"/>
                <a:sym typeface="Calibri"/>
              </a:rPr>
              <a:t>DevOps</a:t>
            </a:r>
            <a:endParaRPr b="1" i="0" sz="3000" u="none" cap="none" strike="noStrike">
              <a:solidFill>
                <a:srgbClr val="FFFFFF"/>
              </a:solidFill>
              <a:latin typeface="Calibri"/>
              <a:ea typeface="Calibri"/>
              <a:cs typeface="Calibri"/>
              <a:sym typeface="Calibri"/>
            </a:endParaRPr>
          </a:p>
        </p:txBody>
      </p:sp>
      <p:sp>
        <p:nvSpPr>
          <p:cNvPr id="121" name="Google Shape;121;p17"/>
          <p:cNvSpPr txBox="1"/>
          <p:nvPr>
            <p:ph idx="12" type="sldNum"/>
          </p:nvPr>
        </p:nvSpPr>
        <p:spPr>
          <a:xfrm>
            <a:off x="8463025" y="6477000"/>
            <a:ext cx="481500" cy="297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1400"/>
              <a:buFont typeface="Noto Sans Symbols"/>
              <a:buNone/>
            </a:pPr>
            <a:fld id="{00000000-1234-1234-1234-123412341234}" type="slidenum">
              <a:rPr b="0" i="0" lang="en-US" sz="1400" u="none" cap="none" strike="noStrike">
                <a:solidFill>
                  <a:srgbClr val="FFFFFF"/>
                </a:solidFill>
                <a:latin typeface="Calibri"/>
                <a:ea typeface="Calibri"/>
                <a:cs typeface="Calibri"/>
                <a:sym typeface="Calibri"/>
              </a:rPr>
              <a:t>‹#›</a:t>
            </a:fld>
            <a:endParaRPr b="0" i="0" sz="1400" u="none" cap="none" strike="noStrike">
              <a:solidFill>
                <a:srgbClr val="FFFFFF"/>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9">
                                            <p:txEl>
                                              <p:pRg end="0" st="0"/>
                                            </p:txEl>
                                          </p:spTgt>
                                        </p:tgtEl>
                                        <p:attrNameLst>
                                          <p:attrName>style.visibility</p:attrName>
                                        </p:attrNameLst>
                                      </p:cBhvr>
                                      <p:to>
                                        <p:strVal val="visible"/>
                                      </p:to>
                                    </p:set>
                                    <p:animEffect filter="fade" transition="in">
                                      <p:cBhvr>
                                        <p:cTn dur="400"/>
                                        <p:tgtEl>
                                          <p:spTgt spid="11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9">
                                            <p:txEl>
                                              <p:pRg end="1" st="1"/>
                                            </p:txEl>
                                          </p:spTgt>
                                        </p:tgtEl>
                                        <p:attrNameLst>
                                          <p:attrName>style.visibility</p:attrName>
                                        </p:attrNameLst>
                                      </p:cBhvr>
                                      <p:to>
                                        <p:strVal val="visible"/>
                                      </p:to>
                                    </p:set>
                                    <p:animEffect filter="fade" transition="in">
                                      <p:cBhvr>
                                        <p:cTn dur="400"/>
                                        <p:tgtEl>
                                          <p:spTgt spid="11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9">
                                            <p:txEl>
                                              <p:pRg end="2" st="2"/>
                                            </p:txEl>
                                          </p:spTgt>
                                        </p:tgtEl>
                                        <p:attrNameLst>
                                          <p:attrName>style.visibility</p:attrName>
                                        </p:attrNameLst>
                                      </p:cBhvr>
                                      <p:to>
                                        <p:strVal val="visible"/>
                                      </p:to>
                                    </p:set>
                                    <p:animEffect filter="fade" transition="in">
                                      <p:cBhvr>
                                        <p:cTn dur="400"/>
                                        <p:tgtEl>
                                          <p:spTgt spid="11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9">
                                            <p:txEl>
                                              <p:pRg end="3" st="3"/>
                                            </p:txEl>
                                          </p:spTgt>
                                        </p:tgtEl>
                                        <p:attrNameLst>
                                          <p:attrName>style.visibility</p:attrName>
                                        </p:attrNameLst>
                                      </p:cBhvr>
                                      <p:to>
                                        <p:strVal val="visible"/>
                                      </p:to>
                                    </p:set>
                                    <p:animEffect filter="fade" transition="in">
                                      <p:cBhvr>
                                        <p:cTn dur="400"/>
                                        <p:tgtEl>
                                          <p:spTgt spid="119">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4_Default Design">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4_Default Design">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