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3" r:id="rId2"/>
  </p:sldMasterIdLst>
  <p:notesMasterIdLst>
    <p:notesMasterId r:id="rId38"/>
  </p:notesMasterIdLst>
  <p:sldIdLst>
    <p:sldId id="256" r:id="rId3"/>
    <p:sldId id="306" r:id="rId4"/>
    <p:sldId id="314" r:id="rId5"/>
    <p:sldId id="257" r:id="rId6"/>
    <p:sldId id="259" r:id="rId7"/>
    <p:sldId id="308" r:id="rId8"/>
    <p:sldId id="262" r:id="rId9"/>
    <p:sldId id="261" r:id="rId10"/>
    <p:sldId id="265" r:id="rId11"/>
    <p:sldId id="266" r:id="rId12"/>
    <p:sldId id="267" r:id="rId13"/>
    <p:sldId id="309"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301" r:id="rId32"/>
    <p:sldId id="290" r:id="rId33"/>
    <p:sldId id="359" r:id="rId34"/>
    <p:sldId id="313" r:id="rId35"/>
    <p:sldId id="304" r:id="rId36"/>
    <p:sldId id="307"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Open Sans"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jUfPVzlqYBuLC8vjOSMvv7bzdBF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68EC9D-9A42-4F78-AA55-5657928E3356}">
  <a:tblStyle styleId="{4B68EC9D-9A42-4F78-AA55-5657928E3356}"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 styleId="{66C2509E-B103-4872-AD49-5E1C9E1F592D}" styleName="Table_1">
    <a:wholeTbl>
      <a:tcTxStyle b="off" i="off">
        <a:font>
          <a:latin typeface="Calibri"/>
          <a:ea typeface="Calibri"/>
          <a:cs typeface="Calibri"/>
        </a:font>
        <a:schemeClr val="lt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1V>
    <a:band2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dk1"/>
      </a:tcTxStyle>
      <a:tcStyle>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73840" autoAdjust="0"/>
  </p:normalViewPr>
  <p:slideViewPr>
    <p:cSldViewPr snapToGrid="0">
      <p:cViewPr varScale="1">
        <p:scale>
          <a:sx n="53" d="100"/>
          <a:sy n="53" d="100"/>
        </p:scale>
        <p:origin x="13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63"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59751483542621"/>
          <c:y val="0"/>
          <c:w val="0.51485155388185178"/>
          <c:h val="1"/>
        </c:manualLayout>
      </c:layout>
      <c:pieChart>
        <c:varyColors val="1"/>
        <c:ser>
          <c:idx val="0"/>
          <c:order val="0"/>
          <c:tx>
            <c:strRef>
              <c:f>Sheet1!$B$1</c:f>
              <c:strCache>
                <c:ptCount val="1"/>
                <c:pt idx="0">
                  <c:v>Distribution of Respondents Across In-Scope Sectors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193-4B04-88C7-9895C5AEE02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193-4B04-88C7-9895C5AEE02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193-4B04-88C7-9895C5AEE02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193-4B04-88C7-9895C5AEE02E}"/>
              </c:ext>
            </c:extLst>
          </c:dPt>
          <c:dLbls>
            <c:dLbl>
              <c:idx val="0"/>
              <c:layout>
                <c:manualLayout>
                  <c:x val="-0.15134372407994456"/>
                  <c:y val="0.20390623745655528"/>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193-4B04-88C7-9895C5AEE02E}"/>
                </c:ext>
              </c:extLst>
            </c:dLbl>
            <c:dLbl>
              <c:idx val="1"/>
              <c:layout>
                <c:manualLayout>
                  <c:x val="-0.17969523413229246"/>
                  <c:y val="-0.14273323049312886"/>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587036925792378"/>
                      <c:h val="0.19420283717975861"/>
                    </c:manualLayout>
                  </c15:layout>
                </c:ext>
                <c:ext xmlns:c16="http://schemas.microsoft.com/office/drawing/2014/chart" uri="{C3380CC4-5D6E-409C-BE32-E72D297353CC}">
                  <c16:uniqueId val="{00000003-3193-4B04-88C7-9895C5AEE02E}"/>
                </c:ext>
              </c:extLst>
            </c:dLbl>
            <c:dLbl>
              <c:idx val="2"/>
              <c:layout>
                <c:manualLayout>
                  <c:x val="9.3037518037517974E-2"/>
                  <c:y val="-0.25078123457300466"/>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193-4B04-88C7-9895C5AEE02E}"/>
                </c:ext>
              </c:extLst>
            </c:dLbl>
            <c:dLbl>
              <c:idx val="3"/>
              <c:layout>
                <c:manualLayout>
                  <c:x val="0.15537180894267055"/>
                  <c:y val="0.1757812369458016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193-4B04-88C7-9895C5AEE02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Tourism and Recreation</c:v>
                </c:pt>
                <c:pt idx="1">
                  <c:v>Energy and Utilities</c:v>
                </c:pt>
                <c:pt idx="2">
                  <c:v>Marine</c:v>
                </c:pt>
                <c:pt idx="3">
                  <c:v>Transportation</c:v>
                </c:pt>
              </c:strCache>
            </c:strRef>
          </c:cat>
          <c:val>
            <c:numRef>
              <c:f>Sheet1!$B$2:$B$5</c:f>
              <c:numCache>
                <c:formatCode>General</c:formatCode>
                <c:ptCount val="4"/>
                <c:pt idx="0">
                  <c:v>161</c:v>
                </c:pt>
                <c:pt idx="1">
                  <c:v>99</c:v>
                </c:pt>
                <c:pt idx="2">
                  <c:v>231</c:v>
                </c:pt>
                <c:pt idx="3">
                  <c:v>182</c:v>
                </c:pt>
              </c:numCache>
            </c:numRef>
          </c:val>
          <c:extLst>
            <c:ext xmlns:c16="http://schemas.microsoft.com/office/drawing/2014/chart" uri="{C3380CC4-5D6E-409C-BE32-E72D297353CC}">
              <c16:uniqueId val="{00000008-3193-4B04-88C7-9895C5AEE02E}"/>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6D8197-A0FF-46B6-AB8C-114094A1E50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AEF98B6-A4F3-46B6-A8C5-5F76CD2D8080}">
      <dgm:prSet phldrT="[Text]"/>
      <dgm:spPr/>
      <dgm:t>
        <a:bodyPr anchor="b"/>
        <a:lstStyle/>
        <a:p>
          <a:pPr algn="ctr"/>
          <a:endParaRPr lang="en-US" dirty="0">
            <a:solidFill>
              <a:schemeClr val="bg1"/>
            </a:solidFill>
          </a:endParaRPr>
        </a:p>
        <a:p>
          <a:pPr algn="ctr"/>
          <a:r>
            <a:rPr lang="en-US" dirty="0">
              <a:solidFill>
                <a:schemeClr val="bg1"/>
              </a:solidFill>
            </a:rPr>
            <a:t>Education</a:t>
          </a:r>
        </a:p>
        <a:p>
          <a:pPr algn="ctr"/>
          <a:endParaRPr lang="en-US" dirty="0">
            <a:solidFill>
              <a:schemeClr val="bg1"/>
            </a:solidFill>
          </a:endParaRPr>
        </a:p>
        <a:p>
          <a:pPr algn="ctr"/>
          <a:endParaRPr lang="en-US" dirty="0">
            <a:solidFill>
              <a:schemeClr val="bg1"/>
            </a:solidFill>
          </a:endParaRPr>
        </a:p>
      </dgm:t>
    </dgm:pt>
    <dgm:pt modelId="{78E7078F-199F-4232-86EB-1C500BBE7023}" type="parTrans" cxnId="{688A77E5-D609-454E-8F64-094DD10C0A1B}">
      <dgm:prSet/>
      <dgm:spPr/>
      <dgm:t>
        <a:bodyPr/>
        <a:lstStyle/>
        <a:p>
          <a:endParaRPr lang="en-US"/>
        </a:p>
      </dgm:t>
    </dgm:pt>
    <dgm:pt modelId="{BE75659D-5CAC-47C3-8E5E-9D05A79C9D39}" type="sibTrans" cxnId="{688A77E5-D609-454E-8F64-094DD10C0A1B}">
      <dgm:prSet/>
      <dgm:spPr/>
      <dgm:t>
        <a:bodyPr/>
        <a:lstStyle/>
        <a:p>
          <a:endParaRPr lang="en-US"/>
        </a:p>
      </dgm:t>
    </dgm:pt>
    <dgm:pt modelId="{AF2B38CB-3DB3-48D0-8D9A-880CD4B7FB18}">
      <dgm:prSet phldrT="[Text]"/>
      <dgm:spPr/>
      <dgm:t>
        <a:bodyPr/>
        <a:lstStyle/>
        <a:p>
          <a:r>
            <a:rPr lang="en-US" dirty="0">
              <a:solidFill>
                <a:schemeClr val="bg1"/>
              </a:solidFill>
            </a:rPr>
            <a:t>Combination or supplemental  graphics</a:t>
          </a:r>
        </a:p>
        <a:p>
          <a:endParaRPr lang="en-US" dirty="0">
            <a:solidFill>
              <a:schemeClr val="bg1"/>
            </a:solidFill>
          </a:endParaRPr>
        </a:p>
      </dgm:t>
    </dgm:pt>
    <dgm:pt modelId="{A6D9B0DE-0E35-4AE4-A8D9-6C993D1E1B04}" type="parTrans" cxnId="{408C6CD6-F5FF-4A64-AE53-2883DF7D8524}">
      <dgm:prSet/>
      <dgm:spPr/>
      <dgm:t>
        <a:bodyPr/>
        <a:lstStyle/>
        <a:p>
          <a:endParaRPr lang="en-US"/>
        </a:p>
      </dgm:t>
    </dgm:pt>
    <dgm:pt modelId="{3A7448BD-A4A1-4FB0-BF15-26D448272257}" type="sibTrans" cxnId="{408C6CD6-F5FF-4A64-AE53-2883DF7D8524}">
      <dgm:prSet/>
      <dgm:spPr/>
      <dgm:t>
        <a:bodyPr/>
        <a:lstStyle/>
        <a:p>
          <a:endParaRPr lang="en-US"/>
        </a:p>
      </dgm:t>
    </dgm:pt>
    <dgm:pt modelId="{FF8BFA61-1C3C-4CD9-98D0-001D0A42F1DB}">
      <dgm:prSet phldrT="[Text]"/>
      <dgm:spPr/>
      <dgm:t>
        <a:bodyPr/>
        <a:lstStyle/>
        <a:p>
          <a:r>
            <a:rPr lang="en-US" dirty="0">
              <a:solidFill>
                <a:schemeClr val="bg1"/>
              </a:solidFill>
            </a:rPr>
            <a:t>New visualization</a:t>
          </a:r>
        </a:p>
        <a:p>
          <a:endParaRPr lang="en-US" dirty="0">
            <a:solidFill>
              <a:schemeClr val="bg1"/>
            </a:solidFill>
          </a:endParaRPr>
        </a:p>
      </dgm:t>
    </dgm:pt>
    <dgm:pt modelId="{BC82CAE3-9490-41E4-9FF8-1241E834EAFB}" type="parTrans" cxnId="{2268A4A4-FACB-49AE-9453-8B091F2919A9}">
      <dgm:prSet/>
      <dgm:spPr/>
      <dgm:t>
        <a:bodyPr/>
        <a:lstStyle/>
        <a:p>
          <a:endParaRPr lang="en-US"/>
        </a:p>
      </dgm:t>
    </dgm:pt>
    <dgm:pt modelId="{DA117180-38AC-4253-9413-1870A4B3EEA3}" type="sibTrans" cxnId="{2268A4A4-FACB-49AE-9453-8B091F2919A9}">
      <dgm:prSet/>
      <dgm:spPr/>
      <dgm:t>
        <a:bodyPr/>
        <a:lstStyle/>
        <a:p>
          <a:endParaRPr lang="en-US"/>
        </a:p>
      </dgm:t>
    </dgm:pt>
    <dgm:pt modelId="{35DE2EFB-029E-4180-B177-D85C36EF8678}">
      <dgm:prSet/>
      <dgm:spPr/>
      <dgm:t>
        <a:bodyPr/>
        <a:lstStyle/>
        <a:p>
          <a:r>
            <a:rPr lang="en-US" dirty="0">
              <a:solidFill>
                <a:schemeClr val="bg1"/>
              </a:solidFill>
            </a:rPr>
            <a:t>Cosmetic changes or digital enhancements</a:t>
          </a:r>
        </a:p>
        <a:p>
          <a:endParaRPr lang="en-US" dirty="0">
            <a:solidFill>
              <a:schemeClr val="bg1"/>
            </a:solidFill>
          </a:endParaRPr>
        </a:p>
      </dgm:t>
    </dgm:pt>
    <dgm:pt modelId="{F5E3704F-A46B-42CE-854B-9557A9977D39}" type="parTrans" cxnId="{C2E95DF0-78D4-40CD-97B1-5542E45D6D15}">
      <dgm:prSet/>
      <dgm:spPr/>
      <dgm:t>
        <a:bodyPr/>
        <a:lstStyle/>
        <a:p>
          <a:endParaRPr lang="en-US"/>
        </a:p>
      </dgm:t>
    </dgm:pt>
    <dgm:pt modelId="{B03EE344-F87B-4C4F-A01F-268C8DE6F5F3}" type="sibTrans" cxnId="{C2E95DF0-78D4-40CD-97B1-5542E45D6D15}">
      <dgm:prSet/>
      <dgm:spPr/>
      <dgm:t>
        <a:bodyPr/>
        <a:lstStyle/>
        <a:p>
          <a:endParaRPr lang="en-US"/>
        </a:p>
      </dgm:t>
    </dgm:pt>
    <dgm:pt modelId="{133EF8B1-A9DF-4542-B5D0-B760C896FF49}" type="pres">
      <dgm:prSet presAssocID="{AF6D8197-A0FF-46B6-AB8C-114094A1E508}" presName="Name0" presStyleCnt="0">
        <dgm:presLayoutVars>
          <dgm:dir/>
          <dgm:animLvl val="lvl"/>
          <dgm:resizeHandles val="exact"/>
        </dgm:presLayoutVars>
      </dgm:prSet>
      <dgm:spPr/>
    </dgm:pt>
    <dgm:pt modelId="{2D221E40-4F56-4A41-9C6D-217B4033AC0A}" type="pres">
      <dgm:prSet presAssocID="{1AEF98B6-A4F3-46B6-A8C5-5F76CD2D8080}" presName="linNode" presStyleCnt="0"/>
      <dgm:spPr/>
    </dgm:pt>
    <dgm:pt modelId="{8A8CB24A-F6BF-40CE-9CC2-9BDF417E282A}" type="pres">
      <dgm:prSet presAssocID="{1AEF98B6-A4F3-46B6-A8C5-5F76CD2D8080}" presName="parentText" presStyleLbl="node1" presStyleIdx="0" presStyleCnt="4">
        <dgm:presLayoutVars>
          <dgm:chMax val="1"/>
          <dgm:bulletEnabled val="1"/>
        </dgm:presLayoutVars>
      </dgm:prSet>
      <dgm:spPr/>
    </dgm:pt>
    <dgm:pt modelId="{46CDDCA9-42A5-47C8-8B2C-680BF21BFFCB}" type="pres">
      <dgm:prSet presAssocID="{BE75659D-5CAC-47C3-8E5E-9D05A79C9D39}" presName="sp" presStyleCnt="0"/>
      <dgm:spPr/>
    </dgm:pt>
    <dgm:pt modelId="{FAD6B6E5-758C-41D8-85C9-495A13157DC3}" type="pres">
      <dgm:prSet presAssocID="{35DE2EFB-029E-4180-B177-D85C36EF8678}" presName="linNode" presStyleCnt="0"/>
      <dgm:spPr/>
    </dgm:pt>
    <dgm:pt modelId="{12B743BB-F8E1-44DC-8DB6-1C22C7F8879B}" type="pres">
      <dgm:prSet presAssocID="{35DE2EFB-029E-4180-B177-D85C36EF8678}" presName="parentText" presStyleLbl="node1" presStyleIdx="1" presStyleCnt="4">
        <dgm:presLayoutVars>
          <dgm:chMax val="1"/>
          <dgm:bulletEnabled val="1"/>
        </dgm:presLayoutVars>
      </dgm:prSet>
      <dgm:spPr/>
    </dgm:pt>
    <dgm:pt modelId="{35C91E49-DD1A-495C-B7BF-6119B9EA9CA5}" type="pres">
      <dgm:prSet presAssocID="{B03EE344-F87B-4C4F-A01F-268C8DE6F5F3}" presName="sp" presStyleCnt="0"/>
      <dgm:spPr/>
    </dgm:pt>
    <dgm:pt modelId="{4271BFBE-3BC7-4618-B90A-4D85151E5265}" type="pres">
      <dgm:prSet presAssocID="{AF2B38CB-3DB3-48D0-8D9A-880CD4B7FB18}" presName="linNode" presStyleCnt="0"/>
      <dgm:spPr/>
    </dgm:pt>
    <dgm:pt modelId="{177FAE5B-2E99-4D66-BA9E-4059E76A28AE}" type="pres">
      <dgm:prSet presAssocID="{AF2B38CB-3DB3-48D0-8D9A-880CD4B7FB18}" presName="parentText" presStyleLbl="node1" presStyleIdx="2" presStyleCnt="4">
        <dgm:presLayoutVars>
          <dgm:chMax val="1"/>
          <dgm:bulletEnabled val="1"/>
        </dgm:presLayoutVars>
      </dgm:prSet>
      <dgm:spPr/>
    </dgm:pt>
    <dgm:pt modelId="{ED860C90-693A-41F1-A922-9DD44EE2B1F9}" type="pres">
      <dgm:prSet presAssocID="{3A7448BD-A4A1-4FB0-BF15-26D448272257}" presName="sp" presStyleCnt="0"/>
      <dgm:spPr/>
    </dgm:pt>
    <dgm:pt modelId="{F78A3143-4BA1-4DEB-B563-C9FCCC16A270}" type="pres">
      <dgm:prSet presAssocID="{FF8BFA61-1C3C-4CD9-98D0-001D0A42F1DB}" presName="linNode" presStyleCnt="0"/>
      <dgm:spPr/>
    </dgm:pt>
    <dgm:pt modelId="{77698790-ABCD-495C-B4D4-31C8A3CA351B}" type="pres">
      <dgm:prSet presAssocID="{FF8BFA61-1C3C-4CD9-98D0-001D0A42F1DB}" presName="parentText" presStyleLbl="node1" presStyleIdx="3" presStyleCnt="4">
        <dgm:presLayoutVars>
          <dgm:chMax val="1"/>
          <dgm:bulletEnabled val="1"/>
        </dgm:presLayoutVars>
      </dgm:prSet>
      <dgm:spPr/>
    </dgm:pt>
  </dgm:ptLst>
  <dgm:cxnLst>
    <dgm:cxn modelId="{F2F0D416-8F2C-489B-87B6-2140F2341BAB}" type="presOf" srcId="{35DE2EFB-029E-4180-B177-D85C36EF8678}" destId="{12B743BB-F8E1-44DC-8DB6-1C22C7F8879B}" srcOrd="0" destOrd="0" presId="urn:microsoft.com/office/officeart/2005/8/layout/vList5"/>
    <dgm:cxn modelId="{AA1A4A2A-9717-47FB-901F-0DA9C64A58D5}" type="presOf" srcId="{FF8BFA61-1C3C-4CD9-98D0-001D0A42F1DB}" destId="{77698790-ABCD-495C-B4D4-31C8A3CA351B}" srcOrd="0" destOrd="0" presId="urn:microsoft.com/office/officeart/2005/8/layout/vList5"/>
    <dgm:cxn modelId="{FFA29F4B-13C9-4971-8960-FBDA4F7EA2DE}" type="presOf" srcId="{AF6D8197-A0FF-46B6-AB8C-114094A1E508}" destId="{133EF8B1-A9DF-4542-B5D0-B760C896FF49}" srcOrd="0" destOrd="0" presId="urn:microsoft.com/office/officeart/2005/8/layout/vList5"/>
    <dgm:cxn modelId="{BFFC1079-A2B6-4055-9010-DFE2EED83FFC}" type="presOf" srcId="{1AEF98B6-A4F3-46B6-A8C5-5F76CD2D8080}" destId="{8A8CB24A-F6BF-40CE-9CC2-9BDF417E282A}" srcOrd="0" destOrd="0" presId="urn:microsoft.com/office/officeart/2005/8/layout/vList5"/>
    <dgm:cxn modelId="{2268A4A4-FACB-49AE-9453-8B091F2919A9}" srcId="{AF6D8197-A0FF-46B6-AB8C-114094A1E508}" destId="{FF8BFA61-1C3C-4CD9-98D0-001D0A42F1DB}" srcOrd="3" destOrd="0" parTransId="{BC82CAE3-9490-41E4-9FF8-1241E834EAFB}" sibTransId="{DA117180-38AC-4253-9413-1870A4B3EEA3}"/>
    <dgm:cxn modelId="{7165A2CB-4EE7-4840-9FAF-CF072108F201}" type="presOf" srcId="{AF2B38CB-3DB3-48D0-8D9A-880CD4B7FB18}" destId="{177FAE5B-2E99-4D66-BA9E-4059E76A28AE}" srcOrd="0" destOrd="0" presId="urn:microsoft.com/office/officeart/2005/8/layout/vList5"/>
    <dgm:cxn modelId="{408C6CD6-F5FF-4A64-AE53-2883DF7D8524}" srcId="{AF6D8197-A0FF-46B6-AB8C-114094A1E508}" destId="{AF2B38CB-3DB3-48D0-8D9A-880CD4B7FB18}" srcOrd="2" destOrd="0" parTransId="{A6D9B0DE-0E35-4AE4-A8D9-6C993D1E1B04}" sibTransId="{3A7448BD-A4A1-4FB0-BF15-26D448272257}"/>
    <dgm:cxn modelId="{688A77E5-D609-454E-8F64-094DD10C0A1B}" srcId="{AF6D8197-A0FF-46B6-AB8C-114094A1E508}" destId="{1AEF98B6-A4F3-46B6-A8C5-5F76CD2D8080}" srcOrd="0" destOrd="0" parTransId="{78E7078F-199F-4232-86EB-1C500BBE7023}" sibTransId="{BE75659D-5CAC-47C3-8E5E-9D05A79C9D39}"/>
    <dgm:cxn modelId="{C2E95DF0-78D4-40CD-97B1-5542E45D6D15}" srcId="{AF6D8197-A0FF-46B6-AB8C-114094A1E508}" destId="{35DE2EFB-029E-4180-B177-D85C36EF8678}" srcOrd="1" destOrd="0" parTransId="{F5E3704F-A46B-42CE-854B-9557A9977D39}" sibTransId="{B03EE344-F87B-4C4F-A01F-268C8DE6F5F3}"/>
    <dgm:cxn modelId="{B6C026C3-444B-48AA-BCB3-39F3FDB976C2}" type="presParOf" srcId="{133EF8B1-A9DF-4542-B5D0-B760C896FF49}" destId="{2D221E40-4F56-4A41-9C6D-217B4033AC0A}" srcOrd="0" destOrd="0" presId="urn:microsoft.com/office/officeart/2005/8/layout/vList5"/>
    <dgm:cxn modelId="{F6E6DB03-E018-477E-8718-379F4EEB7348}" type="presParOf" srcId="{2D221E40-4F56-4A41-9C6D-217B4033AC0A}" destId="{8A8CB24A-F6BF-40CE-9CC2-9BDF417E282A}" srcOrd="0" destOrd="0" presId="urn:microsoft.com/office/officeart/2005/8/layout/vList5"/>
    <dgm:cxn modelId="{0D4EA4E8-D026-4ED8-9C14-5CCAE4BB6D15}" type="presParOf" srcId="{133EF8B1-A9DF-4542-B5D0-B760C896FF49}" destId="{46CDDCA9-42A5-47C8-8B2C-680BF21BFFCB}" srcOrd="1" destOrd="0" presId="urn:microsoft.com/office/officeart/2005/8/layout/vList5"/>
    <dgm:cxn modelId="{35CD4E6D-71A5-4B83-BF5D-8727DF02E2D7}" type="presParOf" srcId="{133EF8B1-A9DF-4542-B5D0-B760C896FF49}" destId="{FAD6B6E5-758C-41D8-85C9-495A13157DC3}" srcOrd="2" destOrd="0" presId="urn:microsoft.com/office/officeart/2005/8/layout/vList5"/>
    <dgm:cxn modelId="{D82F44DD-0385-40FA-98E1-5BA3DE1C6BF2}" type="presParOf" srcId="{FAD6B6E5-758C-41D8-85C9-495A13157DC3}" destId="{12B743BB-F8E1-44DC-8DB6-1C22C7F8879B}" srcOrd="0" destOrd="0" presId="urn:microsoft.com/office/officeart/2005/8/layout/vList5"/>
    <dgm:cxn modelId="{55F28C5B-D021-4856-A682-8E51916238B1}" type="presParOf" srcId="{133EF8B1-A9DF-4542-B5D0-B760C896FF49}" destId="{35C91E49-DD1A-495C-B7BF-6119B9EA9CA5}" srcOrd="3" destOrd="0" presId="urn:microsoft.com/office/officeart/2005/8/layout/vList5"/>
    <dgm:cxn modelId="{70B4F24E-F139-4394-B36E-20368D172FAF}" type="presParOf" srcId="{133EF8B1-A9DF-4542-B5D0-B760C896FF49}" destId="{4271BFBE-3BC7-4618-B90A-4D85151E5265}" srcOrd="4" destOrd="0" presId="urn:microsoft.com/office/officeart/2005/8/layout/vList5"/>
    <dgm:cxn modelId="{47631586-F236-410C-9326-F515B331E3AB}" type="presParOf" srcId="{4271BFBE-3BC7-4618-B90A-4D85151E5265}" destId="{177FAE5B-2E99-4D66-BA9E-4059E76A28AE}" srcOrd="0" destOrd="0" presId="urn:microsoft.com/office/officeart/2005/8/layout/vList5"/>
    <dgm:cxn modelId="{A30E49AB-F918-4169-AEE7-C3224B965605}" type="presParOf" srcId="{133EF8B1-A9DF-4542-B5D0-B760C896FF49}" destId="{ED860C90-693A-41F1-A922-9DD44EE2B1F9}" srcOrd="5" destOrd="0" presId="urn:microsoft.com/office/officeart/2005/8/layout/vList5"/>
    <dgm:cxn modelId="{5FE7EA5E-C94A-4C9F-838C-5C86D0397995}" type="presParOf" srcId="{133EF8B1-A9DF-4542-B5D0-B760C896FF49}" destId="{F78A3143-4BA1-4DEB-B563-C9FCCC16A270}" srcOrd="6" destOrd="0" presId="urn:microsoft.com/office/officeart/2005/8/layout/vList5"/>
    <dgm:cxn modelId="{C5E636AE-3E6D-4794-95FF-6428FEEC12FC}" type="presParOf" srcId="{F78A3143-4BA1-4DEB-B563-C9FCCC16A270}" destId="{77698790-ABCD-495C-B4D4-31C8A3CA351B}" srcOrd="0"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CB24A-F6BF-40CE-9CC2-9BDF417E282A}">
      <dsp:nvSpPr>
        <dsp:cNvPr id="0" name=""/>
        <dsp:cNvSpPr/>
      </dsp:nvSpPr>
      <dsp:spPr>
        <a:xfrm>
          <a:off x="1942591" y="3260"/>
          <a:ext cx="2185416" cy="15683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b" anchorCtr="0">
          <a:noAutofit/>
        </a:bodyPr>
        <a:lstStyle/>
        <a:p>
          <a:pPr marL="0" lvl="0" indent="0" algn="ctr" defTabSz="800100">
            <a:lnSpc>
              <a:spcPct val="90000"/>
            </a:lnSpc>
            <a:spcBef>
              <a:spcPct val="0"/>
            </a:spcBef>
            <a:spcAft>
              <a:spcPct val="35000"/>
            </a:spcAft>
            <a:buNone/>
          </a:pPr>
          <a:endParaRPr lang="en-US" sz="1800" kern="1200" dirty="0">
            <a:solidFill>
              <a:schemeClr val="bg1"/>
            </a:solidFill>
          </a:endParaRPr>
        </a:p>
        <a:p>
          <a:pPr marL="0" lvl="0" indent="0" algn="ctr" defTabSz="800100">
            <a:lnSpc>
              <a:spcPct val="90000"/>
            </a:lnSpc>
            <a:spcBef>
              <a:spcPct val="0"/>
            </a:spcBef>
            <a:spcAft>
              <a:spcPct val="35000"/>
            </a:spcAft>
            <a:buNone/>
          </a:pPr>
          <a:r>
            <a:rPr lang="en-US" sz="1800" kern="1200" dirty="0">
              <a:solidFill>
                <a:schemeClr val="bg1"/>
              </a:solidFill>
            </a:rPr>
            <a:t>Education</a:t>
          </a:r>
        </a:p>
        <a:p>
          <a:pPr marL="0" lvl="0" indent="0" algn="ctr" defTabSz="800100">
            <a:lnSpc>
              <a:spcPct val="90000"/>
            </a:lnSpc>
            <a:spcBef>
              <a:spcPct val="0"/>
            </a:spcBef>
            <a:spcAft>
              <a:spcPct val="35000"/>
            </a:spcAft>
            <a:buNone/>
          </a:pPr>
          <a:endParaRPr lang="en-US" sz="1800" kern="1200" dirty="0">
            <a:solidFill>
              <a:schemeClr val="bg1"/>
            </a:solidFill>
          </a:endParaRPr>
        </a:p>
        <a:p>
          <a:pPr marL="0" lvl="0" indent="0" algn="ctr" defTabSz="800100">
            <a:lnSpc>
              <a:spcPct val="90000"/>
            </a:lnSpc>
            <a:spcBef>
              <a:spcPct val="0"/>
            </a:spcBef>
            <a:spcAft>
              <a:spcPct val="35000"/>
            </a:spcAft>
            <a:buNone/>
          </a:pPr>
          <a:endParaRPr lang="en-US" sz="1800" kern="1200" dirty="0">
            <a:solidFill>
              <a:schemeClr val="bg1"/>
            </a:solidFill>
          </a:endParaRPr>
        </a:p>
      </dsp:txBody>
      <dsp:txXfrm>
        <a:off x="2019151" y="79820"/>
        <a:ext cx="2032296" cy="1415212"/>
      </dsp:txXfrm>
    </dsp:sp>
    <dsp:sp modelId="{12B743BB-F8E1-44DC-8DB6-1C22C7F8879B}">
      <dsp:nvSpPr>
        <dsp:cNvPr id="0" name=""/>
        <dsp:cNvSpPr/>
      </dsp:nvSpPr>
      <dsp:spPr>
        <a:xfrm>
          <a:off x="1942591" y="1650009"/>
          <a:ext cx="2185416" cy="15683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Cosmetic changes or digital enhancements</a:t>
          </a:r>
        </a:p>
        <a:p>
          <a:pPr marL="0" lvl="0" indent="0" algn="ctr" defTabSz="800100">
            <a:lnSpc>
              <a:spcPct val="90000"/>
            </a:lnSpc>
            <a:spcBef>
              <a:spcPct val="0"/>
            </a:spcBef>
            <a:spcAft>
              <a:spcPct val="35000"/>
            </a:spcAft>
            <a:buNone/>
          </a:pPr>
          <a:endParaRPr lang="en-US" sz="1800" kern="1200" dirty="0">
            <a:solidFill>
              <a:schemeClr val="bg1"/>
            </a:solidFill>
          </a:endParaRPr>
        </a:p>
      </dsp:txBody>
      <dsp:txXfrm>
        <a:off x="2019151" y="1726569"/>
        <a:ext cx="2032296" cy="1415212"/>
      </dsp:txXfrm>
    </dsp:sp>
    <dsp:sp modelId="{177FAE5B-2E99-4D66-BA9E-4059E76A28AE}">
      <dsp:nvSpPr>
        <dsp:cNvPr id="0" name=""/>
        <dsp:cNvSpPr/>
      </dsp:nvSpPr>
      <dsp:spPr>
        <a:xfrm>
          <a:off x="1942591" y="3296758"/>
          <a:ext cx="2185416" cy="15683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Combination or supplemental  graphics</a:t>
          </a:r>
        </a:p>
        <a:p>
          <a:pPr marL="0" lvl="0" indent="0" algn="ctr" defTabSz="800100">
            <a:lnSpc>
              <a:spcPct val="90000"/>
            </a:lnSpc>
            <a:spcBef>
              <a:spcPct val="0"/>
            </a:spcBef>
            <a:spcAft>
              <a:spcPct val="35000"/>
            </a:spcAft>
            <a:buNone/>
          </a:pPr>
          <a:endParaRPr lang="en-US" sz="1800" kern="1200" dirty="0">
            <a:solidFill>
              <a:schemeClr val="bg1"/>
            </a:solidFill>
          </a:endParaRPr>
        </a:p>
      </dsp:txBody>
      <dsp:txXfrm>
        <a:off x="2019151" y="3373318"/>
        <a:ext cx="2032296" cy="1415212"/>
      </dsp:txXfrm>
    </dsp:sp>
    <dsp:sp modelId="{77698790-ABCD-495C-B4D4-31C8A3CA351B}">
      <dsp:nvSpPr>
        <dsp:cNvPr id="0" name=""/>
        <dsp:cNvSpPr/>
      </dsp:nvSpPr>
      <dsp:spPr>
        <a:xfrm>
          <a:off x="1942591" y="4943507"/>
          <a:ext cx="2185416" cy="15683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New visualization</a:t>
          </a:r>
        </a:p>
        <a:p>
          <a:pPr marL="0" lvl="0" indent="0" algn="ctr" defTabSz="800100">
            <a:lnSpc>
              <a:spcPct val="90000"/>
            </a:lnSpc>
            <a:spcBef>
              <a:spcPct val="0"/>
            </a:spcBef>
            <a:spcAft>
              <a:spcPct val="35000"/>
            </a:spcAft>
            <a:buNone/>
          </a:pPr>
          <a:endParaRPr lang="en-US" sz="1800" kern="1200" dirty="0">
            <a:solidFill>
              <a:schemeClr val="bg1"/>
            </a:solidFill>
          </a:endParaRPr>
        </a:p>
      </dsp:txBody>
      <dsp:txXfrm>
        <a:off x="2019151" y="5020067"/>
        <a:ext cx="2032296" cy="141521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8" name="Google Shape;3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Following the literature review, we conducted interviews with meteorologists in six nations or territories to understand how integral the Cone is to international partners’ decision-making, as well as whether the graphic serves their operational and stakeholder communication needs. We also asked for suggestions on how the graphic might be improved to better meet their needs. </a:t>
            </a:r>
            <a:endParaRPr dirty="0"/>
          </a:p>
          <a:p>
            <a:pPr marL="0" lvl="0" indent="0" algn="l" rtl="0">
              <a:spcBef>
                <a:spcPts val="0"/>
              </a:spcBef>
              <a:spcAft>
                <a:spcPts val="0"/>
              </a:spcAft>
              <a:buNone/>
            </a:pPr>
            <a:endParaRPr dirty="0"/>
          </a:p>
        </p:txBody>
      </p:sp>
      <p:sp>
        <p:nvSpPr>
          <p:cNvPr id="517" name="Google Shape;51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2803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9a5784ab4a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9a5784ab4a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dirty="0">
                <a:latin typeface="Arial"/>
                <a:ea typeface="Arial"/>
                <a:cs typeface="Arial"/>
                <a:sym typeface="Arial"/>
              </a:rPr>
              <a:t>They provided a number of ideas for enhancements including: 1) producing a graphic with multiple layers that can show different storm parameters and/or hazards, 2) creating an interactive graphic so users can focus on areas and information of interest, 3) overlaying the graphic with satellite imagery so users can see the storm extent.; 4) providing mouseover explanations of different features to aid in understanding; and 5 and producing a dynamic cone produced with real-time ensemble data instead of the 5-year historical tracks. </a:t>
            </a:r>
            <a:endParaRPr dirty="0"/>
          </a:p>
        </p:txBody>
      </p:sp>
      <p:sp>
        <p:nvSpPr>
          <p:cNvPr id="539" name="Google Shape;539;g9a5784ab4a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dirty="0"/>
          </a:p>
        </p:txBody>
      </p:sp>
      <p:sp>
        <p:nvSpPr>
          <p:cNvPr id="566" name="Google Shape;56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 lot in the report. </a:t>
            </a:r>
            <a:endParaRPr dirty="0"/>
          </a:p>
        </p:txBody>
      </p:sp>
      <p:sp>
        <p:nvSpPr>
          <p:cNvPr id="576" name="Google Shape;57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4000"/>
              <a:buFont typeface="Calibri"/>
              <a:buNone/>
            </a:pPr>
            <a:r>
              <a:rPr lang="en-US" sz="4000" dirty="0">
                <a:latin typeface="Calibri"/>
                <a:ea typeface="Calibri"/>
                <a:cs typeface="Calibri"/>
                <a:sym typeface="Calibri"/>
              </a:rPr>
              <a:t>While certain aspects of the graphic are understood, particularly that the g</a:t>
            </a:r>
            <a:r>
              <a:rPr lang="en-US" sz="2800" dirty="0">
                <a:latin typeface="Calibri"/>
                <a:ea typeface="Calibri"/>
                <a:cs typeface="Calibri"/>
                <a:sym typeface="Calibri"/>
              </a:rPr>
              <a:t>raphic depicts whether a storm is a tropical storm or hurricane and that it does </a:t>
            </a:r>
            <a:r>
              <a:rPr lang="en-US" sz="2800" i="1" dirty="0">
                <a:latin typeface="Calibri"/>
                <a:ea typeface="Calibri"/>
                <a:cs typeface="Calibri"/>
                <a:sym typeface="Calibri"/>
              </a:rPr>
              <a:t>not </a:t>
            </a:r>
            <a:r>
              <a:rPr lang="en-US" sz="2800" dirty="0">
                <a:latin typeface="Calibri"/>
                <a:ea typeface="Calibri"/>
                <a:cs typeface="Calibri"/>
                <a:sym typeface="Calibri"/>
              </a:rPr>
              <a:t>depict storm surge., there are also several misunderstandings about the graphic, particularly among those that lacked prior storm experience and among tourism/recreation sector—even though this sector was more likely to agree than the others that they found the graphic effective and easy to understand. Misconceptions include (see bullets).</a:t>
            </a:r>
            <a:endParaRPr dirty="0"/>
          </a:p>
          <a:p>
            <a:pPr marL="0" marR="0" lvl="0" indent="0" algn="l" rtl="0">
              <a:lnSpc>
                <a:spcPct val="107000"/>
              </a:lnSpc>
              <a:spcBef>
                <a:spcPts val="0"/>
              </a:spcBef>
              <a:spcAft>
                <a:spcPts val="0"/>
              </a:spcAft>
              <a:buClr>
                <a:schemeClr val="dk1"/>
              </a:buClr>
              <a:buSzPts val="2800"/>
              <a:buFont typeface="Calibri"/>
              <a:buNone/>
            </a:pPr>
            <a:endParaRPr sz="2800" dirty="0">
              <a:latin typeface="Calibri"/>
              <a:ea typeface="Calibri"/>
              <a:cs typeface="Calibri"/>
              <a:sym typeface="Calibri"/>
            </a:endParaRPr>
          </a:p>
          <a:p>
            <a:pPr marL="0" lvl="0" indent="0" algn="l" rtl="0">
              <a:spcBef>
                <a:spcPts val="0"/>
              </a:spcBef>
              <a:spcAft>
                <a:spcPts val="0"/>
              </a:spcAft>
              <a:buNone/>
            </a:pPr>
            <a:endParaRPr dirty="0"/>
          </a:p>
        </p:txBody>
      </p:sp>
      <p:sp>
        <p:nvSpPr>
          <p:cNvPr id="597" name="Google Shape;59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Those with prior storm experience were more likely to understand that impacts can occur outside of the cone and less likely to agree that the graphic shows where the storm is likely to go and less likely to rate the center line or cone features as effective</a:t>
            </a:r>
            <a:endParaRPr/>
          </a:p>
        </p:txBody>
      </p:sp>
      <p:sp>
        <p:nvSpPr>
          <p:cNvPr id="607" name="Google Shape;60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03" name="Google Shape;903;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We’ve already talked about some findings unique to the tourism and recreation sector. Let’s touch on some aspects unique to the other sectors. The marine sector liked some aspects of the graphic, particularly its colors. But it also found aspects of the graphic hard to understand, calling out the legend in particular; some preferred Mariner 1-2-3 Rule graphic</a:t>
            </a:r>
            <a:endParaRPr/>
          </a:p>
          <a:p>
            <a:pPr marL="0" lvl="0" indent="0" algn="l" rtl="0">
              <a:spcBef>
                <a:spcPts val="0"/>
              </a:spcBef>
              <a:spcAft>
                <a:spcPts val="0"/>
              </a:spcAft>
              <a:buNone/>
            </a:pPr>
            <a:endParaRPr/>
          </a:p>
        </p:txBody>
      </p:sp>
      <p:sp>
        <p:nvSpPr>
          <p:cNvPr id="623" name="Google Shape;62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energy and utilities sector was more inclined than the other sectors to agree that the graphic helps them decide whether and when to prepare. This sector was also more inclined to believe that the graphic provides all the information needed for preparation decisions.</a:t>
            </a:r>
            <a:endParaRPr dirty="0"/>
          </a:p>
        </p:txBody>
      </p:sp>
      <p:sp>
        <p:nvSpPr>
          <p:cNvPr id="633" name="Google Shape;63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en-US" sz="1800" dirty="0">
                <a:latin typeface="Calibri"/>
                <a:ea typeface="Calibri"/>
                <a:cs typeface="Calibri"/>
                <a:sym typeface="Calibri"/>
              </a:rPr>
              <a:t>The transportation sector were less likely than the other sectors to understand cone size depends on the level of accuracy in previous track forecasts.</a:t>
            </a:r>
            <a:endParaRPr dirty="0"/>
          </a:p>
        </p:txBody>
      </p:sp>
      <p:sp>
        <p:nvSpPr>
          <p:cNvPr id="643" name="Google Shape;64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All of the research indicates that the Cone Graphic is very familiar to all audiences.</a:t>
            </a:r>
            <a:endParaRPr dirty="0"/>
          </a:p>
        </p:txBody>
      </p:sp>
      <p:sp>
        <p:nvSpPr>
          <p:cNvPr id="661" name="Google Shape;66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Misinterpretations by members of the public are well documented as we saw in the literature review. However, our survey also showed that some professionals with many years of experience also have some misunderstandings about the Cone Graphic. For example, there was a high level of agreement across all sectors that the cone size depends on the degree of uncertainty in the track forecast for a particular storm (which it does not). Those without prior storm experience were 1.6 times more likely to believe this. These findings signify there is confusion about how the cone is derived and what it represents. In addition, more than half of the respondents across all sectors agreed that the Cone Graphic covers all the possible tracks for a storm. Our survey also found across all sectors, there was moderately high agreement that the graphic depicts areas that could experience strong winds, and some agreement that the Cone Graphic indicates when strong winds are likely to arrive. </a:t>
            </a:r>
            <a:endParaRPr/>
          </a:p>
          <a:p>
            <a:pPr marL="0" lvl="0" indent="0" algn="l" rtl="0">
              <a:spcBef>
                <a:spcPts val="0"/>
              </a:spcBef>
              <a:spcAft>
                <a:spcPts val="0"/>
              </a:spcAft>
              <a:buNone/>
            </a:pPr>
            <a:endParaRPr/>
          </a:p>
        </p:txBody>
      </p:sp>
      <p:sp>
        <p:nvSpPr>
          <p:cNvPr id="679" name="Google Shape;67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dirty="0">
                <a:latin typeface="Calibri"/>
                <a:ea typeface="Calibri"/>
                <a:cs typeface="Calibri"/>
                <a:sym typeface="Calibri"/>
              </a:rPr>
              <a:t>The survey found that energy/utility entities were 2.5 times more likely to agree that they get </a:t>
            </a:r>
            <a:r>
              <a:rPr lang="en-US" sz="1800" b="1" dirty="0">
                <a:latin typeface="Calibri"/>
                <a:ea typeface="Calibri"/>
                <a:cs typeface="Calibri"/>
                <a:sym typeface="Calibri"/>
              </a:rPr>
              <a:t>all</a:t>
            </a:r>
            <a:r>
              <a:rPr lang="en-US" sz="1800" dirty="0">
                <a:latin typeface="Calibri"/>
                <a:ea typeface="Calibri"/>
                <a:cs typeface="Calibri"/>
                <a:sym typeface="Calibri"/>
              </a:rPr>
              <a:t> the information they need from the graphic and more than 2 times more likely than the other sectors to agree that the graphic helps them decide whether and when to prepare. Those that </a:t>
            </a:r>
            <a:r>
              <a:rPr lang="en-US" sz="1800" i="1" dirty="0">
                <a:latin typeface="Calibri"/>
                <a:ea typeface="Calibri"/>
                <a:cs typeface="Calibri"/>
                <a:sym typeface="Calibri"/>
              </a:rPr>
              <a:t>lacked</a:t>
            </a:r>
            <a:r>
              <a:rPr lang="en-US" sz="1800" dirty="0">
                <a:latin typeface="Calibri"/>
                <a:ea typeface="Calibri"/>
                <a:cs typeface="Calibri"/>
                <a:sym typeface="Calibri"/>
              </a:rPr>
              <a:t> prior experience with a storm with extensive impacts from a tropical cyclone also tended to agree that the Cone Graphic provided all the information they needed compared to those with prior experience. Some international meteorologists also felt that some entities relied too heavily on the graphic.</a:t>
            </a:r>
            <a:endParaRPr dirty="0"/>
          </a:p>
        </p:txBody>
      </p:sp>
      <p:sp>
        <p:nvSpPr>
          <p:cNvPr id="697" name="Google Shape;69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Across all the research, there are criticisms that the Cone Graphic is a complicated figure that attempts to provide too many messages represented by too many graphical elements. At the same time, it doesn’t depict some of the parameters people want most--parameters that can help them make preparedness decisions—such as the size of the storm, intensity, confidence in the forecast track, where the worst weather will be, what the potential impacts might be, and what hazards (rainfall, tornadoes, storm surge, wind) to be concerned about. </a:t>
            </a:r>
            <a:endParaRPr dirty="0"/>
          </a:p>
          <a:p>
            <a:pPr marL="0" lvl="0" indent="0" algn="l" rtl="0">
              <a:spcBef>
                <a:spcPts val="0"/>
              </a:spcBef>
              <a:spcAft>
                <a:spcPts val="0"/>
              </a:spcAft>
              <a:buNone/>
            </a:pPr>
            <a:endParaRPr dirty="0"/>
          </a:p>
        </p:txBody>
      </p:sp>
      <p:sp>
        <p:nvSpPr>
          <p:cNvPr id="717" name="Google Shape;71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0556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Visualizations are powerful tools for explaining technical data and scientific processes. They can effectively compress and convey data in an understandable and memorable way. They can often provide insights that people may not glean from written text alone. With interactive functionalities, they can enable a user to be an active participant in learning—not just a viewer. But visualizations cannot fully deliver these benefits if viewers misunderstand or misinterpret them.</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744" name="Google Shape;74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research showed that audiences have different levels of understanding of the graphic. If the NHC considers enhancing or altering the visualization in the future, it will be important to consider ways to address the needs of sophisticated and non-sophisticated users alike. For example, members of the public may be simply monitoring the situation three to five days out while emergency managers and other decision-makers need information to inform decisions about staffing, moving equipment, etc. </a:t>
            </a:r>
            <a:endParaRPr lang="en-US" dirty="0"/>
          </a:p>
          <a:p>
            <a:endParaRPr lang="en-US" dirty="0"/>
          </a:p>
        </p:txBody>
      </p:sp>
      <p:sp>
        <p:nvSpPr>
          <p:cNvPr id="4" name="Slide Number Placeholder 3"/>
          <p:cNvSpPr>
            <a:spLocks noGrp="1"/>
          </p:cNvSpPr>
          <p:nvPr>
            <p:ph type="sldNum" sz="quarter" idx="5"/>
          </p:nvPr>
        </p:nvSpPr>
        <p:spPr/>
        <p:txBody>
          <a:bodyPr/>
          <a:lstStyle/>
          <a:p>
            <a:fld id="{385ACE04-E13C-4837-B6DD-B388E7CAA05E}" type="slidenum">
              <a:rPr lang="en-IN" smtClean="0"/>
              <a:t>32</a:t>
            </a:fld>
            <a:endParaRPr lang="en-IN" dirty="0"/>
          </a:p>
        </p:txBody>
      </p:sp>
    </p:spTree>
    <p:extLst>
      <p:ext uri="{BB962C8B-B14F-4D97-AF65-F5344CB8AC3E}">
        <p14:creationId xmlns:p14="http://schemas.microsoft.com/office/powerpoint/2010/main" val="4130554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There are many possible ways forward—or combination of approaches. For example, the NHC could simply continue building on efforts to provide education on the visualization, such as a recent NHC video explaining the graphic.  It might also consider ways to enhance the current visualization (e.g., modernize the look, declutter the legend, reduce the number of elements included). Another approach would be to build off the work NHC has already done with its interactive Cone Graphic and test this graphic (or other prototypes) with user groups to determine if this kind of approach meets their needs.</a:t>
            </a:r>
            <a:r>
              <a:rPr lang="en-US" sz="1200" dirty="0">
                <a:latin typeface="Calibri"/>
                <a:ea typeface="Calibri"/>
                <a:cs typeface="Calibri"/>
                <a:sym typeface="Calibri"/>
              </a:rPr>
              <a:t> </a:t>
            </a:r>
            <a:r>
              <a:rPr lang="en-US" sz="1200" dirty="0">
                <a:solidFill>
                  <a:srgbClr val="000000"/>
                </a:solidFill>
                <a:latin typeface="Noto Sans Symbols"/>
                <a:ea typeface="Noto Sans Symbols"/>
                <a:cs typeface="Noto Sans Symbols"/>
                <a:sym typeface="Noto Sans Symbols"/>
              </a:rPr>
              <a:t>Throughout the research, there were repeated suggestions to use technology to improve the utility and user-appeal of graphic. </a:t>
            </a:r>
            <a:endParaRPr lang="en-US"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However, some studies asserted that c</a:t>
            </a:r>
            <a:r>
              <a:rPr lang="en-US" sz="1200" dirty="0">
                <a:latin typeface="Calibri"/>
                <a:ea typeface="Calibri"/>
                <a:cs typeface="Calibri"/>
                <a:sym typeface="Calibri"/>
              </a:rPr>
              <a:t>osmetic changes to the current graphic cannot address the fundamental problem with current misinterpretations.</a:t>
            </a:r>
            <a:r>
              <a:rPr lang="en-US" sz="1200" dirty="0"/>
              <a:t> To address this, the NHC might consider developing and testing alternative visualizations , supplemental graphics, or combination approaches showing the types of information people want to see to help them make preparedness decisions.</a:t>
            </a:r>
            <a:endParaRPr dirty="0"/>
          </a:p>
        </p:txBody>
      </p:sp>
      <p:sp>
        <p:nvSpPr>
          <p:cNvPr id="750" name="Google Shape;75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3919285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Going forward, it will be important to test any changes or prototypes with user groups and consider implementing any changes incrementally. It should be noted that any kind of change can provoke rejection or opposition, particularly with a product that is so well-known. In the survey, while there were many suggestions for ways to improve the graphic, there were many commenters who also expressed satisfaction with the graphic—and a desire to keep it the way it is.</a:t>
            </a:r>
            <a:endParaRPr dirty="0"/>
          </a:p>
        </p:txBody>
      </p:sp>
      <p:sp>
        <p:nvSpPr>
          <p:cNvPr id="860" name="Google Shape;86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03" name="Google Shape;903;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56447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Calibri" panose="020F0502020204030204" pitchFamily="34" charset="0"/>
                <a:ea typeface="Calibri" panose="020F0502020204030204" pitchFamily="34" charset="0"/>
              </a:rPr>
              <a:t>We’re here today to share our findings from a research project focused on NHC’s tropical cyclone forecast track graphic, commonly referred to as the cone of uncertainty. The Cone graphic has come under scrutiny in recent years with many studies pointing to misunderstandings about what the visualization represents. S</a:t>
            </a:r>
            <a:r>
              <a:rPr lang="en-US" dirty="0"/>
              <a:t>pecifically, our research had four key objectives.</a:t>
            </a:r>
            <a:endParaRPr dirty="0"/>
          </a:p>
        </p:txBody>
      </p:sp>
      <p:sp>
        <p:nvSpPr>
          <p:cNvPr id="380" name="Google Shape;38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research was conducted in three phases.</a:t>
            </a:r>
          </a:p>
        </p:txBody>
      </p:sp>
      <p:sp>
        <p:nvSpPr>
          <p:cNvPr id="410" name="Google Shape;4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work began with a comprehensive literature review to review recent and important studies related to the Cone Graphic. We reviewed nearly 60 reports and studies, most of which were published in the last several years.</a:t>
            </a:r>
            <a:endParaRPr dirty="0"/>
          </a:p>
        </p:txBody>
      </p:sp>
      <p:sp>
        <p:nvSpPr>
          <p:cNvPr id="509" name="Google Shape;50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946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r>
              <a:rPr lang="en-US" sz="1100" dirty="0">
                <a:latin typeface="Calibri"/>
                <a:ea typeface="Calibri"/>
                <a:cs typeface="Calibri"/>
                <a:sym typeface="Calibri"/>
              </a:rPr>
              <a:t>The literature showed that people consult many different sources of information when making hurricane preparation and response decisions. The Cone Graphic is the most well-known and pervasive (and sometimes the only) NOAA product they access. However, despite being the most familiar NOAA product to the public, it may not have a major impact on their decision to evacuate. One reason is because the graphic doesn’t provide the types of information that are most likely to influence decision-making, such as the size of the storm or potential impacts.</a:t>
            </a:r>
            <a:endParaRPr sz="1100" dirty="0"/>
          </a:p>
        </p:txBody>
      </p:sp>
      <p:sp>
        <p:nvSpPr>
          <p:cNvPr id="439" name="Google Shape;43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Another reason is that the graphic can be confusing to people and cause them to misinterpret it. Some common misinterpretations focus on equating the cone feature as an impact visualization, so you are safe if you are outside of the cone but doomed if inside.; equating the cone to storm size or intensity; and focusing on the track not recognizing that impacts can occur at adjacent locations. People can also anchor to the first track they see, losing interest if that track shifts away from them or not recognizing the track could change in the future. </a:t>
            </a:r>
            <a:endParaRPr dirty="0"/>
          </a:p>
        </p:txBody>
      </p:sp>
      <p:sp>
        <p:nvSpPr>
          <p:cNvPr id="429" name="Google Shape;4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Researchers have been experimenting with alternative ways to depict the Cone Graphic. While some of these visualization have shown promise in reducing common misconceptions with the current graphic, they have, in some cases, introduced other issues—for example, the animated icon display (indicated by an arrow) reduced the tendency for study respondents to confound the graphic with storm size, but respondents mistakenly believed the animation was showing the passage of time. A common finding among many of the studies is the need for any alternative visualization to be simple and communicative. Most respondents that participated in the study of the five visualizations on the right said they wanted to glean everything they need from the graphic in 20 seconds or less.</a:t>
            </a:r>
          </a:p>
          <a:p>
            <a:pPr marL="0" lvl="0" indent="0" algn="l" rtl="0">
              <a:spcBef>
                <a:spcPts val="0"/>
              </a:spcBef>
              <a:spcAft>
                <a:spcPts val="0"/>
              </a:spcAft>
              <a:buNone/>
            </a:pPr>
            <a:endParaRPr dirty="0"/>
          </a:p>
        </p:txBody>
      </p:sp>
      <p:sp>
        <p:nvSpPr>
          <p:cNvPr id="499" name="Google Shape;49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51"/>
          <p:cNvSpPr txBox="1">
            <a:spLocks noGrp="1"/>
          </p:cNvSpPr>
          <p:nvPr>
            <p:ph type="ctrTitle"/>
          </p:nvPr>
        </p:nvSpPr>
        <p:spPr>
          <a:xfrm>
            <a:off x="5200251" y="4080703"/>
            <a:ext cx="5998535" cy="8646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9" name="Google Shape;19;p51"/>
          <p:cNvGrpSpPr/>
          <p:nvPr/>
        </p:nvGrpSpPr>
        <p:grpSpPr>
          <a:xfrm>
            <a:off x="4793474" y="2475187"/>
            <a:ext cx="748798" cy="134113"/>
            <a:chOff x="4827813" y="2534636"/>
            <a:chExt cx="996651" cy="178504"/>
          </a:xfrm>
        </p:grpSpPr>
        <p:sp>
          <p:nvSpPr>
            <p:cNvPr id="20" name="Google Shape;20;p51"/>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51"/>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51"/>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51"/>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4" name="Google Shape;24;p51"/>
          <p:cNvSpPr/>
          <p:nvPr/>
        </p:nvSpPr>
        <p:spPr>
          <a:xfrm>
            <a:off x="0" y="0"/>
            <a:ext cx="4424363"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
        <p:cNvGrpSpPr/>
        <p:nvPr/>
      </p:nvGrpSpPr>
      <p:grpSpPr>
        <a:xfrm>
          <a:off x="0" y="0"/>
          <a:ext cx="0" cy="0"/>
          <a:chOff x="0" y="0"/>
          <a:chExt cx="0" cy="0"/>
        </a:xfrm>
      </p:grpSpPr>
      <p:sp>
        <p:nvSpPr>
          <p:cNvPr id="111" name="Google Shape;111;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5" name="Google Shape;115;p71"/>
          <p:cNvCxnSpPr/>
          <p:nvPr/>
        </p:nvCxnSpPr>
        <p:spPr>
          <a:xfrm>
            <a:off x="-24055" y="1452565"/>
            <a:ext cx="1717831" cy="0"/>
          </a:xfrm>
          <a:prstGeom prst="straightConnector1">
            <a:avLst/>
          </a:prstGeom>
          <a:noFill/>
          <a:ln w="57150" cap="flat" cmpd="sng">
            <a:solidFill>
              <a:schemeClr val="accent1"/>
            </a:solidFill>
            <a:prstDash val="solid"/>
            <a:miter lim="800000"/>
            <a:headEnd type="none" w="sm" len="sm"/>
            <a:tailEnd type="none" w="sm" len="sm"/>
          </a:ln>
        </p:spPr>
      </p:cxnSp>
      <p:cxnSp>
        <p:nvCxnSpPr>
          <p:cNvPr id="116" name="Google Shape;116;p71"/>
          <p:cNvCxnSpPr/>
          <p:nvPr/>
        </p:nvCxnSpPr>
        <p:spPr>
          <a:xfrm>
            <a:off x="1804745" y="1452565"/>
            <a:ext cx="545734" cy="0"/>
          </a:xfrm>
          <a:prstGeom prst="straightConnector1">
            <a:avLst/>
          </a:prstGeom>
          <a:noFill/>
          <a:ln w="57150" cap="flat" cmpd="sng">
            <a:solidFill>
              <a:schemeClr val="accent1"/>
            </a:solidFill>
            <a:prstDash val="solid"/>
            <a:miter lim="800000"/>
            <a:headEnd type="none" w="sm" len="sm"/>
            <a:tailEnd type="none" w="sm" len="sm"/>
          </a:ln>
        </p:spPr>
      </p:cxnSp>
      <p:cxnSp>
        <p:nvCxnSpPr>
          <p:cNvPr id="117" name="Google Shape;117;p71"/>
          <p:cNvCxnSpPr/>
          <p:nvPr/>
        </p:nvCxnSpPr>
        <p:spPr>
          <a:xfrm rot="10800000" flipH="1">
            <a:off x="2454442" y="1429119"/>
            <a:ext cx="9737558" cy="15383"/>
          </a:xfrm>
          <a:prstGeom prst="straightConnector1">
            <a:avLst/>
          </a:prstGeom>
          <a:noFill/>
          <a:ln w="9525" cap="flat" cmpd="sng">
            <a:solidFill>
              <a:schemeClr val="accent1"/>
            </a:solidFill>
            <a:prstDash val="solid"/>
            <a:miter lim="800000"/>
            <a:headEnd type="none" w="sm" len="sm"/>
            <a:tailEnd type="none" w="sm" len="sm"/>
          </a:ln>
        </p:spPr>
      </p:cxnSp>
      <p:grpSp>
        <p:nvGrpSpPr>
          <p:cNvPr id="118" name="Google Shape;118;p71"/>
          <p:cNvGrpSpPr/>
          <p:nvPr/>
        </p:nvGrpSpPr>
        <p:grpSpPr>
          <a:xfrm>
            <a:off x="363416" y="421045"/>
            <a:ext cx="748798" cy="134113"/>
            <a:chOff x="4827813" y="2534636"/>
            <a:chExt cx="996651" cy="178504"/>
          </a:xfrm>
        </p:grpSpPr>
        <p:sp>
          <p:nvSpPr>
            <p:cNvPr id="119" name="Google Shape;119;p71"/>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71"/>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71"/>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71"/>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3"/>
        <p:cNvGrpSpPr/>
        <p:nvPr/>
      </p:nvGrpSpPr>
      <p:grpSpPr>
        <a:xfrm>
          <a:off x="0" y="0"/>
          <a:ext cx="0" cy="0"/>
          <a:chOff x="0" y="0"/>
          <a:chExt cx="0" cy="0"/>
        </a:xfrm>
      </p:grpSpPr>
      <p:sp>
        <p:nvSpPr>
          <p:cNvPr id="124" name="Google Shape;124;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7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6" name="Google Shape;126;p7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7" name="Google Shape;127;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72"/>
          <p:cNvSpPr/>
          <p:nvPr/>
        </p:nvSpPr>
        <p:spPr>
          <a:xfrm>
            <a:off x="10251393" y="555158"/>
            <a:ext cx="3298372" cy="3298372"/>
          </a:xfrm>
          <a:prstGeom prst="ellipse">
            <a:avLst/>
          </a:prstGeom>
          <a:no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72"/>
          <p:cNvSpPr/>
          <p:nvPr/>
        </p:nvSpPr>
        <p:spPr>
          <a:xfrm>
            <a:off x="9932986" y="330754"/>
            <a:ext cx="1268186" cy="1268186"/>
          </a:xfrm>
          <a:prstGeom prst="ellipse">
            <a:avLst/>
          </a:prstGeom>
          <a:noFill/>
          <a:ln w="9525"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2" name="Google Shape;132;p72"/>
          <p:cNvGrpSpPr/>
          <p:nvPr/>
        </p:nvGrpSpPr>
        <p:grpSpPr>
          <a:xfrm>
            <a:off x="363416" y="421045"/>
            <a:ext cx="748798" cy="134113"/>
            <a:chOff x="4827813" y="2534636"/>
            <a:chExt cx="996651" cy="178504"/>
          </a:xfrm>
        </p:grpSpPr>
        <p:sp>
          <p:nvSpPr>
            <p:cNvPr id="133" name="Google Shape;133;p72"/>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72"/>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72"/>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72"/>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6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0" name="Google Shape;140;p6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1" name="Google Shape;141;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4" name="Google Shape;144;p68"/>
          <p:cNvCxnSpPr/>
          <p:nvPr/>
        </p:nvCxnSpPr>
        <p:spPr>
          <a:xfrm>
            <a:off x="5351690" y="3748188"/>
            <a:ext cx="1488621" cy="0"/>
          </a:xfrm>
          <a:prstGeom prst="straightConnector1">
            <a:avLst/>
          </a:prstGeom>
          <a:noFill/>
          <a:ln w="139700" cap="flat" cmpd="sng">
            <a:solidFill>
              <a:schemeClr val="accent1"/>
            </a:solidFill>
            <a:prstDash val="solid"/>
            <a:miter lim="800000"/>
            <a:headEnd type="none" w="sm" len="sm"/>
            <a:tailEnd type="none" w="sm" len="sm"/>
          </a:ln>
        </p:spPr>
      </p:cxnSp>
      <p:grpSp>
        <p:nvGrpSpPr>
          <p:cNvPr id="145" name="Google Shape;145;p68"/>
          <p:cNvGrpSpPr/>
          <p:nvPr/>
        </p:nvGrpSpPr>
        <p:grpSpPr>
          <a:xfrm>
            <a:off x="5721601" y="4594679"/>
            <a:ext cx="748798" cy="134113"/>
            <a:chOff x="4827813" y="2534636"/>
            <a:chExt cx="996651" cy="178504"/>
          </a:xfrm>
        </p:grpSpPr>
        <p:sp>
          <p:nvSpPr>
            <p:cNvPr id="146" name="Google Shape;146;p68"/>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68"/>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68"/>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8"/>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0"/>
        <p:cNvGrpSpPr/>
        <p:nvPr/>
      </p:nvGrpSpPr>
      <p:grpSpPr>
        <a:xfrm>
          <a:off x="0" y="0"/>
          <a:ext cx="0" cy="0"/>
          <a:chOff x="0" y="0"/>
          <a:chExt cx="0" cy="0"/>
        </a:xfrm>
      </p:grpSpPr>
      <p:sp>
        <p:nvSpPr>
          <p:cNvPr id="151" name="Google Shape;151;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7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6"/>
        <p:cNvGrpSpPr/>
        <p:nvPr/>
      </p:nvGrpSpPr>
      <p:grpSpPr>
        <a:xfrm>
          <a:off x="0" y="0"/>
          <a:ext cx="0" cy="0"/>
          <a:chOff x="0" y="0"/>
          <a:chExt cx="0" cy="0"/>
        </a:xfrm>
      </p:grpSpPr>
      <p:sp>
        <p:nvSpPr>
          <p:cNvPr id="157" name="Google Shape;157;p7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7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and Three Photos">
  <p:cSld name="Title, Content, and Three Photos">
    <p:spTree>
      <p:nvGrpSpPr>
        <p:cNvPr id="1" name="Shape 162"/>
        <p:cNvGrpSpPr/>
        <p:nvPr/>
      </p:nvGrpSpPr>
      <p:grpSpPr>
        <a:xfrm>
          <a:off x="0" y="0"/>
          <a:ext cx="0" cy="0"/>
          <a:chOff x="0" y="0"/>
          <a:chExt cx="0" cy="0"/>
        </a:xfrm>
      </p:grpSpPr>
      <p:sp>
        <p:nvSpPr>
          <p:cNvPr id="163" name="Google Shape;163;p75"/>
          <p:cNvSpPr txBox="1">
            <a:spLocks noGrp="1"/>
          </p:cNvSpPr>
          <p:nvPr>
            <p:ph type="title"/>
          </p:nvPr>
        </p:nvSpPr>
        <p:spPr>
          <a:xfrm>
            <a:off x="363416" y="1046163"/>
            <a:ext cx="5445369" cy="111478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alibri"/>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75"/>
          <p:cNvSpPr txBox="1">
            <a:spLocks noGrp="1"/>
          </p:cNvSpPr>
          <p:nvPr>
            <p:ph type="body" idx="1"/>
          </p:nvPr>
        </p:nvSpPr>
        <p:spPr>
          <a:xfrm>
            <a:off x="363416" y="2506662"/>
            <a:ext cx="5445370" cy="3454523"/>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Clr>
                <a:schemeClr val="dk1"/>
              </a:buClr>
              <a:buSzPts val="1800"/>
              <a:buChar char="•"/>
              <a:defRPr sz="1800"/>
            </a:lvl1pPr>
            <a:lvl2pPr marL="914400" lvl="1" indent="-330200" algn="l">
              <a:lnSpc>
                <a:spcPct val="100000"/>
              </a:lnSpc>
              <a:spcBef>
                <a:spcPts val="500"/>
              </a:spcBef>
              <a:spcAft>
                <a:spcPts val="0"/>
              </a:spcAft>
              <a:buClr>
                <a:schemeClr val="dk1"/>
              </a:buClr>
              <a:buSzPts val="1600"/>
              <a:buChar char="•"/>
              <a:defRPr sz="1600"/>
            </a:lvl2pPr>
            <a:lvl3pPr marL="1371600" lvl="2" indent="-317500" algn="l">
              <a:lnSpc>
                <a:spcPct val="100000"/>
              </a:lnSpc>
              <a:spcBef>
                <a:spcPts val="500"/>
              </a:spcBef>
              <a:spcAft>
                <a:spcPts val="0"/>
              </a:spcAft>
              <a:buClr>
                <a:schemeClr val="dk1"/>
              </a:buClr>
              <a:buSzPts val="1400"/>
              <a:buChar char="•"/>
              <a:defRPr sz="1400"/>
            </a:lvl3pPr>
            <a:lvl4pPr marL="1828800" lvl="3" indent="-304800" algn="l">
              <a:lnSpc>
                <a:spcPct val="100000"/>
              </a:lnSpc>
              <a:spcBef>
                <a:spcPts val="500"/>
              </a:spcBef>
              <a:spcAft>
                <a:spcPts val="0"/>
              </a:spcAft>
              <a:buClr>
                <a:schemeClr val="dk1"/>
              </a:buClr>
              <a:buSzPts val="1200"/>
              <a:buChar char="•"/>
              <a:defRPr sz="1200"/>
            </a:lvl4pPr>
            <a:lvl5pPr marL="2286000" lvl="4" indent="-304800" algn="l">
              <a:lnSpc>
                <a:spcPct val="10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75"/>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accent3"/>
                </a:solidFill>
                <a:latin typeface="Calibri"/>
                <a:ea typeface="Calibri"/>
                <a:cs typeface="Calibri"/>
                <a:sym typeface="Calibri"/>
              </a:defRPr>
            </a:lvl1pPr>
            <a:lvl2pPr marL="0" lvl="1" indent="0" algn="r">
              <a:spcBef>
                <a:spcPts val="0"/>
              </a:spcBef>
              <a:buNone/>
              <a:defRPr sz="900">
                <a:solidFill>
                  <a:schemeClr val="accent3"/>
                </a:solidFill>
                <a:latin typeface="Calibri"/>
                <a:ea typeface="Calibri"/>
                <a:cs typeface="Calibri"/>
                <a:sym typeface="Calibri"/>
              </a:defRPr>
            </a:lvl2pPr>
            <a:lvl3pPr marL="0" lvl="2" indent="0" algn="r">
              <a:spcBef>
                <a:spcPts val="0"/>
              </a:spcBef>
              <a:buNone/>
              <a:defRPr sz="900">
                <a:solidFill>
                  <a:schemeClr val="accent3"/>
                </a:solidFill>
                <a:latin typeface="Calibri"/>
                <a:ea typeface="Calibri"/>
                <a:cs typeface="Calibri"/>
                <a:sym typeface="Calibri"/>
              </a:defRPr>
            </a:lvl3pPr>
            <a:lvl4pPr marL="0" lvl="3" indent="0" algn="r">
              <a:spcBef>
                <a:spcPts val="0"/>
              </a:spcBef>
              <a:buNone/>
              <a:defRPr sz="900">
                <a:solidFill>
                  <a:schemeClr val="accent3"/>
                </a:solidFill>
                <a:latin typeface="Calibri"/>
                <a:ea typeface="Calibri"/>
                <a:cs typeface="Calibri"/>
                <a:sym typeface="Calibri"/>
              </a:defRPr>
            </a:lvl4pPr>
            <a:lvl5pPr marL="0" lvl="4" indent="0" algn="r">
              <a:spcBef>
                <a:spcPts val="0"/>
              </a:spcBef>
              <a:buNone/>
              <a:defRPr sz="900">
                <a:solidFill>
                  <a:schemeClr val="accent3"/>
                </a:solidFill>
                <a:latin typeface="Calibri"/>
                <a:ea typeface="Calibri"/>
                <a:cs typeface="Calibri"/>
                <a:sym typeface="Calibri"/>
              </a:defRPr>
            </a:lvl5pPr>
            <a:lvl6pPr marL="0" lvl="5" indent="0" algn="r">
              <a:spcBef>
                <a:spcPts val="0"/>
              </a:spcBef>
              <a:buNone/>
              <a:defRPr sz="900">
                <a:solidFill>
                  <a:schemeClr val="accent3"/>
                </a:solidFill>
                <a:latin typeface="Calibri"/>
                <a:ea typeface="Calibri"/>
                <a:cs typeface="Calibri"/>
                <a:sym typeface="Calibri"/>
              </a:defRPr>
            </a:lvl6pPr>
            <a:lvl7pPr marL="0" lvl="6" indent="0" algn="r">
              <a:spcBef>
                <a:spcPts val="0"/>
              </a:spcBef>
              <a:buNone/>
              <a:defRPr sz="900">
                <a:solidFill>
                  <a:schemeClr val="accent3"/>
                </a:solidFill>
                <a:latin typeface="Calibri"/>
                <a:ea typeface="Calibri"/>
                <a:cs typeface="Calibri"/>
                <a:sym typeface="Calibri"/>
              </a:defRPr>
            </a:lvl7pPr>
            <a:lvl8pPr marL="0" lvl="7" indent="0" algn="r">
              <a:spcBef>
                <a:spcPts val="0"/>
              </a:spcBef>
              <a:buNone/>
              <a:defRPr sz="900">
                <a:solidFill>
                  <a:schemeClr val="accent3"/>
                </a:solidFill>
                <a:latin typeface="Calibri"/>
                <a:ea typeface="Calibri"/>
                <a:cs typeface="Calibri"/>
                <a:sym typeface="Calibri"/>
              </a:defRPr>
            </a:lvl8pPr>
            <a:lvl9pPr marL="0" lvl="8" indent="0" algn="r">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75"/>
          <p:cNvSpPr txBox="1">
            <a:spLocks noGrp="1"/>
          </p:cNvSpPr>
          <p:nvPr>
            <p:ph type="body" idx="2"/>
          </p:nvPr>
        </p:nvSpPr>
        <p:spPr>
          <a:xfrm>
            <a:off x="363416" y="6462713"/>
            <a:ext cx="2262187" cy="2492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3"/>
              </a:buClr>
              <a:buSzPts val="1400"/>
              <a:buNone/>
              <a:defRPr sz="1400" b="1" cap="none">
                <a:solidFill>
                  <a:schemeClr val="accent3"/>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75"/>
          <p:cNvSpPr>
            <a:spLocks noGrp="1"/>
          </p:cNvSpPr>
          <p:nvPr>
            <p:ph type="pic" idx="3"/>
          </p:nvPr>
        </p:nvSpPr>
        <p:spPr>
          <a:xfrm>
            <a:off x="5919755" y="1"/>
            <a:ext cx="3430408" cy="4091942"/>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68" name="Google Shape;168;p75"/>
          <p:cNvCxnSpPr/>
          <p:nvPr/>
        </p:nvCxnSpPr>
        <p:spPr>
          <a:xfrm>
            <a:off x="-24055" y="2286312"/>
            <a:ext cx="1717831" cy="0"/>
          </a:xfrm>
          <a:prstGeom prst="straightConnector1">
            <a:avLst/>
          </a:prstGeom>
          <a:noFill/>
          <a:ln w="57150" cap="flat" cmpd="sng">
            <a:solidFill>
              <a:schemeClr val="accent1"/>
            </a:solidFill>
            <a:prstDash val="solid"/>
            <a:miter lim="800000"/>
            <a:headEnd type="none" w="sm" len="sm"/>
            <a:tailEnd type="none" w="sm" len="sm"/>
          </a:ln>
        </p:spPr>
      </p:cxnSp>
      <p:grpSp>
        <p:nvGrpSpPr>
          <p:cNvPr id="169" name="Google Shape;169;p75"/>
          <p:cNvGrpSpPr/>
          <p:nvPr/>
        </p:nvGrpSpPr>
        <p:grpSpPr>
          <a:xfrm>
            <a:off x="363416" y="421045"/>
            <a:ext cx="748798" cy="134113"/>
            <a:chOff x="4827813" y="2534636"/>
            <a:chExt cx="996651" cy="178504"/>
          </a:xfrm>
        </p:grpSpPr>
        <p:sp>
          <p:nvSpPr>
            <p:cNvPr id="170" name="Google Shape;170;p75"/>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75"/>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75"/>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75"/>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74" name="Google Shape;174;p75"/>
          <p:cNvSpPr/>
          <p:nvPr/>
        </p:nvSpPr>
        <p:spPr>
          <a:xfrm>
            <a:off x="4608159" y="4718683"/>
            <a:ext cx="3298372" cy="3298372"/>
          </a:xfrm>
          <a:prstGeom prst="ellipse">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75"/>
          <p:cNvSpPr/>
          <p:nvPr/>
        </p:nvSpPr>
        <p:spPr>
          <a:xfrm>
            <a:off x="4289752" y="4494279"/>
            <a:ext cx="1268186" cy="1268186"/>
          </a:xfrm>
          <a:prstGeom prst="ellipse">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76" name="Google Shape;176;p75"/>
          <p:cNvCxnSpPr/>
          <p:nvPr/>
        </p:nvCxnSpPr>
        <p:spPr>
          <a:xfrm>
            <a:off x="1804745" y="2286312"/>
            <a:ext cx="545734" cy="0"/>
          </a:xfrm>
          <a:prstGeom prst="straightConnector1">
            <a:avLst/>
          </a:prstGeom>
          <a:noFill/>
          <a:ln w="57150" cap="flat" cmpd="sng">
            <a:solidFill>
              <a:schemeClr val="accent1"/>
            </a:solidFill>
            <a:prstDash val="solid"/>
            <a:miter lim="800000"/>
            <a:headEnd type="none" w="sm" len="sm"/>
            <a:tailEnd type="none" w="sm" len="sm"/>
          </a:ln>
        </p:spPr>
      </p:cxnSp>
      <p:sp>
        <p:nvSpPr>
          <p:cNvPr id="177" name="Google Shape;177;p75"/>
          <p:cNvSpPr>
            <a:spLocks noGrp="1"/>
          </p:cNvSpPr>
          <p:nvPr>
            <p:ph type="pic" idx="4"/>
          </p:nvPr>
        </p:nvSpPr>
        <p:spPr>
          <a:xfrm>
            <a:off x="9542186" y="555157"/>
            <a:ext cx="2649814" cy="4298197"/>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75"/>
          <p:cNvSpPr>
            <a:spLocks noGrp="1"/>
          </p:cNvSpPr>
          <p:nvPr>
            <p:ph type="pic" idx="5"/>
          </p:nvPr>
        </p:nvSpPr>
        <p:spPr>
          <a:xfrm>
            <a:off x="5919754" y="4289110"/>
            <a:ext cx="3430407" cy="1672075"/>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Content, and Large Photo">
  <p:cSld name="Title, Content, and Large Photo">
    <p:spTree>
      <p:nvGrpSpPr>
        <p:cNvPr id="1" name="Shape 179"/>
        <p:cNvGrpSpPr/>
        <p:nvPr/>
      </p:nvGrpSpPr>
      <p:grpSpPr>
        <a:xfrm>
          <a:off x="0" y="0"/>
          <a:ext cx="0" cy="0"/>
          <a:chOff x="0" y="0"/>
          <a:chExt cx="0" cy="0"/>
        </a:xfrm>
      </p:grpSpPr>
      <p:sp>
        <p:nvSpPr>
          <p:cNvPr id="180" name="Google Shape;180;p76"/>
          <p:cNvSpPr txBox="1">
            <a:spLocks noGrp="1"/>
          </p:cNvSpPr>
          <p:nvPr>
            <p:ph type="title"/>
          </p:nvPr>
        </p:nvSpPr>
        <p:spPr>
          <a:xfrm>
            <a:off x="5908430" y="1046163"/>
            <a:ext cx="5445369" cy="111478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alibri"/>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76"/>
          <p:cNvSpPr txBox="1">
            <a:spLocks noGrp="1"/>
          </p:cNvSpPr>
          <p:nvPr>
            <p:ph type="body" idx="1"/>
          </p:nvPr>
        </p:nvSpPr>
        <p:spPr>
          <a:xfrm>
            <a:off x="5908430" y="2506662"/>
            <a:ext cx="5445370" cy="3454523"/>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Clr>
                <a:schemeClr val="accent1"/>
              </a:buClr>
              <a:buSzPts val="1800"/>
              <a:buChar char="•"/>
              <a:defRPr sz="1800"/>
            </a:lvl1pPr>
            <a:lvl2pPr marL="914400" lvl="1" indent="-330200" algn="l">
              <a:lnSpc>
                <a:spcPct val="100000"/>
              </a:lnSpc>
              <a:spcBef>
                <a:spcPts val="500"/>
              </a:spcBef>
              <a:spcAft>
                <a:spcPts val="0"/>
              </a:spcAft>
              <a:buClr>
                <a:schemeClr val="accent1"/>
              </a:buClr>
              <a:buSzPts val="1600"/>
              <a:buChar char="•"/>
              <a:defRPr sz="1600"/>
            </a:lvl2pPr>
            <a:lvl3pPr marL="1371600" lvl="2" indent="-317500" algn="l">
              <a:lnSpc>
                <a:spcPct val="100000"/>
              </a:lnSpc>
              <a:spcBef>
                <a:spcPts val="500"/>
              </a:spcBef>
              <a:spcAft>
                <a:spcPts val="0"/>
              </a:spcAft>
              <a:buClr>
                <a:schemeClr val="accent1"/>
              </a:buClr>
              <a:buSzPts val="1400"/>
              <a:buChar char="•"/>
              <a:defRPr sz="1400"/>
            </a:lvl3pPr>
            <a:lvl4pPr marL="1828800" lvl="3" indent="-304800" algn="l">
              <a:lnSpc>
                <a:spcPct val="100000"/>
              </a:lnSpc>
              <a:spcBef>
                <a:spcPts val="500"/>
              </a:spcBef>
              <a:spcAft>
                <a:spcPts val="0"/>
              </a:spcAft>
              <a:buClr>
                <a:schemeClr val="accent1"/>
              </a:buClr>
              <a:buSzPts val="1200"/>
              <a:buChar char="•"/>
              <a:defRPr sz="1200"/>
            </a:lvl4pPr>
            <a:lvl5pPr marL="2286000" lvl="4" indent="-304800" algn="l">
              <a:lnSpc>
                <a:spcPct val="100000"/>
              </a:lnSpc>
              <a:spcBef>
                <a:spcPts val="500"/>
              </a:spcBef>
              <a:spcAft>
                <a:spcPts val="0"/>
              </a:spcAft>
              <a:buClr>
                <a:schemeClr val="accent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76"/>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accent3"/>
                </a:solidFill>
                <a:latin typeface="Calibri"/>
                <a:ea typeface="Calibri"/>
                <a:cs typeface="Calibri"/>
                <a:sym typeface="Calibri"/>
              </a:defRPr>
            </a:lvl1pPr>
            <a:lvl2pPr marL="0" lvl="1" indent="0" algn="r">
              <a:spcBef>
                <a:spcPts val="0"/>
              </a:spcBef>
              <a:buNone/>
              <a:defRPr sz="900">
                <a:solidFill>
                  <a:schemeClr val="accent3"/>
                </a:solidFill>
                <a:latin typeface="Calibri"/>
                <a:ea typeface="Calibri"/>
                <a:cs typeface="Calibri"/>
                <a:sym typeface="Calibri"/>
              </a:defRPr>
            </a:lvl2pPr>
            <a:lvl3pPr marL="0" lvl="2" indent="0" algn="r">
              <a:spcBef>
                <a:spcPts val="0"/>
              </a:spcBef>
              <a:buNone/>
              <a:defRPr sz="900">
                <a:solidFill>
                  <a:schemeClr val="accent3"/>
                </a:solidFill>
                <a:latin typeface="Calibri"/>
                <a:ea typeface="Calibri"/>
                <a:cs typeface="Calibri"/>
                <a:sym typeface="Calibri"/>
              </a:defRPr>
            </a:lvl3pPr>
            <a:lvl4pPr marL="0" lvl="3" indent="0" algn="r">
              <a:spcBef>
                <a:spcPts val="0"/>
              </a:spcBef>
              <a:buNone/>
              <a:defRPr sz="900">
                <a:solidFill>
                  <a:schemeClr val="accent3"/>
                </a:solidFill>
                <a:latin typeface="Calibri"/>
                <a:ea typeface="Calibri"/>
                <a:cs typeface="Calibri"/>
                <a:sym typeface="Calibri"/>
              </a:defRPr>
            </a:lvl4pPr>
            <a:lvl5pPr marL="0" lvl="4" indent="0" algn="r">
              <a:spcBef>
                <a:spcPts val="0"/>
              </a:spcBef>
              <a:buNone/>
              <a:defRPr sz="900">
                <a:solidFill>
                  <a:schemeClr val="accent3"/>
                </a:solidFill>
                <a:latin typeface="Calibri"/>
                <a:ea typeface="Calibri"/>
                <a:cs typeface="Calibri"/>
                <a:sym typeface="Calibri"/>
              </a:defRPr>
            </a:lvl5pPr>
            <a:lvl6pPr marL="0" lvl="5" indent="0" algn="r">
              <a:spcBef>
                <a:spcPts val="0"/>
              </a:spcBef>
              <a:buNone/>
              <a:defRPr sz="900">
                <a:solidFill>
                  <a:schemeClr val="accent3"/>
                </a:solidFill>
                <a:latin typeface="Calibri"/>
                <a:ea typeface="Calibri"/>
                <a:cs typeface="Calibri"/>
                <a:sym typeface="Calibri"/>
              </a:defRPr>
            </a:lvl6pPr>
            <a:lvl7pPr marL="0" lvl="6" indent="0" algn="r">
              <a:spcBef>
                <a:spcPts val="0"/>
              </a:spcBef>
              <a:buNone/>
              <a:defRPr sz="900">
                <a:solidFill>
                  <a:schemeClr val="accent3"/>
                </a:solidFill>
                <a:latin typeface="Calibri"/>
                <a:ea typeface="Calibri"/>
                <a:cs typeface="Calibri"/>
                <a:sym typeface="Calibri"/>
              </a:defRPr>
            </a:lvl7pPr>
            <a:lvl8pPr marL="0" lvl="7" indent="0" algn="r">
              <a:spcBef>
                <a:spcPts val="0"/>
              </a:spcBef>
              <a:buNone/>
              <a:defRPr sz="900">
                <a:solidFill>
                  <a:schemeClr val="accent3"/>
                </a:solidFill>
                <a:latin typeface="Calibri"/>
                <a:ea typeface="Calibri"/>
                <a:cs typeface="Calibri"/>
                <a:sym typeface="Calibri"/>
              </a:defRPr>
            </a:lvl8pPr>
            <a:lvl9pPr marL="0" lvl="8" indent="0" algn="r">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76"/>
          <p:cNvSpPr txBox="1">
            <a:spLocks noGrp="1"/>
          </p:cNvSpPr>
          <p:nvPr>
            <p:ph type="body" idx="2"/>
          </p:nvPr>
        </p:nvSpPr>
        <p:spPr>
          <a:xfrm>
            <a:off x="363416" y="6462713"/>
            <a:ext cx="2262187" cy="2492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1400"/>
              <a:buNone/>
              <a:defRPr sz="1400" b="1" cap="none">
                <a:solidFill>
                  <a:srgbClr val="7F7F7F"/>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76"/>
          <p:cNvSpPr>
            <a:spLocks noGrp="1"/>
          </p:cNvSpPr>
          <p:nvPr>
            <p:ph type="pic" idx="3"/>
          </p:nvPr>
        </p:nvSpPr>
        <p:spPr>
          <a:xfrm>
            <a:off x="469045" y="0"/>
            <a:ext cx="5210175" cy="5961063"/>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85" name="Google Shape;185;p76"/>
          <p:cNvCxnSpPr/>
          <p:nvPr/>
        </p:nvCxnSpPr>
        <p:spPr>
          <a:xfrm>
            <a:off x="5679220" y="2286312"/>
            <a:ext cx="1717831" cy="0"/>
          </a:xfrm>
          <a:prstGeom prst="straightConnector1">
            <a:avLst/>
          </a:prstGeom>
          <a:noFill/>
          <a:ln w="57150" cap="flat" cmpd="sng">
            <a:solidFill>
              <a:schemeClr val="accent1"/>
            </a:solidFill>
            <a:prstDash val="solid"/>
            <a:miter lim="800000"/>
            <a:headEnd type="none" w="sm" len="sm"/>
            <a:tailEnd type="none" w="sm" len="sm"/>
          </a:ln>
        </p:spPr>
      </p:cxnSp>
      <p:grpSp>
        <p:nvGrpSpPr>
          <p:cNvPr id="186" name="Google Shape;186;p76"/>
          <p:cNvGrpSpPr/>
          <p:nvPr/>
        </p:nvGrpSpPr>
        <p:grpSpPr>
          <a:xfrm>
            <a:off x="11079786" y="421045"/>
            <a:ext cx="748798" cy="134113"/>
            <a:chOff x="4827813" y="2534636"/>
            <a:chExt cx="996651" cy="178504"/>
          </a:xfrm>
        </p:grpSpPr>
        <p:sp>
          <p:nvSpPr>
            <p:cNvPr id="187" name="Google Shape;187;p76"/>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76"/>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76"/>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76"/>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91" name="Google Shape;191;p76"/>
          <p:cNvSpPr/>
          <p:nvPr/>
        </p:nvSpPr>
        <p:spPr>
          <a:xfrm>
            <a:off x="10039330" y="896815"/>
            <a:ext cx="3298372" cy="3298372"/>
          </a:xfrm>
          <a:prstGeom prst="ellipse">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76"/>
          <p:cNvSpPr/>
          <p:nvPr/>
        </p:nvSpPr>
        <p:spPr>
          <a:xfrm>
            <a:off x="9720923" y="672411"/>
            <a:ext cx="1268186" cy="1268186"/>
          </a:xfrm>
          <a:prstGeom prst="ellipse">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93" name="Google Shape;193;p76"/>
          <p:cNvCxnSpPr/>
          <p:nvPr/>
        </p:nvCxnSpPr>
        <p:spPr>
          <a:xfrm>
            <a:off x="7508020" y="2286312"/>
            <a:ext cx="545734" cy="0"/>
          </a:xfrm>
          <a:prstGeom prst="straightConnector1">
            <a:avLst/>
          </a:prstGeom>
          <a:noFill/>
          <a:ln w="57150" cap="flat" cmpd="sng">
            <a:solidFill>
              <a:schemeClr val="accent1"/>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alf Image Horizontal">
  <p:cSld name="Half Image Horizontal">
    <p:spTree>
      <p:nvGrpSpPr>
        <p:cNvPr id="1" name="Shape 194"/>
        <p:cNvGrpSpPr/>
        <p:nvPr/>
      </p:nvGrpSpPr>
      <p:grpSpPr>
        <a:xfrm>
          <a:off x="0" y="0"/>
          <a:ext cx="0" cy="0"/>
          <a:chOff x="0" y="0"/>
          <a:chExt cx="0" cy="0"/>
        </a:xfrm>
      </p:grpSpPr>
      <p:sp>
        <p:nvSpPr>
          <p:cNvPr id="195" name="Google Shape;195;p77"/>
          <p:cNvSpPr txBox="1">
            <a:spLocks noGrp="1"/>
          </p:cNvSpPr>
          <p:nvPr>
            <p:ph type="title"/>
          </p:nvPr>
        </p:nvSpPr>
        <p:spPr>
          <a:xfrm>
            <a:off x="831850" y="3794663"/>
            <a:ext cx="10515600" cy="82323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600"/>
              <a:buFont typeface="Calibri"/>
              <a:buNone/>
              <a:defRPr sz="36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77"/>
          <p:cNvSpPr txBox="1">
            <a:spLocks noGrp="1"/>
          </p:cNvSpPr>
          <p:nvPr>
            <p:ph type="body" idx="1"/>
          </p:nvPr>
        </p:nvSpPr>
        <p:spPr>
          <a:xfrm>
            <a:off x="831850" y="4839691"/>
            <a:ext cx="10515600" cy="130537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1800"/>
              <a:buNone/>
              <a:defRPr sz="1800" b="0" cap="none"/>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77"/>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accent3"/>
                </a:solidFill>
                <a:latin typeface="Calibri"/>
                <a:ea typeface="Calibri"/>
                <a:cs typeface="Calibri"/>
                <a:sym typeface="Calibri"/>
              </a:defRPr>
            </a:lvl1pPr>
            <a:lvl2pPr marL="0" lvl="1" indent="0" algn="r">
              <a:spcBef>
                <a:spcPts val="0"/>
              </a:spcBef>
              <a:buNone/>
              <a:defRPr sz="900">
                <a:solidFill>
                  <a:schemeClr val="accent3"/>
                </a:solidFill>
                <a:latin typeface="Calibri"/>
                <a:ea typeface="Calibri"/>
                <a:cs typeface="Calibri"/>
                <a:sym typeface="Calibri"/>
              </a:defRPr>
            </a:lvl2pPr>
            <a:lvl3pPr marL="0" lvl="2" indent="0" algn="r">
              <a:spcBef>
                <a:spcPts val="0"/>
              </a:spcBef>
              <a:buNone/>
              <a:defRPr sz="900">
                <a:solidFill>
                  <a:schemeClr val="accent3"/>
                </a:solidFill>
                <a:latin typeface="Calibri"/>
                <a:ea typeface="Calibri"/>
                <a:cs typeface="Calibri"/>
                <a:sym typeface="Calibri"/>
              </a:defRPr>
            </a:lvl3pPr>
            <a:lvl4pPr marL="0" lvl="3" indent="0" algn="r">
              <a:spcBef>
                <a:spcPts val="0"/>
              </a:spcBef>
              <a:buNone/>
              <a:defRPr sz="900">
                <a:solidFill>
                  <a:schemeClr val="accent3"/>
                </a:solidFill>
                <a:latin typeface="Calibri"/>
                <a:ea typeface="Calibri"/>
                <a:cs typeface="Calibri"/>
                <a:sym typeface="Calibri"/>
              </a:defRPr>
            </a:lvl4pPr>
            <a:lvl5pPr marL="0" lvl="4" indent="0" algn="r">
              <a:spcBef>
                <a:spcPts val="0"/>
              </a:spcBef>
              <a:buNone/>
              <a:defRPr sz="900">
                <a:solidFill>
                  <a:schemeClr val="accent3"/>
                </a:solidFill>
                <a:latin typeface="Calibri"/>
                <a:ea typeface="Calibri"/>
                <a:cs typeface="Calibri"/>
                <a:sym typeface="Calibri"/>
              </a:defRPr>
            </a:lvl5pPr>
            <a:lvl6pPr marL="0" lvl="5" indent="0" algn="r">
              <a:spcBef>
                <a:spcPts val="0"/>
              </a:spcBef>
              <a:buNone/>
              <a:defRPr sz="900">
                <a:solidFill>
                  <a:schemeClr val="accent3"/>
                </a:solidFill>
                <a:latin typeface="Calibri"/>
                <a:ea typeface="Calibri"/>
                <a:cs typeface="Calibri"/>
                <a:sym typeface="Calibri"/>
              </a:defRPr>
            </a:lvl6pPr>
            <a:lvl7pPr marL="0" lvl="6" indent="0" algn="r">
              <a:spcBef>
                <a:spcPts val="0"/>
              </a:spcBef>
              <a:buNone/>
              <a:defRPr sz="900">
                <a:solidFill>
                  <a:schemeClr val="accent3"/>
                </a:solidFill>
                <a:latin typeface="Calibri"/>
                <a:ea typeface="Calibri"/>
                <a:cs typeface="Calibri"/>
                <a:sym typeface="Calibri"/>
              </a:defRPr>
            </a:lvl7pPr>
            <a:lvl8pPr marL="0" lvl="7" indent="0" algn="r">
              <a:spcBef>
                <a:spcPts val="0"/>
              </a:spcBef>
              <a:buNone/>
              <a:defRPr sz="900">
                <a:solidFill>
                  <a:schemeClr val="accent3"/>
                </a:solidFill>
                <a:latin typeface="Calibri"/>
                <a:ea typeface="Calibri"/>
                <a:cs typeface="Calibri"/>
                <a:sym typeface="Calibri"/>
              </a:defRPr>
            </a:lvl8pPr>
            <a:lvl9pPr marL="0" lvl="8" indent="0" algn="r">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8" name="Google Shape;198;p77"/>
          <p:cNvSpPr>
            <a:spLocks noGrp="1"/>
          </p:cNvSpPr>
          <p:nvPr>
            <p:ph type="pic" idx="2"/>
          </p:nvPr>
        </p:nvSpPr>
        <p:spPr>
          <a:xfrm>
            <a:off x="0" y="0"/>
            <a:ext cx="12192000" cy="3713018"/>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99" name="Google Shape;199;p77"/>
          <p:cNvCxnSpPr/>
          <p:nvPr/>
        </p:nvCxnSpPr>
        <p:spPr>
          <a:xfrm>
            <a:off x="5351690" y="3748188"/>
            <a:ext cx="1488621" cy="0"/>
          </a:xfrm>
          <a:prstGeom prst="straightConnector1">
            <a:avLst/>
          </a:prstGeom>
          <a:noFill/>
          <a:ln w="139700" cap="flat" cmpd="sng">
            <a:solidFill>
              <a:schemeClr val="accent1"/>
            </a:solidFill>
            <a:prstDash val="solid"/>
            <a:miter lim="800000"/>
            <a:headEnd type="none" w="sm" len="sm"/>
            <a:tailEnd type="none" w="sm" len="sm"/>
          </a:ln>
        </p:spPr>
      </p:cxnSp>
      <p:sp>
        <p:nvSpPr>
          <p:cNvPr id="200" name="Google Shape;200;p77"/>
          <p:cNvSpPr txBox="1">
            <a:spLocks noGrp="1"/>
          </p:cNvSpPr>
          <p:nvPr>
            <p:ph type="body" idx="3"/>
          </p:nvPr>
        </p:nvSpPr>
        <p:spPr>
          <a:xfrm>
            <a:off x="363416" y="6462713"/>
            <a:ext cx="2262187" cy="2492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1400"/>
              <a:buNone/>
              <a:defRPr sz="1400" b="1" cap="none">
                <a:solidFill>
                  <a:srgbClr val="7F7F7F"/>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1" name="Google Shape;201;p77"/>
          <p:cNvGrpSpPr/>
          <p:nvPr/>
        </p:nvGrpSpPr>
        <p:grpSpPr>
          <a:xfrm>
            <a:off x="5721601" y="4594679"/>
            <a:ext cx="748798" cy="134113"/>
            <a:chOff x="4827813" y="2534636"/>
            <a:chExt cx="996651" cy="178504"/>
          </a:xfrm>
        </p:grpSpPr>
        <p:sp>
          <p:nvSpPr>
            <p:cNvPr id="202" name="Google Shape;202;p77"/>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77"/>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77"/>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77"/>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06"/>
        <p:cNvGrpSpPr/>
        <p:nvPr/>
      </p:nvGrpSpPr>
      <p:grpSpPr>
        <a:xfrm>
          <a:off x="0" y="0"/>
          <a:ext cx="0" cy="0"/>
          <a:chOff x="0" y="0"/>
          <a:chExt cx="0" cy="0"/>
        </a:xfrm>
      </p:grpSpPr>
      <p:sp>
        <p:nvSpPr>
          <p:cNvPr id="207" name="Google Shape;207;p78"/>
          <p:cNvSpPr txBox="1">
            <a:spLocks noGrp="1"/>
          </p:cNvSpPr>
          <p:nvPr>
            <p:ph type="title"/>
          </p:nvPr>
        </p:nvSpPr>
        <p:spPr>
          <a:xfrm>
            <a:off x="4712885" y="2704121"/>
            <a:ext cx="6556248" cy="75027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b="1" cap="none">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09" name="Google Shape;209;p78"/>
          <p:cNvCxnSpPr/>
          <p:nvPr/>
        </p:nvCxnSpPr>
        <p:spPr>
          <a:xfrm>
            <a:off x="4827813" y="3760408"/>
            <a:ext cx="1488621" cy="0"/>
          </a:xfrm>
          <a:prstGeom prst="straightConnector1">
            <a:avLst/>
          </a:prstGeom>
          <a:noFill/>
          <a:ln w="57150" cap="flat" cmpd="sng">
            <a:solidFill>
              <a:schemeClr val="accent1"/>
            </a:solidFill>
            <a:prstDash val="solid"/>
            <a:miter lim="800000"/>
            <a:headEnd type="none" w="sm" len="sm"/>
            <a:tailEnd type="none" w="sm" len="sm"/>
          </a:ln>
        </p:spPr>
      </p:cxnSp>
      <p:sp>
        <p:nvSpPr>
          <p:cNvPr id="210" name="Google Shape;210;p78"/>
          <p:cNvSpPr>
            <a:spLocks noGrp="1"/>
          </p:cNvSpPr>
          <p:nvPr>
            <p:ph type="pic" idx="2"/>
          </p:nvPr>
        </p:nvSpPr>
        <p:spPr>
          <a:xfrm>
            <a:off x="0" y="1"/>
            <a:ext cx="4424363" cy="6858000"/>
          </a:xfrm>
          <a:prstGeom prst="rect">
            <a:avLst/>
          </a:prstGeom>
          <a:solidFill>
            <a:schemeClr val="lt2"/>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11" name="Google Shape;211;p78" descr="Envelope"/>
          <p:cNvPicPr preferRelativeResize="0"/>
          <p:nvPr/>
        </p:nvPicPr>
        <p:blipFill rotWithShape="1">
          <a:blip r:embed="rId2">
            <a:alphaModFix/>
          </a:blip>
          <a:srcRect/>
          <a:stretch/>
        </p:blipFill>
        <p:spPr>
          <a:xfrm>
            <a:off x="4834803" y="4029040"/>
            <a:ext cx="469232" cy="469232"/>
          </a:xfrm>
          <a:prstGeom prst="rect">
            <a:avLst/>
          </a:prstGeom>
          <a:noFill/>
          <a:ln>
            <a:noFill/>
          </a:ln>
        </p:spPr>
      </p:pic>
      <p:sp>
        <p:nvSpPr>
          <p:cNvPr id="212" name="Google Shape;212;p78"/>
          <p:cNvSpPr txBox="1">
            <a:spLocks noGrp="1"/>
          </p:cNvSpPr>
          <p:nvPr>
            <p:ph type="subTitle" idx="1"/>
          </p:nvPr>
        </p:nvSpPr>
        <p:spPr>
          <a:xfrm>
            <a:off x="5406809" y="4126311"/>
            <a:ext cx="3640478" cy="43393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0" cap="none"/>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3" name="Google Shape;213;p78"/>
          <p:cNvSpPr txBox="1">
            <a:spLocks noGrp="1"/>
          </p:cNvSpPr>
          <p:nvPr>
            <p:ph type="body" idx="3"/>
          </p:nvPr>
        </p:nvSpPr>
        <p:spPr>
          <a:xfrm>
            <a:off x="5408614" y="4836222"/>
            <a:ext cx="3638674" cy="4539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cap="none"/>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14" name="Google Shape;214;p78"/>
          <p:cNvGrpSpPr/>
          <p:nvPr/>
        </p:nvGrpSpPr>
        <p:grpSpPr>
          <a:xfrm>
            <a:off x="4793474" y="2475187"/>
            <a:ext cx="748798" cy="134113"/>
            <a:chOff x="4827813" y="2534636"/>
            <a:chExt cx="996651" cy="178504"/>
          </a:xfrm>
        </p:grpSpPr>
        <p:sp>
          <p:nvSpPr>
            <p:cNvPr id="215" name="Google Shape;215;p78"/>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78"/>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78"/>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78"/>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19" name="Google Shape;219;p78" descr="Link"/>
          <p:cNvPicPr preferRelativeResize="0"/>
          <p:nvPr/>
        </p:nvPicPr>
        <p:blipFill rotWithShape="1">
          <a:blip r:embed="rId3">
            <a:alphaModFix/>
          </a:blip>
          <a:srcRect/>
          <a:stretch/>
        </p:blipFill>
        <p:spPr>
          <a:xfrm>
            <a:off x="4787152" y="4809677"/>
            <a:ext cx="542081" cy="54208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20"/>
        <p:cNvGrpSpPr/>
        <p:nvPr/>
      </p:nvGrpSpPr>
      <p:grpSpPr>
        <a:xfrm>
          <a:off x="0" y="0"/>
          <a:ext cx="0" cy="0"/>
          <a:chOff x="0" y="0"/>
          <a:chExt cx="0" cy="0"/>
        </a:xfrm>
      </p:grpSpPr>
      <p:sp>
        <p:nvSpPr>
          <p:cNvPr id="221" name="Google Shape;221;p59"/>
          <p:cNvSpPr txBox="1">
            <a:spLocks noGrp="1"/>
          </p:cNvSpPr>
          <p:nvPr>
            <p:ph type="ctrTitle"/>
          </p:nvPr>
        </p:nvSpPr>
        <p:spPr>
          <a:xfrm>
            <a:off x="4686300" y="2726872"/>
            <a:ext cx="7233557" cy="8320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b="1"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59"/>
          <p:cNvSpPr txBox="1">
            <a:spLocks noGrp="1"/>
          </p:cNvSpPr>
          <p:nvPr>
            <p:ph type="subTitle" idx="1"/>
          </p:nvPr>
        </p:nvSpPr>
        <p:spPr>
          <a:xfrm>
            <a:off x="4686300" y="3569380"/>
            <a:ext cx="7233557" cy="365125"/>
          </a:xfrm>
          <a:prstGeom prst="rect">
            <a:avLst/>
          </a:prstGeom>
          <a:noFill/>
          <a:ln>
            <a:noFill/>
          </a:ln>
        </p:spPr>
        <p:txBody>
          <a:bodyPr spcFirstLastPara="1" wrap="square" lIns="0" tIns="45700" rIns="91425" bIns="45700" anchor="t" anchorCtr="0">
            <a:normAutofit/>
          </a:bodyPr>
          <a:lstStyle>
            <a:lvl1pPr lvl="0" algn="l">
              <a:lnSpc>
                <a:spcPct val="90000"/>
              </a:lnSpc>
              <a:spcBef>
                <a:spcPts val="1000"/>
              </a:spcBef>
              <a:spcAft>
                <a:spcPts val="0"/>
              </a:spcAft>
              <a:buClr>
                <a:schemeClr val="dk1"/>
              </a:buClr>
              <a:buSzPts val="1800"/>
              <a:buNone/>
              <a:defRPr sz="1800" b="0" cap="none">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3" name="Google Shape;22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24" name="Google Shape;224;p59"/>
          <p:cNvCxnSpPr/>
          <p:nvPr/>
        </p:nvCxnSpPr>
        <p:spPr>
          <a:xfrm>
            <a:off x="4827813" y="4082142"/>
            <a:ext cx="1488621" cy="0"/>
          </a:xfrm>
          <a:prstGeom prst="straightConnector1">
            <a:avLst/>
          </a:prstGeom>
          <a:noFill/>
          <a:ln w="57150" cap="flat" cmpd="sng">
            <a:solidFill>
              <a:schemeClr val="accent1"/>
            </a:solidFill>
            <a:prstDash val="solid"/>
            <a:miter lim="800000"/>
            <a:headEnd type="none" w="sm" len="sm"/>
            <a:tailEnd type="none" w="sm" len="sm"/>
          </a:ln>
        </p:spPr>
      </p:cxnSp>
      <p:grpSp>
        <p:nvGrpSpPr>
          <p:cNvPr id="225" name="Google Shape;225;p59"/>
          <p:cNvGrpSpPr/>
          <p:nvPr/>
        </p:nvGrpSpPr>
        <p:grpSpPr>
          <a:xfrm>
            <a:off x="4793474" y="2475187"/>
            <a:ext cx="748798" cy="134113"/>
            <a:chOff x="4827813" y="2534636"/>
            <a:chExt cx="996651" cy="178504"/>
          </a:xfrm>
        </p:grpSpPr>
        <p:sp>
          <p:nvSpPr>
            <p:cNvPr id="226" name="Google Shape;226;p59"/>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59"/>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59"/>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59"/>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30" name="Google Shape;230;p59"/>
          <p:cNvSpPr/>
          <p:nvPr/>
        </p:nvSpPr>
        <p:spPr>
          <a:xfrm>
            <a:off x="0" y="0"/>
            <a:ext cx="4424363"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
        <p:cNvGrpSpPr/>
        <p:nvPr/>
      </p:nvGrpSpPr>
      <p:grpSpPr>
        <a:xfrm>
          <a:off x="0" y="0"/>
          <a:ext cx="0" cy="0"/>
          <a:chOff x="0" y="0"/>
          <a:chExt cx="0" cy="0"/>
        </a:xfrm>
      </p:grpSpPr>
      <p:sp>
        <p:nvSpPr>
          <p:cNvPr id="26" name="Google Shape;26;p55"/>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accent3"/>
                </a:solidFill>
                <a:latin typeface="Calibri"/>
                <a:ea typeface="Calibri"/>
                <a:cs typeface="Calibri"/>
                <a:sym typeface="Calibri"/>
              </a:defRPr>
            </a:lvl1pPr>
            <a:lvl2pPr marL="0" lvl="1" indent="0" algn="r">
              <a:spcBef>
                <a:spcPts val="0"/>
              </a:spcBef>
              <a:buNone/>
              <a:defRPr sz="900" b="0" i="0" u="none" strike="noStrike" cap="none">
                <a:solidFill>
                  <a:schemeClr val="accent3"/>
                </a:solidFill>
                <a:latin typeface="Calibri"/>
                <a:ea typeface="Calibri"/>
                <a:cs typeface="Calibri"/>
                <a:sym typeface="Calibri"/>
              </a:defRPr>
            </a:lvl2pPr>
            <a:lvl3pPr marL="0" lvl="2" indent="0" algn="r">
              <a:spcBef>
                <a:spcPts val="0"/>
              </a:spcBef>
              <a:buNone/>
              <a:defRPr sz="900" b="0" i="0" u="none" strike="noStrike" cap="none">
                <a:solidFill>
                  <a:schemeClr val="accent3"/>
                </a:solidFill>
                <a:latin typeface="Calibri"/>
                <a:ea typeface="Calibri"/>
                <a:cs typeface="Calibri"/>
                <a:sym typeface="Calibri"/>
              </a:defRPr>
            </a:lvl3pPr>
            <a:lvl4pPr marL="0" lvl="3" indent="0" algn="r">
              <a:spcBef>
                <a:spcPts val="0"/>
              </a:spcBef>
              <a:buNone/>
              <a:defRPr sz="900" b="0" i="0" u="none" strike="noStrike" cap="none">
                <a:solidFill>
                  <a:schemeClr val="accent3"/>
                </a:solidFill>
                <a:latin typeface="Calibri"/>
                <a:ea typeface="Calibri"/>
                <a:cs typeface="Calibri"/>
                <a:sym typeface="Calibri"/>
              </a:defRPr>
            </a:lvl4pPr>
            <a:lvl5pPr marL="0" lvl="4" indent="0" algn="r">
              <a:spcBef>
                <a:spcPts val="0"/>
              </a:spcBef>
              <a:buNone/>
              <a:defRPr sz="900" b="0" i="0" u="none" strike="noStrike" cap="none">
                <a:solidFill>
                  <a:schemeClr val="accent3"/>
                </a:solidFill>
                <a:latin typeface="Calibri"/>
                <a:ea typeface="Calibri"/>
                <a:cs typeface="Calibri"/>
                <a:sym typeface="Calibri"/>
              </a:defRPr>
            </a:lvl5pPr>
            <a:lvl6pPr marL="0" lvl="5" indent="0" algn="r">
              <a:spcBef>
                <a:spcPts val="0"/>
              </a:spcBef>
              <a:buNone/>
              <a:defRPr sz="900" b="0" i="0" u="none" strike="noStrike" cap="none">
                <a:solidFill>
                  <a:schemeClr val="accent3"/>
                </a:solidFill>
                <a:latin typeface="Calibri"/>
                <a:ea typeface="Calibri"/>
                <a:cs typeface="Calibri"/>
                <a:sym typeface="Calibri"/>
              </a:defRPr>
            </a:lvl6pPr>
            <a:lvl7pPr marL="0" lvl="6" indent="0" algn="r">
              <a:spcBef>
                <a:spcPts val="0"/>
              </a:spcBef>
              <a:buNone/>
              <a:defRPr sz="900" b="0" i="0" u="none" strike="noStrike" cap="none">
                <a:solidFill>
                  <a:schemeClr val="accent3"/>
                </a:solidFill>
                <a:latin typeface="Calibri"/>
                <a:ea typeface="Calibri"/>
                <a:cs typeface="Calibri"/>
                <a:sym typeface="Calibri"/>
              </a:defRPr>
            </a:lvl7pPr>
            <a:lvl8pPr marL="0" lvl="7" indent="0" algn="r">
              <a:spcBef>
                <a:spcPts val="0"/>
              </a:spcBef>
              <a:buNone/>
              <a:defRPr sz="900" b="0" i="0" u="none" strike="noStrike" cap="none">
                <a:solidFill>
                  <a:schemeClr val="accent3"/>
                </a:solidFill>
                <a:latin typeface="Calibri"/>
                <a:ea typeface="Calibri"/>
                <a:cs typeface="Calibri"/>
                <a:sym typeface="Calibri"/>
              </a:defRPr>
            </a:lvl8pPr>
            <a:lvl9pPr marL="0" lvl="8" indent="0" algn="r">
              <a:spcBef>
                <a:spcPts val="0"/>
              </a:spcBef>
              <a:buNone/>
              <a:defRPr sz="900" b="0" i="0" u="none" strike="noStrike" cap="none">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55"/>
          <p:cNvCxnSpPr/>
          <p:nvPr/>
        </p:nvCxnSpPr>
        <p:spPr>
          <a:xfrm>
            <a:off x="-24055" y="1452565"/>
            <a:ext cx="1717831" cy="0"/>
          </a:xfrm>
          <a:prstGeom prst="straightConnector1">
            <a:avLst/>
          </a:prstGeom>
          <a:noFill/>
          <a:ln w="57150" cap="flat" cmpd="sng">
            <a:solidFill>
              <a:schemeClr val="accent1"/>
            </a:solidFill>
            <a:prstDash val="solid"/>
            <a:miter lim="800000"/>
            <a:headEnd type="none" w="sm" len="sm"/>
            <a:tailEnd type="none" w="sm" len="sm"/>
          </a:ln>
        </p:spPr>
      </p:cxnSp>
      <p:cxnSp>
        <p:nvCxnSpPr>
          <p:cNvPr id="28" name="Google Shape;28;p55"/>
          <p:cNvCxnSpPr/>
          <p:nvPr/>
        </p:nvCxnSpPr>
        <p:spPr>
          <a:xfrm>
            <a:off x="1804745" y="1452565"/>
            <a:ext cx="545734" cy="0"/>
          </a:xfrm>
          <a:prstGeom prst="straightConnector1">
            <a:avLst/>
          </a:prstGeom>
          <a:noFill/>
          <a:ln w="57150" cap="flat" cmpd="sng">
            <a:solidFill>
              <a:schemeClr val="accent1"/>
            </a:solidFill>
            <a:prstDash val="solid"/>
            <a:miter lim="800000"/>
            <a:headEnd type="none" w="sm" len="sm"/>
            <a:tailEnd type="none" w="sm" len="sm"/>
          </a:ln>
        </p:spPr>
      </p:cxnSp>
      <p:cxnSp>
        <p:nvCxnSpPr>
          <p:cNvPr id="29" name="Google Shape;29;p55"/>
          <p:cNvCxnSpPr/>
          <p:nvPr/>
        </p:nvCxnSpPr>
        <p:spPr>
          <a:xfrm rot="10800000" flipH="1">
            <a:off x="2454442" y="1429119"/>
            <a:ext cx="9737558" cy="15383"/>
          </a:xfrm>
          <a:prstGeom prst="straightConnector1">
            <a:avLst/>
          </a:prstGeom>
          <a:noFill/>
          <a:ln w="9525" cap="flat" cmpd="sng">
            <a:solidFill>
              <a:schemeClr val="accent1"/>
            </a:solidFill>
            <a:prstDash val="solid"/>
            <a:miter lim="800000"/>
            <a:headEnd type="none" w="sm" len="sm"/>
            <a:tailEnd type="none" w="sm" len="sm"/>
          </a:ln>
        </p:spPr>
      </p:cxnSp>
      <p:grpSp>
        <p:nvGrpSpPr>
          <p:cNvPr id="30" name="Google Shape;30;p55"/>
          <p:cNvGrpSpPr/>
          <p:nvPr/>
        </p:nvGrpSpPr>
        <p:grpSpPr>
          <a:xfrm>
            <a:off x="363416" y="421045"/>
            <a:ext cx="748798" cy="134113"/>
            <a:chOff x="4827813" y="2534636"/>
            <a:chExt cx="996651" cy="178504"/>
          </a:xfrm>
        </p:grpSpPr>
        <p:sp>
          <p:nvSpPr>
            <p:cNvPr id="31" name="Google Shape;31;p55"/>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32;p55"/>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55"/>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55"/>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5" name="Google Shape;35;p55"/>
          <p:cNvSpPr txBox="1">
            <a:spLocks noGrp="1"/>
          </p:cNvSpPr>
          <p:nvPr>
            <p:ph type="body" idx="1"/>
          </p:nvPr>
        </p:nvSpPr>
        <p:spPr>
          <a:xfrm>
            <a:off x="363416" y="1825625"/>
            <a:ext cx="11465168"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31"/>
        <p:cNvGrpSpPr/>
        <p:nvPr/>
      </p:nvGrpSpPr>
      <p:grpSpPr>
        <a:xfrm>
          <a:off x="0" y="0"/>
          <a:ext cx="0" cy="0"/>
          <a:chOff x="0" y="0"/>
          <a:chExt cx="0" cy="0"/>
        </a:xfrm>
      </p:grpSpPr>
      <p:sp>
        <p:nvSpPr>
          <p:cNvPr id="232" name="Google Shape;232;p79"/>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accent3"/>
                </a:solidFill>
                <a:latin typeface="Calibri"/>
                <a:ea typeface="Calibri"/>
                <a:cs typeface="Calibri"/>
                <a:sym typeface="Calibri"/>
              </a:defRPr>
            </a:lvl1pPr>
            <a:lvl2pPr marL="0" lvl="1" indent="0" algn="r">
              <a:spcBef>
                <a:spcPts val="0"/>
              </a:spcBef>
              <a:buNone/>
              <a:defRPr sz="900">
                <a:solidFill>
                  <a:schemeClr val="accent3"/>
                </a:solidFill>
                <a:latin typeface="Calibri"/>
                <a:ea typeface="Calibri"/>
                <a:cs typeface="Calibri"/>
                <a:sym typeface="Calibri"/>
              </a:defRPr>
            </a:lvl2pPr>
            <a:lvl3pPr marL="0" lvl="2" indent="0" algn="r">
              <a:spcBef>
                <a:spcPts val="0"/>
              </a:spcBef>
              <a:buNone/>
              <a:defRPr sz="900">
                <a:solidFill>
                  <a:schemeClr val="accent3"/>
                </a:solidFill>
                <a:latin typeface="Calibri"/>
                <a:ea typeface="Calibri"/>
                <a:cs typeface="Calibri"/>
                <a:sym typeface="Calibri"/>
              </a:defRPr>
            </a:lvl3pPr>
            <a:lvl4pPr marL="0" lvl="3" indent="0" algn="r">
              <a:spcBef>
                <a:spcPts val="0"/>
              </a:spcBef>
              <a:buNone/>
              <a:defRPr sz="900">
                <a:solidFill>
                  <a:schemeClr val="accent3"/>
                </a:solidFill>
                <a:latin typeface="Calibri"/>
                <a:ea typeface="Calibri"/>
                <a:cs typeface="Calibri"/>
                <a:sym typeface="Calibri"/>
              </a:defRPr>
            </a:lvl4pPr>
            <a:lvl5pPr marL="0" lvl="4" indent="0" algn="r">
              <a:spcBef>
                <a:spcPts val="0"/>
              </a:spcBef>
              <a:buNone/>
              <a:defRPr sz="900">
                <a:solidFill>
                  <a:schemeClr val="accent3"/>
                </a:solidFill>
                <a:latin typeface="Calibri"/>
                <a:ea typeface="Calibri"/>
                <a:cs typeface="Calibri"/>
                <a:sym typeface="Calibri"/>
              </a:defRPr>
            </a:lvl5pPr>
            <a:lvl6pPr marL="0" lvl="5" indent="0" algn="r">
              <a:spcBef>
                <a:spcPts val="0"/>
              </a:spcBef>
              <a:buNone/>
              <a:defRPr sz="900">
                <a:solidFill>
                  <a:schemeClr val="accent3"/>
                </a:solidFill>
                <a:latin typeface="Calibri"/>
                <a:ea typeface="Calibri"/>
                <a:cs typeface="Calibri"/>
                <a:sym typeface="Calibri"/>
              </a:defRPr>
            </a:lvl6pPr>
            <a:lvl7pPr marL="0" lvl="6" indent="0" algn="r">
              <a:spcBef>
                <a:spcPts val="0"/>
              </a:spcBef>
              <a:buNone/>
              <a:defRPr sz="900">
                <a:solidFill>
                  <a:schemeClr val="accent3"/>
                </a:solidFill>
                <a:latin typeface="Calibri"/>
                <a:ea typeface="Calibri"/>
                <a:cs typeface="Calibri"/>
                <a:sym typeface="Calibri"/>
              </a:defRPr>
            </a:lvl7pPr>
            <a:lvl8pPr marL="0" lvl="7" indent="0" algn="r">
              <a:spcBef>
                <a:spcPts val="0"/>
              </a:spcBef>
              <a:buNone/>
              <a:defRPr sz="900">
                <a:solidFill>
                  <a:schemeClr val="accent3"/>
                </a:solidFill>
                <a:latin typeface="Calibri"/>
                <a:ea typeface="Calibri"/>
                <a:cs typeface="Calibri"/>
                <a:sym typeface="Calibri"/>
              </a:defRPr>
            </a:lvl8pPr>
            <a:lvl9pPr marL="0" lvl="8" indent="0" algn="r">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3" name="Google Shape;233;p79"/>
          <p:cNvCxnSpPr/>
          <p:nvPr/>
        </p:nvCxnSpPr>
        <p:spPr>
          <a:xfrm>
            <a:off x="5679220" y="2286312"/>
            <a:ext cx="1717831" cy="0"/>
          </a:xfrm>
          <a:prstGeom prst="straightConnector1">
            <a:avLst/>
          </a:prstGeom>
          <a:noFill/>
          <a:ln w="57150" cap="flat" cmpd="sng">
            <a:solidFill>
              <a:schemeClr val="accent1"/>
            </a:solidFill>
            <a:prstDash val="solid"/>
            <a:miter lim="800000"/>
            <a:headEnd type="none" w="sm" len="sm"/>
            <a:tailEnd type="none" w="sm" len="sm"/>
          </a:ln>
        </p:spPr>
      </p:cxnSp>
      <p:grpSp>
        <p:nvGrpSpPr>
          <p:cNvPr id="234" name="Google Shape;234;p79"/>
          <p:cNvGrpSpPr/>
          <p:nvPr/>
        </p:nvGrpSpPr>
        <p:grpSpPr>
          <a:xfrm>
            <a:off x="11079786" y="421045"/>
            <a:ext cx="748798" cy="134113"/>
            <a:chOff x="4827813" y="2534636"/>
            <a:chExt cx="996651" cy="178504"/>
          </a:xfrm>
        </p:grpSpPr>
        <p:sp>
          <p:nvSpPr>
            <p:cNvPr id="235" name="Google Shape;235;p79"/>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79"/>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79"/>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79"/>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239" name="Google Shape;239;p79"/>
          <p:cNvCxnSpPr/>
          <p:nvPr/>
        </p:nvCxnSpPr>
        <p:spPr>
          <a:xfrm>
            <a:off x="7508020" y="2286312"/>
            <a:ext cx="545734" cy="0"/>
          </a:xfrm>
          <a:prstGeom prst="straightConnector1">
            <a:avLst/>
          </a:prstGeom>
          <a:noFill/>
          <a:ln w="57150" cap="flat" cmpd="sng">
            <a:solidFill>
              <a:schemeClr val="accent1"/>
            </a:solidFill>
            <a:prstDash val="solid"/>
            <a:miter lim="800000"/>
            <a:headEnd type="none" w="sm" len="sm"/>
            <a:tailEnd type="none" w="sm" len="sm"/>
          </a:ln>
        </p:spPr>
      </p:cxnSp>
      <p:sp>
        <p:nvSpPr>
          <p:cNvPr id="240" name="Google Shape;240;p79"/>
          <p:cNvSpPr/>
          <p:nvPr/>
        </p:nvSpPr>
        <p:spPr>
          <a:xfrm>
            <a:off x="469044" y="1"/>
            <a:ext cx="5210176" cy="596106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41" name="Google Shape;241;p79"/>
          <p:cNvCxnSpPr/>
          <p:nvPr/>
        </p:nvCxnSpPr>
        <p:spPr>
          <a:xfrm>
            <a:off x="1001746" y="1290512"/>
            <a:ext cx="1488621" cy="0"/>
          </a:xfrm>
          <a:prstGeom prst="straightConnector1">
            <a:avLst/>
          </a:prstGeom>
          <a:noFill/>
          <a:ln w="57150" cap="flat" cmpd="sng">
            <a:solidFill>
              <a:schemeClr val="lt1"/>
            </a:solidFill>
            <a:prstDash val="solid"/>
            <a:miter lim="800000"/>
            <a:headEnd type="none" w="sm" len="sm"/>
            <a:tailEnd type="none" w="sm" len="sm"/>
          </a:ln>
        </p:spPr>
      </p:cxnSp>
      <p:sp>
        <p:nvSpPr>
          <p:cNvPr id="242" name="Google Shape;242;p79"/>
          <p:cNvSpPr txBox="1">
            <a:spLocks noGrp="1"/>
          </p:cNvSpPr>
          <p:nvPr>
            <p:ph type="title"/>
          </p:nvPr>
        </p:nvSpPr>
        <p:spPr>
          <a:xfrm>
            <a:off x="915466" y="1276857"/>
            <a:ext cx="4097778" cy="12553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Calibri"/>
              <a:buNone/>
              <a:defRPr sz="3600" b="1" cap="none">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79"/>
          <p:cNvSpPr txBox="1">
            <a:spLocks noGrp="1"/>
          </p:cNvSpPr>
          <p:nvPr>
            <p:ph type="body" idx="1"/>
          </p:nvPr>
        </p:nvSpPr>
        <p:spPr>
          <a:xfrm>
            <a:off x="915467" y="2620651"/>
            <a:ext cx="4097778" cy="1933681"/>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b="0" cap="none">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244"/>
        <p:cNvGrpSpPr/>
        <p:nvPr/>
      </p:nvGrpSpPr>
      <p:grpSpPr>
        <a:xfrm>
          <a:off x="0" y="0"/>
          <a:ext cx="0" cy="0"/>
          <a:chOff x="0" y="0"/>
          <a:chExt cx="0" cy="0"/>
        </a:xfrm>
      </p:grpSpPr>
      <p:sp>
        <p:nvSpPr>
          <p:cNvPr id="245" name="Google Shape;245;p80"/>
          <p:cNvSpPr txBox="1">
            <a:spLocks noGrp="1"/>
          </p:cNvSpPr>
          <p:nvPr>
            <p:ph type="title"/>
          </p:nvPr>
        </p:nvSpPr>
        <p:spPr>
          <a:xfrm>
            <a:off x="831850" y="3794663"/>
            <a:ext cx="10515600" cy="82323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600"/>
              <a:buFont typeface="Calibri"/>
              <a:buNone/>
              <a:defRPr sz="36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80"/>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accent3"/>
                </a:solidFill>
                <a:latin typeface="Calibri"/>
                <a:ea typeface="Calibri"/>
                <a:cs typeface="Calibri"/>
                <a:sym typeface="Calibri"/>
              </a:defRPr>
            </a:lvl1pPr>
            <a:lvl2pPr marL="0" lvl="1" indent="0" algn="r">
              <a:spcBef>
                <a:spcPts val="0"/>
              </a:spcBef>
              <a:buNone/>
              <a:defRPr sz="900">
                <a:solidFill>
                  <a:schemeClr val="accent3"/>
                </a:solidFill>
                <a:latin typeface="Calibri"/>
                <a:ea typeface="Calibri"/>
                <a:cs typeface="Calibri"/>
                <a:sym typeface="Calibri"/>
              </a:defRPr>
            </a:lvl2pPr>
            <a:lvl3pPr marL="0" lvl="2" indent="0" algn="r">
              <a:spcBef>
                <a:spcPts val="0"/>
              </a:spcBef>
              <a:buNone/>
              <a:defRPr sz="900">
                <a:solidFill>
                  <a:schemeClr val="accent3"/>
                </a:solidFill>
                <a:latin typeface="Calibri"/>
                <a:ea typeface="Calibri"/>
                <a:cs typeface="Calibri"/>
                <a:sym typeface="Calibri"/>
              </a:defRPr>
            </a:lvl3pPr>
            <a:lvl4pPr marL="0" lvl="3" indent="0" algn="r">
              <a:spcBef>
                <a:spcPts val="0"/>
              </a:spcBef>
              <a:buNone/>
              <a:defRPr sz="900">
                <a:solidFill>
                  <a:schemeClr val="accent3"/>
                </a:solidFill>
                <a:latin typeface="Calibri"/>
                <a:ea typeface="Calibri"/>
                <a:cs typeface="Calibri"/>
                <a:sym typeface="Calibri"/>
              </a:defRPr>
            </a:lvl4pPr>
            <a:lvl5pPr marL="0" lvl="4" indent="0" algn="r">
              <a:spcBef>
                <a:spcPts val="0"/>
              </a:spcBef>
              <a:buNone/>
              <a:defRPr sz="900">
                <a:solidFill>
                  <a:schemeClr val="accent3"/>
                </a:solidFill>
                <a:latin typeface="Calibri"/>
                <a:ea typeface="Calibri"/>
                <a:cs typeface="Calibri"/>
                <a:sym typeface="Calibri"/>
              </a:defRPr>
            </a:lvl5pPr>
            <a:lvl6pPr marL="0" lvl="5" indent="0" algn="r">
              <a:spcBef>
                <a:spcPts val="0"/>
              </a:spcBef>
              <a:buNone/>
              <a:defRPr sz="900">
                <a:solidFill>
                  <a:schemeClr val="accent3"/>
                </a:solidFill>
                <a:latin typeface="Calibri"/>
                <a:ea typeface="Calibri"/>
                <a:cs typeface="Calibri"/>
                <a:sym typeface="Calibri"/>
              </a:defRPr>
            </a:lvl6pPr>
            <a:lvl7pPr marL="0" lvl="6" indent="0" algn="r">
              <a:spcBef>
                <a:spcPts val="0"/>
              </a:spcBef>
              <a:buNone/>
              <a:defRPr sz="900">
                <a:solidFill>
                  <a:schemeClr val="accent3"/>
                </a:solidFill>
                <a:latin typeface="Calibri"/>
                <a:ea typeface="Calibri"/>
                <a:cs typeface="Calibri"/>
                <a:sym typeface="Calibri"/>
              </a:defRPr>
            </a:lvl7pPr>
            <a:lvl8pPr marL="0" lvl="7" indent="0" algn="r">
              <a:spcBef>
                <a:spcPts val="0"/>
              </a:spcBef>
              <a:buNone/>
              <a:defRPr sz="900">
                <a:solidFill>
                  <a:schemeClr val="accent3"/>
                </a:solidFill>
                <a:latin typeface="Calibri"/>
                <a:ea typeface="Calibri"/>
                <a:cs typeface="Calibri"/>
                <a:sym typeface="Calibri"/>
              </a:defRPr>
            </a:lvl8pPr>
            <a:lvl9pPr marL="0" lvl="8" indent="0" algn="r">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7" name="Google Shape;247;p80"/>
          <p:cNvCxnSpPr/>
          <p:nvPr/>
        </p:nvCxnSpPr>
        <p:spPr>
          <a:xfrm>
            <a:off x="5351690" y="3748188"/>
            <a:ext cx="1488621" cy="0"/>
          </a:xfrm>
          <a:prstGeom prst="straightConnector1">
            <a:avLst/>
          </a:prstGeom>
          <a:noFill/>
          <a:ln w="139700" cap="flat" cmpd="sng">
            <a:solidFill>
              <a:schemeClr val="accent1"/>
            </a:solidFill>
            <a:prstDash val="solid"/>
            <a:miter lim="800000"/>
            <a:headEnd type="none" w="sm" len="sm"/>
            <a:tailEnd type="none" w="sm" len="sm"/>
          </a:ln>
        </p:spPr>
      </p:cxnSp>
      <p:grpSp>
        <p:nvGrpSpPr>
          <p:cNvPr id="248" name="Google Shape;248;p80"/>
          <p:cNvGrpSpPr/>
          <p:nvPr/>
        </p:nvGrpSpPr>
        <p:grpSpPr>
          <a:xfrm>
            <a:off x="5721601" y="4594679"/>
            <a:ext cx="748798" cy="134113"/>
            <a:chOff x="4827813" y="2534636"/>
            <a:chExt cx="996651" cy="178504"/>
          </a:xfrm>
        </p:grpSpPr>
        <p:sp>
          <p:nvSpPr>
            <p:cNvPr id="249" name="Google Shape;249;p80"/>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80"/>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80"/>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80"/>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53" name="Google Shape;253;p80"/>
          <p:cNvSpPr txBox="1">
            <a:spLocks noGrp="1"/>
          </p:cNvSpPr>
          <p:nvPr>
            <p:ph type="body" idx="1"/>
          </p:nvPr>
        </p:nvSpPr>
        <p:spPr>
          <a:xfrm>
            <a:off x="839788" y="4839679"/>
            <a:ext cx="10507662" cy="130537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2800"/>
              <a:buNone/>
              <a:defRPr b="0" cap="none"/>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80"/>
          <p:cNvSpPr>
            <a:spLocks noGrp="1"/>
          </p:cNvSpPr>
          <p:nvPr>
            <p:ph type="pic" idx="2"/>
          </p:nvPr>
        </p:nvSpPr>
        <p:spPr>
          <a:xfrm>
            <a:off x="0" y="1"/>
            <a:ext cx="12192000" cy="3713017"/>
          </a:xfrm>
          <a:prstGeom prst="rect">
            <a:avLst/>
          </a:prstGeom>
          <a:solidFill>
            <a:srgbClr val="D8D8D8"/>
          </a:solidFill>
          <a:ln>
            <a:noFill/>
          </a:ln>
        </p:spPr>
        <p:txBody>
          <a:bodyPr spcFirstLastPara="1" wrap="square" lIns="91425" tIns="45700" rIns="91425" bIns="45700" anchor="ctr" anchorCtr="0">
            <a:normAutofit/>
          </a:bodyPr>
          <a:lstStyle>
            <a:lvl1pPr marR="0" lvl="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255"/>
        <p:cNvGrpSpPr/>
        <p:nvPr/>
      </p:nvGrpSpPr>
      <p:grpSpPr>
        <a:xfrm>
          <a:off x="0" y="0"/>
          <a:ext cx="0" cy="0"/>
          <a:chOff x="0" y="0"/>
          <a:chExt cx="0" cy="0"/>
        </a:xfrm>
      </p:grpSpPr>
      <p:sp>
        <p:nvSpPr>
          <p:cNvPr id="256" name="Google Shape;256;p57"/>
          <p:cNvSpPr txBox="1">
            <a:spLocks noGrp="1"/>
          </p:cNvSpPr>
          <p:nvPr>
            <p:ph type="title"/>
          </p:nvPr>
        </p:nvSpPr>
        <p:spPr>
          <a:xfrm>
            <a:off x="363416" y="246186"/>
            <a:ext cx="3206261" cy="10374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alibri"/>
              <a:buNone/>
              <a:defRPr sz="32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57"/>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accent3"/>
                </a:solidFill>
                <a:latin typeface="Calibri"/>
                <a:ea typeface="Calibri"/>
                <a:cs typeface="Calibri"/>
                <a:sym typeface="Calibri"/>
              </a:defRPr>
            </a:lvl1pPr>
            <a:lvl2pPr marL="0" lvl="1" indent="0" algn="r">
              <a:spcBef>
                <a:spcPts val="0"/>
              </a:spcBef>
              <a:buNone/>
              <a:defRPr sz="900" b="0" i="0" u="none" strike="noStrike" cap="none">
                <a:solidFill>
                  <a:schemeClr val="accent3"/>
                </a:solidFill>
                <a:latin typeface="Calibri"/>
                <a:ea typeface="Calibri"/>
                <a:cs typeface="Calibri"/>
                <a:sym typeface="Calibri"/>
              </a:defRPr>
            </a:lvl2pPr>
            <a:lvl3pPr marL="0" lvl="2" indent="0" algn="r">
              <a:spcBef>
                <a:spcPts val="0"/>
              </a:spcBef>
              <a:buNone/>
              <a:defRPr sz="900" b="0" i="0" u="none" strike="noStrike" cap="none">
                <a:solidFill>
                  <a:schemeClr val="accent3"/>
                </a:solidFill>
                <a:latin typeface="Calibri"/>
                <a:ea typeface="Calibri"/>
                <a:cs typeface="Calibri"/>
                <a:sym typeface="Calibri"/>
              </a:defRPr>
            </a:lvl3pPr>
            <a:lvl4pPr marL="0" lvl="3" indent="0" algn="r">
              <a:spcBef>
                <a:spcPts val="0"/>
              </a:spcBef>
              <a:buNone/>
              <a:defRPr sz="900" b="0" i="0" u="none" strike="noStrike" cap="none">
                <a:solidFill>
                  <a:schemeClr val="accent3"/>
                </a:solidFill>
                <a:latin typeface="Calibri"/>
                <a:ea typeface="Calibri"/>
                <a:cs typeface="Calibri"/>
                <a:sym typeface="Calibri"/>
              </a:defRPr>
            </a:lvl4pPr>
            <a:lvl5pPr marL="0" lvl="4" indent="0" algn="r">
              <a:spcBef>
                <a:spcPts val="0"/>
              </a:spcBef>
              <a:buNone/>
              <a:defRPr sz="900" b="0" i="0" u="none" strike="noStrike" cap="none">
                <a:solidFill>
                  <a:schemeClr val="accent3"/>
                </a:solidFill>
                <a:latin typeface="Calibri"/>
                <a:ea typeface="Calibri"/>
                <a:cs typeface="Calibri"/>
                <a:sym typeface="Calibri"/>
              </a:defRPr>
            </a:lvl5pPr>
            <a:lvl6pPr marL="0" lvl="5" indent="0" algn="r">
              <a:spcBef>
                <a:spcPts val="0"/>
              </a:spcBef>
              <a:buNone/>
              <a:defRPr sz="900" b="0" i="0" u="none" strike="noStrike" cap="none">
                <a:solidFill>
                  <a:schemeClr val="accent3"/>
                </a:solidFill>
                <a:latin typeface="Calibri"/>
                <a:ea typeface="Calibri"/>
                <a:cs typeface="Calibri"/>
                <a:sym typeface="Calibri"/>
              </a:defRPr>
            </a:lvl6pPr>
            <a:lvl7pPr marL="0" lvl="6" indent="0" algn="r">
              <a:spcBef>
                <a:spcPts val="0"/>
              </a:spcBef>
              <a:buNone/>
              <a:defRPr sz="900" b="0" i="0" u="none" strike="noStrike" cap="none">
                <a:solidFill>
                  <a:schemeClr val="accent3"/>
                </a:solidFill>
                <a:latin typeface="Calibri"/>
                <a:ea typeface="Calibri"/>
                <a:cs typeface="Calibri"/>
                <a:sym typeface="Calibri"/>
              </a:defRPr>
            </a:lvl7pPr>
            <a:lvl8pPr marL="0" lvl="7" indent="0" algn="r">
              <a:spcBef>
                <a:spcPts val="0"/>
              </a:spcBef>
              <a:buNone/>
              <a:defRPr sz="900" b="0" i="0" u="none" strike="noStrike" cap="none">
                <a:solidFill>
                  <a:schemeClr val="accent3"/>
                </a:solidFill>
                <a:latin typeface="Calibri"/>
                <a:ea typeface="Calibri"/>
                <a:cs typeface="Calibri"/>
                <a:sym typeface="Calibri"/>
              </a:defRPr>
            </a:lvl8pPr>
            <a:lvl9pPr marL="0" lvl="8" indent="0" algn="r">
              <a:spcBef>
                <a:spcPts val="0"/>
              </a:spcBef>
              <a:buNone/>
              <a:defRPr sz="900" b="0" i="0" u="none" strike="noStrike" cap="none">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258" name="Google Shape;258;p57"/>
          <p:cNvGrpSpPr/>
          <p:nvPr/>
        </p:nvGrpSpPr>
        <p:grpSpPr>
          <a:xfrm>
            <a:off x="363416" y="421045"/>
            <a:ext cx="748798" cy="134113"/>
            <a:chOff x="4827813" y="2534636"/>
            <a:chExt cx="996651" cy="178504"/>
          </a:xfrm>
        </p:grpSpPr>
        <p:sp>
          <p:nvSpPr>
            <p:cNvPr id="259" name="Google Shape;259;p57"/>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57"/>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57"/>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57"/>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63" name="Google Shape;263;p57"/>
          <p:cNvSpPr txBox="1">
            <a:spLocks noGrp="1"/>
          </p:cNvSpPr>
          <p:nvPr>
            <p:ph type="body" idx="1"/>
          </p:nvPr>
        </p:nvSpPr>
        <p:spPr>
          <a:xfrm>
            <a:off x="363416" y="2057400"/>
            <a:ext cx="3206261"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4" name="Google Shape;264;p57"/>
          <p:cNvSpPr txBox="1">
            <a:spLocks noGrp="1"/>
          </p:cNvSpPr>
          <p:nvPr>
            <p:ph type="body" idx="2"/>
          </p:nvPr>
        </p:nvSpPr>
        <p:spPr>
          <a:xfrm>
            <a:off x="3880075" y="421045"/>
            <a:ext cx="7467304" cy="5614864"/>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65"/>
        <p:cNvGrpSpPr/>
        <p:nvPr/>
      </p:nvGrpSpPr>
      <p:grpSpPr>
        <a:xfrm>
          <a:off x="0" y="0"/>
          <a:ext cx="0" cy="0"/>
          <a:chOff x="0" y="0"/>
          <a:chExt cx="0" cy="0"/>
        </a:xfrm>
      </p:grpSpPr>
      <p:sp>
        <p:nvSpPr>
          <p:cNvPr id="266" name="Google Shape;266;p81"/>
          <p:cNvSpPr txBox="1">
            <a:spLocks noGrp="1"/>
          </p:cNvSpPr>
          <p:nvPr>
            <p:ph type="title"/>
          </p:nvPr>
        </p:nvSpPr>
        <p:spPr>
          <a:xfrm>
            <a:off x="363416" y="246186"/>
            <a:ext cx="11465168" cy="10374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alibri"/>
              <a:buNone/>
              <a:defRPr sz="32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81"/>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accent3"/>
                </a:solidFill>
                <a:latin typeface="Calibri"/>
                <a:ea typeface="Calibri"/>
                <a:cs typeface="Calibri"/>
                <a:sym typeface="Calibri"/>
              </a:defRPr>
            </a:lvl1pPr>
            <a:lvl2pPr marL="0" lvl="1" indent="0" algn="r">
              <a:spcBef>
                <a:spcPts val="0"/>
              </a:spcBef>
              <a:buNone/>
              <a:defRPr sz="900">
                <a:solidFill>
                  <a:schemeClr val="accent3"/>
                </a:solidFill>
                <a:latin typeface="Calibri"/>
                <a:ea typeface="Calibri"/>
                <a:cs typeface="Calibri"/>
                <a:sym typeface="Calibri"/>
              </a:defRPr>
            </a:lvl2pPr>
            <a:lvl3pPr marL="0" lvl="2" indent="0" algn="r">
              <a:spcBef>
                <a:spcPts val="0"/>
              </a:spcBef>
              <a:buNone/>
              <a:defRPr sz="900">
                <a:solidFill>
                  <a:schemeClr val="accent3"/>
                </a:solidFill>
                <a:latin typeface="Calibri"/>
                <a:ea typeface="Calibri"/>
                <a:cs typeface="Calibri"/>
                <a:sym typeface="Calibri"/>
              </a:defRPr>
            </a:lvl3pPr>
            <a:lvl4pPr marL="0" lvl="3" indent="0" algn="r">
              <a:spcBef>
                <a:spcPts val="0"/>
              </a:spcBef>
              <a:buNone/>
              <a:defRPr sz="900">
                <a:solidFill>
                  <a:schemeClr val="accent3"/>
                </a:solidFill>
                <a:latin typeface="Calibri"/>
                <a:ea typeface="Calibri"/>
                <a:cs typeface="Calibri"/>
                <a:sym typeface="Calibri"/>
              </a:defRPr>
            </a:lvl4pPr>
            <a:lvl5pPr marL="0" lvl="4" indent="0" algn="r">
              <a:spcBef>
                <a:spcPts val="0"/>
              </a:spcBef>
              <a:buNone/>
              <a:defRPr sz="900">
                <a:solidFill>
                  <a:schemeClr val="accent3"/>
                </a:solidFill>
                <a:latin typeface="Calibri"/>
                <a:ea typeface="Calibri"/>
                <a:cs typeface="Calibri"/>
                <a:sym typeface="Calibri"/>
              </a:defRPr>
            </a:lvl5pPr>
            <a:lvl6pPr marL="0" lvl="5" indent="0" algn="r">
              <a:spcBef>
                <a:spcPts val="0"/>
              </a:spcBef>
              <a:buNone/>
              <a:defRPr sz="900">
                <a:solidFill>
                  <a:schemeClr val="accent3"/>
                </a:solidFill>
                <a:latin typeface="Calibri"/>
                <a:ea typeface="Calibri"/>
                <a:cs typeface="Calibri"/>
                <a:sym typeface="Calibri"/>
              </a:defRPr>
            </a:lvl6pPr>
            <a:lvl7pPr marL="0" lvl="6" indent="0" algn="r">
              <a:spcBef>
                <a:spcPts val="0"/>
              </a:spcBef>
              <a:buNone/>
              <a:defRPr sz="900">
                <a:solidFill>
                  <a:schemeClr val="accent3"/>
                </a:solidFill>
                <a:latin typeface="Calibri"/>
                <a:ea typeface="Calibri"/>
                <a:cs typeface="Calibri"/>
                <a:sym typeface="Calibri"/>
              </a:defRPr>
            </a:lvl7pPr>
            <a:lvl8pPr marL="0" lvl="7" indent="0" algn="r">
              <a:spcBef>
                <a:spcPts val="0"/>
              </a:spcBef>
              <a:buNone/>
              <a:defRPr sz="900">
                <a:solidFill>
                  <a:schemeClr val="accent3"/>
                </a:solidFill>
                <a:latin typeface="Calibri"/>
                <a:ea typeface="Calibri"/>
                <a:cs typeface="Calibri"/>
                <a:sym typeface="Calibri"/>
              </a:defRPr>
            </a:lvl8pPr>
            <a:lvl9pPr marL="0" lvl="8" indent="0" algn="r">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8" name="Google Shape;268;p81"/>
          <p:cNvCxnSpPr/>
          <p:nvPr/>
        </p:nvCxnSpPr>
        <p:spPr>
          <a:xfrm>
            <a:off x="-24055" y="1452565"/>
            <a:ext cx="1717831" cy="0"/>
          </a:xfrm>
          <a:prstGeom prst="straightConnector1">
            <a:avLst/>
          </a:prstGeom>
          <a:noFill/>
          <a:ln w="57150" cap="flat" cmpd="sng">
            <a:solidFill>
              <a:schemeClr val="accent1"/>
            </a:solidFill>
            <a:prstDash val="solid"/>
            <a:miter lim="800000"/>
            <a:headEnd type="none" w="sm" len="sm"/>
            <a:tailEnd type="none" w="sm" len="sm"/>
          </a:ln>
        </p:spPr>
      </p:cxnSp>
      <p:cxnSp>
        <p:nvCxnSpPr>
          <p:cNvPr id="269" name="Google Shape;269;p81"/>
          <p:cNvCxnSpPr/>
          <p:nvPr/>
        </p:nvCxnSpPr>
        <p:spPr>
          <a:xfrm>
            <a:off x="1804745" y="1452565"/>
            <a:ext cx="545734" cy="0"/>
          </a:xfrm>
          <a:prstGeom prst="straightConnector1">
            <a:avLst/>
          </a:prstGeom>
          <a:noFill/>
          <a:ln w="57150" cap="flat" cmpd="sng">
            <a:solidFill>
              <a:schemeClr val="accent1"/>
            </a:solidFill>
            <a:prstDash val="solid"/>
            <a:miter lim="800000"/>
            <a:headEnd type="none" w="sm" len="sm"/>
            <a:tailEnd type="none" w="sm" len="sm"/>
          </a:ln>
        </p:spPr>
      </p:cxnSp>
      <p:cxnSp>
        <p:nvCxnSpPr>
          <p:cNvPr id="270" name="Google Shape;270;p81"/>
          <p:cNvCxnSpPr/>
          <p:nvPr/>
        </p:nvCxnSpPr>
        <p:spPr>
          <a:xfrm rot="10800000" flipH="1">
            <a:off x="2454442" y="1429119"/>
            <a:ext cx="9737558" cy="15383"/>
          </a:xfrm>
          <a:prstGeom prst="straightConnector1">
            <a:avLst/>
          </a:prstGeom>
          <a:noFill/>
          <a:ln w="9525" cap="flat" cmpd="sng">
            <a:solidFill>
              <a:schemeClr val="accent1"/>
            </a:solidFill>
            <a:prstDash val="solid"/>
            <a:miter lim="800000"/>
            <a:headEnd type="none" w="sm" len="sm"/>
            <a:tailEnd type="none" w="sm" len="sm"/>
          </a:ln>
        </p:spPr>
      </p:cxnSp>
      <p:grpSp>
        <p:nvGrpSpPr>
          <p:cNvPr id="271" name="Google Shape;271;p81"/>
          <p:cNvGrpSpPr/>
          <p:nvPr/>
        </p:nvGrpSpPr>
        <p:grpSpPr>
          <a:xfrm>
            <a:off x="363416" y="421045"/>
            <a:ext cx="748798" cy="134113"/>
            <a:chOff x="4827813" y="2534636"/>
            <a:chExt cx="996651" cy="178504"/>
          </a:xfrm>
        </p:grpSpPr>
        <p:sp>
          <p:nvSpPr>
            <p:cNvPr id="272" name="Google Shape;272;p81"/>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81"/>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81"/>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81"/>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76"/>
        <p:cNvGrpSpPr/>
        <p:nvPr/>
      </p:nvGrpSpPr>
      <p:grpSpPr>
        <a:xfrm>
          <a:off x="0" y="0"/>
          <a:ext cx="0" cy="0"/>
          <a:chOff x="0" y="0"/>
          <a:chExt cx="0" cy="0"/>
        </a:xfrm>
      </p:grpSpPr>
      <p:sp>
        <p:nvSpPr>
          <p:cNvPr id="277" name="Google Shape;277;p82"/>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accent3"/>
                </a:solidFill>
                <a:latin typeface="Calibri"/>
                <a:ea typeface="Calibri"/>
                <a:cs typeface="Calibri"/>
                <a:sym typeface="Calibri"/>
              </a:defRPr>
            </a:lvl1pPr>
            <a:lvl2pPr marL="0" lvl="1" indent="0" algn="r">
              <a:spcBef>
                <a:spcPts val="0"/>
              </a:spcBef>
              <a:buNone/>
              <a:defRPr sz="900">
                <a:solidFill>
                  <a:schemeClr val="accent3"/>
                </a:solidFill>
                <a:latin typeface="Calibri"/>
                <a:ea typeface="Calibri"/>
                <a:cs typeface="Calibri"/>
                <a:sym typeface="Calibri"/>
              </a:defRPr>
            </a:lvl2pPr>
            <a:lvl3pPr marL="0" lvl="2" indent="0" algn="r">
              <a:spcBef>
                <a:spcPts val="0"/>
              </a:spcBef>
              <a:buNone/>
              <a:defRPr sz="900">
                <a:solidFill>
                  <a:schemeClr val="accent3"/>
                </a:solidFill>
                <a:latin typeface="Calibri"/>
                <a:ea typeface="Calibri"/>
                <a:cs typeface="Calibri"/>
                <a:sym typeface="Calibri"/>
              </a:defRPr>
            </a:lvl3pPr>
            <a:lvl4pPr marL="0" lvl="3" indent="0" algn="r">
              <a:spcBef>
                <a:spcPts val="0"/>
              </a:spcBef>
              <a:buNone/>
              <a:defRPr sz="900">
                <a:solidFill>
                  <a:schemeClr val="accent3"/>
                </a:solidFill>
                <a:latin typeface="Calibri"/>
                <a:ea typeface="Calibri"/>
                <a:cs typeface="Calibri"/>
                <a:sym typeface="Calibri"/>
              </a:defRPr>
            </a:lvl4pPr>
            <a:lvl5pPr marL="0" lvl="4" indent="0" algn="r">
              <a:spcBef>
                <a:spcPts val="0"/>
              </a:spcBef>
              <a:buNone/>
              <a:defRPr sz="900">
                <a:solidFill>
                  <a:schemeClr val="accent3"/>
                </a:solidFill>
                <a:latin typeface="Calibri"/>
                <a:ea typeface="Calibri"/>
                <a:cs typeface="Calibri"/>
                <a:sym typeface="Calibri"/>
              </a:defRPr>
            </a:lvl5pPr>
            <a:lvl6pPr marL="0" lvl="5" indent="0" algn="r">
              <a:spcBef>
                <a:spcPts val="0"/>
              </a:spcBef>
              <a:buNone/>
              <a:defRPr sz="900">
                <a:solidFill>
                  <a:schemeClr val="accent3"/>
                </a:solidFill>
                <a:latin typeface="Calibri"/>
                <a:ea typeface="Calibri"/>
                <a:cs typeface="Calibri"/>
                <a:sym typeface="Calibri"/>
              </a:defRPr>
            </a:lvl6pPr>
            <a:lvl7pPr marL="0" lvl="6" indent="0" algn="r">
              <a:spcBef>
                <a:spcPts val="0"/>
              </a:spcBef>
              <a:buNone/>
              <a:defRPr sz="900">
                <a:solidFill>
                  <a:schemeClr val="accent3"/>
                </a:solidFill>
                <a:latin typeface="Calibri"/>
                <a:ea typeface="Calibri"/>
                <a:cs typeface="Calibri"/>
                <a:sym typeface="Calibri"/>
              </a:defRPr>
            </a:lvl7pPr>
            <a:lvl8pPr marL="0" lvl="7" indent="0" algn="r">
              <a:spcBef>
                <a:spcPts val="0"/>
              </a:spcBef>
              <a:buNone/>
              <a:defRPr sz="900">
                <a:solidFill>
                  <a:schemeClr val="accent3"/>
                </a:solidFill>
                <a:latin typeface="Calibri"/>
                <a:ea typeface="Calibri"/>
                <a:cs typeface="Calibri"/>
                <a:sym typeface="Calibri"/>
              </a:defRPr>
            </a:lvl8pPr>
            <a:lvl9pPr marL="0" lvl="8" indent="0" algn="r">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278" name="Google Shape;278;p82"/>
          <p:cNvGrpSpPr/>
          <p:nvPr/>
        </p:nvGrpSpPr>
        <p:grpSpPr>
          <a:xfrm>
            <a:off x="363416" y="421045"/>
            <a:ext cx="748798" cy="134113"/>
            <a:chOff x="4827813" y="2534636"/>
            <a:chExt cx="996651" cy="178504"/>
          </a:xfrm>
        </p:grpSpPr>
        <p:sp>
          <p:nvSpPr>
            <p:cNvPr id="279" name="Google Shape;279;p82"/>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82"/>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82"/>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82"/>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alf Image Vertical Purple">
  <p:cSld name="Half Image Vertical Purple">
    <p:spTree>
      <p:nvGrpSpPr>
        <p:cNvPr id="1" name="Shape 289"/>
        <p:cNvGrpSpPr/>
        <p:nvPr/>
      </p:nvGrpSpPr>
      <p:grpSpPr>
        <a:xfrm>
          <a:off x="0" y="0"/>
          <a:ext cx="0" cy="0"/>
          <a:chOff x="0" y="0"/>
          <a:chExt cx="0" cy="0"/>
        </a:xfrm>
      </p:grpSpPr>
      <p:sp>
        <p:nvSpPr>
          <p:cNvPr id="290" name="Google Shape;290;p54"/>
          <p:cNvSpPr>
            <a:spLocks noGrp="1"/>
          </p:cNvSpPr>
          <p:nvPr>
            <p:ph type="pic" idx="2"/>
          </p:nvPr>
        </p:nvSpPr>
        <p:spPr>
          <a:xfrm>
            <a:off x="5316488" y="0"/>
            <a:ext cx="6875511" cy="6858000"/>
          </a:xfrm>
          <a:prstGeom prst="rect">
            <a:avLst/>
          </a:prstGeom>
          <a:solidFill>
            <a:schemeClr val="dk1"/>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291" name="Google Shape;291;p54"/>
          <p:cNvSpPr/>
          <p:nvPr/>
        </p:nvSpPr>
        <p:spPr>
          <a:xfrm>
            <a:off x="0" y="0"/>
            <a:ext cx="5316488"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2" name="Google Shape;292;p54"/>
          <p:cNvSpPr/>
          <p:nvPr/>
        </p:nvSpPr>
        <p:spPr>
          <a:xfrm>
            <a:off x="831850" y="1723292"/>
            <a:ext cx="5307246" cy="374552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3" name="Google Shape;293;p54"/>
          <p:cNvSpPr txBox="1">
            <a:spLocks noGrp="1"/>
          </p:cNvSpPr>
          <p:nvPr>
            <p:ph type="title"/>
          </p:nvPr>
        </p:nvSpPr>
        <p:spPr>
          <a:xfrm>
            <a:off x="384651" y="1087907"/>
            <a:ext cx="4468698" cy="1444275"/>
          </a:xfrm>
          <a:prstGeom prst="rect">
            <a:avLst/>
          </a:prstGeom>
          <a:noFill/>
          <a:ln>
            <a:noFill/>
          </a:ln>
        </p:spPr>
        <p:txBody>
          <a:bodyPr spcFirstLastPara="1" wrap="square" lIns="91425" tIns="792000" rIns="91425" bIns="45700" anchor="t" anchorCtr="0">
            <a:noAutofit/>
          </a:bodyPr>
          <a:lstStyle>
            <a:lvl1pPr lvl="0" algn="l">
              <a:lnSpc>
                <a:spcPct val="90000"/>
              </a:lnSpc>
              <a:spcBef>
                <a:spcPts val="0"/>
              </a:spcBef>
              <a:spcAft>
                <a:spcPts val="0"/>
              </a:spcAft>
              <a:buClr>
                <a:schemeClr val="dk1"/>
              </a:buClr>
              <a:buSzPts val="3600"/>
              <a:buFont typeface="Calibri"/>
              <a:buNone/>
              <a:defRPr sz="3600" b="1"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54"/>
          <p:cNvSpPr txBox="1">
            <a:spLocks noGrp="1"/>
          </p:cNvSpPr>
          <p:nvPr>
            <p:ph type="body" idx="1"/>
          </p:nvPr>
        </p:nvSpPr>
        <p:spPr>
          <a:xfrm>
            <a:off x="368711" y="2552611"/>
            <a:ext cx="4097778" cy="199281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sz="1800" b="0" cap="none">
                <a:solidFill>
                  <a:schemeClr val="dk1"/>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5" name="Google Shape;295;p54"/>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accent3"/>
                </a:solidFill>
                <a:latin typeface="Calibri"/>
                <a:ea typeface="Calibri"/>
                <a:cs typeface="Calibri"/>
                <a:sym typeface="Calibri"/>
              </a:defRPr>
            </a:lvl1pPr>
            <a:lvl2pPr marL="0" lvl="1" indent="0" algn="r">
              <a:spcBef>
                <a:spcPts val="0"/>
              </a:spcBef>
              <a:buNone/>
              <a:defRPr sz="900" b="0" i="0" u="none" strike="noStrike" cap="none">
                <a:solidFill>
                  <a:schemeClr val="accent3"/>
                </a:solidFill>
                <a:latin typeface="Calibri"/>
                <a:ea typeface="Calibri"/>
                <a:cs typeface="Calibri"/>
                <a:sym typeface="Calibri"/>
              </a:defRPr>
            </a:lvl2pPr>
            <a:lvl3pPr marL="0" lvl="2" indent="0" algn="r">
              <a:spcBef>
                <a:spcPts val="0"/>
              </a:spcBef>
              <a:buNone/>
              <a:defRPr sz="900" b="0" i="0" u="none" strike="noStrike" cap="none">
                <a:solidFill>
                  <a:schemeClr val="accent3"/>
                </a:solidFill>
                <a:latin typeface="Calibri"/>
                <a:ea typeface="Calibri"/>
                <a:cs typeface="Calibri"/>
                <a:sym typeface="Calibri"/>
              </a:defRPr>
            </a:lvl3pPr>
            <a:lvl4pPr marL="0" lvl="3" indent="0" algn="r">
              <a:spcBef>
                <a:spcPts val="0"/>
              </a:spcBef>
              <a:buNone/>
              <a:defRPr sz="900" b="0" i="0" u="none" strike="noStrike" cap="none">
                <a:solidFill>
                  <a:schemeClr val="accent3"/>
                </a:solidFill>
                <a:latin typeface="Calibri"/>
                <a:ea typeface="Calibri"/>
                <a:cs typeface="Calibri"/>
                <a:sym typeface="Calibri"/>
              </a:defRPr>
            </a:lvl4pPr>
            <a:lvl5pPr marL="0" lvl="4" indent="0" algn="r">
              <a:spcBef>
                <a:spcPts val="0"/>
              </a:spcBef>
              <a:buNone/>
              <a:defRPr sz="900" b="0" i="0" u="none" strike="noStrike" cap="none">
                <a:solidFill>
                  <a:schemeClr val="accent3"/>
                </a:solidFill>
                <a:latin typeface="Calibri"/>
                <a:ea typeface="Calibri"/>
                <a:cs typeface="Calibri"/>
                <a:sym typeface="Calibri"/>
              </a:defRPr>
            </a:lvl5pPr>
            <a:lvl6pPr marL="0" lvl="5" indent="0" algn="r">
              <a:spcBef>
                <a:spcPts val="0"/>
              </a:spcBef>
              <a:buNone/>
              <a:defRPr sz="900" b="0" i="0" u="none" strike="noStrike" cap="none">
                <a:solidFill>
                  <a:schemeClr val="accent3"/>
                </a:solidFill>
                <a:latin typeface="Calibri"/>
                <a:ea typeface="Calibri"/>
                <a:cs typeface="Calibri"/>
                <a:sym typeface="Calibri"/>
              </a:defRPr>
            </a:lvl6pPr>
            <a:lvl7pPr marL="0" lvl="6" indent="0" algn="r">
              <a:spcBef>
                <a:spcPts val="0"/>
              </a:spcBef>
              <a:buNone/>
              <a:defRPr sz="900" b="0" i="0" u="none" strike="noStrike" cap="none">
                <a:solidFill>
                  <a:schemeClr val="accent3"/>
                </a:solidFill>
                <a:latin typeface="Calibri"/>
                <a:ea typeface="Calibri"/>
                <a:cs typeface="Calibri"/>
                <a:sym typeface="Calibri"/>
              </a:defRPr>
            </a:lvl7pPr>
            <a:lvl8pPr marL="0" lvl="7" indent="0" algn="r">
              <a:spcBef>
                <a:spcPts val="0"/>
              </a:spcBef>
              <a:buNone/>
              <a:defRPr sz="900" b="0" i="0" u="none" strike="noStrike" cap="none">
                <a:solidFill>
                  <a:schemeClr val="accent3"/>
                </a:solidFill>
                <a:latin typeface="Calibri"/>
                <a:ea typeface="Calibri"/>
                <a:cs typeface="Calibri"/>
                <a:sym typeface="Calibri"/>
              </a:defRPr>
            </a:lvl8pPr>
            <a:lvl9pPr marL="0" lvl="8" indent="0" algn="r">
              <a:spcBef>
                <a:spcPts val="0"/>
              </a:spcBef>
              <a:buNone/>
              <a:defRPr sz="900" b="0" i="0" u="none" strike="noStrike" cap="none">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96"/>
        <p:cNvGrpSpPr/>
        <p:nvPr/>
      </p:nvGrpSpPr>
      <p:grpSpPr>
        <a:xfrm>
          <a:off x="0" y="0"/>
          <a:ext cx="0" cy="0"/>
          <a:chOff x="0" y="0"/>
          <a:chExt cx="0" cy="0"/>
        </a:xfrm>
      </p:grpSpPr>
      <p:sp>
        <p:nvSpPr>
          <p:cNvPr id="297" name="Google Shape;297;p56"/>
          <p:cNvSpPr txBox="1">
            <a:spLocks noGrp="1"/>
          </p:cNvSpPr>
          <p:nvPr>
            <p:ph type="ctrTitle"/>
          </p:nvPr>
        </p:nvSpPr>
        <p:spPr>
          <a:xfrm>
            <a:off x="5200251" y="4080703"/>
            <a:ext cx="5998535" cy="8646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00" name="Google Shape;300;p56"/>
          <p:cNvGrpSpPr/>
          <p:nvPr/>
        </p:nvGrpSpPr>
        <p:grpSpPr>
          <a:xfrm>
            <a:off x="4793474" y="2475187"/>
            <a:ext cx="748798" cy="134113"/>
            <a:chOff x="4827813" y="2534636"/>
            <a:chExt cx="996651" cy="178504"/>
          </a:xfrm>
        </p:grpSpPr>
        <p:sp>
          <p:nvSpPr>
            <p:cNvPr id="301" name="Google Shape;301;p56"/>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2" name="Google Shape;302;p56"/>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3" name="Google Shape;303;p56"/>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4" name="Google Shape;304;p56"/>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5" name="Google Shape;305;p56"/>
          <p:cNvSpPr/>
          <p:nvPr/>
        </p:nvSpPr>
        <p:spPr>
          <a:xfrm>
            <a:off x="0" y="0"/>
            <a:ext cx="4424363"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306"/>
        <p:cNvGrpSpPr/>
        <p:nvPr/>
      </p:nvGrpSpPr>
      <p:grpSpPr>
        <a:xfrm>
          <a:off x="0" y="0"/>
          <a:ext cx="0" cy="0"/>
          <a:chOff x="0" y="0"/>
          <a:chExt cx="0" cy="0"/>
        </a:xfrm>
      </p:grpSpPr>
      <p:sp>
        <p:nvSpPr>
          <p:cNvPr id="307" name="Google Shape;307;p58"/>
          <p:cNvSpPr txBox="1">
            <a:spLocks noGrp="1"/>
          </p:cNvSpPr>
          <p:nvPr>
            <p:ph type="title"/>
          </p:nvPr>
        </p:nvSpPr>
        <p:spPr>
          <a:xfrm>
            <a:off x="363416" y="246186"/>
            <a:ext cx="3206261" cy="10374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200"/>
              <a:buFont typeface="Calibri"/>
              <a:buNone/>
              <a:defRPr sz="32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58"/>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accent3"/>
                </a:solidFill>
                <a:latin typeface="Calibri"/>
                <a:ea typeface="Calibri"/>
                <a:cs typeface="Calibri"/>
                <a:sym typeface="Calibri"/>
              </a:defRPr>
            </a:lvl1pPr>
            <a:lvl2pPr marL="0" lvl="1" indent="0" algn="r">
              <a:spcBef>
                <a:spcPts val="0"/>
              </a:spcBef>
              <a:buNone/>
              <a:defRPr sz="900" b="0" i="0" u="none" strike="noStrike" cap="none">
                <a:solidFill>
                  <a:schemeClr val="accent3"/>
                </a:solidFill>
                <a:latin typeface="Calibri"/>
                <a:ea typeface="Calibri"/>
                <a:cs typeface="Calibri"/>
                <a:sym typeface="Calibri"/>
              </a:defRPr>
            </a:lvl2pPr>
            <a:lvl3pPr marL="0" lvl="2" indent="0" algn="r">
              <a:spcBef>
                <a:spcPts val="0"/>
              </a:spcBef>
              <a:buNone/>
              <a:defRPr sz="900" b="0" i="0" u="none" strike="noStrike" cap="none">
                <a:solidFill>
                  <a:schemeClr val="accent3"/>
                </a:solidFill>
                <a:latin typeface="Calibri"/>
                <a:ea typeface="Calibri"/>
                <a:cs typeface="Calibri"/>
                <a:sym typeface="Calibri"/>
              </a:defRPr>
            </a:lvl3pPr>
            <a:lvl4pPr marL="0" lvl="3" indent="0" algn="r">
              <a:spcBef>
                <a:spcPts val="0"/>
              </a:spcBef>
              <a:buNone/>
              <a:defRPr sz="900" b="0" i="0" u="none" strike="noStrike" cap="none">
                <a:solidFill>
                  <a:schemeClr val="accent3"/>
                </a:solidFill>
                <a:latin typeface="Calibri"/>
                <a:ea typeface="Calibri"/>
                <a:cs typeface="Calibri"/>
                <a:sym typeface="Calibri"/>
              </a:defRPr>
            </a:lvl4pPr>
            <a:lvl5pPr marL="0" lvl="4" indent="0" algn="r">
              <a:spcBef>
                <a:spcPts val="0"/>
              </a:spcBef>
              <a:buNone/>
              <a:defRPr sz="900" b="0" i="0" u="none" strike="noStrike" cap="none">
                <a:solidFill>
                  <a:schemeClr val="accent3"/>
                </a:solidFill>
                <a:latin typeface="Calibri"/>
                <a:ea typeface="Calibri"/>
                <a:cs typeface="Calibri"/>
                <a:sym typeface="Calibri"/>
              </a:defRPr>
            </a:lvl5pPr>
            <a:lvl6pPr marL="0" lvl="5" indent="0" algn="r">
              <a:spcBef>
                <a:spcPts val="0"/>
              </a:spcBef>
              <a:buNone/>
              <a:defRPr sz="900" b="0" i="0" u="none" strike="noStrike" cap="none">
                <a:solidFill>
                  <a:schemeClr val="accent3"/>
                </a:solidFill>
                <a:latin typeface="Calibri"/>
                <a:ea typeface="Calibri"/>
                <a:cs typeface="Calibri"/>
                <a:sym typeface="Calibri"/>
              </a:defRPr>
            </a:lvl6pPr>
            <a:lvl7pPr marL="0" lvl="6" indent="0" algn="r">
              <a:spcBef>
                <a:spcPts val="0"/>
              </a:spcBef>
              <a:buNone/>
              <a:defRPr sz="900" b="0" i="0" u="none" strike="noStrike" cap="none">
                <a:solidFill>
                  <a:schemeClr val="accent3"/>
                </a:solidFill>
                <a:latin typeface="Calibri"/>
                <a:ea typeface="Calibri"/>
                <a:cs typeface="Calibri"/>
                <a:sym typeface="Calibri"/>
              </a:defRPr>
            </a:lvl7pPr>
            <a:lvl8pPr marL="0" lvl="7" indent="0" algn="r">
              <a:spcBef>
                <a:spcPts val="0"/>
              </a:spcBef>
              <a:buNone/>
              <a:defRPr sz="900" b="0" i="0" u="none" strike="noStrike" cap="none">
                <a:solidFill>
                  <a:schemeClr val="accent3"/>
                </a:solidFill>
                <a:latin typeface="Calibri"/>
                <a:ea typeface="Calibri"/>
                <a:cs typeface="Calibri"/>
                <a:sym typeface="Calibri"/>
              </a:defRPr>
            </a:lvl8pPr>
            <a:lvl9pPr marL="0" lvl="8" indent="0" algn="r">
              <a:spcBef>
                <a:spcPts val="0"/>
              </a:spcBef>
              <a:buNone/>
              <a:defRPr sz="900" b="0" i="0" u="none" strike="noStrike" cap="none">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309" name="Google Shape;309;p58"/>
          <p:cNvGrpSpPr/>
          <p:nvPr/>
        </p:nvGrpSpPr>
        <p:grpSpPr>
          <a:xfrm>
            <a:off x="363416" y="421045"/>
            <a:ext cx="748798" cy="134113"/>
            <a:chOff x="4827813" y="2534636"/>
            <a:chExt cx="996651" cy="178504"/>
          </a:xfrm>
        </p:grpSpPr>
        <p:sp>
          <p:nvSpPr>
            <p:cNvPr id="310" name="Google Shape;310;p58"/>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1" name="Google Shape;311;p58"/>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2" name="Google Shape;312;p58"/>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3" name="Google Shape;313;p58"/>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14" name="Google Shape;314;p58"/>
          <p:cNvSpPr txBox="1">
            <a:spLocks noGrp="1"/>
          </p:cNvSpPr>
          <p:nvPr>
            <p:ph type="body" idx="1"/>
          </p:nvPr>
        </p:nvSpPr>
        <p:spPr>
          <a:xfrm>
            <a:off x="363416" y="2057400"/>
            <a:ext cx="3206261"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315" name="Google Shape;315;p58"/>
          <p:cNvSpPr txBox="1">
            <a:spLocks noGrp="1"/>
          </p:cNvSpPr>
          <p:nvPr>
            <p:ph type="body" idx="2"/>
          </p:nvPr>
        </p:nvSpPr>
        <p:spPr>
          <a:xfrm>
            <a:off x="3880075" y="421045"/>
            <a:ext cx="7467304" cy="5614864"/>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6"/>
        <p:cNvGrpSpPr/>
        <p:nvPr/>
      </p:nvGrpSpPr>
      <p:grpSpPr>
        <a:xfrm>
          <a:off x="0" y="0"/>
          <a:ext cx="0" cy="0"/>
          <a:chOff x="0" y="0"/>
          <a:chExt cx="0" cy="0"/>
        </a:xfrm>
      </p:grpSpPr>
      <p:sp>
        <p:nvSpPr>
          <p:cNvPr id="317" name="Google Shape;317;p60"/>
          <p:cNvSpPr txBox="1">
            <a:spLocks noGrp="1"/>
          </p:cNvSpPr>
          <p:nvPr>
            <p:ph type="ctrTitle"/>
          </p:nvPr>
        </p:nvSpPr>
        <p:spPr>
          <a:xfrm>
            <a:off x="4686300" y="2726872"/>
            <a:ext cx="7233557" cy="8320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alibri"/>
              <a:buNone/>
              <a:defRPr sz="48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60"/>
          <p:cNvSpPr txBox="1">
            <a:spLocks noGrp="1"/>
          </p:cNvSpPr>
          <p:nvPr>
            <p:ph type="subTitle" idx="1"/>
          </p:nvPr>
        </p:nvSpPr>
        <p:spPr>
          <a:xfrm>
            <a:off x="4686300" y="3569380"/>
            <a:ext cx="7233557" cy="365125"/>
          </a:xfrm>
          <a:prstGeom prst="rect">
            <a:avLst/>
          </a:prstGeom>
          <a:noFill/>
          <a:ln>
            <a:noFill/>
          </a:ln>
        </p:spPr>
        <p:txBody>
          <a:bodyPr spcFirstLastPara="1" wrap="square" lIns="0" tIns="45700" rIns="91425" bIns="45700" anchor="t" anchorCtr="0">
            <a:normAutofit/>
          </a:bodyPr>
          <a:lstStyle>
            <a:lvl1pPr lvl="0" algn="l">
              <a:lnSpc>
                <a:spcPct val="90000"/>
              </a:lnSpc>
              <a:spcBef>
                <a:spcPts val="1000"/>
              </a:spcBef>
              <a:spcAft>
                <a:spcPts val="0"/>
              </a:spcAft>
              <a:buClr>
                <a:schemeClr val="lt1"/>
              </a:buClr>
              <a:buSzPts val="1800"/>
              <a:buNone/>
              <a:defRPr sz="1800" b="0" cap="none">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319" name="Google Shape;319;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20" name="Google Shape;320;p60"/>
          <p:cNvCxnSpPr/>
          <p:nvPr/>
        </p:nvCxnSpPr>
        <p:spPr>
          <a:xfrm>
            <a:off x="4827813" y="4082142"/>
            <a:ext cx="1488621" cy="0"/>
          </a:xfrm>
          <a:prstGeom prst="straightConnector1">
            <a:avLst/>
          </a:prstGeom>
          <a:noFill/>
          <a:ln w="57150" cap="flat" cmpd="sng">
            <a:solidFill>
              <a:schemeClr val="accent1"/>
            </a:solidFill>
            <a:prstDash val="solid"/>
            <a:miter lim="800000"/>
            <a:headEnd type="none" w="sm" len="sm"/>
            <a:tailEnd type="none" w="sm" len="sm"/>
          </a:ln>
        </p:spPr>
      </p:cxnSp>
      <p:grpSp>
        <p:nvGrpSpPr>
          <p:cNvPr id="321" name="Google Shape;321;p60"/>
          <p:cNvGrpSpPr/>
          <p:nvPr/>
        </p:nvGrpSpPr>
        <p:grpSpPr>
          <a:xfrm>
            <a:off x="4793474" y="2475187"/>
            <a:ext cx="748798" cy="134113"/>
            <a:chOff x="4827813" y="2534636"/>
            <a:chExt cx="996651" cy="178504"/>
          </a:xfrm>
        </p:grpSpPr>
        <p:sp>
          <p:nvSpPr>
            <p:cNvPr id="322" name="Google Shape;322;p60"/>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3" name="Google Shape;323;p60"/>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4" name="Google Shape;324;p60"/>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5" name="Google Shape;325;p60"/>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26" name="Google Shape;326;p60"/>
          <p:cNvSpPr/>
          <p:nvPr/>
        </p:nvSpPr>
        <p:spPr>
          <a:xfrm>
            <a:off x="0" y="0"/>
            <a:ext cx="4424363"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0"/>
        <p:cNvGrpSpPr/>
        <p:nvPr/>
      </p:nvGrpSpPr>
      <p:grpSpPr>
        <a:xfrm>
          <a:off x="0" y="0"/>
          <a:ext cx="0" cy="0"/>
          <a:chOff x="0" y="0"/>
          <a:chExt cx="0" cy="0"/>
        </a:xfrm>
      </p:grpSpPr>
      <p:sp>
        <p:nvSpPr>
          <p:cNvPr id="341" name="Google Shape;341;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 name="Google Shape;342;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43" name="Google Shape;34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44" name="Google Shape;344;p67"/>
          <p:cNvCxnSpPr/>
          <p:nvPr/>
        </p:nvCxnSpPr>
        <p:spPr>
          <a:xfrm>
            <a:off x="-24055" y="1452565"/>
            <a:ext cx="1717831" cy="0"/>
          </a:xfrm>
          <a:prstGeom prst="straightConnector1">
            <a:avLst/>
          </a:prstGeom>
          <a:noFill/>
          <a:ln w="57150" cap="flat" cmpd="sng">
            <a:solidFill>
              <a:schemeClr val="accent1"/>
            </a:solidFill>
            <a:prstDash val="solid"/>
            <a:miter lim="800000"/>
            <a:headEnd type="none" w="sm" len="sm"/>
            <a:tailEnd type="none" w="sm" len="sm"/>
          </a:ln>
        </p:spPr>
      </p:cxnSp>
      <p:cxnSp>
        <p:nvCxnSpPr>
          <p:cNvPr id="345" name="Google Shape;345;p67"/>
          <p:cNvCxnSpPr/>
          <p:nvPr/>
        </p:nvCxnSpPr>
        <p:spPr>
          <a:xfrm>
            <a:off x="1804745" y="1452565"/>
            <a:ext cx="545734" cy="0"/>
          </a:xfrm>
          <a:prstGeom prst="straightConnector1">
            <a:avLst/>
          </a:prstGeom>
          <a:noFill/>
          <a:ln w="57150" cap="flat" cmpd="sng">
            <a:solidFill>
              <a:schemeClr val="accent1"/>
            </a:solidFill>
            <a:prstDash val="solid"/>
            <a:miter lim="800000"/>
            <a:headEnd type="none" w="sm" len="sm"/>
            <a:tailEnd type="none" w="sm" len="sm"/>
          </a:ln>
        </p:spPr>
      </p:cxnSp>
      <p:cxnSp>
        <p:nvCxnSpPr>
          <p:cNvPr id="346" name="Google Shape;346;p67"/>
          <p:cNvCxnSpPr/>
          <p:nvPr/>
        </p:nvCxnSpPr>
        <p:spPr>
          <a:xfrm rot="10800000" flipH="1">
            <a:off x="2454442" y="1429119"/>
            <a:ext cx="9737558" cy="15383"/>
          </a:xfrm>
          <a:prstGeom prst="straightConnector1">
            <a:avLst/>
          </a:prstGeom>
          <a:noFill/>
          <a:ln w="9525" cap="flat" cmpd="sng">
            <a:solidFill>
              <a:schemeClr val="accent1"/>
            </a:solidFill>
            <a:prstDash val="solid"/>
            <a:miter lim="800000"/>
            <a:headEnd type="none" w="sm" len="sm"/>
            <a:tailEnd type="none" w="sm" len="sm"/>
          </a:ln>
        </p:spPr>
      </p:cxnSp>
      <p:grpSp>
        <p:nvGrpSpPr>
          <p:cNvPr id="347" name="Google Shape;347;p67"/>
          <p:cNvGrpSpPr/>
          <p:nvPr/>
        </p:nvGrpSpPr>
        <p:grpSpPr>
          <a:xfrm>
            <a:off x="363416" y="421045"/>
            <a:ext cx="748798" cy="134113"/>
            <a:chOff x="4827813" y="2534636"/>
            <a:chExt cx="996651" cy="178504"/>
          </a:xfrm>
        </p:grpSpPr>
        <p:sp>
          <p:nvSpPr>
            <p:cNvPr id="348" name="Google Shape;348;p67"/>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67"/>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67"/>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67"/>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7"/>
        <p:cNvGrpSpPr/>
        <p:nvPr/>
      </p:nvGrpSpPr>
      <p:grpSpPr>
        <a:xfrm>
          <a:off x="0" y="0"/>
          <a:ext cx="0" cy="0"/>
          <a:chOff x="0" y="0"/>
          <a:chExt cx="0" cy="0"/>
        </a:xfrm>
      </p:grpSpPr>
      <p:sp>
        <p:nvSpPr>
          <p:cNvPr id="38" name="Google Shape;38;p61"/>
          <p:cNvSpPr txBox="1">
            <a:spLocks noGrp="1"/>
          </p:cNvSpPr>
          <p:nvPr>
            <p:ph type="title"/>
          </p:nvPr>
        </p:nvSpPr>
        <p:spPr>
          <a:xfrm>
            <a:off x="363416" y="246186"/>
            <a:ext cx="11465168" cy="10374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alibri"/>
              <a:buNone/>
              <a:defRPr sz="32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1"/>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accent3"/>
                </a:solidFill>
                <a:latin typeface="Calibri"/>
                <a:ea typeface="Calibri"/>
                <a:cs typeface="Calibri"/>
                <a:sym typeface="Calibri"/>
              </a:defRPr>
            </a:lvl1pPr>
            <a:lvl2pPr marL="0" lvl="1" indent="0" algn="r">
              <a:spcBef>
                <a:spcPts val="0"/>
              </a:spcBef>
              <a:buNone/>
              <a:defRPr sz="900">
                <a:solidFill>
                  <a:schemeClr val="accent3"/>
                </a:solidFill>
                <a:latin typeface="Calibri"/>
                <a:ea typeface="Calibri"/>
                <a:cs typeface="Calibri"/>
                <a:sym typeface="Calibri"/>
              </a:defRPr>
            </a:lvl2pPr>
            <a:lvl3pPr marL="0" lvl="2" indent="0" algn="r">
              <a:spcBef>
                <a:spcPts val="0"/>
              </a:spcBef>
              <a:buNone/>
              <a:defRPr sz="900">
                <a:solidFill>
                  <a:schemeClr val="accent3"/>
                </a:solidFill>
                <a:latin typeface="Calibri"/>
                <a:ea typeface="Calibri"/>
                <a:cs typeface="Calibri"/>
                <a:sym typeface="Calibri"/>
              </a:defRPr>
            </a:lvl3pPr>
            <a:lvl4pPr marL="0" lvl="3" indent="0" algn="r">
              <a:spcBef>
                <a:spcPts val="0"/>
              </a:spcBef>
              <a:buNone/>
              <a:defRPr sz="900">
                <a:solidFill>
                  <a:schemeClr val="accent3"/>
                </a:solidFill>
                <a:latin typeface="Calibri"/>
                <a:ea typeface="Calibri"/>
                <a:cs typeface="Calibri"/>
                <a:sym typeface="Calibri"/>
              </a:defRPr>
            </a:lvl4pPr>
            <a:lvl5pPr marL="0" lvl="4" indent="0" algn="r">
              <a:spcBef>
                <a:spcPts val="0"/>
              </a:spcBef>
              <a:buNone/>
              <a:defRPr sz="900">
                <a:solidFill>
                  <a:schemeClr val="accent3"/>
                </a:solidFill>
                <a:latin typeface="Calibri"/>
                <a:ea typeface="Calibri"/>
                <a:cs typeface="Calibri"/>
                <a:sym typeface="Calibri"/>
              </a:defRPr>
            </a:lvl5pPr>
            <a:lvl6pPr marL="0" lvl="5" indent="0" algn="r">
              <a:spcBef>
                <a:spcPts val="0"/>
              </a:spcBef>
              <a:buNone/>
              <a:defRPr sz="900">
                <a:solidFill>
                  <a:schemeClr val="accent3"/>
                </a:solidFill>
                <a:latin typeface="Calibri"/>
                <a:ea typeface="Calibri"/>
                <a:cs typeface="Calibri"/>
                <a:sym typeface="Calibri"/>
              </a:defRPr>
            </a:lvl6pPr>
            <a:lvl7pPr marL="0" lvl="6" indent="0" algn="r">
              <a:spcBef>
                <a:spcPts val="0"/>
              </a:spcBef>
              <a:buNone/>
              <a:defRPr sz="900">
                <a:solidFill>
                  <a:schemeClr val="accent3"/>
                </a:solidFill>
                <a:latin typeface="Calibri"/>
                <a:ea typeface="Calibri"/>
                <a:cs typeface="Calibri"/>
                <a:sym typeface="Calibri"/>
              </a:defRPr>
            </a:lvl7pPr>
            <a:lvl8pPr marL="0" lvl="7" indent="0" algn="r">
              <a:spcBef>
                <a:spcPts val="0"/>
              </a:spcBef>
              <a:buNone/>
              <a:defRPr sz="900">
                <a:solidFill>
                  <a:schemeClr val="accent3"/>
                </a:solidFill>
                <a:latin typeface="Calibri"/>
                <a:ea typeface="Calibri"/>
                <a:cs typeface="Calibri"/>
                <a:sym typeface="Calibri"/>
              </a:defRPr>
            </a:lvl8pPr>
            <a:lvl9pPr marL="0" lvl="8" indent="0" algn="r">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0" name="Google Shape;40;p61"/>
          <p:cNvCxnSpPr/>
          <p:nvPr/>
        </p:nvCxnSpPr>
        <p:spPr>
          <a:xfrm>
            <a:off x="-24055" y="1452565"/>
            <a:ext cx="1717831" cy="0"/>
          </a:xfrm>
          <a:prstGeom prst="straightConnector1">
            <a:avLst/>
          </a:prstGeom>
          <a:noFill/>
          <a:ln w="57150" cap="flat" cmpd="sng">
            <a:solidFill>
              <a:schemeClr val="accent1"/>
            </a:solidFill>
            <a:prstDash val="solid"/>
            <a:miter lim="800000"/>
            <a:headEnd type="none" w="sm" len="sm"/>
            <a:tailEnd type="none" w="sm" len="sm"/>
          </a:ln>
        </p:spPr>
      </p:cxnSp>
      <p:cxnSp>
        <p:nvCxnSpPr>
          <p:cNvPr id="41" name="Google Shape;41;p61"/>
          <p:cNvCxnSpPr/>
          <p:nvPr/>
        </p:nvCxnSpPr>
        <p:spPr>
          <a:xfrm>
            <a:off x="1804745" y="1452565"/>
            <a:ext cx="545734" cy="0"/>
          </a:xfrm>
          <a:prstGeom prst="straightConnector1">
            <a:avLst/>
          </a:prstGeom>
          <a:noFill/>
          <a:ln w="57150" cap="flat" cmpd="sng">
            <a:solidFill>
              <a:schemeClr val="accent1"/>
            </a:solidFill>
            <a:prstDash val="solid"/>
            <a:miter lim="800000"/>
            <a:headEnd type="none" w="sm" len="sm"/>
            <a:tailEnd type="none" w="sm" len="sm"/>
          </a:ln>
        </p:spPr>
      </p:cxnSp>
      <p:cxnSp>
        <p:nvCxnSpPr>
          <p:cNvPr id="42" name="Google Shape;42;p61"/>
          <p:cNvCxnSpPr/>
          <p:nvPr/>
        </p:nvCxnSpPr>
        <p:spPr>
          <a:xfrm rot="10800000" flipH="1">
            <a:off x="2454442" y="1429119"/>
            <a:ext cx="9737558" cy="15383"/>
          </a:xfrm>
          <a:prstGeom prst="straightConnector1">
            <a:avLst/>
          </a:prstGeom>
          <a:noFill/>
          <a:ln w="9525" cap="flat" cmpd="sng">
            <a:solidFill>
              <a:schemeClr val="accent1"/>
            </a:solidFill>
            <a:prstDash val="solid"/>
            <a:miter lim="800000"/>
            <a:headEnd type="none" w="sm" len="sm"/>
            <a:tailEnd type="none" w="sm" len="sm"/>
          </a:ln>
        </p:spPr>
      </p:cxnSp>
      <p:grpSp>
        <p:nvGrpSpPr>
          <p:cNvPr id="43" name="Google Shape;43;p61"/>
          <p:cNvGrpSpPr/>
          <p:nvPr/>
        </p:nvGrpSpPr>
        <p:grpSpPr>
          <a:xfrm>
            <a:off x="363416" y="421045"/>
            <a:ext cx="748798" cy="134113"/>
            <a:chOff x="4827813" y="2534636"/>
            <a:chExt cx="996651" cy="178504"/>
          </a:xfrm>
        </p:grpSpPr>
        <p:sp>
          <p:nvSpPr>
            <p:cNvPr id="44" name="Google Shape;44;p61"/>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61"/>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61"/>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61"/>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 name="Google Shape;48;p61"/>
          <p:cNvSpPr txBox="1">
            <a:spLocks noGrp="1"/>
          </p:cNvSpPr>
          <p:nvPr>
            <p:ph type="body" idx="1"/>
          </p:nvPr>
        </p:nvSpPr>
        <p:spPr>
          <a:xfrm>
            <a:off x="6347381" y="1825625"/>
            <a:ext cx="548120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1"/>
          <p:cNvSpPr txBox="1">
            <a:spLocks noGrp="1"/>
          </p:cNvSpPr>
          <p:nvPr>
            <p:ph type="body" idx="2"/>
          </p:nvPr>
        </p:nvSpPr>
        <p:spPr>
          <a:xfrm>
            <a:off x="363416" y="1825625"/>
            <a:ext cx="548120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2"/>
        <p:cNvGrpSpPr/>
        <p:nvPr/>
      </p:nvGrpSpPr>
      <p:grpSpPr>
        <a:xfrm>
          <a:off x="0" y="0"/>
          <a:ext cx="0" cy="0"/>
          <a:chOff x="0" y="0"/>
          <a:chExt cx="0" cy="0"/>
        </a:xfrm>
      </p:grpSpPr>
      <p:sp>
        <p:nvSpPr>
          <p:cNvPr id="353" name="Google Shape;353;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6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355" name="Google Shape;355;p6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356" name="Google Shape;356;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59" name="Google Shape;359;p69"/>
          <p:cNvCxnSpPr/>
          <p:nvPr/>
        </p:nvCxnSpPr>
        <p:spPr>
          <a:xfrm>
            <a:off x="5351690" y="3748188"/>
            <a:ext cx="1488621" cy="0"/>
          </a:xfrm>
          <a:prstGeom prst="straightConnector1">
            <a:avLst/>
          </a:prstGeom>
          <a:noFill/>
          <a:ln w="139700" cap="flat" cmpd="sng">
            <a:solidFill>
              <a:schemeClr val="accent1"/>
            </a:solidFill>
            <a:prstDash val="solid"/>
            <a:miter lim="800000"/>
            <a:headEnd type="none" w="sm" len="sm"/>
            <a:tailEnd type="none" w="sm" len="sm"/>
          </a:ln>
        </p:spPr>
      </p:cxnSp>
      <p:grpSp>
        <p:nvGrpSpPr>
          <p:cNvPr id="360" name="Google Shape;360;p69"/>
          <p:cNvGrpSpPr/>
          <p:nvPr/>
        </p:nvGrpSpPr>
        <p:grpSpPr>
          <a:xfrm>
            <a:off x="5721601" y="4594679"/>
            <a:ext cx="748798" cy="134113"/>
            <a:chOff x="4827813" y="2534636"/>
            <a:chExt cx="996651" cy="178504"/>
          </a:xfrm>
        </p:grpSpPr>
        <p:sp>
          <p:nvSpPr>
            <p:cNvPr id="361" name="Google Shape;361;p69"/>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69"/>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69"/>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69"/>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5" name="Text Placeholder 2">
            <a:extLst>
              <a:ext uri="{FF2B5EF4-FFF2-40B4-BE49-F238E27FC236}">
                <a16:creationId xmlns:a16="http://schemas.microsoft.com/office/drawing/2014/main" id="{BE814D66-F00F-0D44-AD03-889FEE787EB6}"/>
              </a:ext>
            </a:extLst>
          </p:cNvPr>
          <p:cNvSpPr>
            <a:spLocks noGrp="1"/>
          </p:cNvSpPr>
          <p:nvPr>
            <p:ph idx="1"/>
          </p:nvPr>
        </p:nvSpPr>
        <p:spPr>
          <a:xfrm>
            <a:off x="363416" y="1825625"/>
            <a:ext cx="1146516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3" name="Title 2">
            <a:extLst>
              <a:ext uri="{FF2B5EF4-FFF2-40B4-BE49-F238E27FC236}">
                <a16:creationId xmlns:a16="http://schemas.microsoft.com/office/drawing/2014/main" id="{FF9B990C-5D9C-4A90-AC73-5889BC9F755C}"/>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83922899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4" name="Google Shape;54;p63"/>
          <p:cNvCxnSpPr/>
          <p:nvPr/>
        </p:nvCxnSpPr>
        <p:spPr>
          <a:xfrm>
            <a:off x="-24055" y="1452565"/>
            <a:ext cx="1717831" cy="0"/>
          </a:xfrm>
          <a:prstGeom prst="straightConnector1">
            <a:avLst/>
          </a:prstGeom>
          <a:noFill/>
          <a:ln w="57150" cap="flat" cmpd="sng">
            <a:solidFill>
              <a:schemeClr val="accent1"/>
            </a:solidFill>
            <a:prstDash val="solid"/>
            <a:miter lim="800000"/>
            <a:headEnd type="none" w="sm" len="sm"/>
            <a:tailEnd type="none" w="sm" len="sm"/>
          </a:ln>
        </p:spPr>
      </p:cxnSp>
      <p:cxnSp>
        <p:nvCxnSpPr>
          <p:cNvPr id="55" name="Google Shape;55;p63"/>
          <p:cNvCxnSpPr/>
          <p:nvPr/>
        </p:nvCxnSpPr>
        <p:spPr>
          <a:xfrm>
            <a:off x="1804745" y="1452565"/>
            <a:ext cx="545734" cy="0"/>
          </a:xfrm>
          <a:prstGeom prst="straightConnector1">
            <a:avLst/>
          </a:prstGeom>
          <a:noFill/>
          <a:ln w="57150" cap="flat" cmpd="sng">
            <a:solidFill>
              <a:schemeClr val="accent1"/>
            </a:solidFill>
            <a:prstDash val="solid"/>
            <a:miter lim="800000"/>
            <a:headEnd type="none" w="sm" len="sm"/>
            <a:tailEnd type="none" w="sm" len="sm"/>
          </a:ln>
        </p:spPr>
      </p:cxnSp>
      <p:cxnSp>
        <p:nvCxnSpPr>
          <p:cNvPr id="56" name="Google Shape;56;p63"/>
          <p:cNvCxnSpPr/>
          <p:nvPr/>
        </p:nvCxnSpPr>
        <p:spPr>
          <a:xfrm rot="10800000" flipH="1">
            <a:off x="2454442" y="1429119"/>
            <a:ext cx="9737558" cy="15383"/>
          </a:xfrm>
          <a:prstGeom prst="straightConnector1">
            <a:avLst/>
          </a:prstGeom>
          <a:noFill/>
          <a:ln w="9525" cap="flat" cmpd="sng">
            <a:solidFill>
              <a:schemeClr val="accent1"/>
            </a:solidFill>
            <a:prstDash val="solid"/>
            <a:miter lim="800000"/>
            <a:headEnd type="none" w="sm" len="sm"/>
            <a:tailEnd type="none" w="sm" len="sm"/>
          </a:ln>
        </p:spPr>
      </p:cxnSp>
      <p:grpSp>
        <p:nvGrpSpPr>
          <p:cNvPr id="57" name="Google Shape;57;p63"/>
          <p:cNvGrpSpPr/>
          <p:nvPr/>
        </p:nvGrpSpPr>
        <p:grpSpPr>
          <a:xfrm>
            <a:off x="363416" y="421045"/>
            <a:ext cx="748798" cy="134113"/>
            <a:chOff x="4827813" y="2534636"/>
            <a:chExt cx="996651" cy="178504"/>
          </a:xfrm>
        </p:grpSpPr>
        <p:sp>
          <p:nvSpPr>
            <p:cNvPr id="58" name="Google Shape;58;p63"/>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 name="Google Shape;59;p63"/>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63"/>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63"/>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64" name="Google Shape;64;p64"/>
          <p:cNvGrpSpPr/>
          <p:nvPr/>
        </p:nvGrpSpPr>
        <p:grpSpPr>
          <a:xfrm>
            <a:off x="363416" y="421045"/>
            <a:ext cx="748798" cy="134113"/>
            <a:chOff x="4827813" y="2534636"/>
            <a:chExt cx="996651" cy="178504"/>
          </a:xfrm>
        </p:grpSpPr>
        <p:sp>
          <p:nvSpPr>
            <p:cNvPr id="65" name="Google Shape;65;p64"/>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64"/>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 name="Google Shape;67;p64"/>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 name="Google Shape;68;p64"/>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69"/>
        <p:cNvGrpSpPr/>
        <p:nvPr/>
      </p:nvGrpSpPr>
      <p:grpSpPr>
        <a:xfrm>
          <a:off x="0" y="0"/>
          <a:ext cx="0" cy="0"/>
          <a:chOff x="0" y="0"/>
          <a:chExt cx="0" cy="0"/>
        </a:xfrm>
      </p:grpSpPr>
      <p:sp>
        <p:nvSpPr>
          <p:cNvPr id="70" name="Google Shape;70;p65"/>
          <p:cNvSpPr txBox="1">
            <a:spLocks noGrp="1"/>
          </p:cNvSpPr>
          <p:nvPr>
            <p:ph type="title"/>
          </p:nvPr>
        </p:nvSpPr>
        <p:spPr>
          <a:xfrm>
            <a:off x="363416" y="246186"/>
            <a:ext cx="11465168" cy="10374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alibri"/>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65"/>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accent3"/>
                </a:solidFill>
                <a:latin typeface="Calibri"/>
                <a:ea typeface="Calibri"/>
                <a:cs typeface="Calibri"/>
                <a:sym typeface="Calibri"/>
              </a:defRPr>
            </a:lvl1pPr>
            <a:lvl2pPr marL="0" lvl="1" indent="0" algn="r">
              <a:spcBef>
                <a:spcPts val="0"/>
              </a:spcBef>
              <a:buNone/>
              <a:defRPr sz="900">
                <a:solidFill>
                  <a:schemeClr val="accent3"/>
                </a:solidFill>
                <a:latin typeface="Calibri"/>
                <a:ea typeface="Calibri"/>
                <a:cs typeface="Calibri"/>
                <a:sym typeface="Calibri"/>
              </a:defRPr>
            </a:lvl2pPr>
            <a:lvl3pPr marL="0" lvl="2" indent="0" algn="r">
              <a:spcBef>
                <a:spcPts val="0"/>
              </a:spcBef>
              <a:buNone/>
              <a:defRPr sz="900">
                <a:solidFill>
                  <a:schemeClr val="accent3"/>
                </a:solidFill>
                <a:latin typeface="Calibri"/>
                <a:ea typeface="Calibri"/>
                <a:cs typeface="Calibri"/>
                <a:sym typeface="Calibri"/>
              </a:defRPr>
            </a:lvl3pPr>
            <a:lvl4pPr marL="0" lvl="3" indent="0" algn="r">
              <a:spcBef>
                <a:spcPts val="0"/>
              </a:spcBef>
              <a:buNone/>
              <a:defRPr sz="900">
                <a:solidFill>
                  <a:schemeClr val="accent3"/>
                </a:solidFill>
                <a:latin typeface="Calibri"/>
                <a:ea typeface="Calibri"/>
                <a:cs typeface="Calibri"/>
                <a:sym typeface="Calibri"/>
              </a:defRPr>
            </a:lvl4pPr>
            <a:lvl5pPr marL="0" lvl="4" indent="0" algn="r">
              <a:spcBef>
                <a:spcPts val="0"/>
              </a:spcBef>
              <a:buNone/>
              <a:defRPr sz="900">
                <a:solidFill>
                  <a:schemeClr val="accent3"/>
                </a:solidFill>
                <a:latin typeface="Calibri"/>
                <a:ea typeface="Calibri"/>
                <a:cs typeface="Calibri"/>
                <a:sym typeface="Calibri"/>
              </a:defRPr>
            </a:lvl5pPr>
            <a:lvl6pPr marL="0" lvl="5" indent="0" algn="r">
              <a:spcBef>
                <a:spcPts val="0"/>
              </a:spcBef>
              <a:buNone/>
              <a:defRPr sz="900">
                <a:solidFill>
                  <a:schemeClr val="accent3"/>
                </a:solidFill>
                <a:latin typeface="Calibri"/>
                <a:ea typeface="Calibri"/>
                <a:cs typeface="Calibri"/>
                <a:sym typeface="Calibri"/>
              </a:defRPr>
            </a:lvl6pPr>
            <a:lvl7pPr marL="0" lvl="6" indent="0" algn="r">
              <a:spcBef>
                <a:spcPts val="0"/>
              </a:spcBef>
              <a:buNone/>
              <a:defRPr sz="900">
                <a:solidFill>
                  <a:schemeClr val="accent3"/>
                </a:solidFill>
                <a:latin typeface="Calibri"/>
                <a:ea typeface="Calibri"/>
                <a:cs typeface="Calibri"/>
                <a:sym typeface="Calibri"/>
              </a:defRPr>
            </a:lvl7pPr>
            <a:lvl8pPr marL="0" lvl="7" indent="0" algn="r">
              <a:spcBef>
                <a:spcPts val="0"/>
              </a:spcBef>
              <a:buNone/>
              <a:defRPr sz="900">
                <a:solidFill>
                  <a:schemeClr val="accent3"/>
                </a:solidFill>
                <a:latin typeface="Calibri"/>
                <a:ea typeface="Calibri"/>
                <a:cs typeface="Calibri"/>
                <a:sym typeface="Calibri"/>
              </a:defRPr>
            </a:lvl8pPr>
            <a:lvl9pPr marL="0" lvl="8" indent="0" algn="r">
              <a:spcBef>
                <a:spcPts val="0"/>
              </a:spcBef>
              <a:buNone/>
              <a:defRPr sz="9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2" name="Google Shape;72;p65"/>
          <p:cNvCxnSpPr/>
          <p:nvPr/>
        </p:nvCxnSpPr>
        <p:spPr>
          <a:xfrm>
            <a:off x="-24055" y="1452565"/>
            <a:ext cx="1717831" cy="0"/>
          </a:xfrm>
          <a:prstGeom prst="straightConnector1">
            <a:avLst/>
          </a:prstGeom>
          <a:noFill/>
          <a:ln w="57150" cap="flat" cmpd="sng">
            <a:solidFill>
              <a:schemeClr val="accent1"/>
            </a:solidFill>
            <a:prstDash val="solid"/>
            <a:miter lim="800000"/>
            <a:headEnd type="none" w="sm" len="sm"/>
            <a:tailEnd type="none" w="sm" len="sm"/>
          </a:ln>
        </p:spPr>
      </p:cxnSp>
      <p:cxnSp>
        <p:nvCxnSpPr>
          <p:cNvPr id="73" name="Google Shape;73;p65"/>
          <p:cNvCxnSpPr/>
          <p:nvPr/>
        </p:nvCxnSpPr>
        <p:spPr>
          <a:xfrm>
            <a:off x="1804745" y="1452565"/>
            <a:ext cx="545734" cy="0"/>
          </a:xfrm>
          <a:prstGeom prst="straightConnector1">
            <a:avLst/>
          </a:prstGeom>
          <a:noFill/>
          <a:ln w="57150" cap="flat" cmpd="sng">
            <a:solidFill>
              <a:schemeClr val="accent1"/>
            </a:solidFill>
            <a:prstDash val="solid"/>
            <a:miter lim="800000"/>
            <a:headEnd type="none" w="sm" len="sm"/>
            <a:tailEnd type="none" w="sm" len="sm"/>
          </a:ln>
        </p:spPr>
      </p:cxnSp>
      <p:cxnSp>
        <p:nvCxnSpPr>
          <p:cNvPr id="74" name="Google Shape;74;p65"/>
          <p:cNvCxnSpPr/>
          <p:nvPr/>
        </p:nvCxnSpPr>
        <p:spPr>
          <a:xfrm rot="10800000" flipH="1">
            <a:off x="2454442" y="1429119"/>
            <a:ext cx="9737558" cy="15383"/>
          </a:xfrm>
          <a:prstGeom prst="straightConnector1">
            <a:avLst/>
          </a:prstGeom>
          <a:noFill/>
          <a:ln w="9525" cap="flat" cmpd="sng">
            <a:solidFill>
              <a:schemeClr val="accent1"/>
            </a:solidFill>
            <a:prstDash val="solid"/>
            <a:miter lim="800000"/>
            <a:headEnd type="none" w="sm" len="sm"/>
            <a:tailEnd type="none" w="sm" len="sm"/>
          </a:ln>
        </p:spPr>
      </p:cxnSp>
      <p:grpSp>
        <p:nvGrpSpPr>
          <p:cNvPr id="75" name="Google Shape;75;p65"/>
          <p:cNvGrpSpPr/>
          <p:nvPr/>
        </p:nvGrpSpPr>
        <p:grpSpPr>
          <a:xfrm>
            <a:off x="363416" y="421045"/>
            <a:ext cx="748798" cy="134113"/>
            <a:chOff x="4827813" y="2534636"/>
            <a:chExt cx="996651" cy="178504"/>
          </a:xfrm>
        </p:grpSpPr>
        <p:sp>
          <p:nvSpPr>
            <p:cNvPr id="76" name="Google Shape;76;p65"/>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 name="Google Shape;77;p65"/>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65"/>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65"/>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0" name="Google Shape;80;p65"/>
          <p:cNvSpPr txBox="1">
            <a:spLocks noGrp="1"/>
          </p:cNvSpPr>
          <p:nvPr>
            <p:ph type="body" idx="1"/>
          </p:nvPr>
        </p:nvSpPr>
        <p:spPr>
          <a:xfrm>
            <a:off x="6347380" y="1681163"/>
            <a:ext cx="548120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65"/>
          <p:cNvSpPr txBox="1">
            <a:spLocks noGrp="1"/>
          </p:cNvSpPr>
          <p:nvPr>
            <p:ph type="body" idx="2"/>
          </p:nvPr>
        </p:nvSpPr>
        <p:spPr>
          <a:xfrm>
            <a:off x="6347379" y="2586215"/>
            <a:ext cx="5481203" cy="36034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65"/>
          <p:cNvSpPr txBox="1">
            <a:spLocks noGrp="1"/>
          </p:cNvSpPr>
          <p:nvPr>
            <p:ph type="body" idx="3"/>
          </p:nvPr>
        </p:nvSpPr>
        <p:spPr>
          <a:xfrm>
            <a:off x="363416" y="1681163"/>
            <a:ext cx="548120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65"/>
          <p:cNvSpPr txBox="1">
            <a:spLocks noGrp="1"/>
          </p:cNvSpPr>
          <p:nvPr>
            <p:ph type="body" idx="4"/>
          </p:nvPr>
        </p:nvSpPr>
        <p:spPr>
          <a:xfrm>
            <a:off x="363416" y="2586215"/>
            <a:ext cx="5481202" cy="36034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4"/>
        <p:cNvGrpSpPr/>
        <p:nvPr/>
      </p:nvGrpSpPr>
      <p:grpSpPr>
        <a:xfrm>
          <a:off x="0" y="0"/>
          <a:ext cx="0" cy="0"/>
          <a:chOff x="0" y="0"/>
          <a:chExt cx="0" cy="0"/>
        </a:xfrm>
      </p:grpSpPr>
      <p:sp>
        <p:nvSpPr>
          <p:cNvPr id="85" name="Google Shape;85;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7" name="Google Shape;87;p66"/>
          <p:cNvCxnSpPr/>
          <p:nvPr/>
        </p:nvCxnSpPr>
        <p:spPr>
          <a:xfrm>
            <a:off x="-24055" y="1452565"/>
            <a:ext cx="1717831" cy="0"/>
          </a:xfrm>
          <a:prstGeom prst="straightConnector1">
            <a:avLst/>
          </a:prstGeom>
          <a:noFill/>
          <a:ln w="57150" cap="flat" cmpd="sng">
            <a:solidFill>
              <a:schemeClr val="accent1"/>
            </a:solidFill>
            <a:prstDash val="solid"/>
            <a:miter lim="800000"/>
            <a:headEnd type="none" w="sm" len="sm"/>
            <a:tailEnd type="none" w="sm" len="sm"/>
          </a:ln>
        </p:spPr>
      </p:cxnSp>
      <p:cxnSp>
        <p:nvCxnSpPr>
          <p:cNvPr id="88" name="Google Shape;88;p66"/>
          <p:cNvCxnSpPr/>
          <p:nvPr/>
        </p:nvCxnSpPr>
        <p:spPr>
          <a:xfrm>
            <a:off x="1804745" y="1452565"/>
            <a:ext cx="545734" cy="0"/>
          </a:xfrm>
          <a:prstGeom prst="straightConnector1">
            <a:avLst/>
          </a:prstGeom>
          <a:noFill/>
          <a:ln w="57150" cap="flat" cmpd="sng">
            <a:solidFill>
              <a:schemeClr val="accent1"/>
            </a:solidFill>
            <a:prstDash val="solid"/>
            <a:miter lim="800000"/>
            <a:headEnd type="none" w="sm" len="sm"/>
            <a:tailEnd type="none" w="sm" len="sm"/>
          </a:ln>
        </p:spPr>
      </p:cxnSp>
      <p:cxnSp>
        <p:nvCxnSpPr>
          <p:cNvPr id="89" name="Google Shape;89;p66"/>
          <p:cNvCxnSpPr/>
          <p:nvPr/>
        </p:nvCxnSpPr>
        <p:spPr>
          <a:xfrm rot="10800000" flipH="1">
            <a:off x="2454442" y="1429119"/>
            <a:ext cx="9737558" cy="15383"/>
          </a:xfrm>
          <a:prstGeom prst="straightConnector1">
            <a:avLst/>
          </a:prstGeom>
          <a:noFill/>
          <a:ln w="9525" cap="flat" cmpd="sng">
            <a:solidFill>
              <a:schemeClr val="accent1"/>
            </a:solidFill>
            <a:prstDash val="solid"/>
            <a:miter lim="800000"/>
            <a:headEnd type="none" w="sm" len="sm"/>
            <a:tailEnd type="none" w="sm" len="sm"/>
          </a:ln>
        </p:spPr>
      </p:cxnSp>
      <p:grpSp>
        <p:nvGrpSpPr>
          <p:cNvPr id="90" name="Google Shape;90;p66"/>
          <p:cNvGrpSpPr/>
          <p:nvPr/>
        </p:nvGrpSpPr>
        <p:grpSpPr>
          <a:xfrm>
            <a:off x="363416" y="421045"/>
            <a:ext cx="748798" cy="134113"/>
            <a:chOff x="4827813" y="2534636"/>
            <a:chExt cx="996651" cy="178504"/>
          </a:xfrm>
        </p:grpSpPr>
        <p:sp>
          <p:nvSpPr>
            <p:cNvPr id="91" name="Google Shape;91;p66"/>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 name="Google Shape;92;p66"/>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 name="Google Shape;93;p66"/>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66"/>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alf Image Vertical Purple">
  <p:cSld name="Half Image Vertical Purple">
    <p:spTree>
      <p:nvGrpSpPr>
        <p:cNvPr id="1" name="Shape 95"/>
        <p:cNvGrpSpPr/>
        <p:nvPr/>
      </p:nvGrpSpPr>
      <p:grpSpPr>
        <a:xfrm>
          <a:off x="0" y="0"/>
          <a:ext cx="0" cy="0"/>
          <a:chOff x="0" y="0"/>
          <a:chExt cx="0" cy="0"/>
        </a:xfrm>
      </p:grpSpPr>
      <p:sp>
        <p:nvSpPr>
          <p:cNvPr id="96" name="Google Shape;96;p53"/>
          <p:cNvSpPr>
            <a:spLocks noGrp="1"/>
          </p:cNvSpPr>
          <p:nvPr>
            <p:ph type="pic" idx="2"/>
          </p:nvPr>
        </p:nvSpPr>
        <p:spPr>
          <a:xfrm>
            <a:off x="5316488" y="0"/>
            <a:ext cx="6875511" cy="6858000"/>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53"/>
          <p:cNvSpPr/>
          <p:nvPr/>
        </p:nvSpPr>
        <p:spPr>
          <a:xfrm>
            <a:off x="0" y="0"/>
            <a:ext cx="5316488"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53"/>
          <p:cNvSpPr/>
          <p:nvPr/>
        </p:nvSpPr>
        <p:spPr>
          <a:xfrm>
            <a:off x="831850" y="1723292"/>
            <a:ext cx="5307246" cy="374552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53"/>
          <p:cNvSpPr txBox="1">
            <a:spLocks noGrp="1"/>
          </p:cNvSpPr>
          <p:nvPr>
            <p:ph type="title"/>
          </p:nvPr>
        </p:nvSpPr>
        <p:spPr>
          <a:xfrm>
            <a:off x="384651" y="1087907"/>
            <a:ext cx="4468698" cy="1444275"/>
          </a:xfrm>
          <a:prstGeom prst="rect">
            <a:avLst/>
          </a:prstGeom>
          <a:noFill/>
          <a:ln>
            <a:noFill/>
          </a:ln>
        </p:spPr>
        <p:txBody>
          <a:bodyPr spcFirstLastPara="1" wrap="square" lIns="91425" tIns="792000" rIns="91425" bIns="45700" anchor="t" anchorCtr="0">
            <a:noAutofit/>
          </a:bodyPr>
          <a:lstStyle>
            <a:lvl1pPr lvl="0" algn="l">
              <a:lnSpc>
                <a:spcPct val="90000"/>
              </a:lnSpc>
              <a:spcBef>
                <a:spcPts val="0"/>
              </a:spcBef>
              <a:spcAft>
                <a:spcPts val="0"/>
              </a:spcAft>
              <a:buClr>
                <a:schemeClr val="lt1"/>
              </a:buClr>
              <a:buSzPts val="3600"/>
              <a:buFont typeface="Calibri"/>
              <a:buNone/>
              <a:defRPr sz="36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53"/>
          <p:cNvSpPr txBox="1">
            <a:spLocks noGrp="1"/>
          </p:cNvSpPr>
          <p:nvPr>
            <p:ph type="body" idx="1"/>
          </p:nvPr>
        </p:nvSpPr>
        <p:spPr>
          <a:xfrm>
            <a:off x="368711" y="2552611"/>
            <a:ext cx="4097778" cy="199281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lt1"/>
              </a:buClr>
              <a:buSzPts val="1800"/>
              <a:buNone/>
              <a:defRPr sz="1800" b="0" cap="none">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53"/>
          <p:cNvSpPr txBox="1">
            <a:spLocks noGrp="1"/>
          </p:cNvSpPr>
          <p:nvPr>
            <p:ph type="sldNum" idx="12"/>
          </p:nvPr>
        </p:nvSpPr>
        <p:spPr>
          <a:xfrm>
            <a:off x="9085384" y="6463207"/>
            <a:ext cx="2743200" cy="24938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accent3"/>
                </a:solidFill>
                <a:latin typeface="Calibri"/>
                <a:ea typeface="Calibri"/>
                <a:cs typeface="Calibri"/>
                <a:sym typeface="Calibri"/>
              </a:defRPr>
            </a:lvl1pPr>
            <a:lvl2pPr marL="0" lvl="1" indent="0" algn="r">
              <a:spcBef>
                <a:spcPts val="0"/>
              </a:spcBef>
              <a:buNone/>
              <a:defRPr sz="900" b="0" i="0" u="none" strike="noStrike" cap="none">
                <a:solidFill>
                  <a:schemeClr val="accent3"/>
                </a:solidFill>
                <a:latin typeface="Calibri"/>
                <a:ea typeface="Calibri"/>
                <a:cs typeface="Calibri"/>
                <a:sym typeface="Calibri"/>
              </a:defRPr>
            </a:lvl2pPr>
            <a:lvl3pPr marL="0" lvl="2" indent="0" algn="r">
              <a:spcBef>
                <a:spcPts val="0"/>
              </a:spcBef>
              <a:buNone/>
              <a:defRPr sz="900" b="0" i="0" u="none" strike="noStrike" cap="none">
                <a:solidFill>
                  <a:schemeClr val="accent3"/>
                </a:solidFill>
                <a:latin typeface="Calibri"/>
                <a:ea typeface="Calibri"/>
                <a:cs typeface="Calibri"/>
                <a:sym typeface="Calibri"/>
              </a:defRPr>
            </a:lvl3pPr>
            <a:lvl4pPr marL="0" lvl="3" indent="0" algn="r">
              <a:spcBef>
                <a:spcPts val="0"/>
              </a:spcBef>
              <a:buNone/>
              <a:defRPr sz="900" b="0" i="0" u="none" strike="noStrike" cap="none">
                <a:solidFill>
                  <a:schemeClr val="accent3"/>
                </a:solidFill>
                <a:latin typeface="Calibri"/>
                <a:ea typeface="Calibri"/>
                <a:cs typeface="Calibri"/>
                <a:sym typeface="Calibri"/>
              </a:defRPr>
            </a:lvl4pPr>
            <a:lvl5pPr marL="0" lvl="4" indent="0" algn="r">
              <a:spcBef>
                <a:spcPts val="0"/>
              </a:spcBef>
              <a:buNone/>
              <a:defRPr sz="900" b="0" i="0" u="none" strike="noStrike" cap="none">
                <a:solidFill>
                  <a:schemeClr val="accent3"/>
                </a:solidFill>
                <a:latin typeface="Calibri"/>
                <a:ea typeface="Calibri"/>
                <a:cs typeface="Calibri"/>
                <a:sym typeface="Calibri"/>
              </a:defRPr>
            </a:lvl5pPr>
            <a:lvl6pPr marL="0" lvl="5" indent="0" algn="r">
              <a:spcBef>
                <a:spcPts val="0"/>
              </a:spcBef>
              <a:buNone/>
              <a:defRPr sz="900" b="0" i="0" u="none" strike="noStrike" cap="none">
                <a:solidFill>
                  <a:schemeClr val="accent3"/>
                </a:solidFill>
                <a:latin typeface="Calibri"/>
                <a:ea typeface="Calibri"/>
                <a:cs typeface="Calibri"/>
                <a:sym typeface="Calibri"/>
              </a:defRPr>
            </a:lvl6pPr>
            <a:lvl7pPr marL="0" lvl="6" indent="0" algn="r">
              <a:spcBef>
                <a:spcPts val="0"/>
              </a:spcBef>
              <a:buNone/>
              <a:defRPr sz="900" b="0" i="0" u="none" strike="noStrike" cap="none">
                <a:solidFill>
                  <a:schemeClr val="accent3"/>
                </a:solidFill>
                <a:latin typeface="Calibri"/>
                <a:ea typeface="Calibri"/>
                <a:cs typeface="Calibri"/>
                <a:sym typeface="Calibri"/>
              </a:defRPr>
            </a:lvl7pPr>
            <a:lvl8pPr marL="0" lvl="7" indent="0" algn="r">
              <a:spcBef>
                <a:spcPts val="0"/>
              </a:spcBef>
              <a:buNone/>
              <a:defRPr sz="900" b="0" i="0" u="none" strike="noStrike" cap="none">
                <a:solidFill>
                  <a:schemeClr val="accent3"/>
                </a:solidFill>
                <a:latin typeface="Calibri"/>
                <a:ea typeface="Calibri"/>
                <a:cs typeface="Calibri"/>
                <a:sym typeface="Calibri"/>
              </a:defRPr>
            </a:lvl8pPr>
            <a:lvl9pPr marL="0" lvl="8" indent="0" algn="r">
              <a:spcBef>
                <a:spcPts val="0"/>
              </a:spcBef>
              <a:buNone/>
              <a:defRPr sz="900" b="0" i="0" u="none" strike="noStrike" cap="none">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2"/>
        <p:cNvGrpSpPr/>
        <p:nvPr/>
      </p:nvGrpSpPr>
      <p:grpSpPr>
        <a:xfrm>
          <a:off x="0" y="0"/>
          <a:ext cx="0" cy="0"/>
          <a:chOff x="0" y="0"/>
          <a:chExt cx="0" cy="0"/>
        </a:xfrm>
      </p:grpSpPr>
      <p:sp>
        <p:nvSpPr>
          <p:cNvPr id="103" name="Google Shape;103;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04" name="Google Shape;104;p70"/>
          <p:cNvGrpSpPr/>
          <p:nvPr/>
        </p:nvGrpSpPr>
        <p:grpSpPr>
          <a:xfrm>
            <a:off x="11079786" y="421045"/>
            <a:ext cx="748798" cy="134113"/>
            <a:chOff x="4827813" y="2534636"/>
            <a:chExt cx="996651" cy="178504"/>
          </a:xfrm>
        </p:grpSpPr>
        <p:sp>
          <p:nvSpPr>
            <p:cNvPr id="105" name="Google Shape;105;p70"/>
            <p:cNvSpPr/>
            <p:nvPr/>
          </p:nvSpPr>
          <p:spPr>
            <a:xfrm>
              <a:off x="4827813" y="2534636"/>
              <a:ext cx="178504" cy="17850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70"/>
            <p:cNvSpPr/>
            <p:nvPr/>
          </p:nvSpPr>
          <p:spPr>
            <a:xfrm>
              <a:off x="5092508" y="2534636"/>
              <a:ext cx="178504" cy="178504"/>
            </a:xfrm>
            <a:prstGeom prst="ellipse">
              <a:avLst/>
            </a:prstGeom>
            <a:solidFill>
              <a:schemeClr val="accent4">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70"/>
            <p:cNvSpPr/>
            <p:nvPr/>
          </p:nvSpPr>
          <p:spPr>
            <a:xfrm>
              <a:off x="5369234" y="2534636"/>
              <a:ext cx="178504" cy="1785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 name="Google Shape;108;p70"/>
            <p:cNvSpPr/>
            <p:nvPr/>
          </p:nvSpPr>
          <p:spPr>
            <a:xfrm>
              <a:off x="5645960" y="2534636"/>
              <a:ext cx="178504" cy="17850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09" name="Google Shape;109;p70"/>
          <p:cNvSpPr/>
          <p:nvPr/>
        </p:nvSpPr>
        <p:spPr>
          <a:xfrm>
            <a:off x="469044" y="1"/>
            <a:ext cx="5210176" cy="596106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3"/>
        <p:cNvGrpSpPr/>
        <p:nvPr/>
      </p:nvGrpSpPr>
      <p:grpSpPr>
        <a:xfrm>
          <a:off x="0" y="0"/>
          <a:ext cx="0" cy="0"/>
          <a:chOff x="0" y="0"/>
          <a:chExt cx="0" cy="0"/>
        </a:xfrm>
      </p:grpSpPr>
      <p:sp>
        <p:nvSpPr>
          <p:cNvPr id="284" name="Google Shape;284;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5" name="Google Shape;285;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286" name="Google Shape;286;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87" name="Google Shape;287;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88" name="Google Shape;288;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9" r:id="rId5"/>
    <p:sldLayoutId id="2147483680" r:id="rId6"/>
    <p:sldLayoutId id="214748368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jpg"/><Relationship Id="rId7" Type="http://schemas.openxmlformats.org/officeDocument/2006/relationships/hyperlink" Target="http://fiu.academia.edu/BettyHearnMorrow" TargetMode="External"/><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hyperlink" Target="https://www.ametsoc.org/ams/index.cfm/policy/who-we-are/jeff-laz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hyperlink" Target="https://rezzz.com/web-development/one-size-does-not-fit-all/" TargetMode="Externa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3.jpg"/><Relationship Id="rId7" Type="http://schemas.openxmlformats.org/officeDocument/2006/relationships/diagramLayout" Target="../diagrams/layout1.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Data" Target="../diagrams/data1.xml"/><Relationship Id="rId5" Type="http://schemas.openxmlformats.org/officeDocument/2006/relationships/image" Target="../media/image34.png"/><Relationship Id="rId10" Type="http://schemas.microsoft.com/office/2007/relationships/diagramDrawing" Target="../diagrams/drawing1.xml"/><Relationship Id="rId4" Type="http://schemas.openxmlformats.org/officeDocument/2006/relationships/hyperlink" Target="https://doi.org/10.1002/met.1611" TargetMode="External"/><Relationship Id="rId9" Type="http://schemas.openxmlformats.org/officeDocument/2006/relationships/diagramColors" Target="../diagrams/colors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hyperlink" Target="mailto:Jennifer.Sharp@erg.com" TargetMode="External"/><Relationship Id="rId5" Type="http://schemas.openxmlformats.org/officeDocument/2006/relationships/hyperlink" Target="mailto:Lou.Nadeau@erg.com" TargetMode="External"/><Relationship Id="rId4" Type="http://schemas.openxmlformats.org/officeDocument/2006/relationships/hyperlink" Target="mailto:Linda.Girardi@erg.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hyperlink" Target="https://doi.org/10.1109/TVCG.2016.2607204"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www.emeraldinsight.com/doi/abs/10.1108/DPM-06-2012-0064"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370" name="Google Shape;370;p1"/>
          <p:cNvSpPr/>
          <p:nvPr/>
        </p:nvSpPr>
        <p:spPr>
          <a:xfrm>
            <a:off x="15766713" y="3708981"/>
            <a:ext cx="45228934" cy="1558751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1" name="Google Shape;371;p1"/>
          <p:cNvSpPr/>
          <p:nvPr/>
        </p:nvSpPr>
        <p:spPr>
          <a:xfrm>
            <a:off x="0" y="-3324"/>
            <a:ext cx="4724288" cy="6861324"/>
          </a:xfrm>
          <a:prstGeom prst="rect">
            <a:avLst/>
          </a:prstGeom>
          <a:solidFill>
            <a:srgbClr val="000000">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2" name="Google Shape;372;p1"/>
          <p:cNvSpPr/>
          <p:nvPr/>
        </p:nvSpPr>
        <p:spPr>
          <a:xfrm>
            <a:off x="0" y="0"/>
            <a:ext cx="4319042" cy="6858000"/>
          </a:xfrm>
          <a:custGeom>
            <a:avLst/>
            <a:gdLst/>
            <a:ahLst/>
            <a:cxnLst/>
            <a:rect l="l" t="t" r="r" b="b"/>
            <a:pathLst>
              <a:path w="4319042" h="6858000" extrusionOk="0">
                <a:moveTo>
                  <a:pt x="0" y="0"/>
                </a:moveTo>
                <a:lnTo>
                  <a:pt x="1142888" y="0"/>
                </a:lnTo>
                <a:lnTo>
                  <a:pt x="4319042" y="6858000"/>
                </a:lnTo>
                <a:lnTo>
                  <a:pt x="0" y="6858000"/>
                </a:lnTo>
                <a:close/>
              </a:path>
            </a:pathLst>
          </a:custGeom>
          <a:solidFill>
            <a:srgbClr val="000000">
              <a:alpha val="3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3" name="Google Shape;373;p1"/>
          <p:cNvSpPr txBox="1">
            <a:spLocks noGrp="1"/>
          </p:cNvSpPr>
          <p:nvPr>
            <p:ph type="ctrTitle"/>
          </p:nvPr>
        </p:nvSpPr>
        <p:spPr>
          <a:xfrm>
            <a:off x="804672" y="406400"/>
            <a:ext cx="330813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5000"/>
              <a:buFont typeface="Calibri"/>
              <a:buNone/>
            </a:pPr>
            <a:r>
              <a:rPr lang="en-US" sz="5000">
                <a:solidFill>
                  <a:srgbClr val="FFFFFF"/>
                </a:solidFill>
                <a:latin typeface="Calibri"/>
                <a:ea typeface="Calibri"/>
                <a:cs typeface="Calibri"/>
                <a:sym typeface="Calibri"/>
              </a:rPr>
              <a:t>Cone of Uncertainty</a:t>
            </a:r>
            <a:endParaRPr/>
          </a:p>
        </p:txBody>
      </p:sp>
      <p:sp>
        <p:nvSpPr>
          <p:cNvPr id="374" name="Google Shape;374;p1"/>
          <p:cNvSpPr txBox="1">
            <a:spLocks noGrp="1"/>
          </p:cNvSpPr>
          <p:nvPr>
            <p:ph type="subTitle" idx="4294967295"/>
          </p:nvPr>
        </p:nvSpPr>
        <p:spPr>
          <a:xfrm>
            <a:off x="804672" y="3011714"/>
            <a:ext cx="3308131" cy="1655762"/>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400"/>
              <a:buFont typeface="Arial"/>
              <a:buNone/>
            </a:pPr>
            <a:r>
              <a:rPr lang="en-US" sz="2400" b="0" i="0" u="none" strike="noStrike" cap="none" dirty="0">
                <a:solidFill>
                  <a:srgbClr val="FFFFFF"/>
                </a:solidFill>
                <a:latin typeface="Calibri"/>
                <a:ea typeface="Calibri"/>
                <a:cs typeface="Calibri"/>
                <a:sym typeface="Calibri"/>
              </a:rPr>
              <a:t>Social and Behavioral Science Research </a:t>
            </a:r>
            <a:endParaRPr dirty="0"/>
          </a:p>
          <a:p>
            <a:pPr marL="0" marR="0" lvl="0" indent="0" algn="l" rtl="0">
              <a:lnSpc>
                <a:spcPct val="90000"/>
              </a:lnSpc>
              <a:spcBef>
                <a:spcPts val="1000"/>
              </a:spcBef>
              <a:spcAft>
                <a:spcPts val="0"/>
              </a:spcAft>
              <a:buClr>
                <a:schemeClr val="dk1"/>
              </a:buClr>
              <a:buSzPts val="2400"/>
              <a:buFont typeface="Arial"/>
              <a:buNone/>
            </a:pPr>
            <a:endParaRPr sz="2400" b="0" i="0" u="none" strike="noStrike" cap="none" dirty="0">
              <a:solidFill>
                <a:srgbClr val="FFFFFF"/>
              </a:solidFill>
              <a:latin typeface="Calibri"/>
              <a:ea typeface="Calibri"/>
              <a:cs typeface="Calibri"/>
              <a:sym typeface="Calibri"/>
            </a:endParaRPr>
          </a:p>
          <a:p>
            <a:pPr marL="0" marR="0" lvl="0" indent="0" algn="l" rtl="0">
              <a:lnSpc>
                <a:spcPct val="90000"/>
              </a:lnSpc>
              <a:spcBef>
                <a:spcPts val="1000"/>
              </a:spcBef>
              <a:spcAft>
                <a:spcPts val="0"/>
              </a:spcAft>
              <a:buClr>
                <a:srgbClr val="FFFFFF"/>
              </a:buClr>
              <a:buSzPts val="2400"/>
              <a:buFont typeface="Arial"/>
              <a:buNone/>
            </a:pPr>
            <a:r>
              <a:rPr lang="en-US" sz="2400" b="0" i="0" u="none" strike="noStrike" cap="none">
                <a:solidFill>
                  <a:srgbClr val="FFFFFF"/>
                </a:solidFill>
                <a:latin typeface="Calibri"/>
                <a:ea typeface="Calibri"/>
                <a:cs typeface="Calibri"/>
                <a:sym typeface="Calibri"/>
              </a:rPr>
              <a:t>October 16, 2020</a:t>
            </a:r>
            <a:endParaRPr dirty="0"/>
          </a:p>
        </p:txBody>
      </p:sp>
      <p:pic>
        <p:nvPicPr>
          <p:cNvPr id="376" name="Google Shape;376;p1"/>
          <p:cNvPicPr preferRelativeResize="0"/>
          <p:nvPr/>
        </p:nvPicPr>
        <p:blipFill rotWithShape="1">
          <a:blip r:embed="rId3">
            <a:alphaModFix/>
          </a:blip>
          <a:srcRect/>
          <a:stretch/>
        </p:blipFill>
        <p:spPr>
          <a:xfrm>
            <a:off x="1052358" y="5789169"/>
            <a:ext cx="1589672" cy="549277"/>
          </a:xfrm>
          <a:prstGeom prst="rect">
            <a:avLst/>
          </a:prstGeom>
          <a:noFill/>
          <a:ln>
            <a:noFill/>
          </a:ln>
        </p:spPr>
      </p:pic>
      <p:pic>
        <p:nvPicPr>
          <p:cNvPr id="2" name="Picture 1" descr="Tropical Cyclone Track and Watches/Warnings and Initial Wind Field &#10;image example">
            <a:extLst>
              <a:ext uri="{FF2B5EF4-FFF2-40B4-BE49-F238E27FC236}">
                <a16:creationId xmlns:a16="http://schemas.microsoft.com/office/drawing/2014/main" id="{1E176429-B716-4114-9311-597E4B9F3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646" y="916292"/>
            <a:ext cx="6119005" cy="50220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510"/>
        <p:cNvGrpSpPr/>
        <p:nvPr/>
      </p:nvGrpSpPr>
      <p:grpSpPr>
        <a:xfrm>
          <a:off x="0" y="0"/>
          <a:ext cx="0" cy="0"/>
          <a:chOff x="0" y="0"/>
          <a:chExt cx="0" cy="0"/>
        </a:xfrm>
      </p:grpSpPr>
      <p:sp>
        <p:nvSpPr>
          <p:cNvPr id="511" name="Google Shape;511;p11"/>
          <p:cNvSpPr/>
          <p:nvPr/>
        </p:nvSpPr>
        <p:spPr>
          <a:xfrm>
            <a:off x="1953768" y="0"/>
            <a:ext cx="8284464" cy="68580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2" name="Google Shape;512;p11"/>
          <p:cNvSpPr/>
          <p:nvPr/>
        </p:nvSpPr>
        <p:spPr>
          <a:xfrm>
            <a:off x="2118360" y="0"/>
            <a:ext cx="7955280" cy="68580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3" name="Google Shape;513;p11"/>
          <p:cNvSpPr txBox="1">
            <a:spLocks noGrp="1"/>
          </p:cNvSpPr>
          <p:nvPr>
            <p:ph type="ctrTitle"/>
          </p:nvPr>
        </p:nvSpPr>
        <p:spPr>
          <a:xfrm>
            <a:off x="2555631" y="1441938"/>
            <a:ext cx="7080738" cy="397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C0C0C"/>
              </a:buClr>
              <a:buSzPts val="5400"/>
              <a:buFont typeface="Calibri"/>
              <a:buNone/>
            </a:pPr>
            <a:r>
              <a:rPr lang="en-US" sz="5400" b="0" cap="none">
                <a:solidFill>
                  <a:srgbClr val="0C0C0C"/>
                </a:solidFill>
              </a:rPr>
              <a:t>Interviews</a:t>
            </a:r>
            <a:br>
              <a:rPr lang="en-US" sz="5400" b="0" cap="none">
                <a:solidFill>
                  <a:srgbClr val="0C0C0C"/>
                </a:solidFill>
              </a:rPr>
            </a:br>
            <a:r>
              <a:rPr lang="en-US" sz="5400" b="0" cap="none">
                <a:solidFill>
                  <a:srgbClr val="0C0C0C"/>
                </a:solidFill>
              </a:rPr>
              <a:t>with</a:t>
            </a:r>
            <a:br>
              <a:rPr lang="en-US" sz="5400" b="0" cap="none">
                <a:solidFill>
                  <a:srgbClr val="0C0C0C"/>
                </a:solidFill>
              </a:rPr>
            </a:br>
            <a:r>
              <a:rPr lang="en-US" sz="5400" b="0" cap="none">
                <a:solidFill>
                  <a:srgbClr val="0C0C0C"/>
                </a:solidFill>
              </a:rPr>
              <a:t>International</a:t>
            </a:r>
            <a:br>
              <a:rPr lang="en-US" sz="5400" b="0" cap="none">
                <a:solidFill>
                  <a:srgbClr val="0C0C0C"/>
                </a:solidFill>
              </a:rPr>
            </a:br>
            <a:r>
              <a:rPr lang="en-US" sz="5400" b="0" cap="none">
                <a:solidFill>
                  <a:srgbClr val="0C0C0C"/>
                </a:solidFill>
              </a:rPr>
              <a:t>Meteorologists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8"/>
        <p:cNvGrpSpPr/>
        <p:nvPr/>
      </p:nvGrpSpPr>
      <p:grpSpPr>
        <a:xfrm>
          <a:off x="0" y="0"/>
          <a:ext cx="0" cy="0"/>
          <a:chOff x="0" y="0"/>
          <a:chExt cx="0" cy="0"/>
        </a:xfrm>
      </p:grpSpPr>
      <p:sp>
        <p:nvSpPr>
          <p:cNvPr id="519" name="Google Shape;519;p12"/>
          <p:cNvSpPr/>
          <p:nvPr/>
        </p:nvSpPr>
        <p:spPr>
          <a:xfrm>
            <a:off x="5920431" y="0"/>
            <a:ext cx="6271569" cy="6858000"/>
          </a:xfrm>
          <a:prstGeom prst="rect">
            <a:avLst/>
          </a:prstGeom>
          <a:gradFill>
            <a:gsLst>
              <a:gs pos="0">
                <a:srgbClr val="4472C3">
                  <a:alpha val="81960"/>
                </a:srgbClr>
              </a:gs>
              <a:gs pos="25000">
                <a:srgbClr val="4472C4">
                  <a:alpha val="60000"/>
                </a:srgbClr>
              </a:gs>
              <a:gs pos="94000">
                <a:srgbClr val="AEABAB"/>
              </a:gs>
              <a:gs pos="100000">
                <a:srgbClr val="AEABAB"/>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0" name="Google Shape;520;p12"/>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521" name="Google Shape;521;p12"/>
          <p:cNvSpPr txBox="1">
            <a:spLocks noGrp="1"/>
          </p:cNvSpPr>
          <p:nvPr>
            <p:ph type="title"/>
          </p:nvPr>
        </p:nvSpPr>
        <p:spPr>
          <a:xfrm>
            <a:off x="804998" y="333224"/>
            <a:ext cx="5291002" cy="1311664"/>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Clr>
                <a:srgbClr val="000000"/>
              </a:buClr>
              <a:buSzPts val="989"/>
              <a:buFont typeface="Calibri"/>
              <a:buNone/>
            </a:pPr>
            <a:br>
              <a:rPr lang="en-US" sz="989" cap="none">
                <a:solidFill>
                  <a:srgbClr val="000000"/>
                </a:solidFill>
              </a:rPr>
            </a:br>
            <a:br>
              <a:rPr lang="en-US" sz="989" cap="none">
                <a:solidFill>
                  <a:srgbClr val="000000"/>
                </a:solidFill>
              </a:rPr>
            </a:br>
            <a:br>
              <a:rPr lang="en-US" sz="989" cap="none">
                <a:solidFill>
                  <a:srgbClr val="000000"/>
                </a:solidFill>
              </a:rPr>
            </a:br>
            <a:br>
              <a:rPr lang="en-US" sz="3600">
                <a:solidFill>
                  <a:srgbClr val="000000"/>
                </a:solidFill>
              </a:rPr>
            </a:br>
            <a:r>
              <a:rPr lang="en-US" sz="3600">
                <a:solidFill>
                  <a:srgbClr val="000000"/>
                </a:solidFill>
              </a:rPr>
              <a:t>Participants</a:t>
            </a:r>
            <a:br>
              <a:rPr lang="en-US" sz="3600" cap="none">
                <a:solidFill>
                  <a:srgbClr val="000000"/>
                </a:solidFill>
              </a:rPr>
            </a:br>
            <a:br>
              <a:rPr lang="en-US" sz="989" cap="none">
                <a:solidFill>
                  <a:srgbClr val="000000"/>
                </a:solidFill>
              </a:rPr>
            </a:br>
            <a:br>
              <a:rPr lang="en-US" sz="989" b="0" i="0" u="none" strike="noStrike">
                <a:solidFill>
                  <a:srgbClr val="000000"/>
                </a:solidFill>
                <a:latin typeface="Arial"/>
                <a:ea typeface="Arial"/>
                <a:cs typeface="Arial"/>
                <a:sym typeface="Arial"/>
              </a:rPr>
            </a:br>
            <a:endParaRPr sz="989" cap="none">
              <a:solidFill>
                <a:srgbClr val="000000"/>
              </a:solidFill>
            </a:endParaRPr>
          </a:p>
        </p:txBody>
      </p:sp>
      <p:sp>
        <p:nvSpPr>
          <p:cNvPr id="522" name="Google Shape;522;p12"/>
          <p:cNvSpPr txBox="1">
            <a:spLocks noGrp="1"/>
          </p:cNvSpPr>
          <p:nvPr>
            <p:ph type="body" idx="1"/>
          </p:nvPr>
        </p:nvSpPr>
        <p:spPr>
          <a:xfrm>
            <a:off x="804997" y="2272143"/>
            <a:ext cx="4706803" cy="378883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2000"/>
              <a:buChar char="•"/>
            </a:pPr>
            <a:r>
              <a:rPr lang="en-US" sz="2000">
                <a:solidFill>
                  <a:srgbClr val="000000"/>
                </a:solidFill>
              </a:rPr>
              <a:t>Bermuda Weather Service</a:t>
            </a:r>
            <a:endParaRPr/>
          </a:p>
          <a:p>
            <a:pPr marL="228600" lvl="0" indent="-228600" algn="l" rtl="0">
              <a:lnSpc>
                <a:spcPct val="90000"/>
              </a:lnSpc>
              <a:spcBef>
                <a:spcPts val="1000"/>
              </a:spcBef>
              <a:spcAft>
                <a:spcPts val="0"/>
              </a:spcAft>
              <a:buClr>
                <a:srgbClr val="000000"/>
              </a:buClr>
              <a:buSzPts val="2000"/>
              <a:buChar char="•"/>
            </a:pPr>
            <a:r>
              <a:rPr lang="en-US" sz="2000">
                <a:solidFill>
                  <a:srgbClr val="000000"/>
                </a:solidFill>
              </a:rPr>
              <a:t>Canadian Hurricane Centre</a:t>
            </a:r>
            <a:endParaRPr/>
          </a:p>
          <a:p>
            <a:pPr marL="228600" lvl="0" indent="-228600" algn="l" rtl="0">
              <a:lnSpc>
                <a:spcPct val="90000"/>
              </a:lnSpc>
              <a:spcBef>
                <a:spcPts val="1000"/>
              </a:spcBef>
              <a:spcAft>
                <a:spcPts val="0"/>
              </a:spcAft>
              <a:buClr>
                <a:srgbClr val="000000"/>
              </a:buClr>
              <a:buSzPts val="2000"/>
              <a:buChar char="•"/>
            </a:pPr>
            <a:r>
              <a:rPr lang="en-US" sz="2000">
                <a:solidFill>
                  <a:srgbClr val="000000"/>
                </a:solidFill>
              </a:rPr>
              <a:t>Cuba </a:t>
            </a:r>
            <a:r>
              <a:rPr lang="en-US" sz="2000">
                <a:solidFill>
                  <a:srgbClr val="000000"/>
                </a:solidFill>
                <a:latin typeface="Calibri"/>
                <a:ea typeface="Calibri"/>
                <a:cs typeface="Calibri"/>
                <a:sym typeface="Calibri"/>
              </a:rPr>
              <a:t>National Forecast Center of the Institute of Meteorology</a:t>
            </a:r>
            <a:endParaRPr/>
          </a:p>
          <a:p>
            <a:pPr marL="228600" lvl="0" indent="-228600" algn="l" rtl="0">
              <a:lnSpc>
                <a:spcPct val="90000"/>
              </a:lnSpc>
              <a:spcBef>
                <a:spcPts val="1000"/>
              </a:spcBef>
              <a:spcAft>
                <a:spcPts val="0"/>
              </a:spcAft>
              <a:buClr>
                <a:srgbClr val="000000"/>
              </a:buClr>
              <a:buSzPts val="2000"/>
              <a:buChar char="•"/>
            </a:pPr>
            <a:r>
              <a:rPr lang="en-US" sz="2000">
                <a:solidFill>
                  <a:srgbClr val="000000"/>
                </a:solidFill>
                <a:latin typeface="Calibri"/>
                <a:ea typeface="Calibri"/>
                <a:cs typeface="Calibri"/>
                <a:sym typeface="Calibri"/>
              </a:rPr>
              <a:t>Meteorological Service of Jamaica, Weather Branch</a:t>
            </a:r>
            <a:endParaRPr/>
          </a:p>
          <a:p>
            <a:pPr marL="228600" lvl="0" indent="-228600" algn="l" rtl="0">
              <a:lnSpc>
                <a:spcPct val="90000"/>
              </a:lnSpc>
              <a:spcBef>
                <a:spcPts val="1000"/>
              </a:spcBef>
              <a:spcAft>
                <a:spcPts val="0"/>
              </a:spcAft>
              <a:buClr>
                <a:srgbClr val="000000"/>
              </a:buClr>
              <a:buSzPts val="2000"/>
              <a:buChar char="•"/>
            </a:pPr>
            <a:r>
              <a:rPr lang="en-US" sz="2000">
                <a:solidFill>
                  <a:srgbClr val="000000"/>
                </a:solidFill>
                <a:latin typeface="Calibri"/>
                <a:ea typeface="Calibri"/>
                <a:cs typeface="Calibri"/>
                <a:sym typeface="Calibri"/>
              </a:rPr>
              <a:t>National Meteorological Service of Mexico</a:t>
            </a:r>
            <a:endParaRPr/>
          </a:p>
          <a:p>
            <a:pPr marL="228600" lvl="0" indent="-228600" algn="l" rtl="0">
              <a:lnSpc>
                <a:spcPct val="90000"/>
              </a:lnSpc>
              <a:spcBef>
                <a:spcPts val="1000"/>
              </a:spcBef>
              <a:spcAft>
                <a:spcPts val="0"/>
              </a:spcAft>
              <a:buClr>
                <a:srgbClr val="000000"/>
              </a:buClr>
              <a:buSzPts val="2000"/>
              <a:buChar char="•"/>
            </a:pPr>
            <a:r>
              <a:rPr lang="en-US" sz="2000">
                <a:solidFill>
                  <a:srgbClr val="000000"/>
                </a:solidFill>
                <a:latin typeface="Calibri"/>
                <a:ea typeface="Calibri"/>
                <a:cs typeface="Calibri"/>
                <a:sym typeface="Calibri"/>
              </a:rPr>
              <a:t>Royal Netherlands Meteorological Institute (serving Bonaire, Saba, and St. Eustatius)</a:t>
            </a:r>
            <a:endParaRPr sz="2000">
              <a:solidFill>
                <a:srgbClr val="000000"/>
              </a:solidFill>
              <a:latin typeface="Calibri"/>
              <a:ea typeface="Calibri"/>
              <a:cs typeface="Calibri"/>
              <a:sym typeface="Calibri"/>
            </a:endParaRPr>
          </a:p>
          <a:p>
            <a:pPr marL="228600" lvl="0" indent="-101600" algn="l" rtl="0">
              <a:lnSpc>
                <a:spcPct val="90000"/>
              </a:lnSpc>
              <a:spcBef>
                <a:spcPts val="1000"/>
              </a:spcBef>
              <a:spcAft>
                <a:spcPts val="0"/>
              </a:spcAft>
              <a:buClr>
                <a:schemeClr val="dk1"/>
              </a:buClr>
              <a:buSzPts val="2000"/>
              <a:buNone/>
            </a:pPr>
            <a:endParaRPr sz="2000">
              <a:solidFill>
                <a:srgbClr val="000000"/>
              </a:solidFill>
              <a:latin typeface="Calibri"/>
              <a:ea typeface="Calibri"/>
              <a:cs typeface="Calibri"/>
              <a:sym typeface="Calibri"/>
            </a:endParaRPr>
          </a:p>
          <a:p>
            <a:pPr marL="228600" lvl="0" indent="-101600" algn="l" rtl="0">
              <a:lnSpc>
                <a:spcPct val="90000"/>
              </a:lnSpc>
              <a:spcBef>
                <a:spcPts val="1000"/>
              </a:spcBef>
              <a:spcAft>
                <a:spcPts val="0"/>
              </a:spcAft>
              <a:buClr>
                <a:schemeClr val="dk1"/>
              </a:buClr>
              <a:buSzPts val="2000"/>
              <a:buNone/>
            </a:pPr>
            <a:endParaRPr sz="2000">
              <a:solidFill>
                <a:srgbClr val="000000"/>
              </a:solidFill>
            </a:endParaRPr>
          </a:p>
        </p:txBody>
      </p:sp>
      <p:sp>
        <p:nvSpPr>
          <p:cNvPr id="523" name="Google Shape;523;p12"/>
          <p:cNvSpPr/>
          <p:nvPr/>
        </p:nvSpPr>
        <p:spPr>
          <a:xfrm flipH="1">
            <a:off x="6713915" y="590635"/>
            <a:ext cx="5478085" cy="6276841"/>
          </a:xfrm>
          <a:custGeom>
            <a:avLst/>
            <a:gdLst/>
            <a:ahLst/>
            <a:cxnLst/>
            <a:rect l="l" t="t" r="r" b="b"/>
            <a:pathLst>
              <a:path w="5478085" h="6276841" extrusionOk="0">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4" name="Google Shape;524;p12" descr="A close up of a colorful background&#10;&#10;Description automatically generated"/>
          <p:cNvPicPr preferRelativeResize="0"/>
          <p:nvPr/>
        </p:nvPicPr>
        <p:blipFill rotWithShape="1">
          <a:blip r:embed="rId4">
            <a:alphaModFix/>
          </a:blip>
          <a:srcRect l="3348" r="9753" b="3"/>
          <a:stretch/>
        </p:blipFill>
        <p:spPr>
          <a:xfrm>
            <a:off x="6893318" y="770037"/>
            <a:ext cx="5298683" cy="6097438"/>
          </a:xfrm>
          <a:custGeom>
            <a:avLst/>
            <a:gdLst/>
            <a:ahLst/>
            <a:cxnLst/>
            <a:rect l="l" t="t" r="r" b="b"/>
            <a:pathLst>
              <a:path w="5298683" h="6097438" extrusionOk="0">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65AFE-9226-48FD-82CD-DA055DADB718}"/>
              </a:ext>
            </a:extLst>
          </p:cNvPr>
          <p:cNvSpPr>
            <a:spLocks noGrp="1"/>
          </p:cNvSpPr>
          <p:nvPr>
            <p:ph type="title"/>
          </p:nvPr>
        </p:nvSpPr>
        <p:spPr/>
        <p:txBody>
          <a:bodyPr/>
          <a:lstStyle/>
          <a:p>
            <a:r>
              <a:rPr lang="en-US" dirty="0"/>
              <a:t>Strengths and Weaknesses</a:t>
            </a:r>
          </a:p>
        </p:txBody>
      </p:sp>
      <p:sp>
        <p:nvSpPr>
          <p:cNvPr id="6" name="Text Placeholder 5">
            <a:extLst>
              <a:ext uri="{FF2B5EF4-FFF2-40B4-BE49-F238E27FC236}">
                <a16:creationId xmlns:a16="http://schemas.microsoft.com/office/drawing/2014/main" id="{F995B592-5251-4337-A0E0-644AE89A212C}"/>
              </a:ext>
            </a:extLst>
          </p:cNvPr>
          <p:cNvSpPr>
            <a:spLocks noGrp="1"/>
          </p:cNvSpPr>
          <p:nvPr>
            <p:ph type="body" idx="1"/>
          </p:nvPr>
        </p:nvSpPr>
        <p:spPr/>
        <p:txBody>
          <a:bodyPr>
            <a:normAutofit/>
          </a:bodyPr>
          <a:lstStyle/>
          <a:p>
            <a:r>
              <a:rPr lang="en-US" sz="3200" b="0" dirty="0">
                <a:solidFill>
                  <a:schemeClr val="accent1"/>
                </a:solidFill>
              </a:rPr>
              <a:t>Negatives</a:t>
            </a:r>
          </a:p>
        </p:txBody>
      </p:sp>
      <p:sp>
        <p:nvSpPr>
          <p:cNvPr id="7" name="Text Placeholder 6">
            <a:extLst>
              <a:ext uri="{FF2B5EF4-FFF2-40B4-BE49-F238E27FC236}">
                <a16:creationId xmlns:a16="http://schemas.microsoft.com/office/drawing/2014/main" id="{D5A7B0F6-6EB1-4665-BE59-62CF3ADD657E}"/>
              </a:ext>
            </a:extLst>
          </p:cNvPr>
          <p:cNvSpPr>
            <a:spLocks noGrp="1"/>
          </p:cNvSpPr>
          <p:nvPr>
            <p:ph type="body" idx="2"/>
          </p:nvPr>
        </p:nvSpPr>
        <p:spPr/>
        <p:txBody>
          <a:bodyPr/>
          <a:lstStyle/>
          <a:p>
            <a:r>
              <a:rPr lang="en-US" dirty="0"/>
              <a:t>Can be over-reliance on graphic for decision-making</a:t>
            </a:r>
          </a:p>
          <a:p>
            <a:r>
              <a:rPr lang="en-US" dirty="0"/>
              <a:t>Does not provide information on hazards</a:t>
            </a:r>
          </a:p>
          <a:p>
            <a:r>
              <a:rPr lang="en-US" dirty="0"/>
              <a:t>Is not well understood by the public</a:t>
            </a:r>
          </a:p>
          <a:p>
            <a:r>
              <a:rPr lang="en-US" dirty="0"/>
              <a:t>Does not explain impacts</a:t>
            </a:r>
          </a:p>
        </p:txBody>
      </p:sp>
      <p:sp>
        <p:nvSpPr>
          <p:cNvPr id="8" name="Text Placeholder 7">
            <a:extLst>
              <a:ext uri="{FF2B5EF4-FFF2-40B4-BE49-F238E27FC236}">
                <a16:creationId xmlns:a16="http://schemas.microsoft.com/office/drawing/2014/main" id="{50A08D96-469B-42BF-8627-5468E1893D59}"/>
              </a:ext>
            </a:extLst>
          </p:cNvPr>
          <p:cNvSpPr>
            <a:spLocks noGrp="1"/>
          </p:cNvSpPr>
          <p:nvPr>
            <p:ph type="body" idx="3"/>
          </p:nvPr>
        </p:nvSpPr>
        <p:spPr/>
        <p:txBody>
          <a:bodyPr/>
          <a:lstStyle/>
          <a:p>
            <a:r>
              <a:rPr lang="en-US" sz="3200" b="0" dirty="0">
                <a:solidFill>
                  <a:schemeClr val="accent1"/>
                </a:solidFill>
              </a:rPr>
              <a:t>Positives</a:t>
            </a:r>
            <a:r>
              <a:rPr lang="en-US" dirty="0"/>
              <a:t>	</a:t>
            </a:r>
          </a:p>
        </p:txBody>
      </p:sp>
      <p:sp>
        <p:nvSpPr>
          <p:cNvPr id="9" name="Text Placeholder 8">
            <a:extLst>
              <a:ext uri="{FF2B5EF4-FFF2-40B4-BE49-F238E27FC236}">
                <a16:creationId xmlns:a16="http://schemas.microsoft.com/office/drawing/2014/main" id="{847C197C-E9F9-41CB-A843-203913F90873}"/>
              </a:ext>
            </a:extLst>
          </p:cNvPr>
          <p:cNvSpPr>
            <a:spLocks noGrp="1"/>
          </p:cNvSpPr>
          <p:nvPr>
            <p:ph type="body" idx="4"/>
          </p:nvPr>
        </p:nvSpPr>
        <p:spPr/>
        <p:txBody>
          <a:bodyPr/>
          <a:lstStyle/>
          <a:p>
            <a:r>
              <a:rPr lang="en-US" dirty="0"/>
              <a:t>Very familiar to audiences</a:t>
            </a:r>
          </a:p>
          <a:p>
            <a:r>
              <a:rPr lang="en-US" dirty="0"/>
              <a:t>Provides important first-view, possible track movements, high-level overview</a:t>
            </a:r>
          </a:p>
          <a:p>
            <a:r>
              <a:rPr lang="en-US" dirty="0"/>
              <a:t>Can help people assess confidence as lead times get shorter</a:t>
            </a:r>
          </a:p>
        </p:txBody>
      </p:sp>
    </p:spTree>
    <p:extLst>
      <p:ext uri="{BB962C8B-B14F-4D97-AF65-F5344CB8AC3E}">
        <p14:creationId xmlns:p14="http://schemas.microsoft.com/office/powerpoint/2010/main" val="1441568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9a5784ab4a_0_57"/>
          <p:cNvSpPr txBox="1">
            <a:spLocks noGrp="1"/>
          </p:cNvSpPr>
          <p:nvPr>
            <p:ph type="title"/>
          </p:nvPr>
        </p:nvSpPr>
        <p:spPr>
          <a:xfrm>
            <a:off x="360817" y="322747"/>
            <a:ext cx="11465100" cy="1037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a:t>Ideas for Enhancements</a:t>
            </a:r>
            <a:endParaRPr sz="4400" b="0" cap="none">
              <a:latin typeface="Calibri"/>
              <a:ea typeface="Calibri"/>
              <a:cs typeface="Calibri"/>
              <a:sym typeface="Calibri"/>
            </a:endParaRPr>
          </a:p>
        </p:txBody>
      </p:sp>
      <p:sp>
        <p:nvSpPr>
          <p:cNvPr id="542" name="Google Shape;542;g9a5784ab4a_0_57"/>
          <p:cNvSpPr txBox="1">
            <a:spLocks noGrp="1"/>
          </p:cNvSpPr>
          <p:nvPr>
            <p:ph type="sldNum" idx="12"/>
          </p:nvPr>
        </p:nvSpPr>
        <p:spPr>
          <a:xfrm>
            <a:off x="9085384" y="6463207"/>
            <a:ext cx="2743200" cy="2493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543" name="Google Shape;543;g9a5784ab4a_0_57"/>
          <p:cNvSpPr txBox="1">
            <a:spLocks noGrp="1"/>
          </p:cNvSpPr>
          <p:nvPr>
            <p:ph type="body" idx="2"/>
          </p:nvPr>
        </p:nvSpPr>
        <p:spPr>
          <a:xfrm>
            <a:off x="767096" y="1956430"/>
            <a:ext cx="5481300" cy="3603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accent2"/>
              </a:buClr>
              <a:buSzPts val="2800"/>
              <a:buChar char="•"/>
            </a:pPr>
            <a:r>
              <a:rPr lang="en-US" dirty="0"/>
              <a:t>Multiple layers of information</a:t>
            </a:r>
          </a:p>
          <a:p>
            <a:pPr marL="228600" lvl="0" indent="-228600" algn="l" rtl="0">
              <a:lnSpc>
                <a:spcPct val="90000"/>
              </a:lnSpc>
              <a:spcBef>
                <a:spcPts val="1000"/>
              </a:spcBef>
              <a:spcAft>
                <a:spcPts val="0"/>
              </a:spcAft>
              <a:buClr>
                <a:schemeClr val="accent2"/>
              </a:buClr>
              <a:buSzPts val="2800"/>
              <a:buChar char="•"/>
            </a:pPr>
            <a:r>
              <a:rPr lang="en-US" dirty="0"/>
              <a:t>Interactive</a:t>
            </a:r>
            <a:endParaRPr dirty="0"/>
          </a:p>
          <a:p>
            <a:pPr marL="228600" lvl="0" indent="-228600" algn="l" rtl="0">
              <a:lnSpc>
                <a:spcPct val="90000"/>
              </a:lnSpc>
              <a:spcBef>
                <a:spcPts val="1000"/>
              </a:spcBef>
              <a:spcAft>
                <a:spcPts val="0"/>
              </a:spcAft>
              <a:buClr>
                <a:schemeClr val="accent2"/>
              </a:buClr>
              <a:buSzPts val="2800"/>
              <a:buChar char="•"/>
            </a:pPr>
            <a:r>
              <a:rPr lang="en-US" dirty="0"/>
              <a:t>Overlay with satellite imagery</a:t>
            </a:r>
          </a:p>
          <a:p>
            <a:pPr marL="228600" lvl="0" indent="-228600" algn="l" rtl="0">
              <a:lnSpc>
                <a:spcPct val="90000"/>
              </a:lnSpc>
              <a:spcBef>
                <a:spcPts val="1000"/>
              </a:spcBef>
              <a:spcAft>
                <a:spcPts val="0"/>
              </a:spcAft>
              <a:buClr>
                <a:schemeClr val="accent2"/>
              </a:buClr>
              <a:buSzPts val="2800"/>
              <a:buChar char="•"/>
            </a:pPr>
            <a:r>
              <a:rPr lang="en-US" dirty="0"/>
              <a:t>Provide context</a:t>
            </a:r>
          </a:p>
          <a:p>
            <a:pPr marL="228600" lvl="0" indent="-228600" algn="l" rtl="0">
              <a:lnSpc>
                <a:spcPct val="90000"/>
              </a:lnSpc>
              <a:spcBef>
                <a:spcPts val="1000"/>
              </a:spcBef>
              <a:spcAft>
                <a:spcPts val="0"/>
              </a:spcAft>
              <a:buClr>
                <a:schemeClr val="accent2"/>
              </a:buClr>
              <a:buSzPts val="2800"/>
              <a:buChar char="•"/>
            </a:pPr>
            <a:r>
              <a:rPr lang="en-US" dirty="0"/>
              <a:t>Dynamic cone produced with    real-time ensemble data </a:t>
            </a:r>
            <a:endParaRPr dirty="0"/>
          </a:p>
        </p:txBody>
      </p:sp>
      <p:pic>
        <p:nvPicPr>
          <p:cNvPr id="544" name="Google Shape;544;g9a5784ab4a_0_57"/>
          <p:cNvPicPr preferRelativeResize="0"/>
          <p:nvPr/>
        </p:nvPicPr>
        <p:blipFill>
          <a:blip r:embed="rId3">
            <a:alphaModFix/>
          </a:blip>
          <a:stretch>
            <a:fillRect/>
          </a:stretch>
        </p:blipFill>
        <p:spPr>
          <a:xfrm>
            <a:off x="6248396" y="1401609"/>
            <a:ext cx="5791204" cy="405478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559"/>
        <p:cNvGrpSpPr/>
        <p:nvPr/>
      </p:nvGrpSpPr>
      <p:grpSpPr>
        <a:xfrm>
          <a:off x="0" y="0"/>
          <a:ext cx="0" cy="0"/>
          <a:chOff x="0" y="0"/>
          <a:chExt cx="0" cy="0"/>
        </a:xfrm>
      </p:grpSpPr>
      <p:sp>
        <p:nvSpPr>
          <p:cNvPr id="560" name="Google Shape;560;p14"/>
          <p:cNvSpPr/>
          <p:nvPr/>
        </p:nvSpPr>
        <p:spPr>
          <a:xfrm>
            <a:off x="1953768" y="0"/>
            <a:ext cx="8284464" cy="68580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1" name="Google Shape;561;p14"/>
          <p:cNvSpPr/>
          <p:nvPr/>
        </p:nvSpPr>
        <p:spPr>
          <a:xfrm>
            <a:off x="2118360" y="0"/>
            <a:ext cx="7955280" cy="68580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14"/>
          <p:cNvSpPr txBox="1">
            <a:spLocks noGrp="1"/>
          </p:cNvSpPr>
          <p:nvPr>
            <p:ph type="ctrTitle"/>
          </p:nvPr>
        </p:nvSpPr>
        <p:spPr>
          <a:xfrm>
            <a:off x="2555631" y="1441938"/>
            <a:ext cx="7080738" cy="397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C0C0C"/>
              </a:buClr>
              <a:buSzPts val="5400"/>
              <a:buFont typeface="Calibri"/>
              <a:buNone/>
            </a:pPr>
            <a:r>
              <a:rPr lang="en-US" sz="5400" b="0" cap="none">
                <a:solidFill>
                  <a:srgbClr val="0C0C0C"/>
                </a:solidFill>
              </a:rPr>
              <a:t>Web-</a:t>
            </a:r>
            <a:r>
              <a:rPr lang="en-US" sz="5400">
                <a:solidFill>
                  <a:srgbClr val="0C0C0C"/>
                </a:solidFill>
              </a:rPr>
              <a:t>Based</a:t>
            </a:r>
            <a:br>
              <a:rPr lang="en-US" sz="5400">
                <a:solidFill>
                  <a:srgbClr val="0C0C0C"/>
                </a:solidFill>
              </a:rPr>
            </a:br>
            <a:r>
              <a:rPr lang="en-US" sz="5400">
                <a:solidFill>
                  <a:srgbClr val="0C0C0C"/>
                </a:solidFill>
              </a:rPr>
              <a:t>Sector </a:t>
            </a:r>
            <a:r>
              <a:rPr lang="en-US" sz="5400" b="0" cap="none">
                <a:solidFill>
                  <a:srgbClr val="0C0C0C"/>
                </a:solidFill>
              </a:rPr>
              <a:t>Survey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15</a:t>
            </a:fld>
            <a:endParaRPr/>
          </a:p>
        </p:txBody>
      </p:sp>
      <p:sp>
        <p:nvSpPr>
          <p:cNvPr id="569" name="Google Shape;569;p15"/>
          <p:cNvSpPr txBox="1">
            <a:spLocks noGrp="1"/>
          </p:cNvSpPr>
          <p:nvPr>
            <p:ph type="title" idx="4294967295"/>
          </p:nvPr>
        </p:nvSpPr>
        <p:spPr>
          <a:xfrm>
            <a:off x="498362" y="369293"/>
            <a:ext cx="10515600" cy="1325563"/>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Survey Respondents</a:t>
            </a:r>
            <a:endParaRPr>
              <a:latin typeface="Calibri"/>
              <a:ea typeface="Calibri"/>
              <a:cs typeface="Calibri"/>
              <a:sym typeface="Calibri"/>
            </a:endParaRPr>
          </a:p>
        </p:txBody>
      </p:sp>
      <p:graphicFrame>
        <p:nvGraphicFramePr>
          <p:cNvPr id="570" name="Google Shape;570;p15"/>
          <p:cNvGraphicFramePr/>
          <p:nvPr>
            <p:extLst>
              <p:ext uri="{D42A27DB-BD31-4B8C-83A1-F6EECF244321}">
                <p14:modId xmlns:p14="http://schemas.microsoft.com/office/powerpoint/2010/main" val="3594179518"/>
              </p:ext>
            </p:extLst>
          </p:nvPr>
        </p:nvGraphicFramePr>
        <p:xfrm>
          <a:off x="2684657" y="1397200"/>
          <a:ext cx="10237695" cy="4959150"/>
        </p:xfrm>
        <a:graphic>
          <a:graphicData uri="http://schemas.openxmlformats.org/drawingml/2006/chart">
            <c:chart xmlns:c="http://schemas.openxmlformats.org/drawingml/2006/chart" xmlns:r="http://schemas.openxmlformats.org/officeDocument/2006/relationships" r:id="rId3"/>
          </a:graphicData>
        </a:graphic>
      </p:graphicFrame>
      <p:sp>
        <p:nvSpPr>
          <p:cNvPr id="571" name="Google Shape;571;p15"/>
          <p:cNvSpPr txBox="1"/>
          <p:nvPr/>
        </p:nvSpPr>
        <p:spPr>
          <a:xfrm>
            <a:off x="498362" y="2113953"/>
            <a:ext cx="4949938" cy="424239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accent2"/>
              </a:buClr>
              <a:buSzPts val="28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491 respondents</a:t>
            </a:r>
          </a:p>
          <a:p>
            <a:pPr marL="228600" marR="0" lvl="0" indent="-228600" algn="l" rtl="0">
              <a:lnSpc>
                <a:spcPct val="90000"/>
              </a:lnSpc>
              <a:spcBef>
                <a:spcPts val="0"/>
              </a:spcBef>
              <a:spcAft>
                <a:spcPts val="0"/>
              </a:spcAft>
              <a:buClr>
                <a:schemeClr val="accent2"/>
              </a:buClr>
              <a:buSzPts val="2800"/>
              <a:buFont typeface="Arial"/>
              <a:buChar char="•"/>
            </a:pPr>
            <a:endParaRPr lang="en-US" sz="2800" dirty="0">
              <a:solidFill>
                <a:schemeClr val="dk1"/>
              </a:solidFill>
              <a:latin typeface="Calibri" panose="020F0502020204030204" pitchFamily="34" charset="0"/>
              <a:ea typeface="Calibri"/>
              <a:cs typeface="Calibri" panose="020F0502020204030204" pitchFamily="34" charset="0"/>
              <a:sym typeface="Calibri"/>
            </a:endParaRPr>
          </a:p>
          <a:p>
            <a:pPr marL="228600" marR="0" lvl="0" indent="-228600" algn="l" rtl="0">
              <a:lnSpc>
                <a:spcPct val="90000"/>
              </a:lnSpc>
              <a:spcBef>
                <a:spcPts val="0"/>
              </a:spcBef>
              <a:spcAft>
                <a:spcPts val="0"/>
              </a:spcAft>
              <a:buClr>
                <a:schemeClr val="accent2"/>
              </a:buClr>
              <a:buSzPts val="28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Pacific and Atlantic regions</a:t>
            </a:r>
          </a:p>
          <a:p>
            <a:pPr marL="228600" marR="0" lvl="0" indent="-228600" algn="l" rtl="0">
              <a:lnSpc>
                <a:spcPct val="90000"/>
              </a:lnSpc>
              <a:spcBef>
                <a:spcPts val="0"/>
              </a:spcBef>
              <a:spcAft>
                <a:spcPts val="0"/>
              </a:spcAft>
              <a:buClr>
                <a:schemeClr val="accent2"/>
              </a:buClr>
              <a:buSzPts val="2800"/>
              <a:buFont typeface="Arial"/>
              <a:buChar char="•"/>
            </a:pPr>
            <a:endParaRPr lang="en-US" sz="2800" dirty="0">
              <a:solidFill>
                <a:schemeClr val="dk1"/>
              </a:solidFill>
              <a:latin typeface="Calibri" panose="020F0502020204030204" pitchFamily="34" charset="0"/>
              <a:ea typeface="Calibri"/>
              <a:cs typeface="Calibri" panose="020F0502020204030204" pitchFamily="34" charset="0"/>
              <a:sym typeface="Calibri"/>
            </a:endParaRPr>
          </a:p>
          <a:p>
            <a:pPr marL="228600" marR="0" lvl="0" indent="-228600" algn="l" rtl="0">
              <a:lnSpc>
                <a:spcPct val="90000"/>
              </a:lnSpc>
              <a:spcBef>
                <a:spcPts val="0"/>
              </a:spcBef>
              <a:spcAft>
                <a:spcPts val="0"/>
              </a:spcAft>
              <a:buClr>
                <a:schemeClr val="accent2"/>
              </a:buClr>
              <a:buSzPts val="28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75% were either the primary decision-maker or part of top decision-makers</a:t>
            </a:r>
            <a:endParaRPr dirty="0">
              <a:latin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chemeClr val="accent2"/>
              </a:buClr>
              <a:buSzPts val="28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89% had 11+ years of experience</a:t>
            </a:r>
            <a:endParaRPr dirty="0">
              <a:latin typeface="Calibri" panose="020F0502020204030204" pitchFamily="34" charset="0"/>
              <a:cs typeface="Calibri" panose="020F0502020204030204" pitchFamily="34" charset="0"/>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
        <p:nvSpPr>
          <p:cNvPr id="572" name="Google Shape;572;p15"/>
          <p:cNvSpPr txBox="1"/>
          <p:nvPr/>
        </p:nvSpPr>
        <p:spPr>
          <a:xfrm>
            <a:off x="6037729" y="857050"/>
            <a:ext cx="5145741" cy="47547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Distribution of Respondents Across Sectors</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16"/>
          <p:cNvSpPr txBox="1">
            <a:spLocks noGrp="1"/>
          </p:cNvSpPr>
          <p:nvPr>
            <p:ph type="title"/>
          </p:nvPr>
        </p:nvSpPr>
        <p:spPr>
          <a:xfrm>
            <a:off x="360817" y="322747"/>
            <a:ext cx="11465168" cy="1037492"/>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b="0" cap="none">
                <a:latin typeface="Calibri"/>
                <a:ea typeface="Calibri"/>
                <a:cs typeface="Calibri"/>
                <a:sym typeface="Calibri"/>
              </a:rPr>
              <a:t>Key Topics Assessed</a:t>
            </a:r>
            <a:endParaRPr sz="4400" b="0" cap="none">
              <a:latin typeface="Calibri"/>
              <a:ea typeface="Calibri"/>
              <a:cs typeface="Calibri"/>
              <a:sym typeface="Calibri"/>
            </a:endParaRPr>
          </a:p>
        </p:txBody>
      </p:sp>
      <p:sp>
        <p:nvSpPr>
          <p:cNvPr id="580" name="Google Shape;580;p16"/>
          <p:cNvSpPr txBox="1">
            <a:spLocks noGrp="1"/>
          </p:cNvSpPr>
          <p:nvPr>
            <p:ph type="body" idx="1"/>
          </p:nvPr>
        </p:nvSpPr>
        <p:spPr>
          <a:xfrm>
            <a:off x="6347380" y="1681163"/>
            <a:ext cx="5481203"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3200"/>
              <a:buNone/>
            </a:pPr>
            <a:r>
              <a:rPr lang="en-US" sz="3200" b="0">
                <a:solidFill>
                  <a:schemeClr val="accent1"/>
                </a:solidFill>
              </a:rPr>
              <a:t>Cone Graphic</a:t>
            </a:r>
            <a:endParaRPr/>
          </a:p>
        </p:txBody>
      </p:sp>
      <p:sp>
        <p:nvSpPr>
          <p:cNvPr id="581" name="Google Shape;581;p16"/>
          <p:cNvSpPr txBox="1">
            <a:spLocks noGrp="1"/>
          </p:cNvSpPr>
          <p:nvPr>
            <p:ph type="body" idx="2"/>
          </p:nvPr>
        </p:nvSpPr>
        <p:spPr>
          <a:xfrm>
            <a:off x="614796" y="2756394"/>
            <a:ext cx="5481203" cy="360344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US"/>
              <a:t>Prior storm experience</a:t>
            </a:r>
            <a:endParaRPr/>
          </a:p>
          <a:p>
            <a:pPr marL="228600" lvl="0" indent="-228600" algn="l" rtl="0">
              <a:lnSpc>
                <a:spcPct val="90000"/>
              </a:lnSpc>
              <a:spcBef>
                <a:spcPts val="1000"/>
              </a:spcBef>
              <a:spcAft>
                <a:spcPts val="0"/>
              </a:spcAft>
              <a:buClr>
                <a:schemeClr val="accent2"/>
              </a:buClr>
              <a:buSzPts val="2800"/>
              <a:buChar char="•"/>
            </a:pPr>
            <a:r>
              <a:rPr lang="en-US"/>
              <a:t>Forecast information sources</a:t>
            </a:r>
            <a:endParaRPr/>
          </a:p>
          <a:p>
            <a:pPr marL="228600" lvl="0" indent="-228600" algn="l" rtl="0">
              <a:lnSpc>
                <a:spcPct val="90000"/>
              </a:lnSpc>
              <a:spcBef>
                <a:spcPts val="1000"/>
              </a:spcBef>
              <a:spcAft>
                <a:spcPts val="0"/>
              </a:spcAft>
              <a:buClr>
                <a:schemeClr val="accent2"/>
              </a:buClr>
              <a:buSzPts val="2800"/>
              <a:buChar char="•"/>
            </a:pPr>
            <a:r>
              <a:rPr lang="en-US"/>
              <a:t>Forecast parameters </a:t>
            </a:r>
            <a:endParaRPr/>
          </a:p>
          <a:p>
            <a:pPr marL="228600" lvl="0" indent="-228600" algn="l" rtl="0">
              <a:lnSpc>
                <a:spcPct val="90000"/>
              </a:lnSpc>
              <a:spcBef>
                <a:spcPts val="1000"/>
              </a:spcBef>
              <a:spcAft>
                <a:spcPts val="0"/>
              </a:spcAft>
              <a:buClr>
                <a:schemeClr val="accent2"/>
              </a:buClr>
              <a:buSzPts val="2800"/>
              <a:buChar char="•"/>
            </a:pPr>
            <a:r>
              <a:rPr lang="en-US"/>
              <a:t>Use of NWS products for decision-making</a:t>
            </a:r>
            <a:endParaRPr/>
          </a:p>
          <a:p>
            <a:pPr marL="228600" lvl="0" indent="-228600" algn="l" rtl="0">
              <a:lnSpc>
                <a:spcPct val="90000"/>
              </a:lnSpc>
              <a:spcBef>
                <a:spcPts val="1000"/>
              </a:spcBef>
              <a:spcAft>
                <a:spcPts val="0"/>
              </a:spcAft>
              <a:buClr>
                <a:schemeClr val="accent2"/>
              </a:buClr>
              <a:buSzPts val="2800"/>
              <a:buChar char="•"/>
            </a:pPr>
            <a:r>
              <a:rPr lang="en-US"/>
              <a:t>Familiarity with and reliance on ensemble displays</a:t>
            </a:r>
            <a:endParaRPr/>
          </a:p>
        </p:txBody>
      </p:sp>
      <p:sp>
        <p:nvSpPr>
          <p:cNvPr id="582" name="Google Shape;582;p16"/>
          <p:cNvSpPr txBox="1">
            <a:spLocks noGrp="1"/>
          </p:cNvSpPr>
          <p:nvPr>
            <p:ph type="body" idx="3"/>
          </p:nvPr>
        </p:nvSpPr>
        <p:spPr>
          <a:xfrm>
            <a:off x="614796" y="1699790"/>
            <a:ext cx="5481202"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3200"/>
              <a:buNone/>
            </a:pPr>
            <a:r>
              <a:rPr lang="en-US" sz="3200" b="0">
                <a:solidFill>
                  <a:schemeClr val="accent1"/>
                </a:solidFill>
              </a:rPr>
              <a:t>General</a:t>
            </a:r>
            <a:endParaRPr/>
          </a:p>
        </p:txBody>
      </p:sp>
      <p:sp>
        <p:nvSpPr>
          <p:cNvPr id="583" name="Google Shape;583;p16"/>
          <p:cNvSpPr txBox="1"/>
          <p:nvPr/>
        </p:nvSpPr>
        <p:spPr>
          <a:xfrm>
            <a:off x="363416" y="1825624"/>
            <a:ext cx="5481203" cy="4786189"/>
          </a:xfrm>
          <a:prstGeom prst="rect">
            <a:avLst/>
          </a:prstGeom>
          <a:noFill/>
          <a:ln>
            <a:noFill/>
          </a:ln>
        </p:spPr>
        <p:txBody>
          <a:bodyPr spcFirstLastPara="1" wrap="square" lIns="91425" tIns="45700" rIns="91425" bIns="45700" anchor="t" anchorCtr="0">
            <a:normAutofit/>
          </a:bodyPr>
          <a:lstStyle/>
          <a:p>
            <a:pPr marL="0" marR="0" lvl="1" indent="0" algn="l" rtl="0">
              <a:lnSpc>
                <a:spcPct val="90000"/>
              </a:lnSpc>
              <a:spcBef>
                <a:spcPts val="0"/>
              </a:spcBef>
              <a:spcAft>
                <a:spcPts val="0"/>
              </a:spcAft>
              <a:buNone/>
            </a:pPr>
            <a:endParaRPr sz="2800" b="0" i="0" u="none" strike="noStrike" cap="none">
              <a:solidFill>
                <a:schemeClr val="dk1"/>
              </a:solidFill>
              <a:latin typeface="Calibri"/>
              <a:ea typeface="Calibri"/>
              <a:cs typeface="Calibri"/>
              <a:sym typeface="Calibri"/>
            </a:endParaRPr>
          </a:p>
        </p:txBody>
      </p:sp>
      <p:sp>
        <p:nvSpPr>
          <p:cNvPr id="584" name="Google Shape;584;p16"/>
          <p:cNvSpPr txBox="1"/>
          <p:nvPr/>
        </p:nvSpPr>
        <p:spPr>
          <a:xfrm>
            <a:off x="6344782" y="2756394"/>
            <a:ext cx="5481203" cy="360344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accent2"/>
              </a:buClr>
              <a:buSzPts val="2800"/>
              <a:buFont typeface="Arial"/>
              <a:buChar char="•"/>
            </a:pPr>
            <a:r>
              <a:rPr lang="en-US" sz="2800">
                <a:solidFill>
                  <a:schemeClr val="dk1"/>
                </a:solidFill>
                <a:latin typeface="Calibri"/>
                <a:ea typeface="Calibri"/>
                <a:cs typeface="Calibri"/>
                <a:sym typeface="Calibri"/>
              </a:rPr>
              <a:t>Familiarity with the graphic</a:t>
            </a:r>
            <a:endParaRPr/>
          </a:p>
          <a:p>
            <a:pPr marL="228600" marR="0" lvl="0" indent="-228600" algn="l" rtl="0">
              <a:lnSpc>
                <a:spcPct val="90000"/>
              </a:lnSpc>
              <a:spcBef>
                <a:spcPts val="1000"/>
              </a:spcBef>
              <a:spcAft>
                <a:spcPts val="0"/>
              </a:spcAft>
              <a:buClr>
                <a:schemeClr val="accent2"/>
              </a:buClr>
              <a:buSzPts val="2800"/>
              <a:buFont typeface="Arial"/>
              <a:buChar char="•"/>
            </a:pPr>
            <a:r>
              <a:rPr lang="en-US" sz="2800">
                <a:solidFill>
                  <a:schemeClr val="dk1"/>
                </a:solidFill>
                <a:latin typeface="Calibri"/>
                <a:ea typeface="Calibri"/>
                <a:cs typeface="Calibri"/>
                <a:sym typeface="Calibri"/>
              </a:rPr>
              <a:t>Assessment of features</a:t>
            </a:r>
            <a:endParaRPr/>
          </a:p>
          <a:p>
            <a:pPr marL="228600" marR="0" lvl="0" indent="-228600" algn="l" rtl="0">
              <a:lnSpc>
                <a:spcPct val="90000"/>
              </a:lnSpc>
              <a:spcBef>
                <a:spcPts val="1000"/>
              </a:spcBef>
              <a:spcAft>
                <a:spcPts val="0"/>
              </a:spcAft>
              <a:buClr>
                <a:schemeClr val="accent2"/>
              </a:buClr>
              <a:buSzPts val="2800"/>
              <a:buFont typeface="Arial"/>
              <a:buChar char="•"/>
            </a:pPr>
            <a:r>
              <a:rPr lang="en-US" sz="2800">
                <a:solidFill>
                  <a:schemeClr val="dk1"/>
                </a:solidFill>
                <a:latin typeface="Calibri"/>
                <a:ea typeface="Calibri"/>
                <a:cs typeface="Calibri"/>
                <a:sym typeface="Calibri"/>
              </a:rPr>
              <a:t>Communication effectiveness </a:t>
            </a:r>
            <a:endParaRPr/>
          </a:p>
          <a:p>
            <a:pPr marL="228600" marR="0" lvl="0" indent="-228600" algn="l" rtl="0">
              <a:lnSpc>
                <a:spcPct val="90000"/>
              </a:lnSpc>
              <a:spcBef>
                <a:spcPts val="1000"/>
              </a:spcBef>
              <a:spcAft>
                <a:spcPts val="0"/>
              </a:spcAft>
              <a:buClr>
                <a:schemeClr val="accent2"/>
              </a:buClr>
              <a:buSzPts val="2800"/>
              <a:buFont typeface="Arial"/>
              <a:buChar char="•"/>
            </a:pPr>
            <a:r>
              <a:rPr lang="en-US" sz="2800">
                <a:solidFill>
                  <a:schemeClr val="dk1"/>
                </a:solidFill>
                <a:latin typeface="Calibri"/>
                <a:ea typeface="Calibri"/>
                <a:cs typeface="Calibri"/>
                <a:sym typeface="Calibri"/>
              </a:rPr>
              <a:t>Interpretation of graphic</a:t>
            </a:r>
            <a:endParaRPr/>
          </a:p>
          <a:p>
            <a:pPr marL="228600" marR="0" lvl="0" indent="-228600" algn="l" rtl="0">
              <a:lnSpc>
                <a:spcPct val="90000"/>
              </a:lnSpc>
              <a:spcBef>
                <a:spcPts val="1000"/>
              </a:spcBef>
              <a:spcAft>
                <a:spcPts val="0"/>
              </a:spcAft>
              <a:buClr>
                <a:schemeClr val="accent2"/>
              </a:buClr>
              <a:buSzPts val="2800"/>
              <a:buFont typeface="Arial"/>
              <a:buChar char="•"/>
            </a:pPr>
            <a:r>
              <a:rPr lang="en-US" sz="2800">
                <a:solidFill>
                  <a:schemeClr val="dk1"/>
                </a:solidFill>
                <a:latin typeface="Calibri"/>
                <a:ea typeface="Calibri"/>
                <a:cs typeface="Calibri"/>
                <a:sym typeface="Calibri"/>
              </a:rPr>
              <a:t>Importance to decision-making</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animEffect transition="in" filter="fade">
                                      <p:cBhvr>
                                        <p:cTn id="7" dur="5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9"/>
        <p:cNvGrpSpPr/>
        <p:nvPr/>
      </p:nvGrpSpPr>
      <p:grpSpPr>
        <a:xfrm>
          <a:off x="0" y="0"/>
          <a:ext cx="0" cy="0"/>
          <a:chOff x="0" y="0"/>
          <a:chExt cx="0" cy="0"/>
        </a:xfrm>
      </p:grpSpPr>
      <p:sp>
        <p:nvSpPr>
          <p:cNvPr id="590" name="Google Shape;590;p17"/>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17"/>
          <p:cNvSpPr txBox="1">
            <a:spLocks noGrp="1"/>
          </p:cNvSpPr>
          <p:nvPr>
            <p:ph type="title"/>
          </p:nvPr>
        </p:nvSpPr>
        <p:spPr>
          <a:xfrm>
            <a:off x="433754" y="492370"/>
            <a:ext cx="5263663" cy="22280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dirty="0"/>
              <a:t>Survey Findings: </a:t>
            </a:r>
            <a:br>
              <a:rPr lang="en-US" sz="4000" dirty="0"/>
            </a:br>
            <a:r>
              <a:rPr lang="en-US" sz="4000" dirty="0"/>
              <a:t>Familiarity and Importance</a:t>
            </a:r>
            <a:endParaRPr dirty="0"/>
          </a:p>
        </p:txBody>
      </p:sp>
      <p:sp>
        <p:nvSpPr>
          <p:cNvPr id="592" name="Google Shape;592;p17"/>
          <p:cNvSpPr txBox="1"/>
          <p:nvPr/>
        </p:nvSpPr>
        <p:spPr>
          <a:xfrm>
            <a:off x="335280" y="2965963"/>
            <a:ext cx="5209734" cy="3892037"/>
          </a:xfrm>
          <a:prstGeom prst="rect">
            <a:avLst/>
          </a:prstGeom>
          <a:noFill/>
          <a:ln>
            <a:noFill/>
          </a:ln>
        </p:spPr>
        <p:txBody>
          <a:bodyPr spcFirstLastPara="1" wrap="square" lIns="91425" tIns="45700" rIns="91425" bIns="45700" anchor="t" anchorCtr="0">
            <a:noAutofit/>
          </a:bodyPr>
          <a:lstStyle/>
          <a:p>
            <a:pPr marL="342900" marR="0" lvl="0" indent="-228600" algn="l" rtl="0">
              <a:lnSpc>
                <a:spcPct val="90000"/>
              </a:lnSpc>
              <a:spcBef>
                <a:spcPts val="0"/>
              </a:spcBef>
              <a:spcAft>
                <a:spcPts val="0"/>
              </a:spcAft>
              <a:buClr>
                <a:schemeClr val="accent2"/>
              </a:buClr>
              <a:buSzPts val="2800"/>
              <a:buFont typeface="Arial"/>
              <a:buChar char="•"/>
            </a:pPr>
            <a:r>
              <a:rPr lang="en-US" sz="2800">
                <a:solidFill>
                  <a:schemeClr val="dk1"/>
                </a:solidFill>
                <a:latin typeface="Calibri"/>
                <a:ea typeface="Calibri"/>
                <a:cs typeface="Calibri"/>
                <a:sym typeface="Calibri"/>
              </a:rPr>
              <a:t>Across all sectors, respondents are very familiar with the Cone Graphic</a:t>
            </a:r>
            <a:endParaRPr/>
          </a:p>
          <a:p>
            <a:pPr marL="342900" marR="0" lvl="0" indent="-228600" algn="l" rtl="0">
              <a:lnSpc>
                <a:spcPct val="90000"/>
              </a:lnSpc>
              <a:spcBef>
                <a:spcPts val="600"/>
              </a:spcBef>
              <a:spcAft>
                <a:spcPts val="0"/>
              </a:spcAft>
              <a:buClr>
                <a:schemeClr val="accent2"/>
              </a:buClr>
              <a:buSzPts val="2800"/>
              <a:buFont typeface="Arial"/>
              <a:buChar char="•"/>
            </a:pPr>
            <a:r>
              <a:rPr lang="en-US" sz="2800">
                <a:solidFill>
                  <a:schemeClr val="dk1"/>
                </a:solidFill>
                <a:latin typeface="Calibri"/>
                <a:ea typeface="Calibri"/>
                <a:cs typeface="Calibri"/>
                <a:sym typeface="Calibri"/>
              </a:rPr>
              <a:t>It is important to their activities, operations, and decision-making </a:t>
            </a:r>
            <a:endParaRPr/>
          </a:p>
        </p:txBody>
      </p:sp>
      <p:pic>
        <p:nvPicPr>
          <p:cNvPr id="593" name="Google Shape;593;p17" descr="A car driving down a busy highway&#10;&#10;Description automatically generated"/>
          <p:cNvPicPr preferRelativeResize="0"/>
          <p:nvPr/>
        </p:nvPicPr>
        <p:blipFill rotWithShape="1">
          <a:blip r:embed="rId3">
            <a:alphaModFix/>
          </a:blip>
          <a:srcRect l="11993" r="18367"/>
          <a:stretch/>
        </p:blipFill>
        <p:spPr>
          <a:xfrm>
            <a:off x="6593058" y="10"/>
            <a:ext cx="5598941" cy="685799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8"/>
        <p:cNvGrpSpPr/>
        <p:nvPr/>
      </p:nvGrpSpPr>
      <p:grpSpPr>
        <a:xfrm>
          <a:off x="0" y="0"/>
          <a:ext cx="0" cy="0"/>
          <a:chOff x="0" y="0"/>
          <a:chExt cx="0" cy="0"/>
        </a:xfrm>
      </p:grpSpPr>
      <p:sp>
        <p:nvSpPr>
          <p:cNvPr id="599" name="Google Shape;599;p18"/>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18"/>
          <p:cNvSpPr txBox="1">
            <a:spLocks noGrp="1"/>
          </p:cNvSpPr>
          <p:nvPr>
            <p:ph type="title"/>
          </p:nvPr>
        </p:nvSpPr>
        <p:spPr>
          <a:xfrm>
            <a:off x="250405" y="137762"/>
            <a:ext cx="4212102" cy="22280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700"/>
              <a:buFont typeface="Calibri"/>
              <a:buNone/>
            </a:pPr>
            <a:r>
              <a:rPr lang="en-US" sz="3700" dirty="0"/>
              <a:t>Survey Findings: Misunderstandings</a:t>
            </a:r>
            <a:endParaRPr dirty="0"/>
          </a:p>
        </p:txBody>
      </p:sp>
      <p:sp>
        <p:nvSpPr>
          <p:cNvPr id="601" name="Google Shape;601;p18"/>
          <p:cNvSpPr txBox="1"/>
          <p:nvPr/>
        </p:nvSpPr>
        <p:spPr>
          <a:xfrm>
            <a:off x="643113" y="2005077"/>
            <a:ext cx="4212103" cy="384875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accent2"/>
              </a:buClr>
              <a:buSzPts val="2800"/>
              <a:buFont typeface="Arial"/>
              <a:buChar char="•"/>
            </a:pPr>
            <a:r>
              <a:rPr lang="en-US" sz="2800" dirty="0">
                <a:solidFill>
                  <a:schemeClr val="dk1"/>
                </a:solidFill>
                <a:latin typeface="Calibri"/>
                <a:ea typeface="Calibri"/>
                <a:cs typeface="Calibri"/>
                <a:sym typeface="Calibri"/>
              </a:rPr>
              <a:t>Depicts areas that could experience strong winds (all sectors, esp. tourism and recreation)</a:t>
            </a:r>
            <a:endParaRPr dirty="0"/>
          </a:p>
          <a:p>
            <a:pPr marL="228600" marR="0" lvl="0" indent="-228600" algn="l" rtl="0">
              <a:lnSpc>
                <a:spcPct val="90000"/>
              </a:lnSpc>
              <a:spcBef>
                <a:spcPts val="600"/>
              </a:spcBef>
              <a:spcAft>
                <a:spcPts val="0"/>
              </a:spcAft>
              <a:buClr>
                <a:schemeClr val="accent2"/>
              </a:buClr>
              <a:buSzPts val="2800"/>
              <a:buFont typeface="Arial"/>
              <a:buChar char="•"/>
            </a:pPr>
            <a:r>
              <a:rPr lang="en-US" sz="2800" dirty="0">
                <a:solidFill>
                  <a:schemeClr val="dk1"/>
                </a:solidFill>
                <a:latin typeface="Calibri"/>
                <a:ea typeface="Calibri"/>
                <a:cs typeface="Calibri"/>
                <a:sym typeface="Calibri"/>
              </a:rPr>
              <a:t>Indicates when strong winds are likely to arrive (all sectors)</a:t>
            </a:r>
            <a:endParaRPr dirty="0"/>
          </a:p>
          <a:p>
            <a:pPr marL="228600" marR="0" lvl="0" indent="-228600" algn="l" rtl="0">
              <a:lnSpc>
                <a:spcPct val="90000"/>
              </a:lnSpc>
              <a:spcBef>
                <a:spcPts val="600"/>
              </a:spcBef>
              <a:spcAft>
                <a:spcPts val="0"/>
              </a:spcAft>
              <a:buClr>
                <a:schemeClr val="accent2"/>
              </a:buClr>
              <a:buSzPts val="2800"/>
              <a:buFont typeface="Arial"/>
              <a:buChar char="•"/>
            </a:pPr>
            <a:r>
              <a:rPr lang="en-US" sz="2800" dirty="0">
                <a:solidFill>
                  <a:schemeClr val="dk1"/>
                </a:solidFill>
                <a:latin typeface="Calibri"/>
                <a:ea typeface="Calibri"/>
                <a:cs typeface="Calibri"/>
                <a:sym typeface="Calibri"/>
              </a:rPr>
              <a:t>Covers all possible tracks for storm (all sectors, esp. tourism and recreation)</a:t>
            </a:r>
            <a:endParaRPr dirty="0"/>
          </a:p>
        </p:txBody>
      </p:sp>
      <p:pic>
        <p:nvPicPr>
          <p:cNvPr id="602" name="Google Shape;602;p18" descr="A palm tree&#10;&#10;Description automatically generated"/>
          <p:cNvPicPr preferRelativeResize="0"/>
          <p:nvPr/>
        </p:nvPicPr>
        <p:blipFill rotWithShape="1">
          <a:blip r:embed="rId3">
            <a:alphaModFix/>
          </a:blip>
          <a:srcRect l="3659" b="1"/>
          <a:stretch/>
        </p:blipFill>
        <p:spPr>
          <a:xfrm>
            <a:off x="6550635" y="10"/>
            <a:ext cx="5650522" cy="6857990"/>
          </a:xfrm>
          <a:prstGeom prst="rect">
            <a:avLst/>
          </a:prstGeom>
          <a:noFill/>
          <a:ln>
            <a:noFill/>
          </a:ln>
        </p:spPr>
      </p:pic>
      <p:sp>
        <p:nvSpPr>
          <p:cNvPr id="603" name="Google Shape;603;p18"/>
          <p:cNvSpPr txBox="1"/>
          <p:nvPr/>
        </p:nvSpPr>
        <p:spPr>
          <a:xfrm>
            <a:off x="5285701" y="-14078"/>
            <a:ext cx="2529867" cy="6858000"/>
          </a:xfrm>
          <a:prstGeom prst="rect">
            <a:avLst/>
          </a:prstGeom>
          <a:solidFill>
            <a:srgbClr val="F4B081"/>
          </a:solidFill>
          <a:ln>
            <a:noFill/>
          </a:ln>
        </p:spPr>
        <p:txBody>
          <a:bodyPr spcFirstLastPara="1" wrap="square" lIns="91425" tIns="45700" rIns="91425" bIns="45700" anchor="t" anchorCtr="0">
            <a:spAutoFit/>
          </a:bodyPr>
          <a:lstStyle/>
          <a:p>
            <a:pPr marL="342900" marR="0" lvl="0" indent="0" algn="l" rtl="0">
              <a:spcBef>
                <a:spcPts val="0"/>
              </a:spcBef>
              <a:spcAft>
                <a:spcPts val="0"/>
              </a:spcAft>
              <a:buNone/>
            </a:pPr>
            <a:endParaRPr sz="2400">
              <a:solidFill>
                <a:schemeClr val="dk1"/>
              </a:solidFill>
              <a:latin typeface="Calibri"/>
              <a:ea typeface="Calibri"/>
              <a:cs typeface="Calibri"/>
              <a:sym typeface="Calibri"/>
            </a:endParaRPr>
          </a:p>
          <a:p>
            <a:pPr marL="342900" marR="0" lvl="0" indent="0" algn="l" rtl="0">
              <a:spcBef>
                <a:spcPts val="600"/>
              </a:spcBef>
              <a:spcAft>
                <a:spcPts val="0"/>
              </a:spcAft>
              <a:buNone/>
            </a:pPr>
            <a:r>
              <a:rPr lang="en-US" sz="2400">
                <a:solidFill>
                  <a:schemeClr val="dk1"/>
                </a:solidFill>
                <a:latin typeface="Calibri"/>
                <a:ea typeface="Calibri"/>
                <a:cs typeface="Calibri"/>
                <a:sym typeface="Calibri"/>
              </a:rPr>
              <a:t>The tourism and recreation sector also generally said they find the graphic effective and easy to understand</a:t>
            </a:r>
            <a:endParaRPr/>
          </a:p>
          <a:p>
            <a:pPr marL="342900" marR="0" lvl="0" indent="0" algn="l" rtl="0">
              <a:spcBef>
                <a:spcPts val="600"/>
              </a:spcBef>
              <a:spcAft>
                <a:spcPts val="0"/>
              </a:spcAft>
              <a:buNone/>
            </a:pPr>
            <a:r>
              <a:rPr lang="en-US" sz="2400">
                <a:solidFill>
                  <a:schemeClr val="dk1"/>
                </a:solidFill>
                <a:latin typeface="Calibri"/>
                <a:ea typeface="Calibri"/>
                <a:cs typeface="Calibri"/>
                <a:sym typeface="Calibri"/>
              </a:rPr>
              <a:t>AND</a:t>
            </a:r>
            <a:endParaRPr/>
          </a:p>
          <a:p>
            <a:pPr marL="342900" marR="0" lvl="0" indent="0" algn="l" rtl="0">
              <a:spcBef>
                <a:spcPts val="600"/>
              </a:spcBef>
              <a:spcAft>
                <a:spcPts val="0"/>
              </a:spcAft>
              <a:buNone/>
            </a:pPr>
            <a:r>
              <a:rPr lang="en-US" sz="2400">
                <a:solidFill>
                  <a:schemeClr val="dk1"/>
                </a:solidFill>
                <a:latin typeface="Calibri"/>
                <a:ea typeface="Calibri"/>
                <a:cs typeface="Calibri"/>
                <a:sym typeface="Calibri"/>
              </a:rPr>
              <a:t>Rated the graphic as important to their decision-making</a:t>
            </a:r>
            <a:endParaRPr sz="2400">
              <a:solidFill>
                <a:schemeClr val="dk1"/>
              </a:solidFill>
              <a:latin typeface="Calibri"/>
              <a:ea typeface="Calibri"/>
              <a:cs typeface="Calibri"/>
              <a:sym typeface="Calibri"/>
            </a:endParaRPr>
          </a:p>
          <a:p>
            <a:pPr marL="342900" marR="0" lvl="0" indent="0" algn="l" rtl="0">
              <a:spcBef>
                <a:spcPts val="60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8"/>
        <p:cNvGrpSpPr/>
        <p:nvPr/>
      </p:nvGrpSpPr>
      <p:grpSpPr>
        <a:xfrm>
          <a:off x="0" y="0"/>
          <a:ext cx="0" cy="0"/>
          <a:chOff x="0" y="0"/>
          <a:chExt cx="0" cy="0"/>
        </a:xfrm>
      </p:grpSpPr>
      <p:sp>
        <p:nvSpPr>
          <p:cNvPr id="609" name="Google Shape;609;p19"/>
          <p:cNvSpPr/>
          <p:nvPr/>
        </p:nvSpPr>
        <p:spPr>
          <a:xfrm>
            <a:off x="3048" y="-136525"/>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19"/>
          <p:cNvSpPr txBox="1">
            <a:spLocks noGrp="1"/>
          </p:cNvSpPr>
          <p:nvPr>
            <p:ph type="title"/>
          </p:nvPr>
        </p:nvSpPr>
        <p:spPr>
          <a:xfrm>
            <a:off x="838199" y="548464"/>
            <a:ext cx="4957690" cy="22280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700"/>
              <a:buFont typeface="Calibri"/>
              <a:buNone/>
            </a:pPr>
            <a:r>
              <a:rPr lang="en-US" sz="3700"/>
              <a:t>Survey Findings: Respondents with Prior Storm Experience </a:t>
            </a:r>
            <a:endParaRPr/>
          </a:p>
        </p:txBody>
      </p:sp>
      <p:pic>
        <p:nvPicPr>
          <p:cNvPr id="611" name="Google Shape;611;p19"/>
          <p:cNvPicPr preferRelativeResize="0"/>
          <p:nvPr/>
        </p:nvPicPr>
        <p:blipFill rotWithShape="1">
          <a:blip r:embed="rId3">
            <a:alphaModFix/>
          </a:blip>
          <a:srcRect l="14307" r="15791" b="-1"/>
          <a:stretch/>
        </p:blipFill>
        <p:spPr>
          <a:xfrm>
            <a:off x="6163185" y="-136525"/>
            <a:ext cx="6028815" cy="7160177"/>
          </a:xfrm>
          <a:prstGeom prst="rect">
            <a:avLst/>
          </a:prstGeom>
          <a:noFill/>
          <a:ln>
            <a:noFill/>
          </a:ln>
        </p:spPr>
      </p:pic>
      <p:sp>
        <p:nvSpPr>
          <p:cNvPr id="612" name="Google Shape;612;p19"/>
          <p:cNvSpPr txBox="1">
            <a:spLocks noGrp="1"/>
          </p:cNvSpPr>
          <p:nvPr>
            <p:ph type="sldNum" idx="12"/>
          </p:nvPr>
        </p:nvSpPr>
        <p:spPr>
          <a:xfrm>
            <a:off x="10200102" y="6356350"/>
            <a:ext cx="115369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latin typeface="Calibri"/>
                <a:ea typeface="Calibri"/>
                <a:cs typeface="Calibri"/>
                <a:sym typeface="Calibri"/>
              </a:rPr>
              <a:t>19</a:t>
            </a:fld>
            <a:endParaRPr>
              <a:solidFill>
                <a:srgbClr val="FFFFFF"/>
              </a:solidFill>
              <a:latin typeface="Calibri"/>
              <a:ea typeface="Calibri"/>
              <a:cs typeface="Calibri"/>
              <a:sym typeface="Calibri"/>
            </a:endParaRPr>
          </a:p>
        </p:txBody>
      </p:sp>
      <p:grpSp>
        <p:nvGrpSpPr>
          <p:cNvPr id="613" name="Google Shape;613;p19"/>
          <p:cNvGrpSpPr/>
          <p:nvPr/>
        </p:nvGrpSpPr>
        <p:grpSpPr>
          <a:xfrm>
            <a:off x="660400" y="2776538"/>
            <a:ext cx="4669231" cy="3361794"/>
            <a:chOff x="1256024" y="0"/>
            <a:chExt cx="3698939" cy="3361794"/>
          </a:xfrm>
        </p:grpSpPr>
        <p:sp>
          <p:nvSpPr>
            <p:cNvPr id="615" name="Google Shape;615;p19"/>
            <p:cNvSpPr/>
            <p:nvPr/>
          </p:nvSpPr>
          <p:spPr>
            <a:xfrm>
              <a:off x="1687845" y="0"/>
              <a:ext cx="2776306" cy="16136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txBox="1"/>
            <p:nvPr/>
          </p:nvSpPr>
          <p:spPr>
            <a:xfrm>
              <a:off x="1256024" y="906462"/>
              <a:ext cx="3320087" cy="1514029"/>
            </a:xfrm>
            <a:prstGeom prst="rect">
              <a:avLst/>
            </a:prstGeom>
            <a:noFill/>
            <a:ln>
              <a:noFill/>
            </a:ln>
          </p:spPr>
          <p:txBody>
            <a:bodyPr spcFirstLastPara="1" wrap="square" lIns="163575" tIns="0" rIns="163575" bIns="163575" anchor="ctr" anchorCtr="0">
              <a:noAutofit/>
            </a:bodyPr>
            <a:lstStyle/>
            <a:p>
              <a:pPr marL="342900" marR="0" lvl="0" indent="-342900" algn="l" rtl="0">
                <a:lnSpc>
                  <a:spcPct val="90000"/>
                </a:lnSpc>
                <a:spcBef>
                  <a:spcPts val="0"/>
                </a:spcBef>
                <a:spcAft>
                  <a:spcPts val="0"/>
                </a:spcAft>
                <a:buClr>
                  <a:schemeClr val="dk1"/>
                </a:buClr>
                <a:buSzPts val="2300"/>
                <a:buFont typeface="Arial" panose="020B0604020202020204" pitchFamily="34" charset="0"/>
                <a:buChar char="•"/>
              </a:pPr>
              <a:r>
                <a:rPr lang="en-US" sz="2300" dirty="0">
                  <a:solidFill>
                    <a:schemeClr val="dk1"/>
                  </a:solidFill>
                  <a:latin typeface="Calibri"/>
                  <a:ea typeface="Calibri"/>
                  <a:cs typeface="Calibri"/>
                  <a:sym typeface="Calibri"/>
                </a:rPr>
                <a:t>More likely to understand that impacts can occur outside of cone boundary</a:t>
              </a:r>
            </a:p>
            <a:p>
              <a:pPr marL="342900" marR="0" lvl="0" indent="-342900" algn="l" rtl="0">
                <a:lnSpc>
                  <a:spcPct val="90000"/>
                </a:lnSpc>
                <a:spcBef>
                  <a:spcPts val="0"/>
                </a:spcBef>
                <a:spcAft>
                  <a:spcPts val="0"/>
                </a:spcAft>
                <a:buClr>
                  <a:schemeClr val="dk1"/>
                </a:buClr>
                <a:buSzPts val="2300"/>
                <a:buFont typeface="Arial" panose="020B0604020202020204" pitchFamily="34" charset="0"/>
                <a:buChar char="•"/>
              </a:pPr>
              <a:endParaRPr lang="en-US" sz="2300" dirty="0">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chemeClr val="dk1"/>
                </a:buClr>
                <a:buSzPts val="2300"/>
                <a:buFont typeface="Arial" panose="020B0604020202020204" pitchFamily="34" charset="0"/>
                <a:buChar char="•"/>
              </a:pPr>
              <a:r>
                <a:rPr lang="en-US" sz="2400" dirty="0">
                  <a:solidFill>
                    <a:schemeClr val="dk1"/>
                  </a:solidFill>
                  <a:latin typeface="Calibri"/>
                  <a:ea typeface="Calibri"/>
                  <a:cs typeface="Calibri"/>
                  <a:sym typeface="Calibri"/>
                </a:rPr>
                <a:t>Less likely to believe that the graphic shows where storm is likely to go</a:t>
              </a:r>
              <a:endParaRPr lang="en-US" sz="2400" dirty="0"/>
            </a:p>
            <a:p>
              <a:pPr marL="342900" marR="0" lvl="0" indent="-342900" algn="l" rtl="0">
                <a:lnSpc>
                  <a:spcPct val="90000"/>
                </a:lnSpc>
                <a:spcBef>
                  <a:spcPts val="805"/>
                </a:spcBef>
                <a:spcAft>
                  <a:spcPts val="0"/>
                </a:spcAft>
                <a:buClr>
                  <a:schemeClr val="dk1"/>
                </a:buClr>
                <a:buSzPts val="2300"/>
                <a:buFont typeface="Arial" panose="020B0604020202020204" pitchFamily="34" charset="0"/>
                <a:buChar char="•"/>
              </a:pPr>
              <a:r>
                <a:rPr lang="en-US" sz="2400" dirty="0">
                  <a:solidFill>
                    <a:schemeClr val="dk1"/>
                  </a:solidFill>
                  <a:latin typeface="Calibri"/>
                  <a:ea typeface="Calibri"/>
                  <a:cs typeface="Calibri"/>
                  <a:sym typeface="Calibri"/>
                </a:rPr>
                <a:t>Less likely to believe the center line and cone feature are effective</a:t>
              </a:r>
              <a:endParaRPr lang="en-US" sz="2400" dirty="0"/>
            </a:p>
            <a:p>
              <a:pPr marL="0" marR="0" lvl="0" indent="0" algn="l" rtl="0">
                <a:lnSpc>
                  <a:spcPct val="90000"/>
                </a:lnSpc>
                <a:spcBef>
                  <a:spcPts val="0"/>
                </a:spcBef>
                <a:spcAft>
                  <a:spcPts val="0"/>
                </a:spcAft>
                <a:buClr>
                  <a:schemeClr val="dk1"/>
                </a:buClr>
                <a:buSzPts val="2300"/>
                <a:buFont typeface="Calibri"/>
                <a:buNone/>
              </a:pPr>
              <a:endParaRPr dirty="0"/>
            </a:p>
          </p:txBody>
        </p:sp>
        <p:sp>
          <p:nvSpPr>
            <p:cNvPr id="618" name="Google Shape;618;p19"/>
            <p:cNvSpPr/>
            <p:nvPr/>
          </p:nvSpPr>
          <p:spPr>
            <a:xfrm>
              <a:off x="2178657" y="1748133"/>
              <a:ext cx="2776306" cy="16136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Shape 904"/>
        <p:cNvGrpSpPr/>
        <p:nvPr/>
      </p:nvGrpSpPr>
      <p:grpSpPr>
        <a:xfrm>
          <a:off x="0" y="0"/>
          <a:ext cx="0" cy="0"/>
          <a:chOff x="0" y="0"/>
          <a:chExt cx="0" cy="0"/>
        </a:xfrm>
      </p:grpSpPr>
      <p:sp>
        <p:nvSpPr>
          <p:cNvPr id="905" name="Google Shape;905;p49"/>
          <p:cNvSpPr txBox="1">
            <a:spLocks noGrp="1"/>
          </p:cNvSpPr>
          <p:nvPr>
            <p:ph type="title"/>
          </p:nvPr>
        </p:nvSpPr>
        <p:spPr>
          <a:xfrm>
            <a:off x="559904" y="380209"/>
            <a:ext cx="6254496" cy="1828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sz="4400"/>
              <a:t>Research Team</a:t>
            </a:r>
            <a:endParaRPr/>
          </a:p>
        </p:txBody>
      </p:sp>
      <p:sp>
        <p:nvSpPr>
          <p:cNvPr id="906" name="Google Shape;906;p49"/>
          <p:cNvSpPr txBox="1">
            <a:spLocks noGrp="1"/>
          </p:cNvSpPr>
          <p:nvPr>
            <p:ph type="body" idx="1"/>
          </p:nvPr>
        </p:nvSpPr>
        <p:spPr>
          <a:xfrm>
            <a:off x="848275" y="1897534"/>
            <a:ext cx="6254496" cy="385876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Font typeface="Arial"/>
              <a:buChar char="•"/>
            </a:pPr>
            <a:r>
              <a:rPr lang="en-US" sz="2800" dirty="0"/>
              <a:t>Linda Girardi</a:t>
            </a:r>
            <a:endParaRPr dirty="0"/>
          </a:p>
          <a:p>
            <a:pPr marL="0" lvl="0" indent="0" algn="l" rtl="0">
              <a:lnSpc>
                <a:spcPct val="90000"/>
              </a:lnSpc>
              <a:spcBef>
                <a:spcPts val="1000"/>
              </a:spcBef>
              <a:spcAft>
                <a:spcPts val="0"/>
              </a:spcAft>
              <a:buClr>
                <a:schemeClr val="lt1"/>
              </a:buClr>
              <a:buSzPts val="2800"/>
              <a:buFont typeface="Arial"/>
              <a:buChar char="•"/>
            </a:pPr>
            <a:r>
              <a:rPr lang="en-US" sz="2800" dirty="0"/>
              <a:t>Dr. Lou Nadeau</a:t>
            </a:r>
            <a:endParaRPr dirty="0"/>
          </a:p>
          <a:p>
            <a:pPr marL="0" lvl="0" indent="0" algn="l" rtl="0">
              <a:lnSpc>
                <a:spcPct val="90000"/>
              </a:lnSpc>
              <a:spcBef>
                <a:spcPts val="1000"/>
              </a:spcBef>
              <a:spcAft>
                <a:spcPts val="0"/>
              </a:spcAft>
              <a:buClr>
                <a:schemeClr val="lt1"/>
              </a:buClr>
              <a:buSzPts val="2800"/>
              <a:buFont typeface="Arial"/>
              <a:buChar char="•"/>
            </a:pPr>
            <a:r>
              <a:rPr lang="en-US" sz="2800" dirty="0"/>
              <a:t>Jennifer Sharp</a:t>
            </a:r>
            <a:endParaRPr dirty="0"/>
          </a:p>
          <a:p>
            <a:pPr marL="0" lvl="0" indent="0" algn="l" rtl="0">
              <a:lnSpc>
                <a:spcPct val="90000"/>
              </a:lnSpc>
              <a:spcBef>
                <a:spcPts val="1000"/>
              </a:spcBef>
              <a:spcAft>
                <a:spcPts val="0"/>
              </a:spcAft>
              <a:buClr>
                <a:schemeClr val="lt1"/>
              </a:buClr>
              <a:buSzPts val="2800"/>
              <a:buFont typeface="Arial"/>
              <a:buChar char="•"/>
            </a:pPr>
            <a:r>
              <a:rPr lang="en-US" sz="2800" dirty="0"/>
              <a:t>Dr. Betty Morrow</a:t>
            </a:r>
          </a:p>
          <a:p>
            <a:pPr marL="0" lvl="0" indent="0" algn="l" rtl="0">
              <a:lnSpc>
                <a:spcPct val="90000"/>
              </a:lnSpc>
              <a:spcBef>
                <a:spcPts val="1000"/>
              </a:spcBef>
              <a:spcAft>
                <a:spcPts val="0"/>
              </a:spcAft>
              <a:buClr>
                <a:schemeClr val="lt1"/>
              </a:buClr>
              <a:buSzPts val="2800"/>
              <a:buFont typeface="Arial"/>
              <a:buChar char="•"/>
            </a:pPr>
            <a:r>
              <a:rPr lang="en-US" sz="2800" dirty="0"/>
              <a:t>Dr. Jeff Lazo</a:t>
            </a:r>
            <a:endParaRPr dirty="0"/>
          </a:p>
        </p:txBody>
      </p:sp>
      <p:pic>
        <p:nvPicPr>
          <p:cNvPr id="3" name="Picture 2" descr="A person wearing glasses and smiling at the camera&#10;&#10;Description automatically generated">
            <a:extLst>
              <a:ext uri="{FF2B5EF4-FFF2-40B4-BE49-F238E27FC236}">
                <a16:creationId xmlns:a16="http://schemas.microsoft.com/office/drawing/2014/main" id="{F0FCBEF9-FCDA-4859-9CCB-243D1D6E2518}"/>
              </a:ext>
            </a:extLst>
          </p:cNvPr>
          <p:cNvPicPr>
            <a:picLocks noChangeAspect="1"/>
          </p:cNvPicPr>
          <p:nvPr/>
        </p:nvPicPr>
        <p:blipFill>
          <a:blip r:embed="rId3"/>
          <a:stretch>
            <a:fillRect/>
          </a:stretch>
        </p:blipFill>
        <p:spPr>
          <a:xfrm>
            <a:off x="9319402" y="995766"/>
            <a:ext cx="2433234" cy="2433234"/>
          </a:xfrm>
          <a:prstGeom prst="rect">
            <a:avLst/>
          </a:prstGeom>
        </p:spPr>
      </p:pic>
      <p:pic>
        <p:nvPicPr>
          <p:cNvPr id="5" name="Picture 4" descr="A person smiling for the camera&#10;&#10;Description automatically generated">
            <a:extLst>
              <a:ext uri="{FF2B5EF4-FFF2-40B4-BE49-F238E27FC236}">
                <a16:creationId xmlns:a16="http://schemas.microsoft.com/office/drawing/2014/main" id="{FB30322D-8B3E-48C7-A4F7-33CA0B4B2713}"/>
              </a:ext>
            </a:extLst>
          </p:cNvPr>
          <p:cNvPicPr>
            <a:picLocks noChangeAspect="1"/>
          </p:cNvPicPr>
          <p:nvPr/>
        </p:nvPicPr>
        <p:blipFill>
          <a:blip r:embed="rId4"/>
          <a:stretch>
            <a:fillRect/>
          </a:stretch>
        </p:blipFill>
        <p:spPr>
          <a:xfrm>
            <a:off x="7362187" y="995766"/>
            <a:ext cx="1825193" cy="2433234"/>
          </a:xfrm>
          <a:prstGeom prst="rect">
            <a:avLst/>
          </a:prstGeom>
        </p:spPr>
      </p:pic>
      <p:pic>
        <p:nvPicPr>
          <p:cNvPr id="7" name="Picture 6" descr="A person in a blue shirt&#10;&#10;Description automatically generated">
            <a:extLst>
              <a:ext uri="{FF2B5EF4-FFF2-40B4-BE49-F238E27FC236}">
                <a16:creationId xmlns:a16="http://schemas.microsoft.com/office/drawing/2014/main" id="{17525184-6177-4D24-AD2E-AFDDCECDD211}"/>
              </a:ext>
            </a:extLst>
          </p:cNvPr>
          <p:cNvPicPr>
            <a:picLocks noChangeAspect="1"/>
          </p:cNvPicPr>
          <p:nvPr/>
        </p:nvPicPr>
        <p:blipFill>
          <a:blip r:embed="rId5"/>
          <a:stretch>
            <a:fillRect/>
          </a:stretch>
        </p:blipFill>
        <p:spPr>
          <a:xfrm>
            <a:off x="5059428" y="995766"/>
            <a:ext cx="2193684" cy="2433234"/>
          </a:xfrm>
          <a:prstGeom prst="rect">
            <a:avLst/>
          </a:prstGeom>
        </p:spPr>
      </p:pic>
      <p:pic>
        <p:nvPicPr>
          <p:cNvPr id="4" name="Picture 3" descr="A person smiling for the camera&#10;&#10;Description automatically generated">
            <a:extLst>
              <a:ext uri="{FF2B5EF4-FFF2-40B4-BE49-F238E27FC236}">
                <a16:creationId xmlns:a16="http://schemas.microsoft.com/office/drawing/2014/main" id="{B5C945EF-66D2-4DE6-8837-394FD28597E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102771" y="3676325"/>
            <a:ext cx="2185909" cy="2185909"/>
          </a:xfrm>
          <a:prstGeom prst="rect">
            <a:avLst/>
          </a:prstGeom>
        </p:spPr>
      </p:pic>
      <p:pic>
        <p:nvPicPr>
          <p:cNvPr id="8" name="Picture 7" descr="A person looking at the camera&#10;&#10;Description automatically generated">
            <a:extLst>
              <a:ext uri="{FF2B5EF4-FFF2-40B4-BE49-F238E27FC236}">
                <a16:creationId xmlns:a16="http://schemas.microsoft.com/office/drawing/2014/main" id="{C8FB0612-4527-4D10-8FAE-8B4D18EA110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496898" y="3610807"/>
            <a:ext cx="2078241" cy="225142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4"/>
        <p:cNvGrpSpPr/>
        <p:nvPr/>
      </p:nvGrpSpPr>
      <p:grpSpPr>
        <a:xfrm>
          <a:off x="0" y="0"/>
          <a:ext cx="0" cy="0"/>
          <a:chOff x="0" y="0"/>
          <a:chExt cx="0" cy="0"/>
        </a:xfrm>
      </p:grpSpPr>
      <p:sp>
        <p:nvSpPr>
          <p:cNvPr id="625" name="Google Shape;625;p20"/>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26" name="Google Shape;626;p20"/>
          <p:cNvSpPr txBox="1">
            <a:spLocks noGrp="1"/>
          </p:cNvSpPr>
          <p:nvPr>
            <p:ph type="title"/>
          </p:nvPr>
        </p:nvSpPr>
        <p:spPr>
          <a:xfrm>
            <a:off x="569389" y="177188"/>
            <a:ext cx="3807187" cy="22280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Survey Findings: Marine Sector</a:t>
            </a:r>
            <a:endParaRPr/>
          </a:p>
        </p:txBody>
      </p:sp>
      <p:sp>
        <p:nvSpPr>
          <p:cNvPr id="627" name="Google Shape;627;p20"/>
          <p:cNvSpPr txBox="1"/>
          <p:nvPr/>
        </p:nvSpPr>
        <p:spPr>
          <a:xfrm>
            <a:off x="271036" y="1737875"/>
            <a:ext cx="5084416" cy="3382250"/>
          </a:xfrm>
          <a:prstGeom prst="rect">
            <a:avLst/>
          </a:prstGeom>
          <a:noFill/>
          <a:ln>
            <a:noFill/>
          </a:ln>
        </p:spPr>
        <p:txBody>
          <a:bodyPr spcFirstLastPara="1" wrap="square" lIns="91425" tIns="45700" rIns="91425" bIns="45700" anchor="t" anchorCtr="0">
            <a:noAutofit/>
          </a:bodyPr>
          <a:lstStyle/>
          <a:p>
            <a:pPr marL="342900" marR="0" lvl="0" indent="-50800" algn="l" rtl="0">
              <a:lnSpc>
                <a:spcPct val="90000"/>
              </a:lnSpc>
              <a:spcBef>
                <a:spcPts val="0"/>
              </a:spcBef>
              <a:spcAft>
                <a:spcPts val="0"/>
              </a:spcAft>
              <a:buClr>
                <a:schemeClr val="accent1"/>
              </a:buClr>
              <a:buSzPts val="2800"/>
              <a:buFont typeface="Arial"/>
              <a:buNone/>
            </a:pPr>
            <a:endParaRPr sz="2800" dirty="0">
              <a:solidFill>
                <a:schemeClr val="dk1"/>
              </a:solidFill>
              <a:latin typeface="Calibri"/>
              <a:ea typeface="Calibri"/>
              <a:cs typeface="Calibri"/>
              <a:sym typeface="Calibri"/>
            </a:endParaRPr>
          </a:p>
          <a:p>
            <a:pPr marL="342900" indent="-228600">
              <a:lnSpc>
                <a:spcPct val="90000"/>
              </a:lnSpc>
              <a:spcBef>
                <a:spcPts val="600"/>
              </a:spcBef>
              <a:buClr>
                <a:schemeClr val="accent2"/>
              </a:buClr>
              <a:buSzPts val="2800"/>
              <a:buFont typeface="Arial"/>
              <a:buChar char="•"/>
            </a:pPr>
            <a:r>
              <a:rPr lang="en-US" sz="2800" dirty="0">
                <a:solidFill>
                  <a:schemeClr val="dk1"/>
                </a:solidFill>
                <a:latin typeface="Calibri"/>
                <a:ea typeface="Calibri"/>
                <a:cs typeface="Calibri"/>
                <a:sym typeface="Calibri"/>
              </a:rPr>
              <a:t>Rated the Cone Graphic as important to its decision-making</a:t>
            </a:r>
          </a:p>
          <a:p>
            <a:pPr marL="342900" marR="0" lvl="0" indent="-228600" algn="l" rtl="0">
              <a:lnSpc>
                <a:spcPct val="90000"/>
              </a:lnSpc>
              <a:spcBef>
                <a:spcPts val="600"/>
              </a:spcBef>
              <a:spcAft>
                <a:spcPts val="0"/>
              </a:spcAft>
              <a:buClr>
                <a:schemeClr val="accent2"/>
              </a:buClr>
              <a:buSzPts val="2800"/>
              <a:buFont typeface="Arial"/>
              <a:buChar char="•"/>
            </a:pPr>
            <a:r>
              <a:rPr lang="en-US" sz="2800" dirty="0">
                <a:solidFill>
                  <a:schemeClr val="dk1"/>
                </a:solidFill>
                <a:latin typeface="Calibri"/>
                <a:ea typeface="Calibri"/>
                <a:cs typeface="Calibri"/>
                <a:sym typeface="Calibri"/>
              </a:rPr>
              <a:t>Some aspects of the Cone Graphic are hard to understand (legend in particular)</a:t>
            </a:r>
            <a:endParaRPr dirty="0"/>
          </a:p>
          <a:p>
            <a:pPr marL="342900" marR="0" lvl="0" indent="-228600" algn="l" rtl="0">
              <a:lnSpc>
                <a:spcPct val="90000"/>
              </a:lnSpc>
              <a:spcBef>
                <a:spcPts val="600"/>
              </a:spcBef>
              <a:spcAft>
                <a:spcPts val="0"/>
              </a:spcAft>
              <a:buClr>
                <a:schemeClr val="accent2"/>
              </a:buClr>
              <a:buSzPts val="2800"/>
              <a:buFont typeface="Arial"/>
              <a:buChar char="•"/>
            </a:pPr>
            <a:r>
              <a:rPr lang="en-US" sz="2800" dirty="0">
                <a:solidFill>
                  <a:schemeClr val="dk1"/>
                </a:solidFill>
                <a:latin typeface="Calibri"/>
                <a:ea typeface="Calibri"/>
                <a:cs typeface="Calibri"/>
                <a:sym typeface="Calibri"/>
              </a:rPr>
              <a:t>Some prefer Mariner 1-2-3 Rule graphic</a:t>
            </a:r>
            <a:endParaRPr dirty="0"/>
          </a:p>
        </p:txBody>
      </p:sp>
      <p:sp>
        <p:nvSpPr>
          <p:cNvPr id="628" name="Google Shape;628;p20"/>
          <p:cNvSpPr txBox="1">
            <a:spLocks noGrp="1"/>
          </p:cNvSpPr>
          <p:nvPr>
            <p:ph type="sldNum" idx="12"/>
          </p:nvPr>
        </p:nvSpPr>
        <p:spPr>
          <a:xfrm>
            <a:off x="10200102" y="6356350"/>
            <a:ext cx="115369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latin typeface="Calibri"/>
                <a:ea typeface="Calibri"/>
                <a:cs typeface="Calibri"/>
                <a:sym typeface="Calibri"/>
              </a:rPr>
              <a:t>20</a:t>
            </a:fld>
            <a:endParaRPr>
              <a:solidFill>
                <a:srgbClr val="FFFFFF"/>
              </a:solidFill>
              <a:latin typeface="Calibri"/>
              <a:ea typeface="Calibri"/>
              <a:cs typeface="Calibri"/>
              <a:sym typeface="Calibri"/>
            </a:endParaRPr>
          </a:p>
        </p:txBody>
      </p:sp>
      <p:pic>
        <p:nvPicPr>
          <p:cNvPr id="629" name="Google Shape;629;p20" descr="Mariner's 1-2-3 Rule"/>
          <p:cNvPicPr preferRelativeResize="0"/>
          <p:nvPr/>
        </p:nvPicPr>
        <p:blipFill rotWithShape="1">
          <a:blip r:embed="rId3">
            <a:alphaModFix/>
          </a:blip>
          <a:srcRect/>
          <a:stretch/>
        </p:blipFill>
        <p:spPr>
          <a:xfrm>
            <a:off x="5858139" y="1101236"/>
            <a:ext cx="5943600" cy="48806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4"/>
        <p:cNvGrpSpPr/>
        <p:nvPr/>
      </p:nvGrpSpPr>
      <p:grpSpPr>
        <a:xfrm>
          <a:off x="0" y="0"/>
          <a:ext cx="0" cy="0"/>
          <a:chOff x="0" y="0"/>
          <a:chExt cx="0" cy="0"/>
        </a:xfrm>
      </p:grpSpPr>
      <p:sp>
        <p:nvSpPr>
          <p:cNvPr id="635" name="Google Shape;635;p21"/>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21"/>
          <p:cNvSpPr txBox="1">
            <a:spLocks noGrp="1"/>
          </p:cNvSpPr>
          <p:nvPr>
            <p:ph type="title"/>
          </p:nvPr>
        </p:nvSpPr>
        <p:spPr>
          <a:xfrm>
            <a:off x="838199" y="548464"/>
            <a:ext cx="3807187" cy="22280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Survey Findings: Energy and Utilities</a:t>
            </a:r>
            <a:endParaRPr/>
          </a:p>
        </p:txBody>
      </p:sp>
      <p:sp>
        <p:nvSpPr>
          <p:cNvPr id="637" name="Google Shape;637;p21"/>
          <p:cNvSpPr txBox="1"/>
          <p:nvPr/>
        </p:nvSpPr>
        <p:spPr>
          <a:xfrm>
            <a:off x="205155" y="2776538"/>
            <a:ext cx="5084297" cy="3347257"/>
          </a:xfrm>
          <a:prstGeom prst="rect">
            <a:avLst/>
          </a:prstGeom>
          <a:noFill/>
          <a:ln>
            <a:noFill/>
          </a:ln>
        </p:spPr>
        <p:txBody>
          <a:bodyPr spcFirstLastPara="1" wrap="square" lIns="91425" tIns="45700" rIns="91425" bIns="45700" anchor="t" anchorCtr="0">
            <a:normAutofit/>
          </a:bodyPr>
          <a:lstStyle/>
          <a:p>
            <a:pPr marL="800100" marR="0" lvl="1" indent="-228600" algn="l" rtl="0">
              <a:lnSpc>
                <a:spcPct val="90000"/>
              </a:lnSpc>
              <a:spcBef>
                <a:spcPts val="0"/>
              </a:spcBef>
              <a:spcAft>
                <a:spcPts val="0"/>
              </a:spcAft>
              <a:buClr>
                <a:schemeClr val="accent2"/>
              </a:buClr>
              <a:buSzPts val="2800"/>
              <a:buFont typeface="Arial"/>
              <a:buChar char="•"/>
            </a:pPr>
            <a:r>
              <a:rPr lang="en-US" sz="2800" b="0" i="0" u="none" strike="noStrike" cap="none">
                <a:solidFill>
                  <a:schemeClr val="dk1"/>
                </a:solidFill>
                <a:latin typeface="Calibri"/>
                <a:ea typeface="Calibri"/>
                <a:cs typeface="Calibri"/>
                <a:sym typeface="Calibri"/>
              </a:rPr>
              <a:t>Helps them decide whether and when to prepare</a:t>
            </a:r>
            <a:endParaRPr/>
          </a:p>
          <a:p>
            <a:pPr marL="800100" marR="0" lvl="1" indent="-228600" algn="l" rtl="0">
              <a:lnSpc>
                <a:spcPct val="90000"/>
              </a:lnSpc>
              <a:spcBef>
                <a:spcPts val="600"/>
              </a:spcBef>
              <a:spcAft>
                <a:spcPts val="0"/>
              </a:spcAft>
              <a:buClr>
                <a:schemeClr val="accent2"/>
              </a:buClr>
              <a:buSzPts val="2800"/>
              <a:buFont typeface="Arial"/>
              <a:buChar char="•"/>
            </a:pPr>
            <a:r>
              <a:rPr lang="en-US" sz="2800" b="0" i="0" u="none" strike="noStrike" cap="none">
                <a:solidFill>
                  <a:schemeClr val="dk1"/>
                </a:solidFill>
                <a:latin typeface="Calibri"/>
                <a:ea typeface="Calibri"/>
                <a:cs typeface="Calibri"/>
                <a:sym typeface="Calibri"/>
              </a:rPr>
              <a:t>Provides </a:t>
            </a:r>
            <a:r>
              <a:rPr lang="en-US" sz="2800" b="1" i="0" u="none" strike="noStrike" cap="none">
                <a:solidFill>
                  <a:schemeClr val="dk1"/>
                </a:solidFill>
                <a:latin typeface="Calibri"/>
                <a:ea typeface="Calibri"/>
                <a:cs typeface="Calibri"/>
                <a:sym typeface="Calibri"/>
              </a:rPr>
              <a:t>all</a:t>
            </a:r>
            <a:r>
              <a:rPr lang="en-US" sz="2800" b="0" i="0" u="none" strike="noStrike" cap="none">
                <a:solidFill>
                  <a:schemeClr val="dk1"/>
                </a:solidFill>
                <a:latin typeface="Calibri"/>
                <a:ea typeface="Calibri"/>
                <a:cs typeface="Calibri"/>
                <a:sym typeface="Calibri"/>
              </a:rPr>
              <a:t> the information needed for preparation decisions</a:t>
            </a:r>
            <a:endParaRPr/>
          </a:p>
          <a:p>
            <a:pPr marL="800100" marR="0" lvl="1" indent="-101600" algn="l" rtl="0">
              <a:lnSpc>
                <a:spcPct val="90000"/>
              </a:lnSpc>
              <a:spcBef>
                <a:spcPts val="600"/>
              </a:spcBef>
              <a:spcAft>
                <a:spcPts val="0"/>
              </a:spcAft>
              <a:buClr>
                <a:schemeClr val="accent2"/>
              </a:buClr>
              <a:buSzPts val="2000"/>
              <a:buFont typeface="Arial"/>
              <a:buNone/>
            </a:pPr>
            <a:endParaRPr sz="2000" b="0" i="0" u="none" strike="noStrike" cap="none">
              <a:solidFill>
                <a:schemeClr val="dk1"/>
              </a:solidFill>
              <a:latin typeface="Calibri"/>
              <a:ea typeface="Calibri"/>
              <a:cs typeface="Calibri"/>
              <a:sym typeface="Calibri"/>
            </a:endParaRPr>
          </a:p>
          <a:p>
            <a:pPr marL="800100" marR="0" lvl="1" indent="-101600" algn="l" rtl="0">
              <a:lnSpc>
                <a:spcPct val="90000"/>
              </a:lnSpc>
              <a:spcBef>
                <a:spcPts val="600"/>
              </a:spcBef>
              <a:spcAft>
                <a:spcPts val="0"/>
              </a:spcAft>
              <a:buClr>
                <a:schemeClr val="accent2"/>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638" name="Google Shape;638;p21"/>
          <p:cNvPicPr preferRelativeResize="0"/>
          <p:nvPr/>
        </p:nvPicPr>
        <p:blipFill rotWithShape="1">
          <a:blip r:embed="rId3">
            <a:alphaModFix/>
          </a:blip>
          <a:srcRect l="20298" r="10064"/>
          <a:stretch/>
        </p:blipFill>
        <p:spPr>
          <a:xfrm>
            <a:off x="5866228" y="10"/>
            <a:ext cx="6325771" cy="6857990"/>
          </a:xfrm>
          <a:prstGeom prst="rect">
            <a:avLst/>
          </a:prstGeom>
          <a:noFill/>
          <a:ln>
            <a:noFill/>
          </a:ln>
        </p:spPr>
      </p:pic>
      <p:sp>
        <p:nvSpPr>
          <p:cNvPr id="639" name="Google Shape;639;p21"/>
          <p:cNvSpPr txBox="1">
            <a:spLocks noGrp="1"/>
          </p:cNvSpPr>
          <p:nvPr>
            <p:ph type="sldNum" idx="12"/>
          </p:nvPr>
        </p:nvSpPr>
        <p:spPr>
          <a:xfrm>
            <a:off x="10200102" y="6356350"/>
            <a:ext cx="115369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latin typeface="Calibri"/>
                <a:ea typeface="Calibri"/>
                <a:cs typeface="Calibri"/>
                <a:sym typeface="Calibri"/>
              </a:rPr>
              <a:t>21</a:t>
            </a:fld>
            <a:endParaRPr>
              <a:solidFill>
                <a:srgbClr val="FFFFF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4"/>
        <p:cNvGrpSpPr/>
        <p:nvPr/>
      </p:nvGrpSpPr>
      <p:grpSpPr>
        <a:xfrm>
          <a:off x="0" y="0"/>
          <a:ext cx="0" cy="0"/>
          <a:chOff x="0" y="0"/>
          <a:chExt cx="0" cy="0"/>
        </a:xfrm>
      </p:grpSpPr>
      <p:sp>
        <p:nvSpPr>
          <p:cNvPr id="645" name="Google Shape;645;p22"/>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6" name="Google Shape;646;p22"/>
          <p:cNvSpPr txBox="1">
            <a:spLocks noGrp="1"/>
          </p:cNvSpPr>
          <p:nvPr>
            <p:ph type="title"/>
          </p:nvPr>
        </p:nvSpPr>
        <p:spPr>
          <a:xfrm>
            <a:off x="838200" y="728662"/>
            <a:ext cx="3785513" cy="372885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320"/>
              <a:buFont typeface="Calibri"/>
              <a:buNone/>
            </a:pPr>
            <a:r>
              <a:rPr lang="en-US" sz="4320"/>
              <a:t>Survey Findings: Transportation</a:t>
            </a:r>
            <a:br>
              <a:rPr lang="en-US" sz="4320"/>
            </a:br>
            <a:br>
              <a:rPr lang="en-US" sz="4320"/>
            </a:br>
            <a:br>
              <a:rPr lang="en-US" sz="4320"/>
            </a:br>
            <a:endParaRPr sz="4320"/>
          </a:p>
        </p:txBody>
      </p:sp>
      <p:pic>
        <p:nvPicPr>
          <p:cNvPr id="647" name="Google Shape;647;p22"/>
          <p:cNvPicPr preferRelativeResize="0"/>
          <p:nvPr/>
        </p:nvPicPr>
        <p:blipFill rotWithShape="1">
          <a:blip r:embed="rId3">
            <a:alphaModFix/>
          </a:blip>
          <a:srcRect l="18571" r="5760"/>
          <a:stretch/>
        </p:blipFill>
        <p:spPr>
          <a:xfrm>
            <a:off x="5724938" y="10"/>
            <a:ext cx="6467061" cy="6857990"/>
          </a:xfrm>
          <a:prstGeom prst="rect">
            <a:avLst/>
          </a:prstGeom>
          <a:noFill/>
          <a:ln>
            <a:noFill/>
          </a:ln>
        </p:spPr>
      </p:pic>
      <p:sp>
        <p:nvSpPr>
          <p:cNvPr id="648" name="Google Shape;648;p22"/>
          <p:cNvSpPr txBox="1">
            <a:spLocks noGrp="1"/>
          </p:cNvSpPr>
          <p:nvPr>
            <p:ph type="sldNum" idx="12"/>
          </p:nvPr>
        </p:nvSpPr>
        <p:spPr>
          <a:xfrm>
            <a:off x="10193124" y="6356350"/>
            <a:ext cx="1160676"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latin typeface="Calibri"/>
                <a:ea typeface="Calibri"/>
                <a:cs typeface="Calibri"/>
                <a:sym typeface="Calibri"/>
              </a:rPr>
              <a:t>22</a:t>
            </a:fld>
            <a:endParaRPr>
              <a:solidFill>
                <a:srgbClr val="FFFFFF"/>
              </a:solidFill>
              <a:latin typeface="Calibri"/>
              <a:ea typeface="Calibri"/>
              <a:cs typeface="Calibri"/>
              <a:sym typeface="Calibri"/>
            </a:endParaRPr>
          </a:p>
        </p:txBody>
      </p:sp>
      <p:sp>
        <p:nvSpPr>
          <p:cNvPr id="649" name="Google Shape;649;p22"/>
          <p:cNvSpPr txBox="1"/>
          <p:nvPr/>
        </p:nvSpPr>
        <p:spPr>
          <a:xfrm>
            <a:off x="205155" y="2776538"/>
            <a:ext cx="5084297" cy="3347257"/>
          </a:xfrm>
          <a:prstGeom prst="rect">
            <a:avLst/>
          </a:prstGeom>
          <a:noFill/>
          <a:ln>
            <a:noFill/>
          </a:ln>
        </p:spPr>
        <p:txBody>
          <a:bodyPr spcFirstLastPara="1" wrap="square" lIns="91425" tIns="45700" rIns="91425" bIns="45700" anchor="t" anchorCtr="0">
            <a:normAutofit/>
          </a:bodyPr>
          <a:lstStyle/>
          <a:p>
            <a:pPr marL="800100" marR="0" lvl="1" indent="-101600" algn="l" rtl="0">
              <a:lnSpc>
                <a:spcPct val="90000"/>
              </a:lnSpc>
              <a:spcBef>
                <a:spcPts val="0"/>
              </a:spcBef>
              <a:spcAft>
                <a:spcPts val="0"/>
              </a:spcAft>
              <a:buClr>
                <a:schemeClr val="accent2"/>
              </a:buClr>
              <a:buSzPts val="2000"/>
              <a:buFont typeface="Arial"/>
              <a:buNone/>
            </a:pPr>
            <a:endParaRPr sz="2000" b="0" i="0" u="none" strike="noStrike" cap="none">
              <a:solidFill>
                <a:schemeClr val="dk1"/>
              </a:solidFill>
              <a:latin typeface="Calibri"/>
              <a:ea typeface="Calibri"/>
              <a:cs typeface="Calibri"/>
              <a:sym typeface="Calibri"/>
            </a:endParaRPr>
          </a:p>
          <a:p>
            <a:pPr marL="800100" marR="0" lvl="1" indent="-101600" algn="l" rtl="0">
              <a:lnSpc>
                <a:spcPct val="90000"/>
              </a:lnSpc>
              <a:spcBef>
                <a:spcPts val="600"/>
              </a:spcBef>
              <a:spcAft>
                <a:spcPts val="0"/>
              </a:spcAft>
              <a:buClr>
                <a:schemeClr val="accent2"/>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650" name="Google Shape;650;p22"/>
          <p:cNvSpPr txBox="1"/>
          <p:nvPr/>
        </p:nvSpPr>
        <p:spPr>
          <a:xfrm>
            <a:off x="188807" y="2903538"/>
            <a:ext cx="5084297" cy="3347257"/>
          </a:xfrm>
          <a:prstGeom prst="rect">
            <a:avLst/>
          </a:prstGeom>
          <a:noFill/>
          <a:ln>
            <a:noFill/>
          </a:ln>
        </p:spPr>
        <p:txBody>
          <a:bodyPr spcFirstLastPara="1" wrap="square" lIns="91425" tIns="45700" rIns="91425" bIns="45700" anchor="t" anchorCtr="0">
            <a:normAutofit/>
          </a:bodyPr>
          <a:lstStyle/>
          <a:p>
            <a:pPr marL="800100" marR="0" lvl="1" indent="-228600" algn="l" rtl="0">
              <a:lnSpc>
                <a:spcPct val="90000"/>
              </a:lnSpc>
              <a:spcBef>
                <a:spcPts val="600"/>
              </a:spcBef>
              <a:spcAft>
                <a:spcPts val="0"/>
              </a:spcAft>
              <a:buClr>
                <a:schemeClr val="accent2"/>
              </a:buClr>
              <a:buSzPts val="2800"/>
              <a:buFont typeface="Arial"/>
              <a:buChar char="•"/>
            </a:pPr>
            <a:r>
              <a:rPr lang="en-US" sz="2800" b="0" i="0" u="none" strike="noStrike" cap="none" dirty="0">
                <a:solidFill>
                  <a:schemeClr val="dk1"/>
                </a:solidFill>
                <a:latin typeface="Calibri"/>
                <a:ea typeface="Calibri"/>
                <a:cs typeface="Calibri"/>
                <a:sym typeface="Calibri"/>
              </a:rPr>
              <a:t>Less likely to understand </a:t>
            </a:r>
            <a:r>
              <a:rPr lang="en-US" sz="2800" dirty="0">
                <a:solidFill>
                  <a:schemeClr val="dk1"/>
                </a:solidFill>
                <a:latin typeface="Calibri"/>
                <a:ea typeface="Calibri"/>
                <a:cs typeface="Calibri"/>
                <a:sym typeface="Calibri"/>
              </a:rPr>
              <a:t>the c</a:t>
            </a:r>
            <a:r>
              <a:rPr lang="en-US" sz="2800" b="0" i="0" u="none" strike="noStrike" cap="none" dirty="0">
                <a:solidFill>
                  <a:schemeClr val="dk1"/>
                </a:solidFill>
                <a:latin typeface="Calibri"/>
                <a:ea typeface="Calibri"/>
                <a:cs typeface="Calibri"/>
                <a:sym typeface="Calibri"/>
              </a:rPr>
              <a:t>one size depends on level of accuracy in previous track forecasts</a:t>
            </a:r>
            <a:endParaRPr dirty="0"/>
          </a:p>
          <a:p>
            <a:pPr marL="800100" marR="0" lvl="1" indent="-101600" algn="l" rtl="0">
              <a:lnSpc>
                <a:spcPct val="90000"/>
              </a:lnSpc>
              <a:spcBef>
                <a:spcPts val="600"/>
              </a:spcBef>
              <a:spcAft>
                <a:spcPts val="0"/>
              </a:spcAft>
              <a:buClr>
                <a:schemeClr val="accent2"/>
              </a:buClr>
              <a:buSzPts val="2000"/>
              <a:buFont typeface="Arial"/>
              <a:buNone/>
            </a:pP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654"/>
        <p:cNvGrpSpPr/>
        <p:nvPr/>
      </p:nvGrpSpPr>
      <p:grpSpPr>
        <a:xfrm>
          <a:off x="0" y="0"/>
          <a:ext cx="0" cy="0"/>
          <a:chOff x="0" y="0"/>
          <a:chExt cx="0" cy="0"/>
        </a:xfrm>
      </p:grpSpPr>
      <p:sp>
        <p:nvSpPr>
          <p:cNvPr id="655" name="Google Shape;655;p23"/>
          <p:cNvSpPr/>
          <p:nvPr/>
        </p:nvSpPr>
        <p:spPr>
          <a:xfrm>
            <a:off x="1953768" y="0"/>
            <a:ext cx="8284464" cy="68580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6" name="Google Shape;656;p23"/>
          <p:cNvSpPr/>
          <p:nvPr/>
        </p:nvSpPr>
        <p:spPr>
          <a:xfrm>
            <a:off x="2118360" y="0"/>
            <a:ext cx="7955280" cy="68580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7" name="Google Shape;657;p23"/>
          <p:cNvSpPr txBox="1">
            <a:spLocks noGrp="1"/>
          </p:cNvSpPr>
          <p:nvPr>
            <p:ph type="ctrTitle"/>
          </p:nvPr>
        </p:nvSpPr>
        <p:spPr>
          <a:xfrm>
            <a:off x="2555631" y="1441938"/>
            <a:ext cx="7080738" cy="397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C0C0C"/>
              </a:buClr>
              <a:buSzPts val="5400"/>
              <a:buFont typeface="Calibri"/>
              <a:buNone/>
            </a:pPr>
            <a:r>
              <a:rPr lang="en-US" sz="5400" b="0" cap="none">
                <a:solidFill>
                  <a:srgbClr val="0C0C0C"/>
                </a:solidFill>
              </a:rPr>
              <a:t>Key Overarching Findings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2"/>
        <p:cNvGrpSpPr/>
        <p:nvPr/>
      </p:nvGrpSpPr>
      <p:grpSpPr>
        <a:xfrm>
          <a:off x="0" y="0"/>
          <a:ext cx="0" cy="0"/>
          <a:chOff x="0" y="0"/>
          <a:chExt cx="0" cy="0"/>
        </a:xfrm>
      </p:grpSpPr>
      <p:sp>
        <p:nvSpPr>
          <p:cNvPr id="663" name="Google Shape;663;p24"/>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4" name="Google Shape;664;p24"/>
          <p:cNvSpPr txBox="1">
            <a:spLocks noGrp="1"/>
          </p:cNvSpPr>
          <p:nvPr>
            <p:ph type="title"/>
          </p:nvPr>
        </p:nvSpPr>
        <p:spPr>
          <a:xfrm>
            <a:off x="838199" y="548464"/>
            <a:ext cx="3807187" cy="22280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cap="none">
                <a:solidFill>
                  <a:schemeClr val="dk1"/>
                </a:solidFill>
                <a:latin typeface="Calibri"/>
                <a:ea typeface="Calibri"/>
                <a:cs typeface="Calibri"/>
                <a:sym typeface="Calibri"/>
              </a:rPr>
              <a:t>Familiar</a:t>
            </a:r>
            <a:endParaRPr/>
          </a:p>
        </p:txBody>
      </p:sp>
      <p:sp>
        <p:nvSpPr>
          <p:cNvPr id="665" name="Google Shape;665;p24"/>
          <p:cNvSpPr txBox="1">
            <a:spLocks noGrp="1"/>
          </p:cNvSpPr>
          <p:nvPr>
            <p:ph type="body" idx="1"/>
          </p:nvPr>
        </p:nvSpPr>
        <p:spPr>
          <a:xfrm>
            <a:off x="835150" y="2297064"/>
            <a:ext cx="3810235" cy="35687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dirty="0">
                <a:solidFill>
                  <a:schemeClr val="dk1"/>
                </a:solidFill>
              </a:rPr>
              <a:t>The Cone Graphic is very familiar to all audiences, from members of the public to experienced professionals in the sectors studied</a:t>
            </a:r>
            <a:r>
              <a:rPr lang="en-US" sz="3200" dirty="0">
                <a:solidFill>
                  <a:schemeClr val="dk1"/>
                </a:solidFill>
              </a:rPr>
              <a:t>.</a:t>
            </a:r>
            <a:endParaRPr dirty="0"/>
          </a:p>
        </p:txBody>
      </p:sp>
      <p:pic>
        <p:nvPicPr>
          <p:cNvPr id="666" name="Google Shape;666;p24"/>
          <p:cNvPicPr preferRelativeResize="0">
            <a:picLocks noGrp="1"/>
          </p:cNvPicPr>
          <p:nvPr>
            <p:ph type="pic" idx="2"/>
          </p:nvPr>
        </p:nvPicPr>
        <p:blipFill rotWithShape="1">
          <a:blip r:embed="rId3">
            <a:alphaModFix/>
          </a:blip>
          <a:srcRect l="24808" r="4245" b="-1"/>
          <a:stretch/>
        </p:blipFill>
        <p:spPr>
          <a:xfrm>
            <a:off x="5010386" y="10"/>
            <a:ext cx="7181613" cy="6857990"/>
          </a:xfrm>
          <a:prstGeom prst="rect">
            <a:avLst/>
          </a:prstGeom>
          <a:solidFill>
            <a:srgbClr val="D8D8D8"/>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1"/>
        <p:cNvGrpSpPr/>
        <p:nvPr/>
      </p:nvGrpSpPr>
      <p:grpSpPr>
        <a:xfrm>
          <a:off x="0" y="0"/>
          <a:ext cx="0" cy="0"/>
          <a:chOff x="0" y="0"/>
          <a:chExt cx="0" cy="0"/>
        </a:xfrm>
      </p:grpSpPr>
      <p:pic>
        <p:nvPicPr>
          <p:cNvPr id="672" name="Google Shape;672;p25"/>
          <p:cNvPicPr preferRelativeResize="0"/>
          <p:nvPr/>
        </p:nvPicPr>
        <p:blipFill rotWithShape="1">
          <a:blip r:embed="rId3">
            <a:alphaModFix/>
          </a:blip>
          <a:srcRect/>
          <a:stretch/>
        </p:blipFill>
        <p:spPr>
          <a:xfrm rot="10800000">
            <a:off x="0" y="0"/>
            <a:ext cx="12192000" cy="6858000"/>
          </a:xfrm>
          <a:prstGeom prst="rect">
            <a:avLst/>
          </a:prstGeom>
          <a:noFill/>
          <a:ln>
            <a:noFill/>
          </a:ln>
        </p:spPr>
      </p:pic>
      <p:pic>
        <p:nvPicPr>
          <p:cNvPr id="673" name="Google Shape;673;p25"/>
          <p:cNvPicPr preferRelativeResize="0">
            <a:picLocks noGrp="1"/>
          </p:cNvPicPr>
          <p:nvPr>
            <p:ph type="pic" idx="2"/>
          </p:nvPr>
        </p:nvPicPr>
        <p:blipFill rotWithShape="1">
          <a:blip r:embed="rId4">
            <a:alphaModFix/>
          </a:blip>
          <a:srcRect r="37997"/>
          <a:stretch/>
        </p:blipFill>
        <p:spPr>
          <a:xfrm>
            <a:off x="5797543" y="10"/>
            <a:ext cx="6394152" cy="6857990"/>
          </a:xfrm>
          <a:prstGeom prst="rect">
            <a:avLst/>
          </a:prstGeom>
          <a:solidFill>
            <a:srgbClr val="D8D8D8"/>
          </a:solidFill>
          <a:ln>
            <a:noFill/>
          </a:ln>
        </p:spPr>
      </p:pic>
      <p:sp>
        <p:nvSpPr>
          <p:cNvPr id="674" name="Google Shape;674;p25"/>
          <p:cNvSpPr txBox="1">
            <a:spLocks noGrp="1"/>
          </p:cNvSpPr>
          <p:nvPr>
            <p:ph type="title"/>
          </p:nvPr>
        </p:nvSpPr>
        <p:spPr>
          <a:xfrm>
            <a:off x="800100" y="798445"/>
            <a:ext cx="4808534" cy="1311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Calibri"/>
              <a:buNone/>
            </a:pPr>
            <a:r>
              <a:rPr lang="en-US" sz="4400" b="0" cap="none">
                <a:solidFill>
                  <a:srgbClr val="000000"/>
                </a:solidFill>
                <a:latin typeface="Calibri"/>
                <a:ea typeface="Calibri"/>
                <a:cs typeface="Calibri"/>
                <a:sym typeface="Calibri"/>
              </a:rPr>
              <a:t>Valuable</a:t>
            </a:r>
            <a:endParaRPr/>
          </a:p>
        </p:txBody>
      </p:sp>
      <p:sp>
        <p:nvSpPr>
          <p:cNvPr id="675" name="Google Shape;675;p25"/>
          <p:cNvSpPr txBox="1">
            <a:spLocks noGrp="1"/>
          </p:cNvSpPr>
          <p:nvPr>
            <p:ph type="body" idx="1"/>
          </p:nvPr>
        </p:nvSpPr>
        <p:spPr>
          <a:xfrm>
            <a:off x="929148" y="1328246"/>
            <a:ext cx="4393744" cy="37888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2800"/>
              <a:buNone/>
            </a:pPr>
            <a:r>
              <a:rPr lang="en-US" sz="2800">
                <a:solidFill>
                  <a:srgbClr val="000000"/>
                </a:solidFill>
              </a:rPr>
              <a:t>It is valuable (even critical) to decision-making for international forecasters and the professionals in the sectors studied.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0"/>
        <p:cNvGrpSpPr/>
        <p:nvPr/>
      </p:nvGrpSpPr>
      <p:grpSpPr>
        <a:xfrm>
          <a:off x="0" y="0"/>
          <a:ext cx="0" cy="0"/>
          <a:chOff x="0" y="0"/>
          <a:chExt cx="0" cy="0"/>
        </a:xfrm>
      </p:grpSpPr>
      <p:sp>
        <p:nvSpPr>
          <p:cNvPr id="681" name="Google Shape;681;p26"/>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2" name="Google Shape;682;p26"/>
          <p:cNvSpPr txBox="1">
            <a:spLocks noGrp="1"/>
          </p:cNvSpPr>
          <p:nvPr>
            <p:ph type="title"/>
          </p:nvPr>
        </p:nvSpPr>
        <p:spPr>
          <a:xfrm>
            <a:off x="436099" y="534396"/>
            <a:ext cx="4209288" cy="22280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cap="none">
                <a:solidFill>
                  <a:schemeClr val="dk1"/>
                </a:solidFill>
                <a:latin typeface="Calibri"/>
                <a:ea typeface="Calibri"/>
                <a:cs typeface="Calibri"/>
                <a:sym typeface="Calibri"/>
              </a:rPr>
              <a:t>Misinterpreted</a:t>
            </a:r>
            <a:endParaRPr/>
          </a:p>
        </p:txBody>
      </p:sp>
      <p:sp>
        <p:nvSpPr>
          <p:cNvPr id="683" name="Google Shape;683;p26"/>
          <p:cNvSpPr txBox="1">
            <a:spLocks noGrp="1"/>
          </p:cNvSpPr>
          <p:nvPr>
            <p:ph type="body" idx="1"/>
          </p:nvPr>
        </p:nvSpPr>
        <p:spPr>
          <a:xfrm>
            <a:off x="436099" y="2229623"/>
            <a:ext cx="4209288" cy="31432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800" dirty="0">
                <a:solidFill>
                  <a:schemeClr val="dk1"/>
                </a:solidFill>
              </a:rPr>
              <a:t>Aspects of the Cone Graphic are misunderstood or misinterpreted, even by professionals in the sectors studied.</a:t>
            </a:r>
            <a:endParaRPr dirty="0"/>
          </a:p>
        </p:txBody>
      </p:sp>
      <p:pic>
        <p:nvPicPr>
          <p:cNvPr id="684" name="Google Shape;684;p26"/>
          <p:cNvPicPr preferRelativeResize="0">
            <a:picLocks noGrp="1"/>
          </p:cNvPicPr>
          <p:nvPr>
            <p:ph type="pic" idx="2"/>
          </p:nvPr>
        </p:nvPicPr>
        <p:blipFill rotWithShape="1">
          <a:blip r:embed="rId3">
            <a:alphaModFix/>
          </a:blip>
          <a:srcRect l="12283" r="9177"/>
          <a:stretch/>
        </p:blipFill>
        <p:spPr>
          <a:xfrm>
            <a:off x="5010386" y="10"/>
            <a:ext cx="7181613" cy="6857990"/>
          </a:xfrm>
          <a:prstGeom prst="rect">
            <a:avLst/>
          </a:prstGeom>
          <a:solidFill>
            <a:srgbClr val="D8D8D8"/>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9"/>
        <p:cNvGrpSpPr/>
        <p:nvPr/>
      </p:nvGrpSpPr>
      <p:grpSpPr>
        <a:xfrm>
          <a:off x="0" y="0"/>
          <a:ext cx="0" cy="0"/>
          <a:chOff x="0" y="0"/>
          <a:chExt cx="0" cy="0"/>
        </a:xfrm>
      </p:grpSpPr>
      <p:sp>
        <p:nvSpPr>
          <p:cNvPr id="690" name="Google Shape;690;p2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27"/>
          <p:cNvSpPr txBox="1">
            <a:spLocks noGrp="1"/>
          </p:cNvSpPr>
          <p:nvPr>
            <p:ph type="title"/>
          </p:nvPr>
        </p:nvSpPr>
        <p:spPr>
          <a:xfrm>
            <a:off x="838199" y="548464"/>
            <a:ext cx="3807187" cy="22280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0" cap="none">
                <a:solidFill>
                  <a:schemeClr val="dk1"/>
                </a:solidFill>
                <a:latin typeface="Calibri"/>
                <a:ea typeface="Calibri"/>
                <a:cs typeface="Calibri"/>
                <a:sym typeface="Calibri"/>
              </a:rPr>
              <a:t>One of Many Pieces of Information</a:t>
            </a:r>
            <a:endParaRPr/>
          </a:p>
        </p:txBody>
      </p:sp>
      <p:sp>
        <p:nvSpPr>
          <p:cNvPr id="692" name="Google Shape;692;p27"/>
          <p:cNvSpPr txBox="1">
            <a:spLocks noGrp="1"/>
          </p:cNvSpPr>
          <p:nvPr>
            <p:ph type="body" idx="1"/>
          </p:nvPr>
        </p:nvSpPr>
        <p:spPr>
          <a:xfrm>
            <a:off x="742621" y="2776538"/>
            <a:ext cx="3799425" cy="31432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dirty="0">
                <a:solidFill>
                  <a:schemeClr val="dk1"/>
                </a:solidFill>
              </a:rPr>
              <a:t>While the Cone Graphic is not the only piece of information that people use to make preparedness decisions…</a:t>
            </a:r>
            <a:endParaRPr dirty="0"/>
          </a:p>
        </p:txBody>
      </p:sp>
      <p:pic>
        <p:nvPicPr>
          <p:cNvPr id="1028" name="Picture 4" descr="Areaware | Pattern Puzzle designed by Dusen Dusen">
            <a:extLst>
              <a:ext uri="{FF2B5EF4-FFF2-40B4-BE49-F238E27FC236}">
                <a16:creationId xmlns:a16="http://schemas.microsoft.com/office/drawing/2014/main" id="{57D59955-2D55-4E96-902D-12C9D9119E42}"/>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l="16582" r="1658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8"/>
        <p:cNvGrpSpPr/>
        <p:nvPr/>
      </p:nvGrpSpPr>
      <p:grpSpPr>
        <a:xfrm>
          <a:off x="0" y="0"/>
          <a:ext cx="0" cy="0"/>
          <a:chOff x="0" y="0"/>
          <a:chExt cx="0" cy="0"/>
        </a:xfrm>
      </p:grpSpPr>
      <p:pic>
        <p:nvPicPr>
          <p:cNvPr id="699" name="Google Shape;699;p28"/>
          <p:cNvPicPr preferRelativeResize="0"/>
          <p:nvPr/>
        </p:nvPicPr>
        <p:blipFill rotWithShape="1">
          <a:blip r:embed="rId3">
            <a:alphaModFix/>
          </a:blip>
          <a:srcRect/>
          <a:stretch/>
        </p:blipFill>
        <p:spPr>
          <a:xfrm rot="10800000">
            <a:off x="0" y="0"/>
            <a:ext cx="12192000" cy="6858000"/>
          </a:xfrm>
          <a:prstGeom prst="rect">
            <a:avLst/>
          </a:prstGeom>
          <a:noFill/>
          <a:ln>
            <a:noFill/>
          </a:ln>
        </p:spPr>
      </p:pic>
      <p:pic>
        <p:nvPicPr>
          <p:cNvPr id="700" name="Google Shape;700;p28" descr="A group of clouds in the sky&#10;&#10;Description automatically generated"/>
          <p:cNvPicPr preferRelativeResize="0">
            <a:picLocks noGrp="1"/>
          </p:cNvPicPr>
          <p:nvPr>
            <p:ph type="pic" idx="2"/>
          </p:nvPr>
        </p:nvPicPr>
        <p:blipFill rotWithShape="1">
          <a:blip r:embed="rId4">
            <a:alphaModFix/>
          </a:blip>
          <a:srcRect l="10833" r="22968" b="1"/>
          <a:stretch/>
        </p:blipFill>
        <p:spPr>
          <a:xfrm>
            <a:off x="5797543" y="10"/>
            <a:ext cx="6394152" cy="6857990"/>
          </a:xfrm>
          <a:prstGeom prst="rect">
            <a:avLst/>
          </a:prstGeom>
          <a:solidFill>
            <a:srgbClr val="D8D8D8"/>
          </a:solidFill>
          <a:ln>
            <a:noFill/>
          </a:ln>
        </p:spPr>
      </p:pic>
      <p:sp>
        <p:nvSpPr>
          <p:cNvPr id="701" name="Google Shape;701;p28"/>
          <p:cNvSpPr txBox="1">
            <a:spLocks noGrp="1"/>
          </p:cNvSpPr>
          <p:nvPr>
            <p:ph type="title"/>
          </p:nvPr>
        </p:nvSpPr>
        <p:spPr>
          <a:xfrm>
            <a:off x="496954" y="878753"/>
            <a:ext cx="4803636" cy="1311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Calibri"/>
              <a:buNone/>
            </a:pPr>
            <a:r>
              <a:rPr lang="en-US" sz="4400" b="0" cap="none" dirty="0">
                <a:solidFill>
                  <a:srgbClr val="000000"/>
                </a:solidFill>
                <a:latin typeface="Calibri"/>
                <a:ea typeface="Calibri"/>
                <a:cs typeface="Calibri"/>
                <a:sym typeface="Calibri"/>
              </a:rPr>
              <a:t>Some Over-Reliance?</a:t>
            </a:r>
            <a:endParaRPr dirty="0"/>
          </a:p>
        </p:txBody>
      </p:sp>
      <p:sp>
        <p:nvSpPr>
          <p:cNvPr id="702" name="Google Shape;702;p28"/>
          <p:cNvSpPr txBox="1">
            <a:spLocks noGrp="1"/>
          </p:cNvSpPr>
          <p:nvPr>
            <p:ph type="body" idx="1"/>
          </p:nvPr>
        </p:nvSpPr>
        <p:spPr>
          <a:xfrm>
            <a:off x="496649" y="2190417"/>
            <a:ext cx="4189338" cy="37888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2800"/>
              <a:buNone/>
            </a:pPr>
            <a:r>
              <a:rPr lang="en-US" sz="2800" dirty="0">
                <a:solidFill>
                  <a:srgbClr val="000000"/>
                </a:solidFill>
              </a:rPr>
              <a:t>… there may be some over-reliance on the Cone Graphic by some professional entities.</a:t>
            </a:r>
            <a:endParaRPr dirty="0"/>
          </a:p>
          <a:p>
            <a:pPr marL="0" lvl="0" indent="0" algn="l" rtl="0">
              <a:lnSpc>
                <a:spcPct val="90000"/>
              </a:lnSpc>
              <a:spcBef>
                <a:spcPts val="1000"/>
              </a:spcBef>
              <a:spcAft>
                <a:spcPts val="0"/>
              </a:spcAft>
              <a:buClr>
                <a:schemeClr val="lt1"/>
              </a:buClr>
              <a:buSzPts val="2800"/>
              <a:buNone/>
            </a:pPr>
            <a:endParaRPr sz="2800" dirty="0">
              <a:solidFill>
                <a:srgbClr val="000000"/>
              </a:solidFill>
            </a:endParaRPr>
          </a:p>
        </p:txBody>
      </p:sp>
      <p:sp>
        <p:nvSpPr>
          <p:cNvPr id="703" name="Google Shape;703;p28"/>
          <p:cNvSpPr/>
          <p:nvPr/>
        </p:nvSpPr>
        <p:spPr>
          <a:xfrm>
            <a:off x="2394173" y="-697978"/>
            <a:ext cx="5529078" cy="2308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Clr>
                <a:schemeClr val="dk1"/>
              </a:buClr>
              <a:buSzPts val="900"/>
              <a:buFont typeface="Calibri"/>
              <a:buNone/>
            </a:pPr>
            <a:r>
              <a:rPr lang="en-US" sz="900" b="0" i="0" u="none" strike="noStrike" cap="none">
                <a:solidFill>
                  <a:schemeClr val="dk1"/>
                </a:solidFill>
                <a:latin typeface="Calibri"/>
                <a:ea typeface="Calibri"/>
                <a:cs typeface="Calibri"/>
                <a:sym typeface="Calibri"/>
              </a:rPr>
              <a:t>* Significant at the 10 percent level; ** significant at the five percent level; *** significant at the one percent level</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8"/>
        <p:cNvGrpSpPr/>
        <p:nvPr/>
      </p:nvGrpSpPr>
      <p:grpSpPr>
        <a:xfrm>
          <a:off x="0" y="0"/>
          <a:ext cx="0" cy="0"/>
          <a:chOff x="0" y="0"/>
          <a:chExt cx="0" cy="0"/>
        </a:xfrm>
      </p:grpSpPr>
      <p:pic>
        <p:nvPicPr>
          <p:cNvPr id="719" name="Google Shape;719;p30"/>
          <p:cNvPicPr preferRelativeResize="0"/>
          <p:nvPr/>
        </p:nvPicPr>
        <p:blipFill rotWithShape="1">
          <a:blip r:embed="rId3">
            <a:alphaModFix/>
          </a:blip>
          <a:srcRect/>
          <a:stretch/>
        </p:blipFill>
        <p:spPr>
          <a:xfrm rot="10800000">
            <a:off x="0" y="0"/>
            <a:ext cx="12192000" cy="6858000"/>
          </a:xfrm>
          <a:prstGeom prst="rect">
            <a:avLst/>
          </a:prstGeom>
          <a:noFill/>
          <a:ln>
            <a:noFill/>
          </a:ln>
        </p:spPr>
      </p:pic>
      <p:pic>
        <p:nvPicPr>
          <p:cNvPr id="720" name="Google Shape;720;p30"/>
          <p:cNvPicPr preferRelativeResize="0">
            <a:picLocks noGrp="1"/>
          </p:cNvPicPr>
          <p:nvPr>
            <p:ph type="pic" idx="2"/>
          </p:nvPr>
        </p:nvPicPr>
        <p:blipFill rotWithShape="1">
          <a:blip r:embed="rId4">
            <a:alphaModFix/>
          </a:blip>
          <a:srcRect l="29286" r="785"/>
          <a:stretch/>
        </p:blipFill>
        <p:spPr>
          <a:xfrm>
            <a:off x="5826535" y="-1"/>
            <a:ext cx="6394152" cy="6857990"/>
          </a:xfrm>
          <a:prstGeom prst="rect">
            <a:avLst/>
          </a:prstGeom>
          <a:solidFill>
            <a:srgbClr val="D8D8D8"/>
          </a:solidFill>
          <a:ln>
            <a:noFill/>
          </a:ln>
        </p:spPr>
      </p:pic>
      <p:sp>
        <p:nvSpPr>
          <p:cNvPr id="721" name="Google Shape;721;p30"/>
          <p:cNvSpPr txBox="1">
            <a:spLocks noGrp="1"/>
          </p:cNvSpPr>
          <p:nvPr>
            <p:ph type="title"/>
          </p:nvPr>
        </p:nvSpPr>
        <p:spPr>
          <a:xfrm>
            <a:off x="588049" y="563996"/>
            <a:ext cx="2649747" cy="1311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Calibri"/>
              <a:buNone/>
            </a:pPr>
            <a:r>
              <a:rPr lang="en-US" sz="4400" b="0" dirty="0">
                <a:solidFill>
                  <a:schemeClr val="tx1"/>
                </a:solidFill>
              </a:rPr>
              <a:t>The Paradox</a:t>
            </a:r>
            <a:endParaRPr sz="4400" b="0" dirty="0">
              <a:solidFill>
                <a:schemeClr val="tx1"/>
              </a:solidFill>
            </a:endParaRPr>
          </a:p>
        </p:txBody>
      </p:sp>
      <p:sp>
        <p:nvSpPr>
          <p:cNvPr id="722" name="Google Shape;722;p30"/>
          <p:cNvSpPr txBox="1">
            <a:spLocks noGrp="1"/>
          </p:cNvSpPr>
          <p:nvPr>
            <p:ph type="body" idx="1"/>
          </p:nvPr>
        </p:nvSpPr>
        <p:spPr>
          <a:xfrm>
            <a:off x="588049" y="1955348"/>
            <a:ext cx="4706803" cy="37888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2800"/>
              <a:buNone/>
            </a:pPr>
            <a:r>
              <a:rPr lang="en-US" sz="2800" dirty="0">
                <a:solidFill>
                  <a:srgbClr val="000000"/>
                </a:solidFill>
              </a:rPr>
              <a:t>The current Cone Graphic might have too much information to process cognitively... </a:t>
            </a:r>
          </a:p>
          <a:p>
            <a:pPr marL="0" lvl="0" indent="0" algn="l" rtl="0">
              <a:lnSpc>
                <a:spcPct val="90000"/>
              </a:lnSpc>
              <a:spcBef>
                <a:spcPts val="0"/>
              </a:spcBef>
              <a:spcAft>
                <a:spcPts val="0"/>
              </a:spcAft>
              <a:buClr>
                <a:srgbClr val="000000"/>
              </a:buClr>
              <a:buSzPts val="2800"/>
              <a:buNone/>
            </a:pPr>
            <a:endParaRPr lang="en-US" sz="2800" dirty="0">
              <a:solidFill>
                <a:srgbClr val="000000"/>
              </a:solidFill>
            </a:endParaRPr>
          </a:p>
          <a:p>
            <a:pPr marL="0" lvl="0" indent="0" algn="l" rtl="0">
              <a:lnSpc>
                <a:spcPct val="90000"/>
              </a:lnSpc>
              <a:spcBef>
                <a:spcPts val="0"/>
              </a:spcBef>
              <a:spcAft>
                <a:spcPts val="0"/>
              </a:spcAft>
              <a:buClr>
                <a:srgbClr val="000000"/>
              </a:buClr>
              <a:buSzPts val="2800"/>
              <a:buNone/>
            </a:pPr>
            <a:r>
              <a:rPr lang="en-US" sz="2800" dirty="0">
                <a:solidFill>
                  <a:srgbClr val="000000"/>
                </a:solidFill>
              </a:rPr>
              <a:t>And it yet it doesn’t have </a:t>
            </a:r>
            <a:r>
              <a:rPr lang="en-US" sz="2800" i="1" u="sng" dirty="0">
                <a:solidFill>
                  <a:srgbClr val="000000"/>
                </a:solidFill>
              </a:rPr>
              <a:t>all</a:t>
            </a:r>
            <a:r>
              <a:rPr lang="en-US" sz="2800" dirty="0">
                <a:solidFill>
                  <a:srgbClr val="000000"/>
                </a:solidFill>
              </a:rPr>
              <a:t> the information </a:t>
            </a:r>
          </a:p>
          <a:p>
            <a:pPr marL="0" lvl="0" indent="0" algn="l" rtl="0">
              <a:lnSpc>
                <a:spcPct val="90000"/>
              </a:lnSpc>
              <a:spcBef>
                <a:spcPts val="0"/>
              </a:spcBef>
              <a:spcAft>
                <a:spcPts val="0"/>
              </a:spcAft>
              <a:buClr>
                <a:srgbClr val="000000"/>
              </a:buClr>
              <a:buSzPts val="2800"/>
              <a:buNone/>
            </a:pPr>
            <a:r>
              <a:rPr lang="en-US" sz="2800" dirty="0">
                <a:solidFill>
                  <a:srgbClr val="000000"/>
                </a:solidFill>
              </a:rPr>
              <a:t>people want.</a:t>
            </a:r>
            <a:endParaRPr dirty="0"/>
          </a:p>
          <a:p>
            <a:pPr marL="0" lvl="0" indent="127000" algn="l" rtl="0">
              <a:lnSpc>
                <a:spcPct val="90000"/>
              </a:lnSpc>
              <a:spcBef>
                <a:spcPts val="1000"/>
              </a:spcBef>
              <a:spcAft>
                <a:spcPts val="0"/>
              </a:spcAft>
              <a:buClr>
                <a:schemeClr val="lt1"/>
              </a:buClr>
              <a:buSzPts val="2000"/>
              <a:buFont typeface="Arial"/>
              <a:buNone/>
            </a:pPr>
            <a:endParaRPr sz="2000" dirty="0">
              <a:solidFill>
                <a:srgbClr val="000000"/>
              </a:solidFill>
            </a:endParaRPr>
          </a:p>
        </p:txBody>
      </p:sp>
      <p:sp>
        <p:nvSpPr>
          <p:cNvPr id="723" name="Google Shape;723;p30"/>
          <p:cNvSpPr/>
          <p:nvPr/>
        </p:nvSpPr>
        <p:spPr>
          <a:xfrm>
            <a:off x="2394173" y="-697978"/>
            <a:ext cx="5529078" cy="2308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Clr>
                <a:schemeClr val="dk1"/>
              </a:buClr>
              <a:buSzPts val="900"/>
              <a:buFont typeface="Calibri"/>
              <a:buNone/>
            </a:pPr>
            <a:r>
              <a:rPr lang="en-US" sz="900" b="0" i="0" u="none" strike="noStrike" cap="none">
                <a:solidFill>
                  <a:schemeClr val="dk1"/>
                </a:solidFill>
                <a:latin typeface="Calibri"/>
                <a:ea typeface="Calibri"/>
                <a:cs typeface="Calibri"/>
                <a:sym typeface="Calibri"/>
              </a:rPr>
              <a:t>* Significant at the 10 percent level; ** significant at the five percent level; *** significant at the one percent level</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3A495-3DA0-498A-A644-FD105D36B05D}"/>
              </a:ext>
            </a:extLst>
          </p:cNvPr>
          <p:cNvSpPr>
            <a:spLocks noGrp="1"/>
          </p:cNvSpPr>
          <p:nvPr>
            <p:ph type="title"/>
          </p:nvPr>
        </p:nvSpPr>
        <p:spPr>
          <a:xfrm>
            <a:off x="758307" y="98377"/>
            <a:ext cx="3932237" cy="1600200"/>
          </a:xfrm>
        </p:spPr>
        <p:txBody>
          <a:bodyPr/>
          <a:lstStyle/>
          <a:p>
            <a:r>
              <a:rPr lang="en-US" dirty="0"/>
              <a:t>What Is the Cone Graphic?</a:t>
            </a:r>
          </a:p>
        </p:txBody>
      </p:sp>
      <p:pic>
        <p:nvPicPr>
          <p:cNvPr id="6" name="Picture Placeholder 5">
            <a:extLst>
              <a:ext uri="{FF2B5EF4-FFF2-40B4-BE49-F238E27FC236}">
                <a16:creationId xmlns:a16="http://schemas.microsoft.com/office/drawing/2014/main" id="{9D3FD460-3F78-499F-9B4B-C40A0915BEBE}"/>
              </a:ext>
            </a:extLst>
          </p:cNvPr>
          <p:cNvPicPr>
            <a:picLocks noGrp="1" noChangeAspect="1"/>
          </p:cNvPicPr>
          <p:nvPr>
            <p:ph type="pic" idx="2"/>
          </p:nvPr>
        </p:nvPicPr>
        <p:blipFill rotWithShape="1">
          <a:blip r:embed="rId3"/>
          <a:srcRect t="1895" b="1895"/>
          <a:stretch/>
        </p:blipFill>
        <p:spPr/>
      </p:pic>
      <p:sp>
        <p:nvSpPr>
          <p:cNvPr id="4" name="Text Placeholder 3">
            <a:extLst>
              <a:ext uri="{FF2B5EF4-FFF2-40B4-BE49-F238E27FC236}">
                <a16:creationId xmlns:a16="http://schemas.microsoft.com/office/drawing/2014/main" id="{A8C162D1-88AF-4AC3-AEDB-7F929DB6775B}"/>
              </a:ext>
            </a:extLst>
          </p:cNvPr>
          <p:cNvSpPr>
            <a:spLocks noGrp="1"/>
          </p:cNvSpPr>
          <p:nvPr>
            <p:ph type="body" idx="1"/>
          </p:nvPr>
        </p:nvSpPr>
        <p:spPr>
          <a:xfrm>
            <a:off x="492581" y="1698577"/>
            <a:ext cx="3932237" cy="3811588"/>
          </a:xfrm>
        </p:spPr>
        <p:txBody>
          <a:bodyPr>
            <a:normAutofit/>
          </a:bodyPr>
          <a:lstStyle/>
          <a:p>
            <a:pPr marL="514350" indent="-285750">
              <a:buFont typeface="Arial" panose="020B0604020202020204" pitchFamily="34" charset="0"/>
              <a:buChar char="•"/>
            </a:pPr>
            <a:r>
              <a:rPr lang="en-US" b="0" i="0" dirty="0">
                <a:solidFill>
                  <a:schemeClr val="bg1"/>
                </a:solidFill>
                <a:effectLst/>
                <a:latin typeface="Arial" panose="020B0604020202020204" pitchFamily="34" charset="0"/>
              </a:rPr>
              <a:t>Represents the probable track of the center of a tropical cyclone.</a:t>
            </a:r>
          </a:p>
          <a:p>
            <a:pPr marL="514350" indent="-285750">
              <a:buFont typeface="Arial" panose="020B0604020202020204" pitchFamily="34" charset="0"/>
              <a:buChar char="•"/>
            </a:pPr>
            <a:r>
              <a:rPr lang="en-US" dirty="0">
                <a:solidFill>
                  <a:schemeClr val="bg1"/>
                </a:solidFill>
                <a:latin typeface="Arial" panose="020B0604020202020204" pitchFamily="34" charset="0"/>
              </a:rPr>
              <a:t>F</a:t>
            </a:r>
            <a:r>
              <a:rPr lang="en-US" b="0" i="0" dirty="0">
                <a:solidFill>
                  <a:schemeClr val="bg1"/>
                </a:solidFill>
                <a:effectLst/>
                <a:latin typeface="Arial" panose="020B0604020202020204" pitchFamily="34" charset="0"/>
              </a:rPr>
              <a:t>ormed by enclosing the area swept out by a set of circles (not shown) along the forecast track (at 12, 24, 36 hours, etc.).</a:t>
            </a:r>
          </a:p>
          <a:p>
            <a:pPr marL="514350" indent="-285750">
              <a:buFont typeface="Arial" panose="020B0604020202020204" pitchFamily="34" charset="0"/>
              <a:buChar char="•"/>
            </a:pPr>
            <a:r>
              <a:rPr lang="en-US" b="0" i="0" dirty="0">
                <a:solidFill>
                  <a:schemeClr val="bg1"/>
                </a:solidFill>
                <a:effectLst/>
                <a:latin typeface="Arial" panose="020B0604020202020204" pitchFamily="34" charset="0"/>
              </a:rPr>
              <a:t>The size of each circle is set so that two-thirds of historical official forecast errors over a 5-year sample fall within the circle.</a:t>
            </a:r>
            <a:endParaRPr lang="en-US" dirty="0">
              <a:solidFill>
                <a:schemeClr val="bg1"/>
              </a:solidFill>
            </a:endParaRPr>
          </a:p>
        </p:txBody>
      </p:sp>
    </p:spTree>
    <p:extLst>
      <p:ext uri="{BB962C8B-B14F-4D97-AF65-F5344CB8AC3E}">
        <p14:creationId xmlns:p14="http://schemas.microsoft.com/office/powerpoint/2010/main" val="1957135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830"/>
        <p:cNvGrpSpPr/>
        <p:nvPr/>
      </p:nvGrpSpPr>
      <p:grpSpPr>
        <a:xfrm>
          <a:off x="0" y="0"/>
          <a:ext cx="0" cy="0"/>
          <a:chOff x="0" y="0"/>
          <a:chExt cx="0" cy="0"/>
        </a:xfrm>
      </p:grpSpPr>
      <p:sp>
        <p:nvSpPr>
          <p:cNvPr id="831" name="Google Shape;831;p44"/>
          <p:cNvSpPr/>
          <p:nvPr/>
        </p:nvSpPr>
        <p:spPr>
          <a:xfrm>
            <a:off x="1953768" y="0"/>
            <a:ext cx="8284464" cy="68580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2" name="Google Shape;832;p44"/>
          <p:cNvSpPr/>
          <p:nvPr/>
        </p:nvSpPr>
        <p:spPr>
          <a:xfrm>
            <a:off x="2118360" y="0"/>
            <a:ext cx="7955280" cy="68580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3" name="Google Shape;833;p44"/>
          <p:cNvSpPr txBox="1">
            <a:spLocks noGrp="1"/>
          </p:cNvSpPr>
          <p:nvPr>
            <p:ph type="ctrTitle"/>
          </p:nvPr>
        </p:nvSpPr>
        <p:spPr>
          <a:xfrm>
            <a:off x="2555631" y="1441938"/>
            <a:ext cx="7080738" cy="397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C0C0C"/>
              </a:buClr>
              <a:buSzPts val="5400"/>
              <a:buFont typeface="Calibri"/>
              <a:buNone/>
            </a:pPr>
            <a:r>
              <a:rPr lang="en-US" sz="5400" b="0" cap="none">
                <a:solidFill>
                  <a:srgbClr val="0C0C0C"/>
                </a:solidFill>
              </a:rPr>
              <a:t>Looking Ahead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414141"/>
        </a:solidFill>
        <a:effectLst/>
      </p:bgPr>
    </p:bg>
    <p:spTree>
      <p:nvGrpSpPr>
        <p:cNvPr id="1" name="Shape 745"/>
        <p:cNvGrpSpPr/>
        <p:nvPr/>
      </p:nvGrpSpPr>
      <p:grpSpPr>
        <a:xfrm>
          <a:off x="0" y="0"/>
          <a:ext cx="0" cy="0"/>
          <a:chOff x="0" y="0"/>
          <a:chExt cx="0" cy="0"/>
        </a:xfrm>
      </p:grpSpPr>
      <p:pic>
        <p:nvPicPr>
          <p:cNvPr id="746" name="Google Shape;746;p33" descr="A drawing of a face&#10;&#10;Description automatically generated"/>
          <p:cNvPicPr preferRelativeResize="0"/>
          <p:nvPr/>
        </p:nvPicPr>
        <p:blipFill rotWithShape="1">
          <a:blip r:embed="rId3">
            <a:alphaModFix/>
          </a:blip>
          <a:srcRect r="2126" b="-1"/>
          <a:stretch/>
        </p:blipFill>
        <p:spPr>
          <a:xfrm>
            <a:off x="643467" y="643467"/>
            <a:ext cx="10905066" cy="557106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79E8CB2-4835-4038-822C-B0AEE6039034}"/>
              </a:ext>
            </a:extLst>
          </p:cNvPr>
          <p:cNvSpPr>
            <a:spLocks noGrp="1"/>
          </p:cNvSpPr>
          <p:nvPr>
            <p:ph type="title"/>
          </p:nvPr>
        </p:nvSpPr>
        <p:spPr>
          <a:xfrm>
            <a:off x="734725" y="399357"/>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Can One Graphic Do It All?</a:t>
            </a:r>
          </a:p>
        </p:txBody>
      </p:sp>
      <p:pic>
        <p:nvPicPr>
          <p:cNvPr id="9" name="Content Placeholder 9" descr="A close up of a footwear&#10;&#10;Description automatically generated">
            <a:extLst>
              <a:ext uri="{FF2B5EF4-FFF2-40B4-BE49-F238E27FC236}">
                <a16:creationId xmlns:a16="http://schemas.microsoft.com/office/drawing/2014/main" id="{180AC9D7-F6D0-4D02-9F1C-598C95F6359F}"/>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3584" r="-1" b="12470"/>
          <a:stretch/>
        </p:blipFill>
        <p:spPr>
          <a:xfrm>
            <a:off x="950625" y="1884248"/>
            <a:ext cx="10085676" cy="4269595"/>
          </a:xfrm>
          <a:prstGeom prst="rect">
            <a:avLst/>
          </a:prstGeom>
        </p:spPr>
      </p:pic>
    </p:spTree>
    <p:extLst>
      <p:ext uri="{BB962C8B-B14F-4D97-AF65-F5344CB8AC3E}">
        <p14:creationId xmlns:p14="http://schemas.microsoft.com/office/powerpoint/2010/main" val="3095507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Shape 751"/>
        <p:cNvGrpSpPr/>
        <p:nvPr/>
      </p:nvGrpSpPr>
      <p:grpSpPr>
        <a:xfrm>
          <a:off x="0" y="0"/>
          <a:ext cx="0" cy="0"/>
          <a:chOff x="0" y="0"/>
          <a:chExt cx="0" cy="0"/>
        </a:xfrm>
      </p:grpSpPr>
      <p:pic>
        <p:nvPicPr>
          <p:cNvPr id="3" name="Google Shape;800;p40" descr="MET-1611-FIG-0002-c">
            <a:extLst>
              <a:ext uri="{FF2B5EF4-FFF2-40B4-BE49-F238E27FC236}">
                <a16:creationId xmlns:a16="http://schemas.microsoft.com/office/drawing/2014/main" id="{BF2F6232-BF33-412A-B469-D8D7C5922A32}"/>
              </a:ext>
            </a:extLst>
          </p:cNvPr>
          <p:cNvPicPr preferRelativeResize="0"/>
          <p:nvPr/>
        </p:nvPicPr>
        <p:blipFill rotWithShape="1">
          <a:blip r:embed="rId3">
            <a:alphaModFix/>
          </a:blip>
          <a:srcRect/>
          <a:stretch/>
        </p:blipFill>
        <p:spPr>
          <a:xfrm>
            <a:off x="6305477" y="2554618"/>
            <a:ext cx="2576843" cy="2621823"/>
          </a:xfrm>
          <a:prstGeom prst="rect">
            <a:avLst/>
          </a:prstGeom>
          <a:noFill/>
          <a:ln>
            <a:noFill/>
          </a:ln>
        </p:spPr>
      </p:pic>
      <p:sp>
        <p:nvSpPr>
          <p:cNvPr id="5" name="Google Shape;801;p40">
            <a:extLst>
              <a:ext uri="{FF2B5EF4-FFF2-40B4-BE49-F238E27FC236}">
                <a16:creationId xmlns:a16="http://schemas.microsoft.com/office/drawing/2014/main" id="{0F08BA57-3883-4CE5-986C-E7683D1FCAE2}"/>
              </a:ext>
            </a:extLst>
          </p:cNvPr>
          <p:cNvSpPr txBox="1"/>
          <p:nvPr/>
        </p:nvSpPr>
        <p:spPr>
          <a:xfrm>
            <a:off x="6305477" y="5344587"/>
            <a:ext cx="2985622"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dirty="0">
                <a:solidFill>
                  <a:schemeClr val="bg1"/>
                </a:solidFill>
                <a:latin typeface="Open Sans"/>
                <a:ea typeface="Open Sans"/>
                <a:cs typeface="Open Sans"/>
                <a:sym typeface="Open Sans"/>
              </a:rPr>
              <a:t>Source: Saunders, M.E. and Senkbeil, J.C. (2017), Perceptions of hurricane hazards in the mid‐Atlantic region. Met. Apps, 24: 120-134. doi:</a:t>
            </a:r>
            <a:r>
              <a:rPr lang="en-US" sz="900" b="0" i="0" u="sng" strike="noStrike" dirty="0">
                <a:solidFill>
                  <a:schemeClr val="bg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10.1002/met.1611</a:t>
            </a:r>
            <a:endParaRPr sz="900" dirty="0">
              <a:solidFill>
                <a:schemeClr val="bg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D040F909-2617-4EC6-8B6F-B45C294DC932}"/>
              </a:ext>
            </a:extLst>
          </p:cNvPr>
          <p:cNvPicPr>
            <a:picLocks noChangeAspect="1"/>
          </p:cNvPicPr>
          <p:nvPr/>
        </p:nvPicPr>
        <p:blipFill>
          <a:blip r:embed="rId5"/>
          <a:stretch>
            <a:fillRect/>
          </a:stretch>
        </p:blipFill>
        <p:spPr>
          <a:xfrm>
            <a:off x="6216624" y="363068"/>
            <a:ext cx="2852249" cy="1769508"/>
          </a:xfrm>
          <a:prstGeom prst="rect">
            <a:avLst/>
          </a:prstGeom>
        </p:spPr>
      </p:pic>
      <p:graphicFrame>
        <p:nvGraphicFramePr>
          <p:cNvPr id="15" name="Diagram 14">
            <a:extLst>
              <a:ext uri="{FF2B5EF4-FFF2-40B4-BE49-F238E27FC236}">
                <a16:creationId xmlns:a16="http://schemas.microsoft.com/office/drawing/2014/main" id="{47EB556F-7F0E-467E-80FE-E5A48DAC4D27}"/>
              </a:ext>
            </a:extLst>
          </p:cNvPr>
          <p:cNvGraphicFramePr/>
          <p:nvPr>
            <p:extLst>
              <p:ext uri="{D42A27DB-BD31-4B8C-83A1-F6EECF244321}">
                <p14:modId xmlns:p14="http://schemas.microsoft.com/office/powerpoint/2010/main" val="93598359"/>
              </p:ext>
            </p:extLst>
          </p:nvPr>
        </p:nvGraphicFramePr>
        <p:xfrm>
          <a:off x="1572149" y="190500"/>
          <a:ext cx="6070600" cy="65151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Google Shape;755;p34">
            <a:extLst>
              <a:ext uri="{FF2B5EF4-FFF2-40B4-BE49-F238E27FC236}">
                <a16:creationId xmlns:a16="http://schemas.microsoft.com/office/drawing/2014/main" id="{1758A822-8F05-40D0-A44E-D3C999B3275F}"/>
              </a:ext>
            </a:extLst>
          </p:cNvPr>
          <p:cNvSpPr txBox="1">
            <a:spLocks/>
          </p:cNvSpPr>
          <p:nvPr/>
        </p:nvSpPr>
        <p:spPr>
          <a:xfrm>
            <a:off x="332578" y="1056204"/>
            <a:ext cx="2479141" cy="10763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en-US" sz="3200" dirty="0">
                <a:solidFill>
                  <a:schemeClr val="bg1"/>
                </a:solidFill>
              </a:rPr>
              <a:t>Possible Approaches</a:t>
            </a:r>
          </a:p>
        </p:txBody>
      </p:sp>
    </p:spTree>
    <p:extLst>
      <p:ext uri="{BB962C8B-B14F-4D97-AF65-F5344CB8AC3E}">
        <p14:creationId xmlns:p14="http://schemas.microsoft.com/office/powerpoint/2010/main" val="1918630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1"/>
        <p:cNvGrpSpPr/>
        <p:nvPr/>
      </p:nvGrpSpPr>
      <p:grpSpPr>
        <a:xfrm>
          <a:off x="0" y="0"/>
          <a:ext cx="0" cy="0"/>
          <a:chOff x="0" y="0"/>
          <a:chExt cx="0" cy="0"/>
        </a:xfrm>
      </p:grpSpPr>
      <p:sp>
        <p:nvSpPr>
          <p:cNvPr id="862" name="Google Shape;862;p47"/>
          <p:cNvSpPr/>
          <p:nvPr/>
        </p:nvSpPr>
        <p:spPr>
          <a:xfrm>
            <a:off x="396882" y="280374"/>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3" name="Google Shape;863;p47"/>
          <p:cNvSpPr txBox="1">
            <a:spLocks noGrp="1"/>
          </p:cNvSpPr>
          <p:nvPr>
            <p:ph type="title"/>
          </p:nvPr>
        </p:nvSpPr>
        <p:spPr>
          <a:xfrm>
            <a:off x="546351" y="433545"/>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dirty="0">
                <a:solidFill>
                  <a:srgbClr val="FFFFFF"/>
                </a:solidFill>
              </a:rPr>
              <a:t>Test with User Groups</a:t>
            </a:r>
            <a:endParaRPr dirty="0"/>
          </a:p>
        </p:txBody>
      </p:sp>
      <p:cxnSp>
        <p:nvCxnSpPr>
          <p:cNvPr id="864" name="Google Shape;864;p47"/>
          <p:cNvCxnSpPr/>
          <p:nvPr/>
        </p:nvCxnSpPr>
        <p:spPr>
          <a:xfrm>
            <a:off x="2230078" y="1522292"/>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865" name="Google Shape;865;p47"/>
          <p:cNvPicPr preferRelativeResize="0"/>
          <p:nvPr/>
        </p:nvPicPr>
        <p:blipFill rotWithShape="1">
          <a:blip r:embed="rId3">
            <a:alphaModFix/>
          </a:blip>
          <a:srcRect r="3547" b="-3"/>
          <a:stretch/>
        </p:blipFill>
        <p:spPr>
          <a:xfrm>
            <a:off x="489069" y="2426818"/>
            <a:ext cx="5140913" cy="3997637"/>
          </a:xfrm>
          <a:prstGeom prst="rect">
            <a:avLst/>
          </a:prstGeom>
          <a:noFill/>
          <a:ln>
            <a:noFill/>
          </a:ln>
        </p:spPr>
      </p:pic>
      <p:cxnSp>
        <p:nvCxnSpPr>
          <p:cNvPr id="866" name="Google Shape;866;p47"/>
          <p:cNvCxnSpPr/>
          <p:nvPr/>
        </p:nvCxnSpPr>
        <p:spPr>
          <a:xfrm>
            <a:off x="6116278" y="2596836"/>
            <a:ext cx="0" cy="3657600"/>
          </a:xfrm>
          <a:prstGeom prst="straightConnector1">
            <a:avLst/>
          </a:prstGeom>
          <a:noFill/>
          <a:ln w="101600" cap="flat" cmpd="dbl">
            <a:solidFill>
              <a:srgbClr val="595959"/>
            </a:solidFill>
            <a:prstDash val="solid"/>
            <a:miter lim="800000"/>
            <a:headEnd type="none" w="sm" len="sm"/>
            <a:tailEnd type="none" w="sm" len="sm"/>
          </a:ln>
        </p:spPr>
      </p:cxnSp>
      <p:pic>
        <p:nvPicPr>
          <p:cNvPr id="867" name="Google Shape;867;p47" descr="A picture containing indoor, table, computer, sitting&#10;&#10;Description automatically generated"/>
          <p:cNvPicPr preferRelativeResize="0">
            <a:picLocks noGrp="1"/>
          </p:cNvPicPr>
          <p:nvPr>
            <p:ph type="body" idx="1"/>
          </p:nvPr>
        </p:nvPicPr>
        <p:blipFill rotWithShape="1">
          <a:blip r:embed="rId4">
            <a:alphaModFix/>
          </a:blip>
          <a:srcRect/>
          <a:stretch/>
        </p:blipFill>
        <p:spPr>
          <a:xfrm>
            <a:off x="6490054" y="2426818"/>
            <a:ext cx="5365955" cy="399763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Shape 904"/>
        <p:cNvGrpSpPr/>
        <p:nvPr/>
      </p:nvGrpSpPr>
      <p:grpSpPr>
        <a:xfrm>
          <a:off x="0" y="0"/>
          <a:ext cx="0" cy="0"/>
          <a:chOff x="0" y="0"/>
          <a:chExt cx="0" cy="0"/>
        </a:xfrm>
      </p:grpSpPr>
      <p:sp>
        <p:nvSpPr>
          <p:cNvPr id="905" name="Google Shape;905;p49"/>
          <p:cNvSpPr txBox="1">
            <a:spLocks noGrp="1"/>
          </p:cNvSpPr>
          <p:nvPr>
            <p:ph type="title"/>
          </p:nvPr>
        </p:nvSpPr>
        <p:spPr>
          <a:xfrm>
            <a:off x="559904" y="380209"/>
            <a:ext cx="6254496" cy="1828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sz="4400" dirty="0"/>
              <a:t>Questions?</a:t>
            </a:r>
            <a:endParaRPr dirty="0"/>
          </a:p>
        </p:txBody>
      </p:sp>
      <p:pic>
        <p:nvPicPr>
          <p:cNvPr id="907" name="Google Shape;907;p49" descr="A picture containing outdoor, nature, water, waterfall&#10;&#10;Description automatically generated"/>
          <p:cNvPicPr preferRelativeResize="0"/>
          <p:nvPr/>
        </p:nvPicPr>
        <p:blipFill rotWithShape="1">
          <a:blip r:embed="rId3">
            <a:alphaModFix/>
          </a:blip>
          <a:srcRect l="10099" r="5198" b="2"/>
          <a:stretch/>
        </p:blipFill>
        <p:spPr>
          <a:xfrm>
            <a:off x="7552266" y="10"/>
            <a:ext cx="4639733" cy="6857990"/>
          </a:xfrm>
          <a:prstGeom prst="rect">
            <a:avLst/>
          </a:prstGeom>
          <a:noFill/>
          <a:ln>
            <a:noFill/>
          </a:ln>
        </p:spPr>
      </p:pic>
      <p:sp>
        <p:nvSpPr>
          <p:cNvPr id="3" name="Text Placeholder 2">
            <a:extLst>
              <a:ext uri="{FF2B5EF4-FFF2-40B4-BE49-F238E27FC236}">
                <a16:creationId xmlns:a16="http://schemas.microsoft.com/office/drawing/2014/main" id="{6ABA155C-173E-4E98-AF0B-06674ADA2FA1}"/>
              </a:ext>
            </a:extLst>
          </p:cNvPr>
          <p:cNvSpPr>
            <a:spLocks noGrp="1"/>
          </p:cNvSpPr>
          <p:nvPr>
            <p:ph type="body" idx="1"/>
          </p:nvPr>
        </p:nvSpPr>
        <p:spPr/>
        <p:txBody>
          <a:bodyPr/>
          <a:lstStyle/>
          <a:p>
            <a:r>
              <a:rPr lang="en-US" sz="2400" dirty="0">
                <a:solidFill>
                  <a:schemeClr val="bg1"/>
                </a:solidFill>
                <a:hlinkClick r:id="rId4">
                  <a:extLst>
                    <a:ext uri="{A12FA001-AC4F-418D-AE19-62706E023703}">
                      <ahyp:hlinkClr xmlns:ahyp="http://schemas.microsoft.com/office/drawing/2018/hyperlinkcolor" val="tx"/>
                    </a:ext>
                  </a:extLst>
                </a:hlinkClick>
              </a:rPr>
              <a:t>Linda.Girardi@erg.com</a:t>
            </a:r>
            <a:endParaRPr lang="en-US" sz="2400"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Lou.Nadeau@erg.com</a:t>
            </a:r>
            <a:endParaRPr lang="en-US" sz="2400" dirty="0">
              <a:solidFill>
                <a:schemeClr val="bg1"/>
              </a:solidFill>
            </a:endParaRPr>
          </a:p>
          <a:p>
            <a:r>
              <a:rPr lang="en-US" sz="2400" dirty="0">
                <a:solidFill>
                  <a:schemeClr val="bg1"/>
                </a:solidFill>
                <a:hlinkClick r:id="rId6">
                  <a:extLst>
                    <a:ext uri="{A12FA001-AC4F-418D-AE19-62706E023703}">
                      <ahyp:hlinkClr xmlns:ahyp="http://schemas.microsoft.com/office/drawing/2018/hyperlinkcolor" val="tx"/>
                    </a:ext>
                  </a:extLst>
                </a:hlinkClick>
              </a:rPr>
              <a:t>Jennifer.Sharp@erg.com</a:t>
            </a:r>
            <a:endParaRPr lang="en-US" sz="2400" dirty="0">
              <a:solidFill>
                <a:schemeClr val="bg1"/>
              </a:solidFill>
            </a:endParaRPr>
          </a:p>
          <a:p>
            <a:endParaRPr lang="en-US" dirty="0"/>
          </a:p>
        </p:txBody>
      </p:sp>
    </p:spTree>
    <p:extLst>
      <p:ext uri="{BB962C8B-B14F-4D97-AF65-F5344CB8AC3E}">
        <p14:creationId xmlns:p14="http://schemas.microsoft.com/office/powerpoint/2010/main" val="203413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1"/>
        <p:cNvGrpSpPr/>
        <p:nvPr/>
      </p:nvGrpSpPr>
      <p:grpSpPr>
        <a:xfrm>
          <a:off x="0" y="0"/>
          <a:ext cx="0" cy="0"/>
          <a:chOff x="0" y="0"/>
          <a:chExt cx="0" cy="0"/>
        </a:xfrm>
      </p:grpSpPr>
      <p:pic>
        <p:nvPicPr>
          <p:cNvPr id="382" name="Google Shape;382;p2"/>
          <p:cNvPicPr preferRelativeResize="0"/>
          <p:nvPr/>
        </p:nvPicPr>
        <p:blipFill rotWithShape="1">
          <a:blip r:embed="rId3">
            <a:alphaModFix/>
          </a:blip>
          <a:srcRect t="7335" r="-1" b="27690"/>
          <a:stretch/>
        </p:blipFill>
        <p:spPr>
          <a:xfrm>
            <a:off x="4117521" y="10"/>
            <a:ext cx="8074479" cy="6857990"/>
          </a:xfrm>
          <a:prstGeom prst="rect">
            <a:avLst/>
          </a:prstGeom>
          <a:noFill/>
          <a:ln>
            <a:noFill/>
          </a:ln>
        </p:spPr>
      </p:pic>
      <p:sp>
        <p:nvSpPr>
          <p:cNvPr id="383" name="Google Shape;383;p2"/>
          <p:cNvSpPr/>
          <p:nvPr/>
        </p:nvSpPr>
        <p:spPr>
          <a:xfrm rot="10800000" flipH="1">
            <a:off x="0" y="-478"/>
            <a:ext cx="7859800" cy="6858478"/>
          </a:xfrm>
          <a:custGeom>
            <a:avLst/>
            <a:gdLst/>
            <a:ahLst/>
            <a:cxnLst/>
            <a:rect l="l" t="t" r="r" b="b"/>
            <a:pathLst>
              <a:path w="7859800" h="6858478" extrusionOk="0">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rgbClr val="262626">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2"/>
          <p:cNvSpPr/>
          <p:nvPr/>
        </p:nvSpPr>
        <p:spPr>
          <a:xfrm rot="10800000" flipH="1">
            <a:off x="0" y="-478"/>
            <a:ext cx="7431174" cy="6858478"/>
          </a:xfrm>
          <a:custGeom>
            <a:avLst/>
            <a:gdLst/>
            <a:ahLst/>
            <a:cxnLst/>
            <a:rect l="l" t="t" r="r" b="b"/>
            <a:pathLst>
              <a:path w="7431174" h="6858478" extrusionOk="0">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5" name="Google Shape;385;p2"/>
          <p:cNvSpPr txBox="1">
            <a:spLocks noGrp="1"/>
          </p:cNvSpPr>
          <p:nvPr>
            <p:ph type="title"/>
          </p:nvPr>
        </p:nvSpPr>
        <p:spPr>
          <a:xfrm>
            <a:off x="804672" y="365125"/>
            <a:ext cx="526615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sz="4400" cap="none">
                <a:solidFill>
                  <a:schemeClr val="lt1"/>
                </a:solidFill>
              </a:rPr>
              <a:t>Study Purposes</a:t>
            </a:r>
            <a:endParaRPr/>
          </a:p>
        </p:txBody>
      </p:sp>
      <p:grpSp>
        <p:nvGrpSpPr>
          <p:cNvPr id="386" name="Google Shape;386;p2"/>
          <p:cNvGrpSpPr/>
          <p:nvPr/>
        </p:nvGrpSpPr>
        <p:grpSpPr>
          <a:xfrm>
            <a:off x="804672" y="2022601"/>
            <a:ext cx="3941499" cy="4154360"/>
            <a:chOff x="0" y="0"/>
            <a:chExt cx="3941499" cy="4154360"/>
          </a:xfrm>
        </p:grpSpPr>
        <p:cxnSp>
          <p:nvCxnSpPr>
            <p:cNvPr id="387" name="Google Shape;387;p2"/>
            <p:cNvCxnSpPr/>
            <p:nvPr/>
          </p:nvCxnSpPr>
          <p:spPr>
            <a:xfrm>
              <a:off x="0" y="0"/>
              <a:ext cx="3941499" cy="0"/>
            </a:xfrm>
            <a:prstGeom prst="straightConnector1">
              <a:avLst/>
            </a:prstGeom>
            <a:solidFill>
              <a:srgbClr val="599BD5"/>
            </a:solidFill>
            <a:ln w="12700" cap="flat" cmpd="sng">
              <a:solidFill>
                <a:srgbClr val="599BD5"/>
              </a:solidFill>
              <a:prstDash val="solid"/>
              <a:miter lim="800000"/>
              <a:headEnd type="none" w="sm" len="sm"/>
              <a:tailEnd type="none" w="sm" len="sm"/>
            </a:ln>
          </p:spPr>
        </p:cxnSp>
        <p:sp>
          <p:nvSpPr>
            <p:cNvPr id="388" name="Google Shape;388;p2"/>
            <p:cNvSpPr/>
            <p:nvPr/>
          </p:nvSpPr>
          <p:spPr>
            <a:xfrm>
              <a:off x="0" y="0"/>
              <a:ext cx="3941499" cy="10385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txBox="1"/>
            <p:nvPr/>
          </p:nvSpPr>
          <p:spPr>
            <a:xfrm>
              <a:off x="0" y="0"/>
              <a:ext cx="3941499" cy="103859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0" i="0" u="none" strike="noStrike" cap="none" dirty="0">
                  <a:solidFill>
                    <a:schemeClr val="lt1"/>
                  </a:solidFill>
                  <a:latin typeface="Calibri"/>
                  <a:ea typeface="Calibri"/>
                  <a:cs typeface="Calibri"/>
                  <a:sym typeface="Calibri"/>
                </a:rPr>
                <a:t>How do people interpret (or misinterpret) the Cone of Uncertainty graphic? </a:t>
              </a:r>
              <a:endParaRPr dirty="0"/>
            </a:p>
          </p:txBody>
        </p:sp>
        <p:cxnSp>
          <p:nvCxnSpPr>
            <p:cNvPr id="390" name="Google Shape;390;p2"/>
            <p:cNvCxnSpPr/>
            <p:nvPr/>
          </p:nvCxnSpPr>
          <p:spPr>
            <a:xfrm>
              <a:off x="0" y="1038590"/>
              <a:ext cx="3941499" cy="0"/>
            </a:xfrm>
            <a:prstGeom prst="straightConnector1">
              <a:avLst/>
            </a:prstGeom>
            <a:solidFill>
              <a:srgbClr val="599BD5"/>
            </a:solidFill>
            <a:ln w="12700" cap="flat" cmpd="sng">
              <a:solidFill>
                <a:srgbClr val="599BD5"/>
              </a:solidFill>
              <a:prstDash val="solid"/>
              <a:miter lim="800000"/>
              <a:headEnd type="none" w="sm" len="sm"/>
              <a:tailEnd type="none" w="sm" len="sm"/>
            </a:ln>
          </p:spPr>
        </p:cxnSp>
        <p:sp>
          <p:nvSpPr>
            <p:cNvPr id="391" name="Google Shape;391;p2"/>
            <p:cNvSpPr/>
            <p:nvPr/>
          </p:nvSpPr>
          <p:spPr>
            <a:xfrm>
              <a:off x="0" y="1038590"/>
              <a:ext cx="3941499" cy="10385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txBox="1"/>
            <p:nvPr/>
          </p:nvSpPr>
          <p:spPr>
            <a:xfrm>
              <a:off x="0" y="1038590"/>
              <a:ext cx="3941499" cy="103859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How integral is the Cone Graphic to international partners’ decision-making?</a:t>
              </a:r>
              <a:endParaRPr/>
            </a:p>
          </p:txBody>
        </p:sp>
        <p:cxnSp>
          <p:nvCxnSpPr>
            <p:cNvPr id="393" name="Google Shape;393;p2"/>
            <p:cNvCxnSpPr/>
            <p:nvPr/>
          </p:nvCxnSpPr>
          <p:spPr>
            <a:xfrm>
              <a:off x="0" y="2077180"/>
              <a:ext cx="3941499" cy="0"/>
            </a:xfrm>
            <a:prstGeom prst="straightConnector1">
              <a:avLst/>
            </a:prstGeom>
            <a:solidFill>
              <a:srgbClr val="599BD5"/>
            </a:solidFill>
            <a:ln w="12700" cap="flat" cmpd="sng">
              <a:solidFill>
                <a:srgbClr val="599BD5"/>
              </a:solidFill>
              <a:prstDash val="solid"/>
              <a:miter lim="800000"/>
              <a:headEnd type="none" w="sm" len="sm"/>
              <a:tailEnd type="none" w="sm" len="sm"/>
            </a:ln>
          </p:spPr>
        </p:cxnSp>
        <p:sp>
          <p:nvSpPr>
            <p:cNvPr id="394" name="Google Shape;394;p2"/>
            <p:cNvSpPr/>
            <p:nvPr/>
          </p:nvSpPr>
          <p:spPr>
            <a:xfrm>
              <a:off x="0" y="2077180"/>
              <a:ext cx="3941499" cy="10385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txBox="1"/>
            <p:nvPr/>
          </p:nvSpPr>
          <p:spPr>
            <a:xfrm>
              <a:off x="0" y="2077180"/>
              <a:ext cx="3941499" cy="103859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How much do important economic sectors rely on the Cone Graphic for operational decision-making?</a:t>
              </a:r>
              <a:endParaRPr/>
            </a:p>
          </p:txBody>
        </p:sp>
        <p:cxnSp>
          <p:nvCxnSpPr>
            <p:cNvPr id="396" name="Google Shape;396;p2"/>
            <p:cNvCxnSpPr/>
            <p:nvPr/>
          </p:nvCxnSpPr>
          <p:spPr>
            <a:xfrm>
              <a:off x="0" y="3115770"/>
              <a:ext cx="3941499" cy="0"/>
            </a:xfrm>
            <a:prstGeom prst="straightConnector1">
              <a:avLst/>
            </a:prstGeom>
            <a:solidFill>
              <a:srgbClr val="599BD5"/>
            </a:solidFill>
            <a:ln w="12700" cap="flat" cmpd="sng">
              <a:solidFill>
                <a:srgbClr val="599BD5"/>
              </a:solidFill>
              <a:prstDash val="solid"/>
              <a:miter lim="800000"/>
              <a:headEnd type="none" w="sm" len="sm"/>
              <a:tailEnd type="none" w="sm" len="sm"/>
            </a:ln>
          </p:spPr>
        </p:cxnSp>
        <p:sp>
          <p:nvSpPr>
            <p:cNvPr id="397" name="Google Shape;397;p2"/>
            <p:cNvSpPr/>
            <p:nvPr/>
          </p:nvSpPr>
          <p:spPr>
            <a:xfrm>
              <a:off x="0" y="3115770"/>
              <a:ext cx="3941499" cy="10385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txBox="1"/>
            <p:nvPr/>
          </p:nvSpPr>
          <p:spPr>
            <a:xfrm>
              <a:off x="0" y="3115770"/>
              <a:ext cx="3941499" cy="103859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Does the Cone Graphic meet these users’ and stakeholders’ needs?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
        <p:cNvGrpSpPr/>
        <p:nvPr/>
      </p:nvGrpSpPr>
      <p:grpSpPr>
        <a:xfrm>
          <a:off x="0" y="0"/>
          <a:ext cx="0" cy="0"/>
          <a:chOff x="0" y="0"/>
          <a:chExt cx="0" cy="0"/>
        </a:xfrm>
      </p:grpSpPr>
      <p:cxnSp>
        <p:nvCxnSpPr>
          <p:cNvPr id="412" name="Google Shape;412;p4"/>
          <p:cNvCxnSpPr/>
          <p:nvPr/>
        </p:nvCxnSpPr>
        <p:spPr>
          <a:xfrm>
            <a:off x="0" y="272357"/>
            <a:ext cx="12188825" cy="0"/>
          </a:xfrm>
          <a:prstGeom prst="straightConnector1">
            <a:avLst/>
          </a:prstGeom>
          <a:noFill/>
          <a:ln w="50800" cap="flat" cmpd="sng">
            <a:solidFill>
              <a:srgbClr val="3F3F3F"/>
            </a:solidFill>
            <a:prstDash val="solid"/>
            <a:miter lim="800000"/>
            <a:headEnd type="none" w="sm" len="sm"/>
            <a:tailEnd type="none" w="sm" len="sm"/>
          </a:ln>
        </p:spPr>
      </p:cxnSp>
      <p:sp>
        <p:nvSpPr>
          <p:cNvPr id="413" name="Google Shape;413;p4"/>
          <p:cNvSpPr/>
          <p:nvPr/>
        </p:nvSpPr>
        <p:spPr>
          <a:xfrm>
            <a:off x="0" y="368596"/>
            <a:ext cx="12192000" cy="1735555"/>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4" name="Google Shape;414;p4"/>
          <p:cNvSpPr txBox="1">
            <a:spLocks noGrp="1"/>
          </p:cNvSpPr>
          <p:nvPr>
            <p:ph type="title"/>
          </p:nvPr>
        </p:nvSpPr>
        <p:spPr>
          <a:xfrm>
            <a:off x="526073" y="489439"/>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400"/>
              <a:buFont typeface="Calibri"/>
              <a:buNone/>
            </a:pPr>
            <a:r>
              <a:rPr lang="en-US" sz="5400">
                <a:solidFill>
                  <a:schemeClr val="lt1"/>
                </a:solidFill>
                <a:latin typeface="Calibri"/>
                <a:ea typeface="Calibri"/>
                <a:cs typeface="Calibri"/>
                <a:sym typeface="Calibri"/>
              </a:rPr>
              <a:t>Approach</a:t>
            </a:r>
            <a:endParaRPr/>
          </a:p>
        </p:txBody>
      </p:sp>
      <p:cxnSp>
        <p:nvCxnSpPr>
          <p:cNvPr id="415" name="Google Shape;415;p4"/>
          <p:cNvCxnSpPr/>
          <p:nvPr/>
        </p:nvCxnSpPr>
        <p:spPr>
          <a:xfrm>
            <a:off x="4724400" y="1479733"/>
            <a:ext cx="2743200" cy="0"/>
          </a:xfrm>
          <a:prstGeom prst="straightConnector1">
            <a:avLst/>
          </a:prstGeom>
          <a:noFill/>
          <a:ln w="19050" cap="flat" cmpd="sng">
            <a:solidFill>
              <a:schemeClr val="lt1">
                <a:alpha val="74901"/>
              </a:schemeClr>
            </a:solidFill>
            <a:prstDash val="solid"/>
            <a:miter lim="800000"/>
            <a:headEnd type="none" w="sm" len="sm"/>
            <a:tailEnd type="none" w="sm" len="sm"/>
          </a:ln>
        </p:spPr>
      </p:cxnSp>
      <p:cxnSp>
        <p:nvCxnSpPr>
          <p:cNvPr id="416" name="Google Shape;416;p4"/>
          <p:cNvCxnSpPr/>
          <p:nvPr/>
        </p:nvCxnSpPr>
        <p:spPr>
          <a:xfrm>
            <a:off x="0" y="2201402"/>
            <a:ext cx="12188825" cy="0"/>
          </a:xfrm>
          <a:prstGeom prst="straightConnector1">
            <a:avLst/>
          </a:prstGeom>
          <a:noFill/>
          <a:ln w="50800" cap="flat" cmpd="sng">
            <a:solidFill>
              <a:srgbClr val="3F3F3F"/>
            </a:solidFill>
            <a:prstDash val="solid"/>
            <a:miter lim="800000"/>
            <a:headEnd type="none" w="sm" len="sm"/>
            <a:tailEnd type="none" w="sm" len="sm"/>
          </a:ln>
        </p:spPr>
      </p:cxnSp>
      <p:sp>
        <p:nvSpPr>
          <p:cNvPr id="417" name="Google Shape;417;p4"/>
          <p:cNvSpPr txBox="1">
            <a:spLocks noGrp="1"/>
          </p:cNvSpPr>
          <p:nvPr>
            <p:ph type="sldNum" idx="12"/>
          </p:nvPr>
        </p:nvSpPr>
        <p:spPr>
          <a:xfrm>
            <a:off x="8610600" y="6522430"/>
            <a:ext cx="2743200" cy="347472"/>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200">
                <a:solidFill>
                  <a:srgbClr val="898989"/>
                </a:solidFill>
              </a:rPr>
              <a:t>5</a:t>
            </a:fld>
            <a:endParaRPr sz="1200">
              <a:solidFill>
                <a:srgbClr val="898989"/>
              </a:solidFill>
            </a:endParaRPr>
          </a:p>
        </p:txBody>
      </p:sp>
      <p:graphicFrame>
        <p:nvGraphicFramePr>
          <p:cNvPr id="418" name="Google Shape;418;p4"/>
          <p:cNvGraphicFramePr/>
          <p:nvPr>
            <p:extLst>
              <p:ext uri="{D42A27DB-BD31-4B8C-83A1-F6EECF244321}">
                <p14:modId xmlns:p14="http://schemas.microsoft.com/office/powerpoint/2010/main" val="862147033"/>
              </p:ext>
            </p:extLst>
          </p:nvPr>
        </p:nvGraphicFramePr>
        <p:xfrm>
          <a:off x="320040" y="2620328"/>
          <a:ext cx="11496825" cy="3612075"/>
        </p:xfrm>
        <a:graphic>
          <a:graphicData uri="http://schemas.openxmlformats.org/drawingml/2006/table">
            <a:tbl>
              <a:tblPr firstRow="1" firstCol="1" bandRow="1">
                <a:solidFill>
                  <a:srgbClr val="F2F2F2"/>
                </a:solidFill>
                <a:tableStyleId>{4B68EC9D-9A42-4F78-AA55-5657928E3356}</a:tableStyleId>
              </a:tblPr>
              <a:tblGrid>
                <a:gridCol w="1851350">
                  <a:extLst>
                    <a:ext uri="{9D8B030D-6E8A-4147-A177-3AD203B41FA5}">
                      <a16:colId xmlns:a16="http://schemas.microsoft.com/office/drawing/2014/main" val="20000"/>
                    </a:ext>
                  </a:extLst>
                </a:gridCol>
                <a:gridCol w="3998200">
                  <a:extLst>
                    <a:ext uri="{9D8B030D-6E8A-4147-A177-3AD203B41FA5}">
                      <a16:colId xmlns:a16="http://schemas.microsoft.com/office/drawing/2014/main" val="20001"/>
                    </a:ext>
                  </a:extLst>
                </a:gridCol>
                <a:gridCol w="3932875">
                  <a:extLst>
                    <a:ext uri="{9D8B030D-6E8A-4147-A177-3AD203B41FA5}">
                      <a16:colId xmlns:a16="http://schemas.microsoft.com/office/drawing/2014/main" val="20002"/>
                    </a:ext>
                  </a:extLst>
                </a:gridCol>
                <a:gridCol w="1714400">
                  <a:extLst>
                    <a:ext uri="{9D8B030D-6E8A-4147-A177-3AD203B41FA5}">
                      <a16:colId xmlns:a16="http://schemas.microsoft.com/office/drawing/2014/main" val="20003"/>
                    </a:ext>
                  </a:extLst>
                </a:gridCol>
              </a:tblGrid>
              <a:tr h="481250">
                <a:tc>
                  <a:txBody>
                    <a:bodyPr/>
                    <a:lstStyle/>
                    <a:p>
                      <a:pPr marL="0" marR="0" lvl="0" indent="0" algn="l" rtl="0">
                        <a:spcBef>
                          <a:spcPts val="0"/>
                        </a:spcBef>
                        <a:spcAft>
                          <a:spcPts val="0"/>
                        </a:spcAft>
                        <a:buNone/>
                      </a:pPr>
                      <a:r>
                        <a:rPr lang="en-US" sz="2100" b="0" u="none" strike="noStrike" cap="none" dirty="0">
                          <a:solidFill>
                            <a:schemeClr val="lt1"/>
                          </a:solidFill>
                        </a:rPr>
                        <a:t>Approach</a:t>
                      </a:r>
                      <a:endParaRPr lang="en-US" sz="2100" b="0" u="none" strike="noStrike" cap="none" dirty="0">
                        <a:solidFill>
                          <a:schemeClr val="lt1"/>
                        </a:solidFill>
                        <a:latin typeface="Calibri"/>
                        <a:ea typeface="Calibri"/>
                        <a:cs typeface="Calibri"/>
                        <a:sym typeface="Calibri"/>
                      </a:endParaRPr>
                    </a:p>
                  </a:txBody>
                  <a:tcPr marL="43750" marR="43750" marT="121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US" sz="2100" b="0" u="none" strike="noStrike" cap="none" dirty="0">
                          <a:solidFill>
                            <a:schemeClr val="lt1"/>
                          </a:solidFill>
                        </a:rPr>
                        <a:t>Purpose</a:t>
                      </a:r>
                      <a:endParaRPr lang="en-US" sz="2100" b="0" u="none" strike="noStrike" cap="none" dirty="0">
                        <a:solidFill>
                          <a:schemeClr val="lt1"/>
                        </a:solidFill>
                        <a:latin typeface="Calibri"/>
                        <a:ea typeface="Calibri"/>
                        <a:cs typeface="Calibri"/>
                        <a:sym typeface="Calibri"/>
                      </a:endParaRPr>
                    </a:p>
                  </a:txBody>
                  <a:tcPr marL="43750" marR="43750" marT="121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US" sz="2100" b="0" u="none" strike="noStrike" cap="none" dirty="0">
                          <a:solidFill>
                            <a:schemeClr val="lt1"/>
                          </a:solidFill>
                        </a:rPr>
                        <a:t>Study Group</a:t>
                      </a:r>
                      <a:endParaRPr lang="en-US" sz="2100" b="0" u="none" strike="noStrike" cap="none" dirty="0">
                        <a:solidFill>
                          <a:schemeClr val="lt1"/>
                        </a:solidFill>
                        <a:latin typeface="Calibri"/>
                        <a:ea typeface="Calibri"/>
                        <a:cs typeface="Calibri"/>
                        <a:sym typeface="Calibri"/>
                      </a:endParaRPr>
                    </a:p>
                  </a:txBody>
                  <a:tcPr marL="43750" marR="43750" marT="121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US" sz="2100" b="0" u="none" strike="noStrike" cap="none">
                          <a:solidFill>
                            <a:schemeClr val="lt1"/>
                          </a:solidFill>
                        </a:rPr>
                        <a:t>Final Report</a:t>
                      </a:r>
                      <a:endParaRPr sz="2100" b="0" u="none" strike="noStrike" cap="none">
                        <a:solidFill>
                          <a:schemeClr val="lt1"/>
                        </a:solidFill>
                        <a:latin typeface="Calibri"/>
                        <a:ea typeface="Calibri"/>
                        <a:cs typeface="Calibri"/>
                        <a:sym typeface="Calibri"/>
                      </a:endParaRPr>
                    </a:p>
                  </a:txBody>
                  <a:tcPr marL="43750" marR="43750" marT="121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882925">
                <a:tc>
                  <a:txBody>
                    <a:bodyPr/>
                    <a:lstStyle/>
                    <a:p>
                      <a:pPr marL="0" marR="0" lvl="0" indent="0" algn="l" rtl="0">
                        <a:spcBef>
                          <a:spcPts val="0"/>
                        </a:spcBef>
                        <a:spcAft>
                          <a:spcPts val="0"/>
                        </a:spcAft>
                        <a:buNone/>
                      </a:pPr>
                      <a:r>
                        <a:rPr lang="en-US" sz="1600" b="1" u="none" strike="noStrike" cap="none">
                          <a:solidFill>
                            <a:schemeClr val="dk1"/>
                          </a:solidFill>
                        </a:rPr>
                        <a:t>Literature review</a:t>
                      </a:r>
                      <a:endParaRPr lang="en-US"/>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cap="none">
                          <a:solidFill>
                            <a:schemeClr val="dk1"/>
                          </a:solidFill>
                        </a:rPr>
                        <a:t>Understand interpretations of the Cone Graphic, implications for decision-making, and ideas for enhancements.  </a:t>
                      </a:r>
                      <a:endParaRPr lang="en-US" sz="1600" cap="none">
                        <a:solidFill>
                          <a:schemeClr val="dk1"/>
                        </a:solidFill>
                        <a:latin typeface="Calibri"/>
                        <a:ea typeface="Calibri"/>
                        <a:cs typeface="Calibri"/>
                        <a:sym typeface="Calibri"/>
                      </a:endParaRPr>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cap="none" dirty="0">
                          <a:solidFill>
                            <a:schemeClr val="dk1"/>
                          </a:solidFill>
                        </a:rPr>
                        <a:t>Members of the public</a:t>
                      </a:r>
                      <a:endParaRPr lang="en-US" dirty="0"/>
                    </a:p>
                    <a:p>
                      <a:pPr marL="0" marR="0" lvl="0" indent="0" algn="l" rtl="0">
                        <a:spcBef>
                          <a:spcPts val="0"/>
                        </a:spcBef>
                        <a:spcAft>
                          <a:spcPts val="0"/>
                        </a:spcAft>
                        <a:buNone/>
                      </a:pPr>
                      <a:r>
                        <a:rPr lang="en-US" sz="1600" cap="none" dirty="0">
                          <a:solidFill>
                            <a:schemeClr val="dk1"/>
                          </a:solidFill>
                        </a:rPr>
                        <a:t>Public officials, emergency managers</a:t>
                      </a:r>
                      <a:endParaRPr lang="en-US" dirty="0"/>
                    </a:p>
                    <a:p>
                      <a:pPr marL="0" marR="0" lvl="0" indent="0" algn="l" rtl="0">
                        <a:spcBef>
                          <a:spcPts val="0"/>
                        </a:spcBef>
                        <a:spcAft>
                          <a:spcPts val="0"/>
                        </a:spcAft>
                        <a:buNone/>
                      </a:pPr>
                      <a:r>
                        <a:rPr lang="en-US" sz="1600" cap="none" dirty="0">
                          <a:solidFill>
                            <a:schemeClr val="dk1"/>
                          </a:solidFill>
                        </a:rPr>
                        <a:t>Broadcasters </a:t>
                      </a:r>
                      <a:endParaRPr lang="en-US" sz="1600" cap="none" dirty="0">
                        <a:solidFill>
                          <a:schemeClr val="dk1"/>
                        </a:solidFill>
                        <a:latin typeface="Calibri"/>
                        <a:ea typeface="Calibri"/>
                        <a:cs typeface="Calibri"/>
                        <a:sym typeface="Calibri"/>
                      </a:endParaRPr>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cap="none" dirty="0">
                          <a:solidFill>
                            <a:schemeClr val="dk1"/>
                          </a:solidFill>
                        </a:rPr>
                        <a:t> April 2019</a:t>
                      </a:r>
                      <a:endParaRPr sz="1600" cap="none" dirty="0">
                        <a:solidFill>
                          <a:schemeClr val="dk1"/>
                        </a:solidFill>
                        <a:latin typeface="Calibri"/>
                        <a:ea typeface="Calibri"/>
                        <a:cs typeface="Calibri"/>
                        <a:sym typeface="Calibri"/>
                      </a:endParaRPr>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1123950">
                <a:tc>
                  <a:txBody>
                    <a:bodyPr/>
                    <a:lstStyle/>
                    <a:p>
                      <a:pPr marL="0" marR="0" lvl="0" indent="0" algn="l" rtl="0">
                        <a:spcBef>
                          <a:spcPts val="0"/>
                        </a:spcBef>
                        <a:spcAft>
                          <a:spcPts val="0"/>
                        </a:spcAft>
                        <a:buNone/>
                      </a:pPr>
                      <a:r>
                        <a:rPr lang="en-US" sz="1600" b="1" cap="none">
                          <a:solidFill>
                            <a:schemeClr val="dk1"/>
                          </a:solidFill>
                        </a:rPr>
                        <a:t>Interviews</a:t>
                      </a:r>
                      <a:endParaRPr lang="en-US"/>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cap="none">
                          <a:solidFill>
                            <a:schemeClr val="dk1"/>
                          </a:solidFill>
                        </a:rPr>
                        <a:t>Understand how the Cone Graphic is used in decision-making and whether it serves operational and stakeholder communication needs.</a:t>
                      </a:r>
                      <a:endParaRPr lang="en-US" sz="1600" cap="none">
                        <a:solidFill>
                          <a:schemeClr val="dk1"/>
                        </a:solidFill>
                        <a:latin typeface="Calibri"/>
                        <a:ea typeface="Calibri"/>
                        <a:cs typeface="Calibri"/>
                        <a:sym typeface="Calibri"/>
                      </a:endParaRPr>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cap="none" dirty="0">
                          <a:solidFill>
                            <a:schemeClr val="dk1"/>
                          </a:solidFill>
                        </a:rPr>
                        <a:t>International meteorologists in Bermuda, Canada, Cuba, Jamaica, Mexico, and Netherlands</a:t>
                      </a:r>
                      <a:endParaRPr lang="en-US" sz="1600" cap="none" dirty="0">
                        <a:solidFill>
                          <a:schemeClr val="dk1"/>
                        </a:solidFill>
                        <a:latin typeface="Calibri"/>
                        <a:ea typeface="Calibri"/>
                        <a:cs typeface="Calibri"/>
                        <a:sym typeface="Calibri"/>
                      </a:endParaRPr>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cap="none" dirty="0">
                          <a:solidFill>
                            <a:schemeClr val="dk1"/>
                          </a:solidFill>
                        </a:rPr>
                        <a:t>July 2020</a:t>
                      </a:r>
                      <a:endParaRPr sz="1600" cap="none" dirty="0">
                        <a:solidFill>
                          <a:schemeClr val="dk1"/>
                        </a:solidFill>
                        <a:latin typeface="Calibri"/>
                        <a:ea typeface="Calibri"/>
                        <a:cs typeface="Calibri"/>
                        <a:sym typeface="Calibri"/>
                      </a:endParaRPr>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123950">
                <a:tc>
                  <a:txBody>
                    <a:bodyPr/>
                    <a:lstStyle/>
                    <a:p>
                      <a:pPr marL="0" marR="0" lvl="0" indent="0" algn="l" rtl="0">
                        <a:spcBef>
                          <a:spcPts val="0"/>
                        </a:spcBef>
                        <a:spcAft>
                          <a:spcPts val="0"/>
                        </a:spcAft>
                        <a:buNone/>
                      </a:pPr>
                      <a:r>
                        <a:rPr lang="en-US" sz="1600" b="1" cap="none" dirty="0">
                          <a:solidFill>
                            <a:schemeClr val="dk1"/>
                          </a:solidFill>
                        </a:rPr>
                        <a:t>Survey</a:t>
                      </a:r>
                      <a:endParaRPr dirty="0"/>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cap="none" dirty="0">
                          <a:solidFill>
                            <a:schemeClr val="dk1"/>
                          </a:solidFill>
                        </a:rPr>
                        <a:t>Understand interpretation, use, and implications for decision-making by lesser-studied but economically significant sectors.</a:t>
                      </a:r>
                      <a:endParaRPr sz="1600" cap="none" dirty="0">
                        <a:solidFill>
                          <a:schemeClr val="dk1"/>
                        </a:solidFill>
                        <a:latin typeface="Calibri"/>
                        <a:ea typeface="Calibri"/>
                        <a:cs typeface="Calibri"/>
                        <a:sym typeface="Calibri"/>
                      </a:endParaRPr>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cap="none" dirty="0">
                          <a:solidFill>
                            <a:schemeClr val="dk1"/>
                          </a:solidFill>
                        </a:rPr>
                        <a:t>Decision-makers in tourism/recreation, energy/utilities, marine, and transportation sectors</a:t>
                      </a:r>
                      <a:endParaRPr sz="1600" cap="none" dirty="0">
                        <a:solidFill>
                          <a:schemeClr val="dk1"/>
                        </a:solidFill>
                        <a:latin typeface="Calibri"/>
                        <a:ea typeface="Calibri"/>
                        <a:cs typeface="Calibri"/>
                        <a:sym typeface="Calibri"/>
                      </a:endParaRPr>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600" cap="none" dirty="0">
                          <a:solidFill>
                            <a:schemeClr val="dk1"/>
                          </a:solidFill>
                        </a:rPr>
                        <a:t>September 2020</a:t>
                      </a:r>
                      <a:endParaRPr sz="1600" cap="none" dirty="0">
                        <a:solidFill>
                          <a:schemeClr val="dk1"/>
                        </a:solidFill>
                        <a:latin typeface="Calibri"/>
                        <a:ea typeface="Calibri"/>
                        <a:cs typeface="Calibri"/>
                        <a:sym typeface="Calibri"/>
                      </a:endParaRPr>
                    </a:p>
                  </a:txBody>
                  <a:tcPr marL="43750" marR="43750" marT="1213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510"/>
        <p:cNvGrpSpPr/>
        <p:nvPr/>
      </p:nvGrpSpPr>
      <p:grpSpPr>
        <a:xfrm>
          <a:off x="0" y="0"/>
          <a:ext cx="0" cy="0"/>
          <a:chOff x="0" y="0"/>
          <a:chExt cx="0" cy="0"/>
        </a:xfrm>
      </p:grpSpPr>
      <p:sp>
        <p:nvSpPr>
          <p:cNvPr id="511" name="Google Shape;511;p11"/>
          <p:cNvSpPr/>
          <p:nvPr/>
        </p:nvSpPr>
        <p:spPr>
          <a:xfrm>
            <a:off x="1953768" y="0"/>
            <a:ext cx="8284464" cy="68580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2" name="Google Shape;512;p11"/>
          <p:cNvSpPr/>
          <p:nvPr/>
        </p:nvSpPr>
        <p:spPr>
          <a:xfrm>
            <a:off x="2118360" y="0"/>
            <a:ext cx="7955280" cy="68580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3" name="Google Shape;513;p11"/>
          <p:cNvSpPr txBox="1">
            <a:spLocks noGrp="1"/>
          </p:cNvSpPr>
          <p:nvPr>
            <p:ph type="ctrTitle"/>
          </p:nvPr>
        </p:nvSpPr>
        <p:spPr>
          <a:xfrm>
            <a:off x="2555631" y="1441938"/>
            <a:ext cx="7080738" cy="397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C0C0C"/>
              </a:buClr>
              <a:buSzPts val="5400"/>
              <a:buFont typeface="Calibri"/>
              <a:buNone/>
            </a:pPr>
            <a:r>
              <a:rPr lang="en-US" sz="5400" b="0" cap="none" dirty="0">
                <a:solidFill>
                  <a:srgbClr val="0C0C0C"/>
                </a:solidFill>
              </a:rPr>
              <a:t>Literature Review</a:t>
            </a:r>
            <a:endParaRPr dirty="0"/>
          </a:p>
        </p:txBody>
      </p:sp>
    </p:spTree>
    <p:extLst>
      <p:ext uri="{BB962C8B-B14F-4D97-AF65-F5344CB8AC3E}">
        <p14:creationId xmlns:p14="http://schemas.microsoft.com/office/powerpoint/2010/main" val="1645494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440"/>
        <p:cNvGrpSpPr/>
        <p:nvPr/>
      </p:nvGrpSpPr>
      <p:grpSpPr>
        <a:xfrm>
          <a:off x="0" y="0"/>
          <a:ext cx="0" cy="0"/>
          <a:chOff x="0" y="0"/>
          <a:chExt cx="0" cy="0"/>
        </a:xfrm>
      </p:grpSpPr>
      <p:sp>
        <p:nvSpPr>
          <p:cNvPr id="441" name="Google Shape;441;p7"/>
          <p:cNvSpPr txBox="1">
            <a:spLocks noGrp="1"/>
          </p:cNvSpPr>
          <p:nvPr>
            <p:ph type="subTitle" idx="1"/>
          </p:nvPr>
        </p:nvSpPr>
        <p:spPr>
          <a:xfrm>
            <a:off x="4686300" y="3569380"/>
            <a:ext cx="7233557" cy="365125"/>
          </a:xfrm>
          <a:prstGeom prst="rect">
            <a:avLst/>
          </a:prstGeom>
          <a:noFill/>
          <a:ln>
            <a:noFill/>
          </a:ln>
        </p:spPr>
        <p:txBody>
          <a:bodyPr spcFirstLastPara="1" wrap="square" lIns="0" tIns="45700" rIns="91425" bIns="45700" anchor="t" anchorCtr="0">
            <a:normAutofit/>
          </a:bodyPr>
          <a:lstStyle/>
          <a:p>
            <a:pPr marL="457200" lvl="1" indent="0" algn="ctr" rtl="0">
              <a:lnSpc>
                <a:spcPct val="80000"/>
              </a:lnSpc>
              <a:spcBef>
                <a:spcPts val="0"/>
              </a:spcBef>
              <a:spcAft>
                <a:spcPts val="0"/>
              </a:spcAft>
              <a:buClr>
                <a:schemeClr val="lt1"/>
              </a:buClr>
              <a:buSzPts val="2000"/>
              <a:buNone/>
            </a:pPr>
            <a:r>
              <a:rPr lang="en-US"/>
              <a:t>Decision-making</a:t>
            </a:r>
            <a:endParaRPr/>
          </a:p>
        </p:txBody>
      </p:sp>
      <p:grpSp>
        <p:nvGrpSpPr>
          <p:cNvPr id="442" name="Google Shape;442;p7"/>
          <p:cNvGrpSpPr/>
          <p:nvPr/>
        </p:nvGrpSpPr>
        <p:grpSpPr>
          <a:xfrm>
            <a:off x="843464" y="1068436"/>
            <a:ext cx="9520331" cy="5366362"/>
            <a:chOff x="202773" y="1768"/>
            <a:chExt cx="9520331" cy="5366362"/>
          </a:xfrm>
        </p:grpSpPr>
        <p:sp>
          <p:nvSpPr>
            <p:cNvPr id="443" name="Google Shape;443;p7"/>
            <p:cNvSpPr/>
            <p:nvPr/>
          </p:nvSpPr>
          <p:spPr>
            <a:xfrm>
              <a:off x="4045580" y="3813529"/>
              <a:ext cx="1554601" cy="1554601"/>
            </a:xfrm>
            <a:prstGeom prst="ellipse">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txBox="1"/>
            <p:nvPr/>
          </p:nvSpPr>
          <p:spPr>
            <a:xfrm>
              <a:off x="4273246" y="4041195"/>
              <a:ext cx="1099269" cy="1099269"/>
            </a:xfrm>
            <a:prstGeom prst="rect">
              <a:avLst/>
            </a:prstGeom>
            <a:noFill/>
            <a:ln>
              <a:noFill/>
            </a:ln>
          </p:spPr>
          <p:txBody>
            <a:bodyPr spcFirstLastPara="1" wrap="square" lIns="41275" tIns="41275" rIns="41275" bIns="41275" anchor="ctr" anchorCtr="0">
              <a:noAutofit/>
            </a:bodyPr>
            <a:lstStyle/>
            <a:p>
              <a:pPr marL="0" marR="0" lvl="0" indent="0" algn="ctr" rtl="0">
                <a:lnSpc>
                  <a:spcPct val="90000"/>
                </a:lnSpc>
                <a:spcBef>
                  <a:spcPts val="0"/>
                </a:spcBef>
                <a:spcAft>
                  <a:spcPts val="0"/>
                </a:spcAft>
                <a:buClr>
                  <a:schemeClr val="lt1"/>
                </a:buClr>
                <a:buSzPts val="6500"/>
                <a:buFont typeface="Calibri"/>
                <a:buNone/>
              </a:pPr>
              <a:endParaRPr sz="6500" b="0" i="0" u="none" strike="noStrike" cap="none">
                <a:solidFill>
                  <a:schemeClr val="accent1"/>
                </a:solidFill>
                <a:latin typeface="Calibri"/>
                <a:ea typeface="Calibri"/>
                <a:cs typeface="Calibri"/>
                <a:sym typeface="Calibri"/>
              </a:endParaRPr>
            </a:p>
          </p:txBody>
        </p:sp>
        <p:sp>
          <p:nvSpPr>
            <p:cNvPr id="445" name="Google Shape;445;p7"/>
            <p:cNvSpPr/>
            <p:nvPr/>
          </p:nvSpPr>
          <p:spPr>
            <a:xfrm rot="-10798508">
              <a:off x="746883" y="4368206"/>
              <a:ext cx="3117268" cy="443061"/>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02773" y="4153772"/>
              <a:ext cx="1088221" cy="87057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txBox="1"/>
            <p:nvPr/>
          </p:nvSpPr>
          <p:spPr>
            <a:xfrm>
              <a:off x="228271" y="4179270"/>
              <a:ext cx="1037225" cy="819581"/>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0" i="0" u="none" strike="noStrike" cap="none">
                  <a:solidFill>
                    <a:schemeClr val="lt1"/>
                  </a:solidFill>
                  <a:latin typeface="Calibri"/>
                  <a:ea typeface="Calibri"/>
                  <a:cs typeface="Calibri"/>
                  <a:sym typeface="Calibri"/>
                </a:rPr>
                <a:t>Worldviews</a:t>
              </a:r>
              <a:endParaRPr/>
            </a:p>
          </p:txBody>
        </p:sp>
        <p:sp>
          <p:nvSpPr>
            <p:cNvPr id="448" name="Google Shape;448;p7"/>
            <p:cNvSpPr/>
            <p:nvPr/>
          </p:nvSpPr>
          <p:spPr>
            <a:xfrm rot="-9558291">
              <a:off x="900285" y="3477930"/>
              <a:ext cx="3126106" cy="443061"/>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457032" y="2711796"/>
              <a:ext cx="1088221" cy="87057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txBox="1"/>
            <p:nvPr/>
          </p:nvSpPr>
          <p:spPr>
            <a:xfrm>
              <a:off x="482530" y="2737294"/>
              <a:ext cx="1037225" cy="819581"/>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0" i="0" u="none" strike="noStrike" cap="none">
                  <a:solidFill>
                    <a:schemeClr val="lt1"/>
                  </a:solidFill>
                  <a:latin typeface="Calibri"/>
                  <a:ea typeface="Calibri"/>
                  <a:cs typeface="Calibri"/>
                  <a:sym typeface="Calibri"/>
                </a:rPr>
                <a:t>Friends and family</a:t>
              </a:r>
              <a:endParaRPr/>
            </a:p>
          </p:txBody>
        </p:sp>
        <p:sp>
          <p:nvSpPr>
            <p:cNvPr id="451" name="Google Shape;451;p7"/>
            <p:cNvSpPr/>
            <p:nvPr/>
          </p:nvSpPr>
          <p:spPr>
            <a:xfrm rot="-8323576">
              <a:off x="1341937" y="2696551"/>
              <a:ext cx="3150267" cy="443061"/>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1189142" y="1443744"/>
              <a:ext cx="1088221" cy="87057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txBox="1"/>
            <p:nvPr/>
          </p:nvSpPr>
          <p:spPr>
            <a:xfrm>
              <a:off x="1214640" y="1469242"/>
              <a:ext cx="1037225" cy="819581"/>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0" i="0" u="none" strike="noStrike" cap="none">
                  <a:solidFill>
                    <a:schemeClr val="lt1"/>
                  </a:solidFill>
                  <a:latin typeface="Calibri"/>
                  <a:ea typeface="Calibri"/>
                  <a:cs typeface="Calibri"/>
                  <a:sym typeface="Calibri"/>
                </a:rPr>
                <a:t>Past experiences</a:t>
              </a:r>
              <a:endParaRPr/>
            </a:p>
          </p:txBody>
        </p:sp>
        <p:sp>
          <p:nvSpPr>
            <p:cNvPr id="454" name="Google Shape;454;p7"/>
            <p:cNvSpPr/>
            <p:nvPr/>
          </p:nvSpPr>
          <p:spPr>
            <a:xfrm rot="-7098761">
              <a:off x="2017288" y="2119014"/>
              <a:ext cx="3186593" cy="443061"/>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2310800" y="502561"/>
              <a:ext cx="1088221" cy="87057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txBox="1"/>
            <p:nvPr/>
          </p:nvSpPr>
          <p:spPr>
            <a:xfrm>
              <a:off x="2336298" y="528059"/>
              <a:ext cx="1037225" cy="819581"/>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0" i="0" u="none" strike="noStrike" cap="none">
                  <a:solidFill>
                    <a:schemeClr val="lt1"/>
                  </a:solidFill>
                  <a:latin typeface="Calibri"/>
                  <a:ea typeface="Calibri"/>
                  <a:cs typeface="Calibri"/>
                  <a:sym typeface="Calibri"/>
                </a:rPr>
                <a:t>Internet and social media</a:t>
              </a:r>
              <a:endParaRPr/>
            </a:p>
          </p:txBody>
        </p:sp>
        <p:sp>
          <p:nvSpPr>
            <p:cNvPr id="457" name="Google Shape;457;p7"/>
            <p:cNvSpPr/>
            <p:nvPr/>
          </p:nvSpPr>
          <p:spPr>
            <a:xfrm rot="-5886717">
              <a:off x="2843529" y="1814584"/>
              <a:ext cx="3230438" cy="443061"/>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3686718" y="1768"/>
              <a:ext cx="1088221" cy="87057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txBox="1"/>
            <p:nvPr/>
          </p:nvSpPr>
          <p:spPr>
            <a:xfrm>
              <a:off x="3712216" y="27266"/>
              <a:ext cx="1037225" cy="819581"/>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0" i="0" u="none" strike="noStrike" cap="none">
                  <a:solidFill>
                    <a:schemeClr val="lt1"/>
                  </a:solidFill>
                  <a:latin typeface="Calibri"/>
                  <a:ea typeface="Calibri"/>
                  <a:cs typeface="Calibri"/>
                  <a:sym typeface="Calibri"/>
                </a:rPr>
                <a:t>TV and radio broadcasts</a:t>
              </a:r>
              <a:endParaRPr/>
            </a:p>
          </p:txBody>
        </p:sp>
        <p:sp>
          <p:nvSpPr>
            <p:cNvPr id="460" name="Google Shape;460;p7"/>
            <p:cNvSpPr/>
            <p:nvPr/>
          </p:nvSpPr>
          <p:spPr>
            <a:xfrm rot="-4688512">
              <a:off x="3717750" y="1850984"/>
              <a:ext cx="3276361" cy="443061"/>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5150938" y="1768"/>
              <a:ext cx="1088221" cy="87057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txBox="1"/>
            <p:nvPr/>
          </p:nvSpPr>
          <p:spPr>
            <a:xfrm>
              <a:off x="5176436" y="27266"/>
              <a:ext cx="1037225" cy="819581"/>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0" i="0" u="none" strike="noStrike" cap="none">
                  <a:solidFill>
                    <a:schemeClr val="lt1"/>
                  </a:solidFill>
                  <a:latin typeface="Calibri"/>
                  <a:ea typeface="Calibri"/>
                  <a:cs typeface="Calibri"/>
                  <a:sym typeface="Calibri"/>
                </a:rPr>
                <a:t>Public officials</a:t>
              </a:r>
              <a:endParaRPr/>
            </a:p>
          </p:txBody>
        </p:sp>
        <p:sp>
          <p:nvSpPr>
            <p:cNvPr id="463" name="Google Shape;463;p7"/>
            <p:cNvSpPr/>
            <p:nvPr/>
          </p:nvSpPr>
          <p:spPr>
            <a:xfrm rot="-3503483">
              <a:off x="4541817" y="2129563"/>
              <a:ext cx="3318844" cy="443061"/>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6526855" y="502561"/>
              <a:ext cx="1088221" cy="870577"/>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txBox="1"/>
            <p:nvPr/>
          </p:nvSpPr>
          <p:spPr>
            <a:xfrm>
              <a:off x="6552353" y="528059"/>
              <a:ext cx="1037225" cy="819581"/>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0" i="0" u="none" strike="noStrike" cap="none">
                  <a:solidFill>
                    <a:schemeClr val="lt1"/>
                  </a:solidFill>
                  <a:latin typeface="Calibri"/>
                  <a:ea typeface="Calibri"/>
                  <a:cs typeface="Calibri"/>
                  <a:sym typeface="Calibri"/>
                </a:rPr>
                <a:t>NOAA Cone Graphic</a:t>
              </a:r>
              <a:endParaRPr/>
            </a:p>
          </p:txBody>
        </p:sp>
        <p:sp>
          <p:nvSpPr>
            <p:cNvPr id="466" name="Google Shape;466;p7"/>
            <p:cNvSpPr/>
            <p:nvPr/>
          </p:nvSpPr>
          <p:spPr>
            <a:xfrm rot="-2329520">
              <a:off x="5241511" y="2660717"/>
              <a:ext cx="3441764" cy="443061"/>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7648513" y="1443744"/>
              <a:ext cx="1088221" cy="87057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txBox="1"/>
            <p:nvPr/>
          </p:nvSpPr>
          <p:spPr>
            <a:xfrm>
              <a:off x="7674011" y="1469242"/>
              <a:ext cx="1037225" cy="819581"/>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0" i="0" u="none" strike="noStrike" cap="none">
                  <a:solidFill>
                    <a:schemeClr val="lt1"/>
                  </a:solidFill>
                  <a:latin typeface="Calibri"/>
                  <a:ea typeface="Calibri"/>
                  <a:cs typeface="Calibri"/>
                  <a:sym typeface="Calibri"/>
                </a:rPr>
                <a:t>NOAA watches and Warnings</a:t>
              </a:r>
              <a:endParaRPr/>
            </a:p>
          </p:txBody>
        </p:sp>
        <p:sp>
          <p:nvSpPr>
            <p:cNvPr id="469" name="Google Shape;469;p7"/>
            <p:cNvSpPr/>
            <p:nvPr/>
          </p:nvSpPr>
          <p:spPr>
            <a:xfrm rot="-1163444">
              <a:off x="5645651" y="3485785"/>
              <a:ext cx="3374799" cy="443061"/>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8380624" y="2711796"/>
              <a:ext cx="1088221" cy="87057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txBox="1"/>
            <p:nvPr/>
          </p:nvSpPr>
          <p:spPr>
            <a:xfrm>
              <a:off x="8406122" y="2737294"/>
              <a:ext cx="1037225" cy="819581"/>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0" i="0" u="none" strike="noStrike" cap="none">
                  <a:solidFill>
                    <a:schemeClr val="lt1"/>
                  </a:solidFill>
                  <a:latin typeface="Calibri"/>
                  <a:ea typeface="Calibri"/>
                  <a:cs typeface="Calibri"/>
                  <a:sym typeface="Calibri"/>
                </a:rPr>
                <a:t>NHC website</a:t>
              </a:r>
              <a:endParaRPr/>
            </a:p>
          </p:txBody>
        </p:sp>
        <p:sp>
          <p:nvSpPr>
            <p:cNvPr id="472" name="Google Shape;472;p7"/>
            <p:cNvSpPr/>
            <p:nvPr/>
          </p:nvSpPr>
          <p:spPr>
            <a:xfrm rot="-1396">
              <a:off x="5797017" y="4368217"/>
              <a:ext cx="3381977" cy="443061"/>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8634883" y="4153772"/>
              <a:ext cx="1088221" cy="87057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txBox="1"/>
            <p:nvPr/>
          </p:nvSpPr>
          <p:spPr>
            <a:xfrm>
              <a:off x="8660381" y="4179270"/>
              <a:ext cx="1037225" cy="819581"/>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0" i="0" u="none" strike="noStrike" cap="none">
                  <a:solidFill>
                    <a:schemeClr val="lt1"/>
                  </a:solidFill>
                  <a:latin typeface="Calibri"/>
                  <a:ea typeface="Calibri"/>
                  <a:cs typeface="Calibri"/>
                  <a:sym typeface="Calibri"/>
                </a:rPr>
                <a:t>NOAA text discussions and other products</a:t>
              </a:r>
              <a:endParaRPr/>
            </a:p>
          </p:txBody>
        </p:sp>
      </p:grpSp>
      <p:sp>
        <p:nvSpPr>
          <p:cNvPr id="475" name="Google Shape;475;p7"/>
          <p:cNvSpPr/>
          <p:nvPr/>
        </p:nvSpPr>
        <p:spPr>
          <a:xfrm>
            <a:off x="9011479" y="397433"/>
            <a:ext cx="2199860" cy="133847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dirty="0">
                <a:solidFill>
                  <a:schemeClr val="lt1"/>
                </a:solidFill>
                <a:latin typeface="Calibri"/>
                <a:ea typeface="Calibri"/>
                <a:cs typeface="Calibri"/>
                <a:sym typeface="Calibri"/>
              </a:rPr>
              <a:t>May not influence evacuation decisions on its own</a:t>
            </a:r>
            <a:endParaRPr dirty="0"/>
          </a:p>
        </p:txBody>
      </p:sp>
      <p:sp>
        <p:nvSpPr>
          <p:cNvPr id="476" name="Google Shape;476;p7"/>
          <p:cNvSpPr txBox="1"/>
          <p:nvPr/>
        </p:nvSpPr>
        <p:spPr>
          <a:xfrm>
            <a:off x="243690" y="151358"/>
            <a:ext cx="729353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Calibri"/>
                <a:ea typeface="Calibri"/>
                <a:cs typeface="Calibri"/>
                <a:sym typeface="Calibri"/>
              </a:rPr>
              <a:t>Factors Influencing Public Decision-Making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0"/>
        <p:cNvGrpSpPr/>
        <p:nvPr/>
      </p:nvGrpSpPr>
      <p:grpSpPr>
        <a:xfrm>
          <a:off x="0" y="0"/>
          <a:ext cx="0" cy="0"/>
          <a:chOff x="0" y="0"/>
          <a:chExt cx="0" cy="0"/>
        </a:xfrm>
      </p:grpSpPr>
      <p:sp>
        <p:nvSpPr>
          <p:cNvPr id="432" name="Google Shape;432;p6"/>
          <p:cNvSpPr txBox="1">
            <a:spLocks noGrp="1"/>
          </p:cNvSpPr>
          <p:nvPr>
            <p:ph type="title"/>
          </p:nvPr>
        </p:nvSpPr>
        <p:spPr>
          <a:xfrm>
            <a:off x="643468" y="623392"/>
            <a:ext cx="3363974" cy="1607060"/>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Calibri"/>
              <a:buNone/>
            </a:pPr>
            <a:r>
              <a:rPr lang="en-US" sz="2800" cap="none">
                <a:solidFill>
                  <a:schemeClr val="lt1"/>
                </a:solidFill>
                <a:latin typeface="Calibri"/>
                <a:ea typeface="Calibri"/>
                <a:cs typeface="Calibri"/>
                <a:sym typeface="Calibri"/>
              </a:rPr>
              <a:t>Literature </a:t>
            </a:r>
            <a:r>
              <a:rPr lang="en-US" sz="2800" cap="none"/>
              <a:t>R</a:t>
            </a:r>
            <a:r>
              <a:rPr lang="en-US" sz="2800" cap="none">
                <a:solidFill>
                  <a:schemeClr val="lt1"/>
                </a:solidFill>
                <a:latin typeface="Calibri"/>
                <a:ea typeface="Calibri"/>
                <a:cs typeface="Calibri"/>
                <a:sym typeface="Calibri"/>
              </a:rPr>
              <a:t>eview</a:t>
            </a:r>
            <a:endParaRPr/>
          </a:p>
        </p:txBody>
      </p:sp>
      <p:sp>
        <p:nvSpPr>
          <p:cNvPr id="434" name="Google Shape;43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200">
                <a:solidFill>
                  <a:schemeClr val="lt1"/>
                </a:solidFill>
              </a:rPr>
              <a:t>8</a:t>
            </a:fld>
            <a:endParaRPr sz="1200">
              <a:solidFill>
                <a:schemeClr val="lt1"/>
              </a:solidFill>
            </a:endParaRPr>
          </a:p>
        </p:txBody>
      </p:sp>
      <p:graphicFrame>
        <p:nvGraphicFramePr>
          <p:cNvPr id="435" name="Google Shape;435;p6"/>
          <p:cNvGraphicFramePr/>
          <p:nvPr>
            <p:extLst>
              <p:ext uri="{D42A27DB-BD31-4B8C-83A1-F6EECF244321}">
                <p14:modId xmlns:p14="http://schemas.microsoft.com/office/powerpoint/2010/main" val="2554408231"/>
              </p:ext>
            </p:extLst>
          </p:nvPr>
        </p:nvGraphicFramePr>
        <p:xfrm>
          <a:off x="1524001" y="903367"/>
          <a:ext cx="9703696" cy="5041245"/>
        </p:xfrm>
        <a:graphic>
          <a:graphicData uri="http://schemas.openxmlformats.org/drawingml/2006/table">
            <a:tbl>
              <a:tblPr firstRow="1" bandRow="1">
                <a:noFill/>
                <a:tableStyleId>{66C2509E-B103-4872-AD49-5E1C9E1F592D}</a:tableStyleId>
              </a:tblPr>
              <a:tblGrid>
                <a:gridCol w="3730958">
                  <a:extLst>
                    <a:ext uri="{9D8B030D-6E8A-4147-A177-3AD203B41FA5}">
                      <a16:colId xmlns:a16="http://schemas.microsoft.com/office/drawing/2014/main" val="20000"/>
                    </a:ext>
                  </a:extLst>
                </a:gridCol>
                <a:gridCol w="5972738">
                  <a:extLst>
                    <a:ext uri="{9D8B030D-6E8A-4147-A177-3AD203B41FA5}">
                      <a16:colId xmlns:a16="http://schemas.microsoft.com/office/drawing/2014/main" val="20001"/>
                    </a:ext>
                  </a:extLst>
                </a:gridCol>
              </a:tblGrid>
              <a:tr h="0">
                <a:tc>
                  <a:txBody>
                    <a:bodyPr/>
                    <a:lstStyle/>
                    <a:p>
                      <a:pPr marL="274320" marR="0" lvl="0" indent="0" algn="l" rtl="0">
                        <a:spcBef>
                          <a:spcPts val="0"/>
                        </a:spcBef>
                        <a:spcAft>
                          <a:spcPts val="0"/>
                        </a:spcAft>
                        <a:buNone/>
                      </a:pPr>
                      <a:r>
                        <a:rPr lang="en-US" sz="1800" b="1" cap="none">
                          <a:solidFill>
                            <a:schemeClr val="lt1"/>
                          </a:solidFill>
                        </a:rPr>
                        <a:t>Misunderstanding</a:t>
                      </a:r>
                      <a:endParaRPr sz="1800" b="1" cap="none">
                        <a:solidFill>
                          <a:schemeClr val="lt1"/>
                        </a:solidFill>
                        <a:latin typeface="Calibri"/>
                        <a:ea typeface="Calibri"/>
                        <a:cs typeface="Calibri"/>
                        <a:sym typeface="Calibri"/>
                      </a:endParaRPr>
                    </a:p>
                  </a:txBody>
                  <a:tcPr marL="0" marR="9825" marT="62450" marB="62450" anchor="ctr"/>
                </a:tc>
                <a:tc>
                  <a:txBody>
                    <a:bodyPr/>
                    <a:lstStyle/>
                    <a:p>
                      <a:pPr marL="0" marR="0" lvl="0" indent="0" algn="ctr" rtl="0">
                        <a:spcBef>
                          <a:spcPts val="0"/>
                        </a:spcBef>
                        <a:spcAft>
                          <a:spcPts val="0"/>
                        </a:spcAft>
                        <a:buNone/>
                      </a:pPr>
                      <a:r>
                        <a:rPr lang="en-US" sz="1800" b="1" cap="none">
                          <a:solidFill>
                            <a:schemeClr val="lt1"/>
                          </a:solidFill>
                        </a:rPr>
                        <a:t>Implication</a:t>
                      </a:r>
                      <a:endParaRPr sz="1800" b="1" cap="none">
                        <a:solidFill>
                          <a:schemeClr val="lt1"/>
                        </a:solidFill>
                        <a:latin typeface="Calibri"/>
                        <a:ea typeface="Calibri"/>
                        <a:cs typeface="Calibri"/>
                        <a:sym typeface="Calibri"/>
                      </a:endParaRPr>
                    </a:p>
                  </a:txBody>
                  <a:tcPr marL="0" marR="9825" marT="62450" marB="62450" anchor="ctr"/>
                </a:tc>
                <a:extLst>
                  <a:ext uri="{0D108BD9-81ED-4DB2-BD59-A6C34878D82A}">
                    <a16:rowId xmlns:a16="http://schemas.microsoft.com/office/drawing/2014/main" val="10000"/>
                  </a:ext>
                </a:extLst>
              </a:tr>
              <a:tr h="1043650">
                <a:tc>
                  <a:txBody>
                    <a:bodyPr/>
                    <a:lstStyle/>
                    <a:p>
                      <a:pPr marL="182880" marR="0" lvl="0" indent="0" algn="l" rtl="0">
                        <a:spcBef>
                          <a:spcPts val="0"/>
                        </a:spcBef>
                        <a:spcAft>
                          <a:spcPts val="0"/>
                        </a:spcAft>
                        <a:buNone/>
                      </a:pPr>
                      <a:r>
                        <a:rPr lang="en-US" sz="1800" cap="none" dirty="0">
                          <a:solidFill>
                            <a:schemeClr val="dk1"/>
                          </a:solidFill>
                        </a:rPr>
                        <a:t>Seeing the cone as an impact visualization </a:t>
                      </a:r>
                      <a:endParaRPr sz="1800" cap="none" dirty="0">
                        <a:solidFill>
                          <a:schemeClr val="dk1"/>
                        </a:solidFill>
                        <a:latin typeface="Calibri"/>
                        <a:ea typeface="Calibri"/>
                        <a:cs typeface="Calibri"/>
                        <a:sym typeface="Calibri"/>
                      </a:endParaRPr>
                    </a:p>
                  </a:txBody>
                  <a:tcPr marL="0" marR="83450" marT="41725" marB="41725" anchor="ctr"/>
                </a:tc>
                <a:tc>
                  <a:txBody>
                    <a:bodyPr/>
                    <a:lstStyle/>
                    <a:p>
                      <a:pPr marL="628650" marR="0" lvl="1" indent="-171450" algn="l" rtl="0">
                        <a:spcBef>
                          <a:spcPts val="0"/>
                        </a:spcBef>
                        <a:spcAft>
                          <a:spcPts val="0"/>
                        </a:spcAft>
                        <a:buClr>
                          <a:schemeClr val="dk1"/>
                        </a:buClr>
                        <a:buSzPts val="1700"/>
                        <a:buFont typeface="Arial"/>
                        <a:buChar char="•"/>
                      </a:pPr>
                      <a:r>
                        <a:rPr lang="en-US" sz="1800" u="none" strike="noStrike" cap="none">
                          <a:solidFill>
                            <a:schemeClr val="dk1"/>
                          </a:solidFill>
                        </a:rPr>
                        <a:t>Believing you are “safe” if located outside of the cone or “doomed” if inside the cone.</a:t>
                      </a:r>
                      <a:endParaRPr sz="1800" u="none" strike="noStrike" cap="none">
                        <a:solidFill>
                          <a:schemeClr val="dk1"/>
                        </a:solidFill>
                        <a:latin typeface="Calibri"/>
                        <a:ea typeface="Calibri"/>
                        <a:cs typeface="Calibri"/>
                        <a:sym typeface="Calibri"/>
                      </a:endParaRPr>
                    </a:p>
                  </a:txBody>
                  <a:tcPr marL="0" marR="125175" marT="125175" marB="125175"/>
                </a:tc>
                <a:extLst>
                  <a:ext uri="{0D108BD9-81ED-4DB2-BD59-A6C34878D82A}">
                    <a16:rowId xmlns:a16="http://schemas.microsoft.com/office/drawing/2014/main" val="10001"/>
                  </a:ext>
                </a:extLst>
              </a:tr>
              <a:tr h="1043650">
                <a:tc>
                  <a:txBody>
                    <a:bodyPr/>
                    <a:lstStyle/>
                    <a:p>
                      <a:pPr marL="182880" marR="0" lvl="0" indent="0" algn="l" rtl="0">
                        <a:spcBef>
                          <a:spcPts val="0"/>
                        </a:spcBef>
                        <a:spcAft>
                          <a:spcPts val="0"/>
                        </a:spcAft>
                        <a:buNone/>
                      </a:pPr>
                      <a:r>
                        <a:rPr lang="en-US" sz="1800" cap="none" dirty="0">
                          <a:solidFill>
                            <a:schemeClr val="dk1"/>
                          </a:solidFill>
                        </a:rPr>
                        <a:t>Equating the cone to storm size or intensity</a:t>
                      </a:r>
                      <a:endParaRPr sz="1800" cap="none" dirty="0">
                        <a:solidFill>
                          <a:schemeClr val="dk1"/>
                        </a:solidFill>
                        <a:latin typeface="Calibri"/>
                        <a:ea typeface="Calibri"/>
                        <a:cs typeface="Calibri"/>
                        <a:sym typeface="Calibri"/>
                      </a:endParaRPr>
                    </a:p>
                  </a:txBody>
                  <a:tcPr marL="49175" marR="83450" marT="41725" marB="41725" anchor="ctr"/>
                </a:tc>
                <a:tc>
                  <a:txBody>
                    <a:bodyPr/>
                    <a:lstStyle/>
                    <a:p>
                      <a:pPr marL="628650" marR="0" lvl="1" indent="-171450" algn="l" rtl="0">
                        <a:spcBef>
                          <a:spcPts val="0"/>
                        </a:spcBef>
                        <a:spcAft>
                          <a:spcPts val="0"/>
                        </a:spcAft>
                        <a:buClr>
                          <a:schemeClr val="dk1"/>
                        </a:buClr>
                        <a:buSzPts val="1700"/>
                        <a:buFont typeface="Arial"/>
                        <a:buChar char="•"/>
                      </a:pPr>
                      <a:r>
                        <a:rPr lang="en-US" sz="1800" u="none" strike="noStrike" cap="none">
                          <a:solidFill>
                            <a:schemeClr val="dk1"/>
                          </a:solidFill>
                        </a:rPr>
                        <a:t>Believing the hurricane is growing in size or strength as it approaches land. </a:t>
                      </a:r>
                      <a:endParaRPr sz="1800" u="none" strike="noStrike" cap="none">
                        <a:solidFill>
                          <a:schemeClr val="dk1"/>
                        </a:solidFill>
                        <a:latin typeface="Calibri"/>
                        <a:ea typeface="Calibri"/>
                        <a:cs typeface="Calibri"/>
                        <a:sym typeface="Calibri"/>
                      </a:endParaRPr>
                    </a:p>
                  </a:txBody>
                  <a:tcPr marL="49175" marR="125175" marT="125175" marB="125175"/>
                </a:tc>
                <a:extLst>
                  <a:ext uri="{0D108BD9-81ED-4DB2-BD59-A6C34878D82A}">
                    <a16:rowId xmlns:a16="http://schemas.microsoft.com/office/drawing/2014/main" val="10002"/>
                  </a:ext>
                </a:extLst>
              </a:tr>
              <a:tr h="2554725">
                <a:tc>
                  <a:txBody>
                    <a:bodyPr/>
                    <a:lstStyle/>
                    <a:p>
                      <a:pPr marL="182880" marR="0" lvl="0" indent="0" algn="l" rtl="0">
                        <a:spcBef>
                          <a:spcPts val="0"/>
                        </a:spcBef>
                        <a:spcAft>
                          <a:spcPts val="0"/>
                        </a:spcAft>
                        <a:buNone/>
                      </a:pPr>
                      <a:r>
                        <a:rPr lang="en-US" sz="1800" cap="none" dirty="0">
                          <a:solidFill>
                            <a:schemeClr val="dk1"/>
                          </a:solidFill>
                        </a:rPr>
                        <a:t>Focusing on the forecast track</a:t>
                      </a:r>
                    </a:p>
                    <a:p>
                      <a:pPr marL="182880" marR="0" lvl="0" indent="0" algn="l" rtl="0">
                        <a:spcBef>
                          <a:spcPts val="0"/>
                        </a:spcBef>
                        <a:spcAft>
                          <a:spcPts val="0"/>
                        </a:spcAft>
                        <a:buNone/>
                      </a:pPr>
                      <a:endParaRPr lang="en-US" sz="1800" cap="none" dirty="0">
                        <a:solidFill>
                          <a:schemeClr val="dk1"/>
                        </a:solidFill>
                        <a:latin typeface="Calibri"/>
                        <a:ea typeface="Calibri"/>
                        <a:cs typeface="Calibri"/>
                        <a:sym typeface="Calibri"/>
                      </a:endParaRPr>
                    </a:p>
                    <a:p>
                      <a:pPr marL="182880" marR="0" lvl="0" indent="0" algn="l" rtl="0">
                        <a:spcBef>
                          <a:spcPts val="0"/>
                        </a:spcBef>
                        <a:spcAft>
                          <a:spcPts val="0"/>
                        </a:spcAft>
                        <a:buNone/>
                      </a:pPr>
                      <a:endParaRPr lang="en-US" sz="1800" cap="none" dirty="0">
                        <a:solidFill>
                          <a:schemeClr val="dk1"/>
                        </a:solidFill>
                        <a:latin typeface="Calibri"/>
                        <a:ea typeface="Calibri"/>
                        <a:cs typeface="Calibri"/>
                        <a:sym typeface="Calibri"/>
                      </a:endParaRPr>
                    </a:p>
                    <a:p>
                      <a:pPr marL="182880" marR="0" lvl="0" indent="0" algn="l" rtl="0">
                        <a:spcBef>
                          <a:spcPts val="0"/>
                        </a:spcBef>
                        <a:spcAft>
                          <a:spcPts val="0"/>
                        </a:spcAft>
                        <a:buNone/>
                      </a:pPr>
                      <a:endParaRPr lang="en-US" sz="1800" cap="none" dirty="0">
                        <a:solidFill>
                          <a:schemeClr val="dk1"/>
                        </a:solidFill>
                        <a:latin typeface="Calibri"/>
                        <a:ea typeface="Calibri"/>
                        <a:cs typeface="Calibri"/>
                        <a:sym typeface="Calibri"/>
                      </a:endParaRPr>
                    </a:p>
                    <a:p>
                      <a:pPr marL="182880" marR="0" lvl="0" indent="0" algn="l" rtl="0">
                        <a:spcBef>
                          <a:spcPts val="0"/>
                        </a:spcBef>
                        <a:spcAft>
                          <a:spcPts val="0"/>
                        </a:spcAft>
                        <a:buNone/>
                      </a:pPr>
                      <a:endParaRPr lang="en-US" sz="1800" cap="none" dirty="0">
                        <a:solidFill>
                          <a:schemeClr val="dk1"/>
                        </a:solidFill>
                        <a:latin typeface="Calibri"/>
                        <a:ea typeface="Calibri"/>
                        <a:cs typeface="Calibri"/>
                        <a:sym typeface="Calibri"/>
                      </a:endParaRPr>
                    </a:p>
                    <a:p>
                      <a:pPr marL="182880" marR="0" lvl="0" indent="0" algn="l" rtl="0">
                        <a:spcBef>
                          <a:spcPts val="0"/>
                        </a:spcBef>
                        <a:spcAft>
                          <a:spcPts val="0"/>
                        </a:spcAft>
                        <a:buNone/>
                      </a:pPr>
                      <a:endParaRPr sz="1800" cap="none" dirty="0">
                        <a:solidFill>
                          <a:schemeClr val="dk1"/>
                        </a:solidFill>
                        <a:latin typeface="Calibri"/>
                        <a:ea typeface="Calibri"/>
                        <a:cs typeface="Calibri"/>
                        <a:sym typeface="Calibri"/>
                      </a:endParaRPr>
                    </a:p>
                  </a:txBody>
                  <a:tcPr marL="0" marR="83450" marT="41725" marB="41725" anchor="ctr"/>
                </a:tc>
                <a:tc>
                  <a:txBody>
                    <a:bodyPr/>
                    <a:lstStyle/>
                    <a:p>
                      <a:pPr marL="628650" marR="0" lvl="1" indent="-171450" algn="l" rtl="0">
                        <a:spcBef>
                          <a:spcPts val="0"/>
                        </a:spcBef>
                        <a:spcAft>
                          <a:spcPts val="0"/>
                        </a:spcAft>
                        <a:buClr>
                          <a:schemeClr val="dk1"/>
                        </a:buClr>
                        <a:buSzPts val="1700"/>
                        <a:buFont typeface="Arial"/>
                        <a:buChar char="•"/>
                      </a:pPr>
                      <a:r>
                        <a:rPr lang="en-US" sz="1800" u="none" strike="noStrike" cap="none" dirty="0">
                          <a:solidFill>
                            <a:schemeClr val="dk1"/>
                          </a:solidFill>
                        </a:rPr>
                        <a:t>Not recognizing that landfall/impacts could occur at adjacent locations.</a:t>
                      </a:r>
                      <a:endParaRPr sz="1800" dirty="0"/>
                    </a:p>
                    <a:p>
                      <a:pPr marL="628650" marR="0" lvl="1" indent="-171450" algn="l" rtl="0">
                        <a:spcBef>
                          <a:spcPts val="0"/>
                        </a:spcBef>
                        <a:spcAft>
                          <a:spcPts val="0"/>
                        </a:spcAft>
                        <a:buClr>
                          <a:schemeClr val="dk1"/>
                        </a:buClr>
                        <a:buSzPts val="1700"/>
                        <a:buFont typeface="Arial"/>
                        <a:buChar char="•"/>
                      </a:pPr>
                      <a:r>
                        <a:rPr lang="en-US" sz="1800" u="none" strike="noStrike" cap="none" dirty="0">
                          <a:solidFill>
                            <a:schemeClr val="dk1"/>
                          </a:solidFill>
                        </a:rPr>
                        <a:t>Loss of interest in a hurricane when a track shifts away from a person’s location.</a:t>
                      </a:r>
                      <a:endParaRPr sz="1800" dirty="0"/>
                    </a:p>
                    <a:p>
                      <a:pPr marL="628650" marR="0" lvl="1" indent="-171450" algn="l" rtl="0">
                        <a:spcBef>
                          <a:spcPts val="0"/>
                        </a:spcBef>
                        <a:spcAft>
                          <a:spcPts val="0"/>
                        </a:spcAft>
                        <a:buClr>
                          <a:schemeClr val="dk1"/>
                        </a:buClr>
                        <a:buSzPts val="1700"/>
                        <a:buFont typeface="Arial"/>
                        <a:buChar char="•"/>
                      </a:pPr>
                      <a:r>
                        <a:rPr lang="en-US" sz="1800" u="none" strike="noStrike" cap="none" dirty="0">
                          <a:solidFill>
                            <a:schemeClr val="dk1"/>
                          </a:solidFill>
                        </a:rPr>
                        <a:t>Not recognizing that a storm’s present track could change in the future. </a:t>
                      </a:r>
                      <a:endParaRPr sz="1800" u="none" strike="noStrike" cap="none" dirty="0">
                        <a:solidFill>
                          <a:schemeClr val="dk1"/>
                        </a:solidFill>
                        <a:latin typeface="Calibri"/>
                        <a:ea typeface="Calibri"/>
                        <a:cs typeface="Calibri"/>
                        <a:sym typeface="Calibri"/>
                      </a:endParaRPr>
                    </a:p>
                  </a:txBody>
                  <a:tcPr marL="0" marR="125175" marT="125175" marB="125175"/>
                </a:tc>
                <a:extLst>
                  <a:ext uri="{0D108BD9-81ED-4DB2-BD59-A6C34878D82A}">
                    <a16:rowId xmlns:a16="http://schemas.microsoft.com/office/drawing/2014/main" val="1000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00"/>
        <p:cNvGrpSpPr/>
        <p:nvPr/>
      </p:nvGrpSpPr>
      <p:grpSpPr>
        <a:xfrm>
          <a:off x="0" y="0"/>
          <a:ext cx="0" cy="0"/>
          <a:chOff x="0" y="0"/>
          <a:chExt cx="0" cy="0"/>
        </a:xfrm>
      </p:grpSpPr>
      <p:sp>
        <p:nvSpPr>
          <p:cNvPr id="501" name="Google Shape;501;p10"/>
          <p:cNvSpPr txBox="1">
            <a:spLocks noGrp="1"/>
          </p:cNvSpPr>
          <p:nvPr>
            <p:ph type="title"/>
          </p:nvPr>
        </p:nvSpPr>
        <p:spPr>
          <a:xfrm>
            <a:off x="363416" y="246186"/>
            <a:ext cx="11465168" cy="1037492"/>
          </a:xfrm>
          <a:prstGeom prst="rect">
            <a:avLst/>
          </a:prstGeom>
          <a:solidFill>
            <a:schemeClr val="accent1"/>
          </a:solid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3200"/>
              <a:buFont typeface="Calibri"/>
              <a:buNone/>
            </a:pPr>
            <a:r>
              <a:rPr lang="en-US" cap="none">
                <a:solidFill>
                  <a:schemeClr val="lt1"/>
                </a:solidFill>
              </a:rPr>
              <a:t>Visualizations</a:t>
            </a:r>
            <a:br>
              <a:rPr lang="en-US" cap="none">
                <a:solidFill>
                  <a:schemeClr val="lt1"/>
                </a:solidFill>
              </a:rPr>
            </a:br>
            <a:endParaRPr cap="none">
              <a:solidFill>
                <a:schemeClr val="lt1"/>
              </a:solidFill>
            </a:endParaRPr>
          </a:p>
        </p:txBody>
      </p:sp>
      <p:pic>
        <p:nvPicPr>
          <p:cNvPr id="505" name="Google Shape;505;p10"/>
          <p:cNvPicPr preferRelativeResize="0"/>
          <p:nvPr/>
        </p:nvPicPr>
        <p:blipFill rotWithShape="1">
          <a:blip r:embed="rId3">
            <a:alphaModFix/>
          </a:blip>
          <a:srcRect/>
          <a:stretch/>
        </p:blipFill>
        <p:spPr>
          <a:xfrm>
            <a:off x="993857" y="1502871"/>
            <a:ext cx="2729605" cy="2127553"/>
          </a:xfrm>
          <a:prstGeom prst="rect">
            <a:avLst/>
          </a:prstGeom>
          <a:noFill/>
          <a:ln>
            <a:noFill/>
          </a:ln>
        </p:spPr>
      </p:pic>
      <p:sp>
        <p:nvSpPr>
          <p:cNvPr id="506" name="Google Shape;506;p10"/>
          <p:cNvSpPr txBox="1"/>
          <p:nvPr/>
        </p:nvSpPr>
        <p:spPr>
          <a:xfrm>
            <a:off x="3836107" y="2937344"/>
            <a:ext cx="238953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dk1"/>
                </a:solidFill>
                <a:latin typeface="Calibri"/>
                <a:ea typeface="Calibri"/>
                <a:cs typeface="Calibri"/>
                <a:sym typeface="Calibri"/>
              </a:rPr>
              <a:t>Source: Cox, J., House, D., and Lindell, M. (2013). Visualizing Uncertainty in Predicted Hurricane Tracks. </a:t>
            </a:r>
            <a:r>
              <a:rPr lang="en-US" sz="900" i="1" dirty="0">
                <a:solidFill>
                  <a:schemeClr val="dk1"/>
                </a:solidFill>
                <a:latin typeface="Calibri"/>
                <a:ea typeface="Calibri"/>
                <a:cs typeface="Calibri"/>
                <a:sym typeface="Calibri"/>
              </a:rPr>
              <a:t>International Journal for Uncertainty Quantification</a:t>
            </a:r>
            <a:r>
              <a:rPr lang="en-US" sz="900" dirty="0">
                <a:solidFill>
                  <a:schemeClr val="dk1"/>
                </a:solidFill>
                <a:latin typeface="Calibri"/>
                <a:ea typeface="Calibri"/>
                <a:cs typeface="Calibri"/>
                <a:sym typeface="Calibri"/>
              </a:rPr>
              <a:t>, 3(2): 143–156.  </a:t>
            </a:r>
            <a:endParaRPr sz="900" dirty="0">
              <a:solidFill>
                <a:schemeClr val="dk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A0D7082C-140D-4336-A8E4-C974B5651F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3084" y="1502871"/>
            <a:ext cx="3794439" cy="4734953"/>
          </a:xfrm>
          <a:prstGeom prst="rect">
            <a:avLst/>
          </a:prstGeom>
          <a:noFill/>
        </p:spPr>
      </p:pic>
      <p:sp>
        <p:nvSpPr>
          <p:cNvPr id="16" name="TextBox 15">
            <a:extLst>
              <a:ext uri="{FF2B5EF4-FFF2-40B4-BE49-F238E27FC236}">
                <a16:creationId xmlns:a16="http://schemas.microsoft.com/office/drawing/2014/main" id="{38B0B358-F6AB-48D9-B6FC-E7F30EA05B4D}"/>
              </a:ext>
            </a:extLst>
          </p:cNvPr>
          <p:cNvSpPr txBox="1"/>
          <p:nvPr/>
        </p:nvSpPr>
        <p:spPr>
          <a:xfrm>
            <a:off x="9600303" y="4621997"/>
            <a:ext cx="1696278" cy="1615827"/>
          </a:xfrm>
          <a:prstGeom prst="rect">
            <a:avLst/>
          </a:prstGeom>
          <a:noFill/>
        </p:spPr>
        <p:txBody>
          <a:bodyPr wrap="square">
            <a:spAutoFit/>
          </a:bodyPr>
          <a:lstStyle/>
          <a:p>
            <a:pPr marL="0" marR="0">
              <a:spcBef>
                <a:spcPts val="0"/>
              </a:spcBef>
              <a:spcAft>
                <a:spcPts val="12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Source: Radford, L., </a:t>
            </a:r>
            <a:r>
              <a:rPr lang="en-US" sz="900" dirty="0" err="1">
                <a:effectLst/>
                <a:latin typeface="Calibri" panose="020F0502020204030204" pitchFamily="34" charset="0"/>
                <a:ea typeface="Times New Roman" panose="02020603050405020304" pitchFamily="18" charset="0"/>
                <a:cs typeface="Times New Roman" panose="02020603050405020304" pitchFamily="18" charset="0"/>
              </a:rPr>
              <a:t>Senkbeil</a:t>
            </a:r>
            <a:r>
              <a:rPr lang="en-US" sz="900" dirty="0">
                <a:effectLst/>
                <a:latin typeface="Calibri" panose="020F0502020204030204" pitchFamily="34" charset="0"/>
                <a:ea typeface="Times New Roman" panose="02020603050405020304" pitchFamily="18" charset="0"/>
                <a:cs typeface="Times New Roman" panose="02020603050405020304" pitchFamily="18" charset="0"/>
              </a:rPr>
              <a:t>, J.S., and Rockman, M. (2013). Suggestions for Alternative Tropical Cyclone Warning Graphics in the USA. Disaster Prevention and Management: An International Journal, 22(3): 192–209. </a:t>
            </a:r>
            <a:r>
              <a:rPr lang="en-US" sz="9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rPr>
              <a:t>https://www.emeraldinsight.com/doi/abs/10.1108/DPM-06-2012-0064</a:t>
            </a:r>
            <a:r>
              <a:rPr lang="en-US" sz="9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85E3E9B5-5557-44EB-AE0D-6C049C349069}"/>
              </a:ext>
            </a:extLst>
          </p:cNvPr>
          <p:cNvPicPr/>
          <p:nvPr/>
        </p:nvPicPr>
        <p:blipFill>
          <a:blip r:embed="rId6">
            <a:extLst>
              <a:ext uri="{28A0092B-C50C-407E-A947-70E740481C1C}">
                <a14:useLocalDpi xmlns:a14="http://schemas.microsoft.com/office/drawing/2010/main" val="0"/>
              </a:ext>
            </a:extLst>
          </a:blip>
          <a:stretch>
            <a:fillRect/>
          </a:stretch>
        </p:blipFill>
        <p:spPr>
          <a:xfrm>
            <a:off x="942327" y="3870347"/>
            <a:ext cx="6309374" cy="1716792"/>
          </a:xfrm>
          <a:prstGeom prst="rect">
            <a:avLst/>
          </a:prstGeom>
        </p:spPr>
      </p:pic>
      <p:sp>
        <p:nvSpPr>
          <p:cNvPr id="19" name="TextBox 18">
            <a:extLst>
              <a:ext uri="{FF2B5EF4-FFF2-40B4-BE49-F238E27FC236}">
                <a16:creationId xmlns:a16="http://schemas.microsoft.com/office/drawing/2014/main" id="{0B72F620-190D-4E1A-9986-F56CC87D4257}"/>
              </a:ext>
            </a:extLst>
          </p:cNvPr>
          <p:cNvSpPr txBox="1"/>
          <p:nvPr/>
        </p:nvSpPr>
        <p:spPr>
          <a:xfrm>
            <a:off x="942327" y="5729993"/>
            <a:ext cx="6096000" cy="507831"/>
          </a:xfrm>
          <a:prstGeom prst="rect">
            <a:avLst/>
          </a:prstGeom>
          <a:noFill/>
        </p:spPr>
        <p:txBody>
          <a:bodyPr wrap="square">
            <a:spAutoFit/>
          </a:bodyPr>
          <a:lstStyle/>
          <a:p>
            <a:pPr marL="0" marR="0">
              <a:spcBef>
                <a:spcPts val="0"/>
              </a:spcBef>
              <a:spcAft>
                <a:spcPts val="1200"/>
              </a:spcAft>
            </a:pPr>
            <a:r>
              <a:rPr lang="en-US" sz="900" dirty="0">
                <a:effectLst/>
                <a:latin typeface="Calibri" panose="020F0502020204030204" pitchFamily="34" charset="0"/>
                <a:ea typeface="Times New Roman" panose="02020603050405020304" pitchFamily="18" charset="0"/>
                <a:cs typeface="Times New Roman" panose="02020603050405020304" pitchFamily="18" charset="0"/>
              </a:rPr>
              <a:t>Source: Liu, L., Boone, A.P., </a:t>
            </a:r>
            <a:r>
              <a:rPr lang="en-US" sz="900" dirty="0" err="1">
                <a:effectLst/>
                <a:latin typeface="Calibri" panose="020F0502020204030204" pitchFamily="34" charset="0"/>
                <a:ea typeface="Times New Roman" panose="02020603050405020304" pitchFamily="18" charset="0"/>
                <a:cs typeface="Times New Roman" panose="02020603050405020304" pitchFamily="18" charset="0"/>
              </a:rPr>
              <a:t>Ruginski</a:t>
            </a:r>
            <a:r>
              <a:rPr lang="en-US" sz="900" dirty="0">
                <a:effectLst/>
                <a:latin typeface="Calibri" panose="020F0502020204030204" pitchFamily="34" charset="0"/>
                <a:ea typeface="Times New Roman" panose="02020603050405020304" pitchFamily="18" charset="0"/>
                <a:cs typeface="Times New Roman" panose="02020603050405020304" pitchFamily="18" charset="0"/>
              </a:rPr>
              <a:t>, I.T., Padilla, L., Hegarty, M., Creem-Regehr, S.H., Thompson, W.B., Yuksel, C., and House, D.H. (2017). </a:t>
            </a:r>
            <a:r>
              <a:rPr lang="en-US" sz="900" dirty="0">
                <a:effectLst/>
                <a:latin typeface="Calibri" panose="020F0502020204030204" pitchFamily="34" charset="0"/>
                <a:ea typeface="Arial" panose="020B0604020202020204" pitchFamily="34" charset="0"/>
                <a:cs typeface="Times New Roman" panose="02020603050405020304" pitchFamily="18" charset="0"/>
              </a:rPr>
              <a:t>Uncertainty Visualization by Representative Sampling from Prediction Ensembles. </a:t>
            </a:r>
            <a:r>
              <a:rPr lang="en-US" sz="900" i="1" dirty="0">
                <a:effectLst/>
                <a:latin typeface="Calibri" panose="020F0502020204030204" pitchFamily="34" charset="0"/>
                <a:ea typeface="Arial" panose="020B0604020202020204" pitchFamily="34" charset="0"/>
                <a:cs typeface="Times New Roman" panose="02020603050405020304" pitchFamily="18" charset="0"/>
              </a:rPr>
              <a:t>IEEE Transactions on Visualization and Computer Graphics</a:t>
            </a:r>
            <a:r>
              <a:rPr lang="en-US" sz="900" dirty="0">
                <a:effectLst/>
                <a:latin typeface="Calibri" panose="020F0502020204030204" pitchFamily="34" charset="0"/>
                <a:ea typeface="Arial" panose="020B0604020202020204" pitchFamily="34" charset="0"/>
                <a:cs typeface="Times New Roman" panose="02020603050405020304" pitchFamily="18" charset="0"/>
              </a:rPr>
              <a:t>, 23(9): 2165–2178. </a:t>
            </a:r>
            <a:r>
              <a:rPr lang="en-US" sz="900" u="sng" dirty="0">
                <a:solidFill>
                  <a:srgbClr val="0000FF"/>
                </a:solidFill>
                <a:effectLst/>
                <a:latin typeface="Calibri" panose="020F0502020204030204" pitchFamily="34" charset="0"/>
                <a:ea typeface="Arial" panose="020B0604020202020204" pitchFamily="34" charset="0"/>
                <a:cs typeface="Times New Roman" panose="02020603050405020304" pitchFamily="18" charset="0"/>
                <a:hlinkClick r:id="rId7"/>
              </a:rPr>
              <a:t>https://doi.org/10.1109/TVCG.2016.2607204</a:t>
            </a:r>
            <a:r>
              <a:rPr lang="en-US" sz="900" dirty="0">
                <a:effectLst/>
                <a:latin typeface="Calibri" panose="020F0502020204030204" pitchFamily="34" charset="0"/>
                <a:ea typeface="Arial" panose="020B0604020202020204" pitchFamily="34" charset="0"/>
                <a:cs typeface="Times New Roman" panose="02020603050405020304" pitchFamily="18" charset="0"/>
              </a:rPr>
              <a:t> </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Arrow: Down 7">
            <a:extLst>
              <a:ext uri="{FF2B5EF4-FFF2-40B4-BE49-F238E27FC236}">
                <a16:creationId xmlns:a16="http://schemas.microsoft.com/office/drawing/2014/main" id="{A4C6E133-DF42-47F7-A494-6A9181402A57}"/>
              </a:ext>
            </a:extLst>
          </p:cNvPr>
          <p:cNvSpPr/>
          <p:nvPr/>
        </p:nvSpPr>
        <p:spPr>
          <a:xfrm rot="3305032">
            <a:off x="5470958" y="3665166"/>
            <a:ext cx="484632" cy="9643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850</TotalTime>
  <Words>3057</Words>
  <Application>Microsoft Office PowerPoint</Application>
  <PresentationFormat>Widescreen</PresentationFormat>
  <Paragraphs>240</Paragraphs>
  <Slides>35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Calibri</vt:lpstr>
      <vt:lpstr>Arial</vt:lpstr>
      <vt:lpstr>Open Sans</vt:lpstr>
      <vt:lpstr>Noto Sans Symbols</vt:lpstr>
      <vt:lpstr>Office Theme</vt:lpstr>
      <vt:lpstr>Office Theme</vt:lpstr>
      <vt:lpstr>Cone of Uncertainty</vt:lpstr>
      <vt:lpstr>Research Team</vt:lpstr>
      <vt:lpstr>What Is the Cone Graphic?</vt:lpstr>
      <vt:lpstr>Study Purposes</vt:lpstr>
      <vt:lpstr>Approach</vt:lpstr>
      <vt:lpstr>Literature Review</vt:lpstr>
      <vt:lpstr>PowerPoint Presentation</vt:lpstr>
      <vt:lpstr>Literature Review</vt:lpstr>
      <vt:lpstr>Visualizations </vt:lpstr>
      <vt:lpstr>Interviews with International Meteorologists</vt:lpstr>
      <vt:lpstr>    Participants   </vt:lpstr>
      <vt:lpstr>Strengths and Weaknesses</vt:lpstr>
      <vt:lpstr>Ideas for Enhancements</vt:lpstr>
      <vt:lpstr>Web-Based Sector Survey</vt:lpstr>
      <vt:lpstr>Survey Respondents</vt:lpstr>
      <vt:lpstr>Key Topics Assessed</vt:lpstr>
      <vt:lpstr>Survey Findings:  Familiarity and Importance</vt:lpstr>
      <vt:lpstr>Survey Findings: Misunderstandings</vt:lpstr>
      <vt:lpstr>Survey Findings: Respondents with Prior Storm Experience </vt:lpstr>
      <vt:lpstr>Survey Findings: Marine Sector</vt:lpstr>
      <vt:lpstr>Survey Findings: Energy and Utilities</vt:lpstr>
      <vt:lpstr>Survey Findings: Transportation   </vt:lpstr>
      <vt:lpstr>Key Overarching Findings</vt:lpstr>
      <vt:lpstr>Familiar</vt:lpstr>
      <vt:lpstr>Valuable</vt:lpstr>
      <vt:lpstr>Misinterpreted</vt:lpstr>
      <vt:lpstr>One of Many Pieces of Information</vt:lpstr>
      <vt:lpstr>Some Over-Reliance?</vt:lpstr>
      <vt:lpstr>The Paradox</vt:lpstr>
      <vt:lpstr>Looking Ahead</vt:lpstr>
      <vt:lpstr>PowerPoint Presentation</vt:lpstr>
      <vt:lpstr>Can One Graphic Do It All?</vt:lpstr>
      <vt:lpstr>PowerPoint Presentation</vt:lpstr>
      <vt:lpstr>Test with User Groups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Cone of Uncertainty</dc:title>
  <dc:creator>Linda Girardi</dc:creator>
  <cp:lastModifiedBy>Linda Girardi</cp:lastModifiedBy>
  <cp:revision>49</cp:revision>
  <dcterms:created xsi:type="dcterms:W3CDTF">2020-09-23T12:40:44Z</dcterms:created>
  <dcterms:modified xsi:type="dcterms:W3CDTF">2020-10-15T16:39:30Z</dcterms:modified>
</cp:coreProperties>
</file>