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0"/>
  </p:notesMasterIdLst>
  <p:sldIdLst>
    <p:sldId id="258" r:id="rId3"/>
    <p:sldId id="272" r:id="rId4"/>
    <p:sldId id="259" r:id="rId5"/>
    <p:sldId id="274" r:id="rId6"/>
    <p:sldId id="273" r:id="rId7"/>
    <p:sldId id="276" r:id="rId8"/>
    <p:sldId id="277" r:id="rId9"/>
    <p:sldId id="279" r:id="rId10"/>
    <p:sldId id="280" r:id="rId11"/>
    <p:sldId id="275" r:id="rId12"/>
    <p:sldId id="281" r:id="rId13"/>
    <p:sldId id="282" r:id="rId14"/>
    <p:sldId id="283" r:id="rId15"/>
    <p:sldId id="263" r:id="rId16"/>
    <p:sldId id="284" r:id="rId17"/>
    <p:sldId id="290" r:id="rId18"/>
    <p:sldId id="260" r:id="rId19"/>
    <p:sldId id="285" r:id="rId20"/>
    <p:sldId id="287" r:id="rId21"/>
    <p:sldId id="288" r:id="rId22"/>
    <p:sldId id="289" r:id="rId23"/>
    <p:sldId id="296" r:id="rId24"/>
    <p:sldId id="267" r:id="rId25"/>
    <p:sldId id="294" r:id="rId26"/>
    <p:sldId id="293" r:id="rId27"/>
    <p:sldId id="269"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99DAC-6579-4B0F-9FCC-DB77608C3D58}" type="datetimeFigureOut">
              <a:rPr lang="en-US" smtClean="0"/>
              <a:t>11/14/2017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AB76F-E49E-4E5B-B297-A4DF6AD04E9B}" type="slidenum">
              <a:rPr lang="en-US" smtClean="0"/>
              <a:t>‹#›</a:t>
            </a:fld>
            <a:endParaRPr lang="en-US"/>
          </a:p>
        </p:txBody>
      </p:sp>
    </p:spTree>
    <p:extLst>
      <p:ext uri="{BB962C8B-B14F-4D97-AF65-F5344CB8AC3E}">
        <p14:creationId xmlns:p14="http://schemas.microsoft.com/office/powerpoint/2010/main" val="4286393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the video, you can clearly see the impact of the tornado, but you also saw several players mentioned as part of a warning system. You see the television station talking about a tornado warning right off the bat, then you see the mention of when outdoor warning sirens were activated. You also hear radio traffic of first responders and storm spotters talking about the current position of a tornado. What you see is everyone working together as part of a warning system, intentional or not. The point of a warning system is to get people that are in harm’s way to take action. If you look at the stats from this event, many people did take action. Things could certainly have been worse.</a:t>
            </a:r>
          </a:p>
        </p:txBody>
      </p:sp>
      <p:sp>
        <p:nvSpPr>
          <p:cNvPr id="4" name="Slide Number Placeholder 3"/>
          <p:cNvSpPr>
            <a:spLocks noGrp="1"/>
          </p:cNvSpPr>
          <p:nvPr>
            <p:ph type="sldNum" sz="quarter" idx="10"/>
          </p:nvPr>
        </p:nvSpPr>
        <p:spPr/>
        <p:txBody>
          <a:bodyPr/>
          <a:lstStyle/>
          <a:p>
            <a:fld id="{DABAB76F-E49E-4E5B-B297-A4DF6AD04E9B}" type="slidenum">
              <a:rPr lang="en-US" smtClean="0"/>
              <a:t>4</a:t>
            </a:fld>
            <a:endParaRPr lang="en-US"/>
          </a:p>
        </p:txBody>
      </p:sp>
    </p:spTree>
    <p:extLst>
      <p:ext uri="{BB962C8B-B14F-4D97-AF65-F5344CB8AC3E}">
        <p14:creationId xmlns:p14="http://schemas.microsoft.com/office/powerpoint/2010/main" val="3078805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team looked at the dissemination of warning information in the Integrated Warning Team network during the tornado outbreak of May 15</a:t>
            </a:r>
            <a:r>
              <a:rPr lang="en-US" baseline="30000" dirty="0"/>
              <a:t>th</a:t>
            </a:r>
            <a:r>
              <a:rPr lang="en-US" dirty="0"/>
              <a:t>, 2013. We focused on where all information relevant to severe storms was communicated within the IWT. We analyzed communications on a fairly broad scale treating each component of the IWT as one large “node” or point of contact for analysis. </a:t>
            </a:r>
          </a:p>
        </p:txBody>
      </p:sp>
      <p:sp>
        <p:nvSpPr>
          <p:cNvPr id="4" name="Slide Number Placeholder 3"/>
          <p:cNvSpPr>
            <a:spLocks noGrp="1"/>
          </p:cNvSpPr>
          <p:nvPr>
            <p:ph type="sldNum" sz="quarter" idx="10"/>
          </p:nvPr>
        </p:nvSpPr>
        <p:spPr/>
        <p:txBody>
          <a:bodyPr/>
          <a:lstStyle/>
          <a:p>
            <a:fld id="{DABAB76F-E49E-4E5B-B297-A4DF6AD04E9B}" type="slidenum">
              <a:rPr lang="en-US" smtClean="0"/>
              <a:t>13</a:t>
            </a:fld>
            <a:endParaRPr lang="en-US"/>
          </a:p>
        </p:txBody>
      </p:sp>
    </p:spTree>
    <p:extLst>
      <p:ext uri="{BB962C8B-B14F-4D97-AF65-F5344CB8AC3E}">
        <p14:creationId xmlns:p14="http://schemas.microsoft.com/office/powerpoint/2010/main" val="803385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all of the data, we can go beyond tallying up survey results and take a deeper look at the flow of information related to this tornado utilizing social network analysis. </a:t>
            </a:r>
          </a:p>
        </p:txBody>
      </p:sp>
      <p:sp>
        <p:nvSpPr>
          <p:cNvPr id="4" name="Slide Number Placeholder 3"/>
          <p:cNvSpPr>
            <a:spLocks noGrp="1"/>
          </p:cNvSpPr>
          <p:nvPr>
            <p:ph type="sldNum" sz="quarter" idx="10"/>
          </p:nvPr>
        </p:nvSpPr>
        <p:spPr/>
        <p:txBody>
          <a:bodyPr/>
          <a:lstStyle/>
          <a:p>
            <a:fld id="{DABAB76F-E49E-4E5B-B297-A4DF6AD04E9B}" type="slidenum">
              <a:rPr lang="en-US" smtClean="0"/>
              <a:t>15</a:t>
            </a:fld>
            <a:endParaRPr lang="en-US"/>
          </a:p>
        </p:txBody>
      </p:sp>
    </p:spTree>
    <p:extLst>
      <p:ext uri="{BB962C8B-B14F-4D97-AF65-F5344CB8AC3E}">
        <p14:creationId xmlns:p14="http://schemas.microsoft.com/office/powerpoint/2010/main" val="3354521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animation of tracking the communication of a tornado warning through the analysis network. The warning forecaster receives input from radar, colleagues in the office, the HAM radio operators, online chasers and local TV stations. That person issues the tornado warning. The warning sets off WEA, OWS, Weather Apps and is communicated by all local TV stations. That information starts to bounce around the network</a:t>
            </a:r>
          </a:p>
        </p:txBody>
      </p:sp>
      <p:sp>
        <p:nvSpPr>
          <p:cNvPr id="4" name="Slide Number Placeholder 3"/>
          <p:cNvSpPr>
            <a:spLocks noGrp="1"/>
          </p:cNvSpPr>
          <p:nvPr>
            <p:ph type="sldNum" sz="quarter" idx="10"/>
          </p:nvPr>
        </p:nvSpPr>
        <p:spPr/>
        <p:txBody>
          <a:bodyPr/>
          <a:lstStyle/>
          <a:p>
            <a:fld id="{DABAB76F-E49E-4E5B-B297-A4DF6AD04E9B}" type="slidenum">
              <a:rPr lang="en-US" smtClean="0"/>
              <a:t>16</a:t>
            </a:fld>
            <a:endParaRPr lang="en-US"/>
          </a:p>
        </p:txBody>
      </p:sp>
    </p:spTree>
    <p:extLst>
      <p:ext uri="{BB962C8B-B14F-4D97-AF65-F5344CB8AC3E}">
        <p14:creationId xmlns:p14="http://schemas.microsoft.com/office/powerpoint/2010/main" val="101878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“where did you get information from?”</a:t>
            </a:r>
          </a:p>
        </p:txBody>
      </p:sp>
      <p:sp>
        <p:nvSpPr>
          <p:cNvPr id="4" name="Slide Number Placeholder 3"/>
          <p:cNvSpPr>
            <a:spLocks noGrp="1"/>
          </p:cNvSpPr>
          <p:nvPr>
            <p:ph type="sldNum" sz="quarter" idx="10"/>
          </p:nvPr>
        </p:nvSpPr>
        <p:spPr/>
        <p:txBody>
          <a:bodyPr/>
          <a:lstStyle/>
          <a:p>
            <a:fld id="{DABAB76F-E49E-4E5B-B297-A4DF6AD04E9B}" type="slidenum">
              <a:rPr lang="en-US" smtClean="0"/>
              <a:t>19</a:t>
            </a:fld>
            <a:endParaRPr lang="en-US"/>
          </a:p>
        </p:txBody>
      </p:sp>
    </p:spTree>
    <p:extLst>
      <p:ext uri="{BB962C8B-B14F-4D97-AF65-F5344CB8AC3E}">
        <p14:creationId xmlns:p14="http://schemas.microsoft.com/office/powerpoint/2010/main" val="3066663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Identifies important conduits of information. Note, this is not necessarily the most important communicator, but if these points break down, there will likely be a massive disruption of information within the network. Another way to look at this metric is a measure of network vulnerability. Note that the TV stations are not listed as a big vulnerability in the network despite being extremely important communicators. This is actually a huge credit to the local area TV networks; they were all broadcasting the same message at the same time. By broadcasting a consistent message between the NWS, EMs, and Public, they effectively reduced their network vulnerability and improved the resilience of the network! Also note that one way methods of communication really fall off here because there’s no way for these nodes to get information back after sending it out. For instance, WEA and OWS systems can’t receive information from the public. </a:t>
            </a:r>
          </a:p>
        </p:txBody>
      </p:sp>
      <p:sp>
        <p:nvSpPr>
          <p:cNvPr id="4" name="Slide Number Placeholder 3"/>
          <p:cNvSpPr>
            <a:spLocks noGrp="1"/>
          </p:cNvSpPr>
          <p:nvPr>
            <p:ph type="sldNum" sz="quarter" idx="10"/>
          </p:nvPr>
        </p:nvSpPr>
        <p:spPr/>
        <p:txBody>
          <a:bodyPr/>
          <a:lstStyle/>
          <a:p>
            <a:fld id="{DABAB76F-E49E-4E5B-B297-A4DF6AD04E9B}" type="slidenum">
              <a:rPr lang="en-US" smtClean="0"/>
              <a:t>20</a:t>
            </a:fld>
            <a:endParaRPr lang="en-US"/>
          </a:p>
        </p:txBody>
      </p:sp>
    </p:spTree>
    <p:extLst>
      <p:ext uri="{BB962C8B-B14F-4D97-AF65-F5344CB8AC3E}">
        <p14:creationId xmlns:p14="http://schemas.microsoft.com/office/powerpoint/2010/main" val="3879234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Identifies the most effective communicators of the message. Note the NWS forecaster that issued the warning dramatically falls off the map here. This shows that issuing the warning has an impact, but once that warning is communicated, the message is largely in the hands of other parties or members of the IWT. Family is once again blown out of proportion here, but I think this demonstrates how important it is for the IWT to communicate a consistent message. The public is communicating back and forth with family and friends while participating on social media and getting new information from the IWT</a:t>
            </a:r>
          </a:p>
        </p:txBody>
      </p:sp>
      <p:sp>
        <p:nvSpPr>
          <p:cNvPr id="4" name="Slide Number Placeholder 3"/>
          <p:cNvSpPr>
            <a:spLocks noGrp="1"/>
          </p:cNvSpPr>
          <p:nvPr>
            <p:ph type="sldNum" sz="quarter" idx="10"/>
          </p:nvPr>
        </p:nvSpPr>
        <p:spPr/>
        <p:txBody>
          <a:bodyPr/>
          <a:lstStyle/>
          <a:p>
            <a:fld id="{DABAB76F-E49E-4E5B-B297-A4DF6AD04E9B}" type="slidenum">
              <a:rPr lang="en-US" smtClean="0"/>
              <a:t>21</a:t>
            </a:fld>
            <a:endParaRPr lang="en-US"/>
          </a:p>
        </p:txBody>
      </p:sp>
    </p:spTree>
    <p:extLst>
      <p:ext uri="{BB962C8B-B14F-4D97-AF65-F5344CB8AC3E}">
        <p14:creationId xmlns:p14="http://schemas.microsoft.com/office/powerpoint/2010/main" val="1736125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was being communicated to the most frequently.</a:t>
            </a:r>
          </a:p>
        </p:txBody>
      </p:sp>
      <p:sp>
        <p:nvSpPr>
          <p:cNvPr id="4" name="Slide Number Placeholder 3"/>
          <p:cNvSpPr>
            <a:spLocks noGrp="1"/>
          </p:cNvSpPr>
          <p:nvPr>
            <p:ph type="sldNum" sz="quarter" idx="10"/>
          </p:nvPr>
        </p:nvSpPr>
        <p:spPr/>
        <p:txBody>
          <a:bodyPr/>
          <a:lstStyle/>
          <a:p>
            <a:fld id="{DABAB76F-E49E-4E5B-B297-A4DF6AD04E9B}" type="slidenum">
              <a:rPr lang="en-US" smtClean="0"/>
              <a:t>22</a:t>
            </a:fld>
            <a:endParaRPr lang="en-US"/>
          </a:p>
        </p:txBody>
      </p:sp>
    </p:spTree>
    <p:extLst>
      <p:ext uri="{BB962C8B-B14F-4D97-AF65-F5344CB8AC3E}">
        <p14:creationId xmlns:p14="http://schemas.microsoft.com/office/powerpoint/2010/main" val="275970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points here:</a:t>
            </a:r>
          </a:p>
          <a:p>
            <a:r>
              <a:rPr lang="en-US" dirty="0"/>
              <a:t>The survey results indicate a similar ratings sampling as TV ratings sampled during the time of the tornado.</a:t>
            </a:r>
          </a:p>
          <a:p>
            <a:r>
              <a:rPr lang="en-US" dirty="0"/>
              <a:t>The survey results suggest that people will tend to “shop around” for information and don’t necessarily stay on the same channel for information once an event starts. </a:t>
            </a:r>
          </a:p>
        </p:txBody>
      </p:sp>
      <p:sp>
        <p:nvSpPr>
          <p:cNvPr id="4" name="Slide Number Placeholder 3"/>
          <p:cNvSpPr>
            <a:spLocks noGrp="1"/>
          </p:cNvSpPr>
          <p:nvPr>
            <p:ph type="sldNum" sz="quarter" idx="10"/>
          </p:nvPr>
        </p:nvSpPr>
        <p:spPr/>
        <p:txBody>
          <a:bodyPr/>
          <a:lstStyle/>
          <a:p>
            <a:fld id="{DABAB76F-E49E-4E5B-B297-A4DF6AD04E9B}" type="slidenum">
              <a:rPr lang="en-US" smtClean="0"/>
              <a:t>23</a:t>
            </a:fld>
            <a:endParaRPr lang="en-US"/>
          </a:p>
        </p:txBody>
      </p:sp>
    </p:spTree>
    <p:extLst>
      <p:ext uri="{BB962C8B-B14F-4D97-AF65-F5344CB8AC3E}">
        <p14:creationId xmlns:p14="http://schemas.microsoft.com/office/powerpoint/2010/main" val="3896523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was documented as communicating the most frequently.</a:t>
            </a:r>
          </a:p>
        </p:txBody>
      </p:sp>
      <p:sp>
        <p:nvSpPr>
          <p:cNvPr id="4" name="Slide Number Placeholder 3"/>
          <p:cNvSpPr>
            <a:spLocks noGrp="1"/>
          </p:cNvSpPr>
          <p:nvPr>
            <p:ph type="sldNum" sz="quarter" idx="10"/>
          </p:nvPr>
        </p:nvSpPr>
        <p:spPr/>
        <p:txBody>
          <a:bodyPr/>
          <a:lstStyle/>
          <a:p>
            <a:fld id="{DABAB76F-E49E-4E5B-B297-A4DF6AD04E9B}" type="slidenum">
              <a:rPr lang="en-US" smtClean="0"/>
              <a:t>24</a:t>
            </a:fld>
            <a:endParaRPr lang="en-US"/>
          </a:p>
        </p:txBody>
      </p:sp>
    </p:spTree>
    <p:extLst>
      <p:ext uri="{BB962C8B-B14F-4D97-AF65-F5344CB8AC3E}">
        <p14:creationId xmlns:p14="http://schemas.microsoft.com/office/powerpoint/2010/main" val="931693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was documented as communicating the most frequently.</a:t>
            </a:r>
          </a:p>
        </p:txBody>
      </p:sp>
      <p:sp>
        <p:nvSpPr>
          <p:cNvPr id="4" name="Slide Number Placeholder 3"/>
          <p:cNvSpPr>
            <a:spLocks noGrp="1"/>
          </p:cNvSpPr>
          <p:nvPr>
            <p:ph type="sldNum" sz="quarter" idx="10"/>
          </p:nvPr>
        </p:nvSpPr>
        <p:spPr/>
        <p:txBody>
          <a:bodyPr/>
          <a:lstStyle/>
          <a:p>
            <a:fld id="{DABAB76F-E49E-4E5B-B297-A4DF6AD04E9B}" type="slidenum">
              <a:rPr lang="en-US" smtClean="0"/>
              <a:t>25</a:t>
            </a:fld>
            <a:endParaRPr lang="en-US"/>
          </a:p>
        </p:txBody>
      </p:sp>
    </p:spTree>
    <p:extLst>
      <p:ext uri="{BB962C8B-B14F-4D97-AF65-F5344CB8AC3E}">
        <p14:creationId xmlns:p14="http://schemas.microsoft.com/office/powerpoint/2010/main" val="214669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back at the event, we know that a lot of information was available. We were able to confirm the transmission and receipt of information about this tornado via WEA, OWS, EAS, local TV stations, </a:t>
            </a:r>
            <a:r>
              <a:rPr lang="en-US" dirty="0" err="1"/>
              <a:t>NWSChat</a:t>
            </a:r>
            <a:r>
              <a:rPr lang="en-US" dirty="0"/>
              <a:t>, </a:t>
            </a:r>
            <a:r>
              <a:rPr lang="en-US" dirty="0" err="1"/>
              <a:t>etc</a:t>
            </a:r>
            <a:r>
              <a:rPr lang="en-US" dirty="0"/>
              <a:t>… so with all of this information AVAILABLE, how could you feel like you weren’t warned. </a:t>
            </a:r>
          </a:p>
        </p:txBody>
      </p:sp>
      <p:sp>
        <p:nvSpPr>
          <p:cNvPr id="4" name="Slide Number Placeholder 3"/>
          <p:cNvSpPr>
            <a:spLocks noGrp="1"/>
          </p:cNvSpPr>
          <p:nvPr>
            <p:ph type="sldNum" sz="quarter" idx="10"/>
          </p:nvPr>
        </p:nvSpPr>
        <p:spPr/>
        <p:txBody>
          <a:bodyPr/>
          <a:lstStyle/>
          <a:p>
            <a:fld id="{DABAB76F-E49E-4E5B-B297-A4DF6AD04E9B}" type="slidenum">
              <a:rPr lang="en-US" smtClean="0"/>
              <a:t>5</a:t>
            </a:fld>
            <a:endParaRPr lang="en-US"/>
          </a:p>
        </p:txBody>
      </p:sp>
    </p:spTree>
    <p:extLst>
      <p:ext uri="{BB962C8B-B14F-4D97-AF65-F5344CB8AC3E}">
        <p14:creationId xmlns:p14="http://schemas.microsoft.com/office/powerpoint/2010/main" val="192753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Yet many people still felt like they were unwarned… this is a slide from a presentation given by the emergency management coordinator of Garland at the time. People felt like they didn’t receive a warning of what was headed their way… but why? We know warnings were broadcast from multiple sources…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81B22-CC4A-4C3C-910E-C7133AEACE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5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Is it possible that people are getting too much information? That’s a possibility… but this is something that we also study; the social science behind the communication of hazardous weather information. It’s more likely that people felt that the warning wasn’t meant for THEM or that there was a breakdown in understanding.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And that is what we are hearing over and over after these storms.  No one told ME.</a:t>
            </a:r>
            <a:endParaRPr lang="en-US" dirty="0"/>
          </a:p>
          <a:p>
            <a:endParaRPr lang="en-US" dirty="0"/>
          </a:p>
          <a:p>
            <a:r>
              <a:rPr lang="en-US" dirty="0"/>
              <a:t>It can be too overwhelming to process all of those stimuli all of the time. It is imperative that humans reserve their fight or flight response for true emergencies.</a:t>
            </a:r>
            <a:r>
              <a:rPr lang="en-US" baseline="0" dirty="0"/>
              <a:t>   It is not healthy to have our stress hormones elevated more often than is necessary.  This is why our brains tend to ignore the blast warnings and wait until it is perceived to be a direct threat to US.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B81B22-CC4A-4C3C-910E-C7133AEACE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56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are people receiving too much information? Is that making it harder for them to take action? Research tells us that one of the problems with a warning is that it doesn’t have intrinsic value.</a:t>
            </a:r>
          </a:p>
        </p:txBody>
      </p:sp>
      <p:sp>
        <p:nvSpPr>
          <p:cNvPr id="4" name="Slide Number Placeholder 3"/>
          <p:cNvSpPr>
            <a:spLocks noGrp="1"/>
          </p:cNvSpPr>
          <p:nvPr>
            <p:ph type="sldNum" sz="quarter" idx="10"/>
          </p:nvPr>
        </p:nvSpPr>
        <p:spPr/>
        <p:txBody>
          <a:bodyPr/>
          <a:lstStyle/>
          <a:p>
            <a:fld id="{DABAB76F-E49E-4E5B-B297-A4DF6AD04E9B}" type="slidenum">
              <a:rPr lang="en-US" smtClean="0"/>
              <a:t>8</a:t>
            </a:fld>
            <a:endParaRPr lang="en-US"/>
          </a:p>
        </p:txBody>
      </p:sp>
    </p:spTree>
    <p:extLst>
      <p:ext uri="{BB962C8B-B14F-4D97-AF65-F5344CB8AC3E}">
        <p14:creationId xmlns:p14="http://schemas.microsoft.com/office/powerpoint/2010/main" val="3608065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for a warning to have value, it must be 1. Received 2. Understood 3. Valued before anyone will take action based on them.</a:t>
            </a:r>
          </a:p>
        </p:txBody>
      </p:sp>
      <p:sp>
        <p:nvSpPr>
          <p:cNvPr id="4" name="Slide Number Placeholder 3"/>
          <p:cNvSpPr>
            <a:spLocks noGrp="1"/>
          </p:cNvSpPr>
          <p:nvPr>
            <p:ph type="sldNum" sz="quarter" idx="10"/>
          </p:nvPr>
        </p:nvSpPr>
        <p:spPr/>
        <p:txBody>
          <a:bodyPr/>
          <a:lstStyle/>
          <a:p>
            <a:fld id="{DABAB76F-E49E-4E5B-B297-A4DF6AD04E9B}" type="slidenum">
              <a:rPr lang="en-US" smtClean="0"/>
              <a:t>9</a:t>
            </a:fld>
            <a:endParaRPr lang="en-US"/>
          </a:p>
        </p:txBody>
      </p:sp>
    </p:spTree>
    <p:extLst>
      <p:ext uri="{BB962C8B-B14F-4D97-AF65-F5344CB8AC3E}">
        <p14:creationId xmlns:p14="http://schemas.microsoft.com/office/powerpoint/2010/main" val="3923916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NWS perspective, the primary way the NWS communicates hazards is through warnings. We communicate primarily through polygons, text, and the thought that when we hit “send” people in harm’s way will know something bad is coming and take cover as a response.</a:t>
            </a:r>
          </a:p>
        </p:txBody>
      </p:sp>
      <p:sp>
        <p:nvSpPr>
          <p:cNvPr id="4" name="Slide Number Placeholder 3"/>
          <p:cNvSpPr>
            <a:spLocks noGrp="1"/>
          </p:cNvSpPr>
          <p:nvPr>
            <p:ph type="sldNum" sz="quarter" idx="10"/>
          </p:nvPr>
        </p:nvSpPr>
        <p:spPr/>
        <p:txBody>
          <a:bodyPr/>
          <a:lstStyle/>
          <a:p>
            <a:fld id="{DABAB76F-E49E-4E5B-B297-A4DF6AD04E9B}" type="slidenum">
              <a:rPr lang="en-US" smtClean="0"/>
              <a:t>10</a:t>
            </a:fld>
            <a:endParaRPr lang="en-US"/>
          </a:p>
        </p:txBody>
      </p:sp>
    </p:spTree>
    <p:extLst>
      <p:ext uri="{BB962C8B-B14F-4D97-AF65-F5344CB8AC3E}">
        <p14:creationId xmlns:p14="http://schemas.microsoft.com/office/powerpoint/2010/main" val="3064697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team looked at the dissemination of warning information in the Integrated Warning Team network during the tornado outbreak of May 15</a:t>
            </a:r>
            <a:r>
              <a:rPr lang="en-US" baseline="30000" dirty="0"/>
              <a:t>th</a:t>
            </a:r>
            <a:r>
              <a:rPr lang="en-US" dirty="0"/>
              <a:t>, 2013. We focused on where all information relevant to severe storms was communicated within the IWT. We analyzed communications on a fairly broad scale treating each component of the IWT as one large “node” or point of contact for analysis. </a:t>
            </a:r>
          </a:p>
        </p:txBody>
      </p:sp>
      <p:sp>
        <p:nvSpPr>
          <p:cNvPr id="4" name="Slide Number Placeholder 3"/>
          <p:cNvSpPr>
            <a:spLocks noGrp="1"/>
          </p:cNvSpPr>
          <p:nvPr>
            <p:ph type="sldNum" sz="quarter" idx="10"/>
          </p:nvPr>
        </p:nvSpPr>
        <p:spPr/>
        <p:txBody>
          <a:bodyPr/>
          <a:lstStyle/>
          <a:p>
            <a:fld id="{DABAB76F-E49E-4E5B-B297-A4DF6AD04E9B}" type="slidenum">
              <a:rPr lang="en-US" smtClean="0"/>
              <a:t>11</a:t>
            </a:fld>
            <a:endParaRPr lang="en-US"/>
          </a:p>
        </p:txBody>
      </p:sp>
    </p:spTree>
    <p:extLst>
      <p:ext uri="{BB962C8B-B14F-4D97-AF65-F5344CB8AC3E}">
        <p14:creationId xmlns:p14="http://schemas.microsoft.com/office/powerpoint/2010/main" val="3295131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effectLst>
                  <a:outerShdw blurRad="38100" dist="38100" dir="2700000" algn="tl">
                    <a:srgbClr val="000000">
                      <a:alpha val="43137"/>
                    </a:srgbClr>
                  </a:outerShdw>
                </a:effectLst>
                <a:latin typeface="Franklin Gothic Medium" panose="020B0603020102020204" pitchFamily="34" charset="0"/>
              </a:rPr>
              <a:t>Message amplification through the IWT provides more opportunities to confirm a threat</a:t>
            </a:r>
          </a:p>
        </p:txBody>
      </p:sp>
      <p:sp>
        <p:nvSpPr>
          <p:cNvPr id="4" name="Slide Number Placeholder 3"/>
          <p:cNvSpPr>
            <a:spLocks noGrp="1"/>
          </p:cNvSpPr>
          <p:nvPr>
            <p:ph type="sldNum" sz="quarter" idx="10"/>
          </p:nvPr>
        </p:nvSpPr>
        <p:spPr/>
        <p:txBody>
          <a:bodyPr/>
          <a:lstStyle/>
          <a:p>
            <a:fld id="{ADB0D4F7-B989-44AF-9F02-D6BC6A740957}" type="slidenum">
              <a:rPr lang="en-US" smtClean="0"/>
              <a:pPr/>
              <a:t>12</a:t>
            </a:fld>
            <a:endParaRPr lang="en-US"/>
          </a:p>
        </p:txBody>
      </p:sp>
    </p:spTree>
    <p:extLst>
      <p:ext uri="{BB962C8B-B14F-4D97-AF65-F5344CB8AC3E}">
        <p14:creationId xmlns:p14="http://schemas.microsoft.com/office/powerpoint/2010/main" val="9857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AB8FAC-98CE-4C96-8B56-74DA712EC594}"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C875626-C274-4211-B012-21C3B20834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3704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6ECD0D-D3DA-46E6-8A5E-944837DA2BFE}"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69B30EA-EAEA-4EAA-9553-FD5A54A97C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9075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4EE8B25-1095-4807-AB21-0FB8D13540C3}"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1D47B6-D5B3-49C6-A4F7-1834495F0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624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6192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696856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8585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864527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11/14/2017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608168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1629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029875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1891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811B373-FAD9-4D06-AB7F-2423ECEC5D0E}"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CBAED3-5568-4D55-9A3C-E9E0E51FD59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76495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857700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490929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081887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48455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116442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483401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9394847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3334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174724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AF03542-D0F3-4329-B202-235126B2CA4D}"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1628B6-B5DF-4916-9B16-EB74A0FF30A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961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3D13E84-D52B-4B1A-834B-91E28069B11C}" type="datetimeFigureOut">
              <a:rPr lang="en-US">
                <a:solidFill>
                  <a:prstClr val="black">
                    <a:tint val="75000"/>
                  </a:prstClr>
                </a:solidFill>
              </a:rPr>
              <a:pPr>
                <a:defRPr/>
              </a:pPr>
              <a:t>11/14/2017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80C276-1720-43FC-875F-3C5D5CCCD7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8161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6E8698-3DA0-4961-B6E3-566E060BCD67}" type="datetimeFigureOut">
              <a:rPr lang="en-US">
                <a:solidFill>
                  <a:prstClr val="black">
                    <a:tint val="75000"/>
                  </a:prstClr>
                </a:solidFill>
              </a:rPr>
              <a:pPr>
                <a:defRPr/>
              </a:pPr>
              <a:t>11/14/2017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4EF1B68-53F1-4021-98FE-FB2EADAB2E4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6286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F8E0A0-BEA9-4B59-AE0B-1AC61B57DDE4}" type="datetimeFigureOut">
              <a:rPr lang="en-US">
                <a:solidFill>
                  <a:prstClr val="black">
                    <a:tint val="75000"/>
                  </a:prstClr>
                </a:solidFill>
              </a:rPr>
              <a:pPr>
                <a:defRPr/>
              </a:pPr>
              <a:t>11/14/2017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31913CC-6658-4716-84C9-7EE1E29C66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59616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4F4C887-7285-4478-9764-6B8AB5D40C4D}" type="datetimeFigureOut">
              <a:rPr lang="en-US">
                <a:solidFill>
                  <a:prstClr val="black">
                    <a:tint val="75000"/>
                  </a:prstClr>
                </a:solidFill>
              </a:rPr>
              <a:pPr>
                <a:defRPr/>
              </a:pPr>
              <a:t>11/14/2017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B58F86-F53B-41F1-B996-F1BD2DB608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5421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6B5F05D-9E8A-4386-B020-9B519E9ABE9E}" type="datetimeFigureOut">
              <a:rPr lang="en-US">
                <a:solidFill>
                  <a:prstClr val="black">
                    <a:tint val="75000"/>
                  </a:prstClr>
                </a:solidFill>
              </a:rPr>
              <a:pPr>
                <a:defRPr/>
              </a:pPr>
              <a:t>11/14/2017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97139D6-31CA-4273-AA8D-D33063C9873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5635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2551A2-930F-4BBA-9EE3-63EC7D53B627}" type="datetimeFigureOut">
              <a:rPr lang="en-US">
                <a:solidFill>
                  <a:prstClr val="black">
                    <a:tint val="75000"/>
                  </a:prstClr>
                </a:solidFill>
              </a:rPr>
              <a:pPr>
                <a:defRPr/>
              </a:pPr>
              <a:t>11/14/2017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FDDA35-F51B-439C-A21B-A9CBC8A714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5100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98D4E924-AC3A-4DBB-9619-D47CFA696CBF}" type="datetimeFigureOut">
              <a:rPr lang="en-US">
                <a:solidFill>
                  <a:prstClr val="black">
                    <a:tint val="75000"/>
                  </a:prstClr>
                </a:solidFill>
              </a:rPr>
              <a:pPr>
                <a:defRPr/>
              </a:pPr>
              <a:t>11/14/2017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CD9E01E-0BE1-439F-95D6-259DB9FDE2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96187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11/14/2017</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extLst>
      <p:ext uri="{BB962C8B-B14F-4D97-AF65-F5344CB8AC3E}">
        <p14:creationId xmlns:p14="http://schemas.microsoft.com/office/powerpoint/2010/main" val="386332928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18204-C420-411F-8EE5-6BBC51723329}"/>
              </a:ext>
            </a:extLst>
          </p:cNvPr>
          <p:cNvPicPr>
            <a:picLocks noChangeAspect="1"/>
          </p:cNvPicPr>
          <p:nvPr/>
        </p:nvPicPr>
        <p:blipFill rotWithShape="1">
          <a:blip r:embed="rId2">
            <a:extLst>
              <a:ext uri="{28A0092B-C50C-407E-A947-70E740481C1C}">
                <a14:useLocalDpi xmlns:a14="http://schemas.microsoft.com/office/drawing/2010/main" val="0"/>
              </a:ext>
            </a:extLst>
          </a:blip>
          <a:srcRect t="12889" b="9362"/>
          <a:stretch/>
        </p:blipFill>
        <p:spPr>
          <a:xfrm>
            <a:off x="0" y="38175"/>
            <a:ext cx="12190415" cy="6330875"/>
          </a:xfrm>
          <a:prstGeom prst="rect">
            <a:avLst/>
          </a:prstGeom>
        </p:spPr>
      </p:pic>
      <p:sp>
        <p:nvSpPr>
          <p:cNvPr id="2050" name="Title 1"/>
          <p:cNvSpPr>
            <a:spLocks noGrp="1"/>
          </p:cNvSpPr>
          <p:nvPr>
            <p:ph type="ctrTitle"/>
          </p:nvPr>
        </p:nvSpPr>
        <p:spPr>
          <a:xfrm>
            <a:off x="1316467" y="279699"/>
            <a:ext cx="9559066" cy="2638129"/>
          </a:xfrm>
        </p:spPr>
        <p:txBody>
          <a:bodyPr/>
          <a:lstStyle/>
          <a:p>
            <a:pPr eaLnBrk="1" hangingPunct="1"/>
            <a:r>
              <a:rPr lang="en-US" dirty="0">
                <a:solidFill>
                  <a:schemeClr val="bg1"/>
                </a:solidFill>
              </a:rPr>
              <a:t>A High Resolution Communication Analysis of the Integrated Warning Team During the 26 December 2015 Sunnyvale/Garland/Rowlett TX Tornado</a:t>
            </a:r>
          </a:p>
        </p:txBody>
      </p:sp>
      <p:sp>
        <p:nvSpPr>
          <p:cNvPr id="7" name="Subtitle 2">
            <a:extLst>
              <a:ext uri="{FF2B5EF4-FFF2-40B4-BE49-F238E27FC236}">
                <a16:creationId xmlns:a16="http://schemas.microsoft.com/office/drawing/2014/main" id="{CD554727-6483-428C-B6F3-B46B9B46EBA3}"/>
              </a:ext>
            </a:extLst>
          </p:cNvPr>
          <p:cNvSpPr>
            <a:spLocks noGrp="1"/>
          </p:cNvSpPr>
          <p:nvPr>
            <p:ph type="subTitle" idx="1"/>
          </p:nvPr>
        </p:nvSpPr>
        <p:spPr>
          <a:xfrm>
            <a:off x="0" y="5880100"/>
            <a:ext cx="12192000" cy="977900"/>
          </a:xfrm>
        </p:spPr>
        <p:txBody>
          <a:bodyPr>
            <a:normAutofit fontScale="92500" lnSpcReduction="20000"/>
          </a:bodyPr>
          <a:lstStyle/>
          <a:p>
            <a:pPr algn="l"/>
            <a:r>
              <a:rPr lang="en-US" b="1" dirty="0">
                <a:ln>
                  <a:solidFill>
                    <a:sysClr val="windowText" lastClr="000000"/>
                  </a:solidFill>
                </a:ln>
                <a:solidFill>
                  <a:srgbClr val="FFFF00"/>
                </a:solidFill>
                <a:effectLst>
                  <a:outerShdw blurRad="38100" dist="38100" dir="2700000" algn="tl">
                    <a:srgbClr val="000000">
                      <a:alpha val="43137"/>
                    </a:srgbClr>
                  </a:outerShdw>
                </a:effectLst>
                <a:latin typeface="Franklin Gothic Medium" panose="020B0603020102020204" pitchFamily="34" charset="0"/>
              </a:rPr>
              <a:t>Dennis Cavanaugh – Mark Fox– Melissa Huffman – Sean Clarke</a:t>
            </a:r>
          </a:p>
          <a:p>
            <a:pPr algn="l"/>
            <a:r>
              <a:rPr lang="en-US" b="1" dirty="0">
                <a:ln>
                  <a:solidFill>
                    <a:sysClr val="windowText" lastClr="000000"/>
                  </a:solidFill>
                </a:ln>
                <a:solidFill>
                  <a:srgbClr val="FFFF00"/>
                </a:solidFill>
                <a:effectLst>
                  <a:outerShdw blurRad="38100" dist="38100" dir="2700000" algn="tl">
                    <a:srgbClr val="000000">
                      <a:alpha val="43137"/>
                    </a:srgbClr>
                  </a:outerShdw>
                </a:effectLst>
                <a:latin typeface="Franklin Gothic Medium" panose="020B0603020102020204" pitchFamily="34" charset="0"/>
              </a:rPr>
              <a:t>National Weather Service</a:t>
            </a:r>
          </a:p>
        </p:txBody>
      </p:sp>
    </p:spTree>
    <p:extLst>
      <p:ext uri="{BB962C8B-B14F-4D97-AF65-F5344CB8AC3E}">
        <p14:creationId xmlns:p14="http://schemas.microsoft.com/office/powerpoint/2010/main" val="2195023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F6CC2-DB8E-4A6E-82BB-DD45871869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3967"/>
            <a:ext cx="8650941" cy="6228678"/>
          </a:xfrm>
          <a:prstGeom prst="rect">
            <a:avLst/>
          </a:prstGeom>
        </p:spPr>
      </p:pic>
      <p:sp>
        <p:nvSpPr>
          <p:cNvPr id="3" name="Rectangle: Rounded Corners 2">
            <a:extLst>
              <a:ext uri="{FF2B5EF4-FFF2-40B4-BE49-F238E27FC236}">
                <a16:creationId xmlns:a16="http://schemas.microsoft.com/office/drawing/2014/main" id="{CB36A0C7-B77B-45F5-A4B6-567A83EBD9D2}"/>
              </a:ext>
            </a:extLst>
          </p:cNvPr>
          <p:cNvSpPr/>
          <p:nvPr/>
        </p:nvSpPr>
        <p:spPr>
          <a:xfrm>
            <a:off x="8839200" y="233082"/>
            <a:ext cx="2922494" cy="13178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NWS Perspective</a:t>
            </a:r>
          </a:p>
        </p:txBody>
      </p:sp>
      <p:pic>
        <p:nvPicPr>
          <p:cNvPr id="9" name="Picture 8">
            <a:extLst>
              <a:ext uri="{FF2B5EF4-FFF2-40B4-BE49-F238E27FC236}">
                <a16:creationId xmlns:a16="http://schemas.microsoft.com/office/drawing/2014/main" id="{0AD7AB17-EF57-4FB4-847F-D6B207C0F59E}"/>
              </a:ext>
            </a:extLst>
          </p:cNvPr>
          <p:cNvPicPr>
            <a:picLocks noChangeAspect="1"/>
          </p:cNvPicPr>
          <p:nvPr/>
        </p:nvPicPr>
        <p:blipFill rotWithShape="1">
          <a:blip r:embed="rId4">
            <a:extLst>
              <a:ext uri="{28A0092B-C50C-407E-A947-70E740481C1C}">
                <a14:useLocalDpi xmlns:a14="http://schemas.microsoft.com/office/drawing/2010/main" val="0"/>
              </a:ext>
            </a:extLst>
          </a:blip>
          <a:srcRect l="88379" t="5098" r="4824" b="92025"/>
          <a:stretch/>
        </p:blipFill>
        <p:spPr>
          <a:xfrm>
            <a:off x="8962458" y="1892082"/>
            <a:ext cx="2918022" cy="987635"/>
          </a:xfrm>
          <a:prstGeom prst="rect">
            <a:avLst/>
          </a:prstGeom>
        </p:spPr>
      </p:pic>
      <p:pic>
        <p:nvPicPr>
          <p:cNvPr id="13" name="Picture 12">
            <a:extLst>
              <a:ext uri="{FF2B5EF4-FFF2-40B4-BE49-F238E27FC236}">
                <a16:creationId xmlns:a16="http://schemas.microsoft.com/office/drawing/2014/main" id="{4697735E-8AEC-4811-BBAB-8A9C9EF288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9787" y="3899647"/>
            <a:ext cx="2501154" cy="2501154"/>
          </a:xfrm>
          <a:prstGeom prst="rect">
            <a:avLst/>
          </a:prstGeom>
        </p:spPr>
      </p:pic>
      <p:pic>
        <p:nvPicPr>
          <p:cNvPr id="15" name="Picture 14">
            <a:extLst>
              <a:ext uri="{FF2B5EF4-FFF2-40B4-BE49-F238E27FC236}">
                <a16:creationId xmlns:a16="http://schemas.microsoft.com/office/drawing/2014/main" id="{8DF6FC1C-C1DF-4F14-BB6C-C5F4DA658047}"/>
              </a:ext>
            </a:extLst>
          </p:cNvPr>
          <p:cNvPicPr>
            <a:picLocks noChangeAspect="1"/>
          </p:cNvPicPr>
          <p:nvPr/>
        </p:nvPicPr>
        <p:blipFill rotWithShape="1">
          <a:blip r:embed="rId6">
            <a:extLst>
              <a:ext uri="{28A0092B-C50C-407E-A947-70E740481C1C}">
                <a14:useLocalDpi xmlns:a14="http://schemas.microsoft.com/office/drawing/2010/main" val="0"/>
              </a:ext>
            </a:extLst>
          </a:blip>
          <a:srcRect l="5529" t="18353" r="4823" b="18118"/>
          <a:stretch/>
        </p:blipFill>
        <p:spPr>
          <a:xfrm>
            <a:off x="8776447" y="3899647"/>
            <a:ext cx="3415553" cy="2420472"/>
          </a:xfrm>
          <a:prstGeom prst="rect">
            <a:avLst/>
          </a:prstGeom>
        </p:spPr>
      </p:pic>
    </p:spTree>
    <p:extLst>
      <p:ext uri="{BB962C8B-B14F-4D97-AF65-F5344CB8AC3E}">
        <p14:creationId xmlns:p14="http://schemas.microsoft.com/office/powerpoint/2010/main" val="92394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7" name="Straight Connector 156"/>
          <p:cNvCxnSpPr/>
          <p:nvPr/>
        </p:nvCxnSpPr>
        <p:spPr>
          <a:xfrm flipV="1">
            <a:off x="7972618" y="3974772"/>
            <a:ext cx="2256826" cy="17324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7900533" y="2596073"/>
            <a:ext cx="960779" cy="312204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p:cNvGrpSpPr/>
          <p:nvPr/>
        </p:nvGrpSpPr>
        <p:grpSpPr>
          <a:xfrm rot="19285494">
            <a:off x="8213996" y="3253453"/>
            <a:ext cx="856580" cy="3183896"/>
            <a:chOff x="5636003" y="2851125"/>
            <a:chExt cx="856580" cy="3183896"/>
          </a:xfrm>
        </p:grpSpPr>
        <p:grpSp>
          <p:nvGrpSpPr>
            <p:cNvPr id="143" name="Group 142"/>
            <p:cNvGrpSpPr/>
            <p:nvPr/>
          </p:nvGrpSpPr>
          <p:grpSpPr>
            <a:xfrm rot="17772896">
              <a:off x="5934374" y="4183719"/>
              <a:ext cx="168276" cy="164982"/>
              <a:chOff x="8188324" y="2425700"/>
              <a:chExt cx="168276" cy="164982"/>
            </a:xfrm>
          </p:grpSpPr>
          <p:cxnSp>
            <p:nvCxnSpPr>
              <p:cNvPr id="144" name="Straight Connector 143"/>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46" name="Straight Connector 145"/>
            <p:cNvCxnSpPr/>
            <p:nvPr/>
          </p:nvCxnSpPr>
          <p:spPr>
            <a:xfrm>
              <a:off x="5636003" y="2851125"/>
              <a:ext cx="856580" cy="31838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rot="17772896">
            <a:off x="9210502" y="4074975"/>
            <a:ext cx="168276" cy="164982"/>
            <a:chOff x="8188324" y="2425700"/>
            <a:chExt cx="168276" cy="164982"/>
          </a:xfrm>
        </p:grpSpPr>
        <p:cxnSp>
          <p:nvCxnSpPr>
            <p:cNvPr id="132" name="Straight Connector 131"/>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4" name="Straight Connector 133"/>
          <p:cNvCxnSpPr/>
          <p:nvPr/>
        </p:nvCxnSpPr>
        <p:spPr>
          <a:xfrm>
            <a:off x="8912131" y="2742381"/>
            <a:ext cx="856580" cy="31838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5" name="Group 134"/>
          <p:cNvGrpSpPr/>
          <p:nvPr/>
        </p:nvGrpSpPr>
        <p:grpSpPr>
          <a:xfrm rot="7146728">
            <a:off x="9289181" y="4353269"/>
            <a:ext cx="168276" cy="164982"/>
            <a:chOff x="8188324" y="2425700"/>
            <a:chExt cx="168276" cy="164982"/>
          </a:xfrm>
        </p:grpSpPr>
        <p:cxnSp>
          <p:nvCxnSpPr>
            <p:cNvPr id="136" name="Straight Connector 135"/>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p:nvGrpSpPr>
        <p:grpSpPr>
          <a:xfrm rot="17868947">
            <a:off x="6934051" y="4025989"/>
            <a:ext cx="1443692" cy="1302449"/>
            <a:chOff x="7466478" y="1939458"/>
            <a:chExt cx="1443692" cy="1302449"/>
          </a:xfrm>
        </p:grpSpPr>
        <p:cxnSp>
          <p:nvCxnSpPr>
            <p:cNvPr id="123" name="Straight Connector 122"/>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8104186" y="2508191"/>
              <a:ext cx="168276" cy="164982"/>
              <a:chOff x="8188324" y="2425700"/>
              <a:chExt cx="168276" cy="164982"/>
            </a:xfrm>
          </p:grpSpPr>
          <p:cxnSp>
            <p:nvCxnSpPr>
              <p:cNvPr id="125" name="Straight Connector 124"/>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7" name="Group 116"/>
          <p:cNvGrpSpPr/>
          <p:nvPr/>
        </p:nvGrpSpPr>
        <p:grpSpPr>
          <a:xfrm rot="10800000">
            <a:off x="7341452" y="2704495"/>
            <a:ext cx="1443692" cy="1302449"/>
            <a:chOff x="7466478" y="1939458"/>
            <a:chExt cx="1443692" cy="1302449"/>
          </a:xfrm>
        </p:grpSpPr>
        <p:cxnSp>
          <p:nvCxnSpPr>
            <p:cNvPr id="118" name="Straight Connector 117"/>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p:cNvGrpSpPr/>
            <p:nvPr/>
          </p:nvGrpSpPr>
          <p:grpSpPr>
            <a:xfrm>
              <a:off x="8104186" y="2508191"/>
              <a:ext cx="168276" cy="164982"/>
              <a:chOff x="8188324" y="2425700"/>
              <a:chExt cx="168276" cy="164982"/>
            </a:xfrm>
          </p:grpSpPr>
          <p:cxnSp>
            <p:nvCxnSpPr>
              <p:cNvPr id="120" name="Straight Connector 119"/>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2" name="Group 111"/>
          <p:cNvGrpSpPr/>
          <p:nvPr/>
        </p:nvGrpSpPr>
        <p:grpSpPr>
          <a:xfrm rot="13440345">
            <a:off x="8014285" y="5067567"/>
            <a:ext cx="1443692" cy="1302449"/>
            <a:chOff x="7466478" y="1939458"/>
            <a:chExt cx="1443692" cy="1302449"/>
          </a:xfrm>
        </p:grpSpPr>
        <p:cxnSp>
          <p:nvCxnSpPr>
            <p:cNvPr id="113" name="Straight Connector 112"/>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8104186" y="2508191"/>
              <a:ext cx="168276" cy="164982"/>
              <a:chOff x="8188324" y="2425700"/>
              <a:chExt cx="168276" cy="164982"/>
            </a:xfrm>
          </p:grpSpPr>
          <p:cxnSp>
            <p:nvCxnSpPr>
              <p:cNvPr id="115" name="Straight Connector 114"/>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0" name="Group 89"/>
          <p:cNvGrpSpPr/>
          <p:nvPr/>
        </p:nvGrpSpPr>
        <p:grpSpPr>
          <a:xfrm rot="16028285">
            <a:off x="8870981" y="2642498"/>
            <a:ext cx="1443692" cy="1302449"/>
            <a:chOff x="7466478" y="1939458"/>
            <a:chExt cx="1443692" cy="1302449"/>
          </a:xfrm>
        </p:grpSpPr>
        <p:cxnSp>
          <p:nvCxnSpPr>
            <p:cNvPr id="91" name="Straight Connector 90"/>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8104186" y="2508191"/>
              <a:ext cx="168276" cy="164982"/>
              <a:chOff x="8188324" y="2425700"/>
              <a:chExt cx="168276" cy="164982"/>
            </a:xfrm>
          </p:grpSpPr>
          <p:cxnSp>
            <p:nvCxnSpPr>
              <p:cNvPr id="93" name="Straight Connector 92"/>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p:cNvGrpSpPr/>
          <p:nvPr/>
        </p:nvGrpSpPr>
        <p:grpSpPr>
          <a:xfrm rot="17772896">
            <a:off x="3559002" y="4024175"/>
            <a:ext cx="168276" cy="164982"/>
            <a:chOff x="8188324" y="2425700"/>
            <a:chExt cx="168276" cy="164982"/>
          </a:xfrm>
        </p:grpSpPr>
        <p:cxnSp>
          <p:nvCxnSpPr>
            <p:cNvPr id="45" name="Straight Connector 44"/>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rot="8703184">
            <a:off x="3673623" y="4292438"/>
            <a:ext cx="1443692" cy="1302449"/>
            <a:chOff x="7466478" y="1939458"/>
            <a:chExt cx="1443692" cy="1302449"/>
          </a:xfrm>
        </p:grpSpPr>
        <p:cxnSp>
          <p:nvCxnSpPr>
            <p:cNvPr id="39" name="Straight Connector 38"/>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104186" y="2508191"/>
              <a:ext cx="168276" cy="164982"/>
              <a:chOff x="8188324" y="2425700"/>
              <a:chExt cx="168276" cy="164982"/>
            </a:xfrm>
          </p:grpSpPr>
          <p:cxnSp>
            <p:nvCxnSpPr>
              <p:cNvPr id="41" name="Straight Connector 40"/>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rot="2653694">
            <a:off x="2528731" y="5157669"/>
            <a:ext cx="1443692" cy="1302449"/>
            <a:chOff x="7466478" y="1939458"/>
            <a:chExt cx="1443692" cy="1302449"/>
          </a:xfrm>
        </p:grpSpPr>
        <p:cxnSp>
          <p:nvCxnSpPr>
            <p:cNvPr id="35" name="Straight Connector 34"/>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8104186" y="2508191"/>
              <a:ext cx="168276" cy="164982"/>
              <a:chOff x="8188324" y="2425700"/>
              <a:chExt cx="168276" cy="164982"/>
            </a:xfrm>
          </p:grpSpPr>
          <p:cxnSp>
            <p:nvCxnSpPr>
              <p:cNvPr id="37" name="Straight Connector 36"/>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22" name="Straight Connector 21"/>
          <p:cNvCxnSpPr/>
          <p:nvPr/>
        </p:nvCxnSpPr>
        <p:spPr>
          <a:xfrm>
            <a:off x="3260631" y="2691581"/>
            <a:ext cx="856580" cy="31838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007666" y="2484098"/>
            <a:ext cx="497541" cy="49754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627474" y="3786547"/>
            <a:ext cx="497541" cy="497541"/>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4366566" y="3799248"/>
            <a:ext cx="497541" cy="497541"/>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61515" y="5545731"/>
            <a:ext cx="497541" cy="49754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907125" y="5545731"/>
            <a:ext cx="497541" cy="497541"/>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838166" y="1618380"/>
            <a:ext cx="2939102" cy="830997"/>
          </a:xfrm>
          <a:prstGeom prst="rect">
            <a:avLst/>
          </a:prstGeom>
          <a:noFill/>
        </p:spPr>
        <p:txBody>
          <a:bodyPr wrap="square" rtlCol="0">
            <a:spAutoFit/>
          </a:bodyPr>
          <a:lstStyle/>
          <a:p>
            <a:pPr algn="ctr"/>
            <a:r>
              <a:rPr lang="en-US" sz="2400" b="1" dirty="0">
                <a:solidFill>
                  <a:schemeClr val="bg1"/>
                </a:solidFill>
              </a:rPr>
              <a:t>Emergency Management</a:t>
            </a:r>
          </a:p>
        </p:txBody>
      </p:sp>
      <p:sp>
        <p:nvSpPr>
          <p:cNvPr id="11" name="TextBox 10"/>
          <p:cNvSpPr txBox="1"/>
          <p:nvPr/>
        </p:nvSpPr>
        <p:spPr>
          <a:xfrm>
            <a:off x="3145785" y="3322113"/>
            <a:ext cx="2939102" cy="461665"/>
          </a:xfrm>
          <a:prstGeom prst="rect">
            <a:avLst/>
          </a:prstGeom>
          <a:noFill/>
        </p:spPr>
        <p:txBody>
          <a:bodyPr wrap="square" rtlCol="0">
            <a:spAutoFit/>
          </a:bodyPr>
          <a:lstStyle/>
          <a:p>
            <a:pPr algn="ctr"/>
            <a:r>
              <a:rPr lang="en-US" sz="2400" b="1" dirty="0">
                <a:solidFill>
                  <a:schemeClr val="bg1"/>
                </a:solidFill>
              </a:rPr>
              <a:t>VOST</a:t>
            </a:r>
          </a:p>
        </p:txBody>
      </p:sp>
      <p:sp>
        <p:nvSpPr>
          <p:cNvPr id="12" name="TextBox 11"/>
          <p:cNvSpPr txBox="1"/>
          <p:nvPr/>
        </p:nvSpPr>
        <p:spPr>
          <a:xfrm>
            <a:off x="2769858" y="6049818"/>
            <a:ext cx="2939102" cy="461665"/>
          </a:xfrm>
          <a:prstGeom prst="rect">
            <a:avLst/>
          </a:prstGeom>
          <a:noFill/>
        </p:spPr>
        <p:txBody>
          <a:bodyPr wrap="square" rtlCol="0">
            <a:spAutoFit/>
          </a:bodyPr>
          <a:lstStyle/>
          <a:p>
            <a:pPr algn="ctr"/>
            <a:r>
              <a:rPr lang="en-US" sz="2400" b="1" dirty="0">
                <a:solidFill>
                  <a:schemeClr val="bg1"/>
                </a:solidFill>
              </a:rPr>
              <a:t>Public</a:t>
            </a:r>
          </a:p>
        </p:txBody>
      </p:sp>
      <p:sp>
        <p:nvSpPr>
          <p:cNvPr id="13" name="TextBox 12"/>
          <p:cNvSpPr txBox="1"/>
          <p:nvPr/>
        </p:nvSpPr>
        <p:spPr>
          <a:xfrm>
            <a:off x="825135" y="6038943"/>
            <a:ext cx="2939102" cy="461665"/>
          </a:xfrm>
          <a:prstGeom prst="rect">
            <a:avLst/>
          </a:prstGeom>
          <a:noFill/>
        </p:spPr>
        <p:txBody>
          <a:bodyPr wrap="square" rtlCol="0">
            <a:spAutoFit/>
          </a:bodyPr>
          <a:lstStyle/>
          <a:p>
            <a:pPr algn="ctr"/>
            <a:r>
              <a:rPr lang="en-US" sz="2400" b="1" dirty="0">
                <a:solidFill>
                  <a:schemeClr val="bg1"/>
                </a:solidFill>
              </a:rPr>
              <a:t>Media</a:t>
            </a:r>
          </a:p>
        </p:txBody>
      </p:sp>
      <p:sp>
        <p:nvSpPr>
          <p:cNvPr id="14" name="TextBox 13"/>
          <p:cNvSpPr txBox="1"/>
          <p:nvPr/>
        </p:nvSpPr>
        <p:spPr>
          <a:xfrm>
            <a:off x="330046" y="3333774"/>
            <a:ext cx="2939102" cy="461665"/>
          </a:xfrm>
          <a:prstGeom prst="rect">
            <a:avLst/>
          </a:prstGeom>
          <a:noFill/>
        </p:spPr>
        <p:txBody>
          <a:bodyPr wrap="square" rtlCol="0">
            <a:spAutoFit/>
          </a:bodyPr>
          <a:lstStyle/>
          <a:p>
            <a:pPr algn="ctr"/>
            <a:r>
              <a:rPr lang="en-US" sz="2400" b="1" dirty="0">
                <a:solidFill>
                  <a:schemeClr val="bg1"/>
                </a:solidFill>
              </a:rPr>
              <a:t>NWS</a:t>
            </a:r>
          </a:p>
        </p:txBody>
      </p:sp>
      <p:grpSp>
        <p:nvGrpSpPr>
          <p:cNvPr id="56" name="Group 55"/>
          <p:cNvGrpSpPr/>
          <p:nvPr/>
        </p:nvGrpSpPr>
        <p:grpSpPr>
          <a:xfrm rot="2585913">
            <a:off x="8778144" y="3887871"/>
            <a:ext cx="168276" cy="164982"/>
            <a:chOff x="8188324" y="2425700"/>
            <a:chExt cx="168276" cy="164982"/>
          </a:xfrm>
        </p:grpSpPr>
        <p:cxnSp>
          <p:nvCxnSpPr>
            <p:cNvPr id="88" name="Straight Connector 87"/>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418591" y="2642513"/>
            <a:ext cx="1443692" cy="1302449"/>
            <a:chOff x="7466478" y="1939458"/>
            <a:chExt cx="1443692" cy="1302449"/>
          </a:xfrm>
        </p:grpSpPr>
        <p:cxnSp>
          <p:nvCxnSpPr>
            <p:cNvPr id="84" name="Straight Connector 83"/>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a:off x="8104186" y="2508191"/>
              <a:ext cx="168276" cy="164982"/>
              <a:chOff x="8188324" y="2425700"/>
              <a:chExt cx="168276" cy="164982"/>
            </a:xfrm>
          </p:grpSpPr>
          <p:cxnSp>
            <p:nvCxnSpPr>
              <p:cNvPr id="86" name="Straight Connector 85"/>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59" name="Straight Connector 58"/>
          <p:cNvCxnSpPr/>
          <p:nvPr/>
        </p:nvCxnSpPr>
        <p:spPr>
          <a:xfrm>
            <a:off x="7418592" y="3944962"/>
            <a:ext cx="2840691" cy="4461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rot="8703184">
            <a:off x="9279470" y="4202083"/>
            <a:ext cx="1443692" cy="1302449"/>
            <a:chOff x="7466478" y="1939458"/>
            <a:chExt cx="1443692" cy="1302449"/>
          </a:xfrm>
        </p:grpSpPr>
        <p:cxnSp>
          <p:nvCxnSpPr>
            <p:cNvPr id="80" name="Straight Connector 79"/>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8104186" y="2508191"/>
              <a:ext cx="168276" cy="164982"/>
              <a:chOff x="8188324" y="2425700"/>
              <a:chExt cx="168276" cy="164982"/>
            </a:xfrm>
          </p:grpSpPr>
          <p:cxnSp>
            <p:nvCxnSpPr>
              <p:cNvPr id="82" name="Straight Connector 81"/>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1" name="Group 60"/>
          <p:cNvGrpSpPr/>
          <p:nvPr/>
        </p:nvGrpSpPr>
        <p:grpSpPr>
          <a:xfrm rot="2653694">
            <a:off x="8198078" y="5067314"/>
            <a:ext cx="1443692" cy="1302449"/>
            <a:chOff x="7466478" y="1939458"/>
            <a:chExt cx="1443692" cy="1302449"/>
          </a:xfrm>
        </p:grpSpPr>
        <p:cxnSp>
          <p:nvCxnSpPr>
            <p:cNvPr id="76" name="Straight Connector 75"/>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p:cNvGrpSpPr/>
            <p:nvPr/>
          </p:nvGrpSpPr>
          <p:grpSpPr>
            <a:xfrm>
              <a:off x="8104186" y="2508191"/>
              <a:ext cx="168276" cy="164982"/>
              <a:chOff x="8188324" y="2425700"/>
              <a:chExt cx="168276" cy="164982"/>
            </a:xfrm>
          </p:grpSpPr>
          <p:cxnSp>
            <p:nvCxnSpPr>
              <p:cNvPr id="78" name="Straight Connector 77"/>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2" name="Group 61"/>
          <p:cNvGrpSpPr/>
          <p:nvPr/>
        </p:nvGrpSpPr>
        <p:grpSpPr>
          <a:xfrm rot="7056688">
            <a:off x="6964737" y="4175456"/>
            <a:ext cx="1443692" cy="1302449"/>
            <a:chOff x="7466478" y="1939458"/>
            <a:chExt cx="1443692" cy="1302449"/>
          </a:xfrm>
        </p:grpSpPr>
        <p:cxnSp>
          <p:nvCxnSpPr>
            <p:cNvPr id="72" name="Straight Connector 71"/>
            <p:cNvCxnSpPr/>
            <p:nvPr/>
          </p:nvCxnSpPr>
          <p:spPr>
            <a:xfrm flipV="1">
              <a:off x="7466478" y="1939458"/>
              <a:ext cx="1443692" cy="130244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p:cNvGrpSpPr/>
            <p:nvPr/>
          </p:nvGrpSpPr>
          <p:grpSpPr>
            <a:xfrm>
              <a:off x="8104186" y="2508191"/>
              <a:ext cx="168276" cy="164982"/>
              <a:chOff x="8188324" y="2425700"/>
              <a:chExt cx="168276" cy="164982"/>
            </a:xfrm>
          </p:grpSpPr>
          <p:cxnSp>
            <p:nvCxnSpPr>
              <p:cNvPr id="74" name="Straight Connector 73"/>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Oval 64"/>
          <p:cNvSpPr/>
          <p:nvPr/>
        </p:nvSpPr>
        <p:spPr>
          <a:xfrm>
            <a:off x="8613513" y="2393743"/>
            <a:ext cx="497541" cy="49754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233321" y="3696192"/>
            <a:ext cx="497541" cy="497541"/>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9972413" y="3708893"/>
            <a:ext cx="497541" cy="497541"/>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7667362" y="5455376"/>
            <a:ext cx="497541" cy="49754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512972" y="5455376"/>
            <a:ext cx="497541" cy="497541"/>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7444013" y="1528025"/>
            <a:ext cx="2939102" cy="830997"/>
          </a:xfrm>
          <a:prstGeom prst="rect">
            <a:avLst/>
          </a:prstGeom>
          <a:noFill/>
        </p:spPr>
        <p:txBody>
          <a:bodyPr wrap="square" rtlCol="0">
            <a:spAutoFit/>
          </a:bodyPr>
          <a:lstStyle/>
          <a:p>
            <a:pPr algn="ctr"/>
            <a:r>
              <a:rPr lang="en-US" sz="2400" b="1" dirty="0">
                <a:solidFill>
                  <a:schemeClr val="bg1"/>
                </a:solidFill>
              </a:rPr>
              <a:t>Emergency Management</a:t>
            </a:r>
          </a:p>
        </p:txBody>
      </p:sp>
      <p:sp>
        <p:nvSpPr>
          <p:cNvPr id="52" name="TextBox 51"/>
          <p:cNvSpPr txBox="1"/>
          <p:nvPr/>
        </p:nvSpPr>
        <p:spPr>
          <a:xfrm>
            <a:off x="8751632" y="3231758"/>
            <a:ext cx="2939102" cy="461665"/>
          </a:xfrm>
          <a:prstGeom prst="rect">
            <a:avLst/>
          </a:prstGeom>
          <a:noFill/>
        </p:spPr>
        <p:txBody>
          <a:bodyPr wrap="square" rtlCol="0">
            <a:spAutoFit/>
          </a:bodyPr>
          <a:lstStyle/>
          <a:p>
            <a:pPr algn="ctr"/>
            <a:r>
              <a:rPr lang="en-US" sz="2400" b="1" dirty="0">
                <a:solidFill>
                  <a:schemeClr val="bg1"/>
                </a:solidFill>
              </a:rPr>
              <a:t>VOST</a:t>
            </a:r>
          </a:p>
        </p:txBody>
      </p:sp>
      <p:sp>
        <p:nvSpPr>
          <p:cNvPr id="53" name="TextBox 52"/>
          <p:cNvSpPr txBox="1"/>
          <p:nvPr/>
        </p:nvSpPr>
        <p:spPr>
          <a:xfrm>
            <a:off x="8375705" y="5959463"/>
            <a:ext cx="2939102" cy="461665"/>
          </a:xfrm>
          <a:prstGeom prst="rect">
            <a:avLst/>
          </a:prstGeom>
          <a:noFill/>
        </p:spPr>
        <p:txBody>
          <a:bodyPr wrap="square" rtlCol="0">
            <a:spAutoFit/>
          </a:bodyPr>
          <a:lstStyle/>
          <a:p>
            <a:pPr algn="ctr"/>
            <a:r>
              <a:rPr lang="en-US" sz="2400" b="1" dirty="0">
                <a:solidFill>
                  <a:schemeClr val="bg1"/>
                </a:solidFill>
              </a:rPr>
              <a:t>Public</a:t>
            </a:r>
          </a:p>
        </p:txBody>
      </p:sp>
      <p:sp>
        <p:nvSpPr>
          <p:cNvPr id="54" name="TextBox 53"/>
          <p:cNvSpPr txBox="1"/>
          <p:nvPr/>
        </p:nvSpPr>
        <p:spPr>
          <a:xfrm>
            <a:off x="6430982" y="5948588"/>
            <a:ext cx="2939102" cy="461665"/>
          </a:xfrm>
          <a:prstGeom prst="rect">
            <a:avLst/>
          </a:prstGeom>
          <a:noFill/>
        </p:spPr>
        <p:txBody>
          <a:bodyPr wrap="square" rtlCol="0">
            <a:spAutoFit/>
          </a:bodyPr>
          <a:lstStyle/>
          <a:p>
            <a:pPr algn="ctr"/>
            <a:r>
              <a:rPr lang="en-US" sz="2400" b="1" dirty="0">
                <a:solidFill>
                  <a:schemeClr val="bg1"/>
                </a:solidFill>
              </a:rPr>
              <a:t>Media</a:t>
            </a:r>
          </a:p>
        </p:txBody>
      </p:sp>
      <p:sp>
        <p:nvSpPr>
          <p:cNvPr id="55" name="TextBox 54"/>
          <p:cNvSpPr txBox="1"/>
          <p:nvPr/>
        </p:nvSpPr>
        <p:spPr>
          <a:xfrm>
            <a:off x="5935893" y="3243419"/>
            <a:ext cx="2939102" cy="461665"/>
          </a:xfrm>
          <a:prstGeom prst="rect">
            <a:avLst/>
          </a:prstGeom>
          <a:noFill/>
        </p:spPr>
        <p:txBody>
          <a:bodyPr wrap="square" rtlCol="0">
            <a:spAutoFit/>
          </a:bodyPr>
          <a:lstStyle/>
          <a:p>
            <a:pPr algn="ctr"/>
            <a:r>
              <a:rPr lang="en-US" sz="2400" b="1" dirty="0">
                <a:solidFill>
                  <a:schemeClr val="bg1"/>
                </a:solidFill>
              </a:rPr>
              <a:t>NWS</a:t>
            </a:r>
          </a:p>
        </p:txBody>
      </p:sp>
      <p:grpSp>
        <p:nvGrpSpPr>
          <p:cNvPr id="105" name="Group 104"/>
          <p:cNvGrpSpPr/>
          <p:nvPr/>
        </p:nvGrpSpPr>
        <p:grpSpPr>
          <a:xfrm rot="19503232">
            <a:off x="9953898" y="4645178"/>
            <a:ext cx="168276" cy="164982"/>
            <a:chOff x="8188324" y="2425700"/>
            <a:chExt cx="168276" cy="164982"/>
          </a:xfrm>
        </p:grpSpPr>
        <p:cxnSp>
          <p:nvCxnSpPr>
            <p:cNvPr id="106" name="Straight Connector 105"/>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rot="7146728">
            <a:off x="3637681" y="4302469"/>
            <a:ext cx="168276" cy="164982"/>
            <a:chOff x="8188324" y="2425700"/>
            <a:chExt cx="168276" cy="164982"/>
          </a:xfrm>
        </p:grpSpPr>
        <p:cxnSp>
          <p:nvCxnSpPr>
            <p:cNvPr id="110" name="Straight Connector 109"/>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rot="13372214">
            <a:off x="8563962" y="3885617"/>
            <a:ext cx="168276" cy="164982"/>
            <a:chOff x="8188324" y="2425700"/>
            <a:chExt cx="168276" cy="164982"/>
          </a:xfrm>
        </p:grpSpPr>
        <p:cxnSp>
          <p:nvCxnSpPr>
            <p:cNvPr id="141" name="Straight Connector 140"/>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9" name="Group 148"/>
          <p:cNvGrpSpPr/>
          <p:nvPr/>
        </p:nvGrpSpPr>
        <p:grpSpPr>
          <a:xfrm rot="19721018">
            <a:off x="8218585" y="4314423"/>
            <a:ext cx="168276" cy="164982"/>
            <a:chOff x="8188324" y="2425700"/>
            <a:chExt cx="168276" cy="164982"/>
          </a:xfrm>
        </p:grpSpPr>
        <p:cxnSp>
          <p:nvCxnSpPr>
            <p:cNvPr id="151" name="Straight Connector 150"/>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rot="11061674">
            <a:off x="9059489" y="4742981"/>
            <a:ext cx="168276" cy="164982"/>
            <a:chOff x="8188324" y="2425700"/>
            <a:chExt cx="168276" cy="164982"/>
          </a:xfrm>
        </p:grpSpPr>
        <p:cxnSp>
          <p:nvCxnSpPr>
            <p:cNvPr id="158" name="Straight Connector 157"/>
            <p:cNvCxnSpPr/>
            <p:nvPr/>
          </p:nvCxnSpPr>
          <p:spPr>
            <a:xfrm flipV="1">
              <a:off x="8188324" y="2425700"/>
              <a:ext cx="168276" cy="114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8356600" y="2425700"/>
              <a:ext cx="0" cy="1649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7" name="Title 1"/>
          <p:cNvSpPr>
            <a:spLocks noGrp="1"/>
          </p:cNvSpPr>
          <p:nvPr>
            <p:ph type="title"/>
          </p:nvPr>
        </p:nvSpPr>
        <p:spPr>
          <a:xfrm>
            <a:off x="0" y="248384"/>
            <a:ext cx="6774969" cy="1153756"/>
          </a:xfrm>
        </p:spPr>
        <p:txBody>
          <a:bodyPr>
            <a:normAutofit/>
          </a:bodyPr>
          <a:lstStyle/>
          <a:p>
            <a:r>
              <a:rPr lang="en-US" sz="3200" b="1" dirty="0">
                <a:solidFill>
                  <a:srgbClr val="FFC000"/>
                </a:solidFill>
                <a:effectLst>
                  <a:outerShdw blurRad="38100" dist="38100" dir="2700000" algn="tl">
                    <a:srgbClr val="000000">
                      <a:alpha val="43137"/>
                    </a:srgbClr>
                  </a:outerShdw>
                </a:effectLst>
                <a:latin typeface="Franklin Gothic Medium" panose="020B0603020102020204" pitchFamily="34" charset="0"/>
              </a:rPr>
              <a:t>Previous Research: May 15</a:t>
            </a:r>
            <a:r>
              <a:rPr lang="en-US" sz="3200" b="1" baseline="30000" dirty="0">
                <a:solidFill>
                  <a:srgbClr val="FFC000"/>
                </a:solidFill>
                <a:effectLst>
                  <a:outerShdw blurRad="38100" dist="38100" dir="2700000" algn="tl">
                    <a:srgbClr val="000000">
                      <a:alpha val="43137"/>
                    </a:srgbClr>
                  </a:outerShdw>
                </a:effectLst>
                <a:latin typeface="Franklin Gothic Medium" panose="020B0603020102020204" pitchFamily="34" charset="0"/>
              </a:rPr>
              <a:t>th</a:t>
            </a:r>
            <a:r>
              <a:rPr lang="en-US" sz="3200" b="1" dirty="0">
                <a:solidFill>
                  <a:srgbClr val="FFC000"/>
                </a:solidFill>
                <a:effectLst>
                  <a:outerShdw blurRad="38100" dist="38100" dir="2700000" algn="tl">
                    <a:srgbClr val="000000">
                      <a:alpha val="43137"/>
                    </a:srgbClr>
                  </a:outerShdw>
                </a:effectLst>
                <a:latin typeface="Franklin Gothic Medium" panose="020B0603020102020204" pitchFamily="34" charset="0"/>
              </a:rPr>
              <a:t>, 2013 Granbury/Cleburne tornadoes</a:t>
            </a:r>
          </a:p>
        </p:txBody>
      </p:sp>
      <p:sp>
        <p:nvSpPr>
          <p:cNvPr id="8" name="Rectangle: Rounded Corners 7">
            <a:extLst>
              <a:ext uri="{FF2B5EF4-FFF2-40B4-BE49-F238E27FC236}">
                <a16:creationId xmlns:a16="http://schemas.microsoft.com/office/drawing/2014/main" id="{E40C866F-CED2-4E88-8105-E5EC16821409}"/>
              </a:ext>
            </a:extLst>
          </p:cNvPr>
          <p:cNvSpPr/>
          <p:nvPr/>
        </p:nvSpPr>
        <p:spPr>
          <a:xfrm>
            <a:off x="2418490" y="4366818"/>
            <a:ext cx="6550147" cy="98611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IWT Communications Research:</a:t>
            </a:r>
          </a:p>
          <a:p>
            <a:pPr algn="ctr"/>
            <a:r>
              <a:rPr lang="en-US" sz="3200" dirty="0">
                <a:solidFill>
                  <a:schemeClr val="tx1"/>
                </a:solidFill>
              </a:rPr>
              <a:t>Each IWT Member is a large “node”</a:t>
            </a:r>
          </a:p>
        </p:txBody>
      </p:sp>
    </p:spTree>
    <p:extLst>
      <p:ext uri="{BB962C8B-B14F-4D97-AF65-F5344CB8AC3E}">
        <p14:creationId xmlns:p14="http://schemas.microsoft.com/office/powerpoint/2010/main" val="23250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434" y="173626"/>
            <a:ext cx="10915650" cy="1325563"/>
          </a:xfrm>
        </p:spPr>
        <p:txBody>
          <a:bodyPr/>
          <a:lstStyle/>
          <a:p>
            <a:r>
              <a:rPr lang="en-US" b="1" dirty="0">
                <a:ln>
                  <a:solidFill>
                    <a:sysClr val="windowText" lastClr="000000"/>
                  </a:solidFill>
                </a:ln>
                <a:solidFill>
                  <a:schemeClr val="bg1"/>
                </a:solidFill>
              </a:rPr>
              <a:t>Summary</a:t>
            </a:r>
          </a:p>
        </p:txBody>
      </p:sp>
      <p:sp>
        <p:nvSpPr>
          <p:cNvPr id="3" name="Content Placeholder 2"/>
          <p:cNvSpPr>
            <a:spLocks noGrp="1"/>
          </p:cNvSpPr>
          <p:nvPr>
            <p:ph idx="1"/>
          </p:nvPr>
        </p:nvSpPr>
        <p:spPr>
          <a:xfrm>
            <a:off x="441434" y="1300790"/>
            <a:ext cx="11398468" cy="3688231"/>
          </a:xfrm>
          <a:noFill/>
        </p:spPr>
        <p:txBody>
          <a:bodyPr>
            <a:normAutofit/>
          </a:bodyPr>
          <a:lstStyle/>
          <a:p>
            <a:pPr algn="ctr">
              <a:buNone/>
            </a:pPr>
            <a:r>
              <a:rPr lang="en-US" sz="3200" dirty="0">
                <a:solidFill>
                  <a:schemeClr val="bg1"/>
                </a:solidFill>
              </a:rPr>
              <a:t>No IWT member is the sole communicator of hazard information.</a:t>
            </a:r>
          </a:p>
          <a:p>
            <a:pPr algn="ctr">
              <a:buNone/>
            </a:pPr>
            <a:endParaRPr lang="en-US" sz="3200" b="1" dirty="0">
              <a:effectLst>
                <a:outerShdw blurRad="38100" dist="38100" dir="2700000" algn="tl">
                  <a:srgbClr val="000000">
                    <a:alpha val="43137"/>
                  </a:srgbClr>
                </a:outerShdw>
              </a:effectLst>
              <a:latin typeface="Franklin Gothic Medium" panose="020B0603020102020204" pitchFamily="34" charset="0"/>
            </a:endParaRPr>
          </a:p>
          <a:p>
            <a:pPr algn="ctr">
              <a:buNone/>
            </a:pPr>
            <a:r>
              <a:rPr lang="en-US" sz="3200" b="1" dirty="0">
                <a:solidFill>
                  <a:schemeClr val="bg1"/>
                </a:solidFill>
                <a:effectLst>
                  <a:outerShdw blurRad="38100" dist="38100" dir="2700000" algn="tl">
                    <a:srgbClr val="000000">
                      <a:alpha val="43137"/>
                    </a:srgbClr>
                  </a:outerShdw>
                </a:effectLst>
                <a:latin typeface="Franklin Gothic Medium" panose="020B0603020102020204" pitchFamily="34" charset="0"/>
              </a:rPr>
              <a:t>IWT members </a:t>
            </a:r>
            <a:r>
              <a:rPr lang="en-US" sz="3200" b="1" dirty="0">
                <a:solidFill>
                  <a:srgbClr val="FFFF00"/>
                </a:solidFill>
                <a:effectLst>
                  <a:outerShdw blurRad="38100" dist="38100" dir="2700000" algn="tl">
                    <a:srgbClr val="000000">
                      <a:alpha val="43137"/>
                    </a:srgbClr>
                  </a:outerShdw>
                </a:effectLst>
                <a:latin typeface="Franklin Gothic Medium" panose="020B0603020102020204" pitchFamily="34" charset="0"/>
              </a:rPr>
              <a:t>must</a:t>
            </a:r>
            <a:r>
              <a:rPr lang="en-US" sz="3200" b="1" dirty="0">
                <a:effectLst>
                  <a:outerShdw blurRad="38100" dist="38100" dir="2700000" algn="tl">
                    <a:srgbClr val="000000">
                      <a:alpha val="43137"/>
                    </a:srgbClr>
                  </a:outerShdw>
                </a:effectLst>
                <a:latin typeface="Franklin Gothic Medium" panose="020B0603020102020204" pitchFamily="34" charset="0"/>
              </a:rPr>
              <a:t> </a:t>
            </a:r>
            <a:r>
              <a:rPr lang="en-US" sz="3200" b="1" dirty="0">
                <a:solidFill>
                  <a:schemeClr val="bg1"/>
                </a:solidFill>
                <a:effectLst>
                  <a:outerShdw blurRad="38100" dist="38100" dir="2700000" algn="tl">
                    <a:srgbClr val="000000">
                      <a:alpha val="43137"/>
                    </a:srgbClr>
                  </a:outerShdw>
                </a:effectLst>
                <a:latin typeface="Franklin Gothic Medium" panose="020B0603020102020204" pitchFamily="34" charset="0"/>
              </a:rPr>
              <a:t>communicate with each other</a:t>
            </a:r>
            <a:r>
              <a:rPr lang="en-US" sz="3200" dirty="0">
                <a:solidFill>
                  <a:schemeClr val="bg1"/>
                </a:solidFill>
              </a:rPr>
              <a:t> to increase the likelihood that a message will reach the public</a:t>
            </a:r>
            <a:r>
              <a:rPr lang="en-US" sz="3200" b="1" dirty="0">
                <a:solidFill>
                  <a:schemeClr val="bg1"/>
                </a:solidFill>
                <a:effectLst>
                  <a:outerShdw blurRad="38100" dist="38100" dir="2700000" algn="tl">
                    <a:srgbClr val="000000">
                      <a:alpha val="43137"/>
                    </a:srgbClr>
                  </a:outerShdw>
                </a:effectLst>
                <a:latin typeface="Franklin Gothic Medium" panose="020B0603020102020204" pitchFamily="34" charset="0"/>
              </a:rPr>
              <a:t>.</a:t>
            </a:r>
          </a:p>
          <a:p>
            <a:pPr algn="ctr">
              <a:buNone/>
            </a:pPr>
            <a:endParaRPr lang="en-US" sz="3200" dirty="0"/>
          </a:p>
          <a:p>
            <a:pPr algn="ctr">
              <a:buNone/>
            </a:pPr>
            <a:endParaRPr lang="en-US" sz="3200" dirty="0"/>
          </a:p>
          <a:p>
            <a:pPr algn="ctr">
              <a:buNone/>
            </a:pPr>
            <a:endParaRPr lang="en-US" sz="3200" dirty="0"/>
          </a:p>
          <a:p>
            <a:pPr algn="ctr">
              <a:buNone/>
            </a:pPr>
            <a:endParaRPr lang="en-US" sz="3200" dirty="0"/>
          </a:p>
        </p:txBody>
      </p:sp>
      <p:sp>
        <p:nvSpPr>
          <p:cNvPr id="4" name="TextBox 3"/>
          <p:cNvSpPr txBox="1"/>
          <p:nvPr/>
        </p:nvSpPr>
        <p:spPr>
          <a:xfrm>
            <a:off x="1930300" y="4058937"/>
            <a:ext cx="3389587" cy="1384995"/>
          </a:xfrm>
          <a:prstGeom prst="rect">
            <a:avLst/>
          </a:prstGeom>
          <a:noFill/>
        </p:spPr>
        <p:txBody>
          <a:bodyPr wrap="square" rtlCol="0">
            <a:spAutoFit/>
          </a:bodyPr>
          <a:lstStyle/>
          <a:p>
            <a:pPr algn="ctr"/>
            <a:r>
              <a:rPr lang="en-US" sz="2800" b="1" dirty="0">
                <a:solidFill>
                  <a:srgbClr val="FFFF00"/>
                </a:solidFill>
                <a:latin typeface="Franklin Gothic Medium" pitchFamily="34" charset="0"/>
              </a:rPr>
              <a:t>More IWT communication</a:t>
            </a:r>
          </a:p>
          <a:p>
            <a:pPr algn="ctr"/>
            <a:endParaRPr lang="en-US" sz="2800" b="1" dirty="0">
              <a:solidFill>
                <a:srgbClr val="FFFF00"/>
              </a:solidFill>
              <a:latin typeface="Franklin Gothic Medium" pitchFamily="34" charset="0"/>
            </a:endParaRPr>
          </a:p>
        </p:txBody>
      </p:sp>
      <p:sp>
        <p:nvSpPr>
          <p:cNvPr id="5" name="Rectangle 4"/>
          <p:cNvSpPr/>
          <p:nvPr/>
        </p:nvSpPr>
        <p:spPr>
          <a:xfrm>
            <a:off x="6252418" y="4034914"/>
            <a:ext cx="4445875" cy="954107"/>
          </a:xfrm>
          <a:prstGeom prst="rect">
            <a:avLst/>
          </a:prstGeom>
        </p:spPr>
        <p:txBody>
          <a:bodyPr wrap="square">
            <a:spAutoFit/>
          </a:bodyPr>
          <a:lstStyle/>
          <a:p>
            <a:pPr algn="ctr"/>
            <a:r>
              <a:rPr lang="en-US" sz="2800" b="1" dirty="0">
                <a:solidFill>
                  <a:srgbClr val="FFFF00"/>
                </a:solidFill>
                <a:latin typeface="Franklin Gothic Medium" pitchFamily="34" charset="0"/>
              </a:rPr>
              <a:t>More opportunities to provide threat confirmation</a:t>
            </a:r>
          </a:p>
        </p:txBody>
      </p:sp>
      <p:sp>
        <p:nvSpPr>
          <p:cNvPr id="6" name="TextBox 5"/>
          <p:cNvSpPr txBox="1"/>
          <p:nvPr/>
        </p:nvSpPr>
        <p:spPr>
          <a:xfrm>
            <a:off x="5382266" y="4058937"/>
            <a:ext cx="653104" cy="707886"/>
          </a:xfrm>
          <a:prstGeom prst="rect">
            <a:avLst/>
          </a:prstGeom>
          <a:noFill/>
        </p:spPr>
        <p:txBody>
          <a:bodyPr wrap="square" rtlCol="0">
            <a:spAutoFit/>
          </a:bodyPr>
          <a:lstStyle/>
          <a:p>
            <a:pPr algn="ctr"/>
            <a:r>
              <a:rPr lang="en-US" sz="4000" b="1" dirty="0">
                <a:solidFill>
                  <a:srgbClr val="FFFF00"/>
                </a:solidFill>
                <a:effectLst>
                  <a:outerShdw blurRad="38100" dist="38100" dir="2700000" algn="tl">
                    <a:srgbClr val="000000">
                      <a:alpha val="43137"/>
                    </a:srgbClr>
                  </a:outerShdw>
                </a:effectLst>
                <a:latin typeface="Franklin Gothic Medium" pitchFamily="34" charset="0"/>
              </a:rPr>
              <a:t>=</a:t>
            </a:r>
          </a:p>
        </p:txBody>
      </p:sp>
      <p:sp>
        <p:nvSpPr>
          <p:cNvPr id="7" name="TextBox 6"/>
          <p:cNvSpPr txBox="1"/>
          <p:nvPr/>
        </p:nvSpPr>
        <p:spPr>
          <a:xfrm>
            <a:off x="558396" y="5627802"/>
            <a:ext cx="10953947" cy="584775"/>
          </a:xfrm>
          <a:prstGeom prst="rect">
            <a:avLst/>
          </a:prstGeom>
          <a:solidFill>
            <a:srgbClr val="FFC000"/>
          </a:solidFill>
        </p:spPr>
        <p:txBody>
          <a:bodyPr wrap="square" rtlCol="0">
            <a:spAutoFit/>
          </a:bodyPr>
          <a:lstStyle/>
          <a:p>
            <a:r>
              <a:rPr lang="en-US" sz="3200" b="1" dirty="0">
                <a:ln>
                  <a:solidFill>
                    <a:schemeClr val="tx1"/>
                  </a:solidFill>
                </a:ln>
              </a:rPr>
              <a:t>For the NWS … Warning DOES NOT STOP after hitting “Send”!</a:t>
            </a:r>
          </a:p>
        </p:txBody>
      </p:sp>
    </p:spTree>
    <p:extLst>
      <p:ext uri="{BB962C8B-B14F-4D97-AF65-F5344CB8AC3E}">
        <p14:creationId xmlns:p14="http://schemas.microsoft.com/office/powerpoint/2010/main" val="166902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B641E-CFD1-4CE3-893D-C2EC8A7DF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21" y="0"/>
            <a:ext cx="10180357" cy="6858000"/>
          </a:xfrm>
          <a:prstGeom prst="rect">
            <a:avLst/>
          </a:prstGeom>
        </p:spPr>
      </p:pic>
      <p:sp>
        <p:nvSpPr>
          <p:cNvPr id="24" name="Oval 23"/>
          <p:cNvSpPr/>
          <p:nvPr/>
        </p:nvSpPr>
        <p:spPr>
          <a:xfrm>
            <a:off x="5362782" y="1170689"/>
            <a:ext cx="497541" cy="497541"/>
          </a:xfrm>
          <a:prstGeom prst="ellipse">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089500" y="2201180"/>
            <a:ext cx="497541" cy="497541"/>
          </a:xfrm>
          <a:prstGeom prst="ellipse">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421538" y="2669112"/>
            <a:ext cx="497541" cy="497541"/>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338045" y="4770811"/>
            <a:ext cx="497541" cy="497541"/>
          </a:xfrm>
          <a:prstGeom prst="ellipse">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39952" y="168668"/>
            <a:ext cx="2058106" cy="830997"/>
          </a:xfrm>
          <a:prstGeom prst="rect">
            <a:avLst/>
          </a:prstGeom>
          <a:solidFill>
            <a:schemeClr val="bg1"/>
          </a:solidFill>
        </p:spPr>
        <p:txBody>
          <a:bodyPr wrap="square" rtlCol="0">
            <a:spAutoFit/>
          </a:bodyPr>
          <a:lstStyle/>
          <a:p>
            <a:pPr algn="ctr"/>
            <a:r>
              <a:rPr lang="en-US" sz="2400" b="1" dirty="0"/>
              <a:t>Emergency Management</a:t>
            </a:r>
          </a:p>
        </p:txBody>
      </p:sp>
      <p:sp>
        <p:nvSpPr>
          <p:cNvPr id="12" name="TextBox 11"/>
          <p:cNvSpPr txBox="1"/>
          <p:nvPr/>
        </p:nvSpPr>
        <p:spPr>
          <a:xfrm>
            <a:off x="6569005" y="5370678"/>
            <a:ext cx="1106365" cy="461665"/>
          </a:xfrm>
          <a:prstGeom prst="rect">
            <a:avLst/>
          </a:prstGeom>
          <a:solidFill>
            <a:schemeClr val="bg1"/>
          </a:solidFill>
        </p:spPr>
        <p:txBody>
          <a:bodyPr wrap="square" rtlCol="0">
            <a:spAutoFit/>
          </a:bodyPr>
          <a:lstStyle/>
          <a:p>
            <a:pPr algn="ctr"/>
            <a:r>
              <a:rPr lang="en-US" sz="2400" b="1" dirty="0"/>
              <a:t>Public</a:t>
            </a:r>
          </a:p>
        </p:txBody>
      </p:sp>
      <p:sp>
        <p:nvSpPr>
          <p:cNvPr id="13" name="TextBox 12"/>
          <p:cNvSpPr txBox="1"/>
          <p:nvPr/>
        </p:nvSpPr>
        <p:spPr>
          <a:xfrm>
            <a:off x="9934390" y="2584551"/>
            <a:ext cx="1251788" cy="461665"/>
          </a:xfrm>
          <a:prstGeom prst="rect">
            <a:avLst/>
          </a:prstGeom>
          <a:solidFill>
            <a:schemeClr val="bg1"/>
          </a:solidFill>
        </p:spPr>
        <p:txBody>
          <a:bodyPr wrap="square" rtlCol="0">
            <a:spAutoFit/>
          </a:bodyPr>
          <a:lstStyle/>
          <a:p>
            <a:pPr algn="ctr"/>
            <a:r>
              <a:rPr lang="en-US" sz="2400" b="1" dirty="0"/>
              <a:t>Media</a:t>
            </a:r>
          </a:p>
        </p:txBody>
      </p:sp>
      <p:sp>
        <p:nvSpPr>
          <p:cNvPr id="14" name="TextBox 13"/>
          <p:cNvSpPr txBox="1"/>
          <p:nvPr/>
        </p:nvSpPr>
        <p:spPr>
          <a:xfrm>
            <a:off x="1268030" y="1545537"/>
            <a:ext cx="1070241" cy="461665"/>
          </a:xfrm>
          <a:prstGeom prst="rect">
            <a:avLst/>
          </a:prstGeom>
          <a:solidFill>
            <a:schemeClr val="bg1"/>
          </a:solidFill>
        </p:spPr>
        <p:txBody>
          <a:bodyPr wrap="square" rtlCol="0">
            <a:spAutoFit/>
          </a:bodyPr>
          <a:lstStyle/>
          <a:p>
            <a:pPr algn="ctr"/>
            <a:r>
              <a:rPr lang="en-US" sz="2400" b="1" dirty="0"/>
              <a:t>NWS</a:t>
            </a:r>
          </a:p>
        </p:txBody>
      </p:sp>
      <p:sp>
        <p:nvSpPr>
          <p:cNvPr id="127" name="Title 1"/>
          <p:cNvSpPr>
            <a:spLocks noGrp="1"/>
          </p:cNvSpPr>
          <p:nvPr>
            <p:ph type="title"/>
          </p:nvPr>
        </p:nvSpPr>
        <p:spPr>
          <a:xfrm>
            <a:off x="1" y="7289"/>
            <a:ext cx="3606300" cy="1153756"/>
          </a:xfrm>
        </p:spPr>
        <p:txBody>
          <a:bodyPr>
            <a:normAutofit fontScale="90000"/>
          </a:bodyPr>
          <a:lstStyle/>
          <a:p>
            <a:r>
              <a:rPr lang="en-US" sz="4000" b="1" dirty="0">
                <a:ln>
                  <a:solidFill>
                    <a:sysClr val="windowText" lastClr="000000"/>
                  </a:solidFill>
                </a:ln>
                <a:solidFill>
                  <a:srgbClr val="FFC000"/>
                </a:solidFill>
                <a:effectLst>
                  <a:outerShdw blurRad="38100" dist="38100" dir="2700000" algn="tl">
                    <a:srgbClr val="000000">
                      <a:alpha val="43137"/>
                    </a:srgbClr>
                  </a:outerShdw>
                </a:effectLst>
                <a:latin typeface="Franklin Gothic Medium" panose="020B0603020102020204" pitchFamily="34" charset="0"/>
              </a:rPr>
              <a:t>Digging Deeper: </a:t>
            </a:r>
          </a:p>
        </p:txBody>
      </p:sp>
      <p:sp>
        <p:nvSpPr>
          <p:cNvPr id="128" name="Oval 127">
            <a:extLst>
              <a:ext uri="{FF2B5EF4-FFF2-40B4-BE49-F238E27FC236}">
                <a16:creationId xmlns:a16="http://schemas.microsoft.com/office/drawing/2014/main" id="{8EDB5B99-D8FD-4CF1-BD14-4FCBAAC11D2C}"/>
              </a:ext>
            </a:extLst>
          </p:cNvPr>
          <p:cNvSpPr/>
          <p:nvPr/>
        </p:nvSpPr>
        <p:spPr>
          <a:xfrm>
            <a:off x="2728744" y="5065215"/>
            <a:ext cx="497541" cy="497541"/>
          </a:xfrm>
          <a:prstGeom prst="ellipse">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extBox 128">
            <a:extLst>
              <a:ext uri="{FF2B5EF4-FFF2-40B4-BE49-F238E27FC236}">
                <a16:creationId xmlns:a16="http://schemas.microsoft.com/office/drawing/2014/main" id="{C8E0EAE6-F3E3-41AB-93CC-EB5EFBD7F4B6}"/>
              </a:ext>
            </a:extLst>
          </p:cNvPr>
          <p:cNvSpPr txBox="1"/>
          <p:nvPr/>
        </p:nvSpPr>
        <p:spPr>
          <a:xfrm>
            <a:off x="1232731" y="5803751"/>
            <a:ext cx="1140837" cy="830997"/>
          </a:xfrm>
          <a:prstGeom prst="rect">
            <a:avLst/>
          </a:prstGeom>
          <a:solidFill>
            <a:schemeClr val="bg1"/>
          </a:solidFill>
        </p:spPr>
        <p:txBody>
          <a:bodyPr wrap="square" rtlCol="0">
            <a:spAutoFit/>
          </a:bodyPr>
          <a:lstStyle/>
          <a:p>
            <a:pPr algn="ctr"/>
            <a:r>
              <a:rPr lang="en-US" sz="2400" b="1" dirty="0"/>
              <a:t>Social Media</a:t>
            </a:r>
          </a:p>
        </p:txBody>
      </p:sp>
    </p:spTree>
    <p:extLst>
      <p:ext uri="{BB962C8B-B14F-4D97-AF65-F5344CB8AC3E}">
        <p14:creationId xmlns:p14="http://schemas.microsoft.com/office/powerpoint/2010/main" val="11184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lstStyle/>
          <a:p>
            <a:r>
              <a:rPr lang="en-US" dirty="0">
                <a:solidFill>
                  <a:schemeClr val="bg1"/>
                </a:solidFill>
              </a:rPr>
              <a:t>How was the research done?</a:t>
            </a:r>
          </a:p>
        </p:txBody>
      </p:sp>
      <p:sp>
        <p:nvSpPr>
          <p:cNvPr id="3" name="Content Placeholder 2"/>
          <p:cNvSpPr>
            <a:spLocks noGrp="1"/>
          </p:cNvSpPr>
          <p:nvPr>
            <p:ph idx="1"/>
          </p:nvPr>
        </p:nvSpPr>
        <p:spPr>
          <a:xfrm>
            <a:off x="609600" y="1062318"/>
            <a:ext cx="10972800" cy="4525963"/>
          </a:xfrm>
        </p:spPr>
        <p:txBody>
          <a:bodyPr/>
          <a:lstStyle/>
          <a:p>
            <a:pPr marL="0" indent="0">
              <a:buNone/>
            </a:pPr>
            <a:r>
              <a:rPr lang="en-US" dirty="0">
                <a:solidFill>
                  <a:schemeClr val="bg1"/>
                </a:solidFill>
              </a:rPr>
              <a:t>Survey results from</a:t>
            </a:r>
          </a:p>
          <a:p>
            <a:pPr lvl="1"/>
            <a:r>
              <a:rPr lang="en-US" dirty="0">
                <a:solidFill>
                  <a:schemeClr val="bg1"/>
                </a:solidFill>
              </a:rPr>
              <a:t>Public (549)</a:t>
            </a:r>
          </a:p>
          <a:p>
            <a:pPr lvl="1"/>
            <a:r>
              <a:rPr lang="en-US" dirty="0">
                <a:solidFill>
                  <a:schemeClr val="bg1"/>
                </a:solidFill>
              </a:rPr>
              <a:t>Emergency Managers (94)</a:t>
            </a:r>
          </a:p>
          <a:p>
            <a:pPr lvl="1"/>
            <a:r>
              <a:rPr lang="en-US" dirty="0">
                <a:solidFill>
                  <a:schemeClr val="bg1"/>
                </a:solidFill>
              </a:rPr>
              <a:t>NWS staff and amateur radio (11)</a:t>
            </a:r>
          </a:p>
          <a:p>
            <a:pPr lvl="1"/>
            <a:r>
              <a:rPr lang="en-US" dirty="0">
                <a:solidFill>
                  <a:schemeClr val="bg1"/>
                </a:solidFill>
              </a:rPr>
              <a:t>Local Media (22)</a:t>
            </a:r>
          </a:p>
          <a:p>
            <a:pPr lvl="1"/>
            <a:r>
              <a:rPr lang="en-US" dirty="0">
                <a:solidFill>
                  <a:schemeClr val="bg1"/>
                </a:solidFill>
              </a:rPr>
              <a:t>Resulted in 3,139 documented communications</a:t>
            </a:r>
          </a:p>
          <a:p>
            <a:pPr marL="0" indent="0">
              <a:buNone/>
            </a:pPr>
            <a:r>
              <a:rPr lang="en-US" dirty="0">
                <a:solidFill>
                  <a:schemeClr val="bg1"/>
                </a:solidFill>
              </a:rPr>
              <a:t>Asked</a:t>
            </a:r>
          </a:p>
          <a:p>
            <a:pPr lvl="1">
              <a:buFont typeface="Arial" panose="020B0604020202020204" pitchFamily="34" charset="0"/>
              <a:buChar char="•"/>
            </a:pPr>
            <a:r>
              <a:rPr lang="en-US" dirty="0">
                <a:solidFill>
                  <a:schemeClr val="bg1"/>
                </a:solidFill>
              </a:rPr>
              <a:t>Where they found out about the tornado from first </a:t>
            </a:r>
          </a:p>
          <a:p>
            <a:pPr lvl="1">
              <a:buFont typeface="Arial" panose="020B0604020202020204" pitchFamily="34" charset="0"/>
              <a:buChar char="•"/>
            </a:pPr>
            <a:r>
              <a:rPr lang="en-US" dirty="0">
                <a:solidFill>
                  <a:schemeClr val="bg1"/>
                </a:solidFill>
              </a:rPr>
              <a:t>Who they told </a:t>
            </a:r>
          </a:p>
          <a:p>
            <a:pPr lvl="1">
              <a:buFont typeface="Arial" panose="020B0604020202020204" pitchFamily="34" charset="0"/>
              <a:buChar char="•"/>
            </a:pPr>
            <a:r>
              <a:rPr lang="en-US" dirty="0">
                <a:solidFill>
                  <a:schemeClr val="bg1"/>
                </a:solidFill>
              </a:rPr>
              <a:t>Where they got additional information about the storm</a:t>
            </a:r>
          </a:p>
        </p:txBody>
      </p:sp>
    </p:spTree>
    <p:extLst>
      <p:ext uri="{BB962C8B-B14F-4D97-AF65-F5344CB8AC3E}">
        <p14:creationId xmlns:p14="http://schemas.microsoft.com/office/powerpoint/2010/main" val="3280064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6572436" cy="1143000"/>
          </a:xfrm>
        </p:spPr>
        <p:txBody>
          <a:bodyPr/>
          <a:lstStyle/>
          <a:p>
            <a:r>
              <a:rPr lang="en-US" dirty="0">
                <a:solidFill>
                  <a:schemeClr val="bg1"/>
                </a:solidFill>
              </a:rPr>
              <a:t>Social Network Analysis</a:t>
            </a:r>
          </a:p>
        </p:txBody>
      </p:sp>
      <p:sp>
        <p:nvSpPr>
          <p:cNvPr id="3" name="Content Placeholder 2"/>
          <p:cNvSpPr>
            <a:spLocks noGrp="1"/>
          </p:cNvSpPr>
          <p:nvPr>
            <p:ph idx="1"/>
          </p:nvPr>
        </p:nvSpPr>
        <p:spPr>
          <a:xfrm>
            <a:off x="6764786" y="126508"/>
            <a:ext cx="5510072" cy="6576133"/>
          </a:xfrm>
        </p:spPr>
        <p:txBody>
          <a:bodyPr/>
          <a:lstStyle/>
          <a:p>
            <a:pPr marL="0" indent="0">
              <a:buNone/>
            </a:pPr>
            <a:r>
              <a:rPr lang="en-US" dirty="0">
                <a:solidFill>
                  <a:schemeClr val="bg1"/>
                </a:solidFill>
              </a:rPr>
              <a:t>Analyzes a network of people and relationships to understand the flow of information</a:t>
            </a:r>
          </a:p>
          <a:p>
            <a:pPr marL="0" indent="0">
              <a:buNone/>
            </a:pPr>
            <a:endParaRPr lang="en-US" dirty="0">
              <a:solidFill>
                <a:schemeClr val="bg1"/>
              </a:solidFill>
            </a:endParaRPr>
          </a:p>
          <a:p>
            <a:pPr marL="0" indent="0">
              <a:buNone/>
            </a:pPr>
            <a:r>
              <a:rPr lang="en-US" dirty="0">
                <a:solidFill>
                  <a:schemeClr val="bg1"/>
                </a:solidFill>
              </a:rPr>
              <a:t>Each person represents a node with edges connecting them to show their relationship</a:t>
            </a:r>
          </a:p>
          <a:p>
            <a:pPr marL="0" indent="0">
              <a:buNone/>
            </a:pPr>
            <a:endParaRPr lang="en-US" dirty="0">
              <a:solidFill>
                <a:schemeClr val="bg1"/>
              </a:solidFill>
            </a:endParaRPr>
          </a:p>
          <a:p>
            <a:pPr marL="0" indent="0">
              <a:buNone/>
            </a:pPr>
            <a:r>
              <a:rPr lang="en-US" dirty="0">
                <a:solidFill>
                  <a:schemeClr val="bg1"/>
                </a:solidFill>
              </a:rPr>
              <a:t>This can show where potential breakdowns in communication and potential weak points in the IWT did or could occur</a:t>
            </a:r>
          </a:p>
        </p:txBody>
      </p:sp>
      <p:pic>
        <p:nvPicPr>
          <p:cNvPr id="4" name="Picture 3">
            <a:extLst>
              <a:ext uri="{FF2B5EF4-FFF2-40B4-BE49-F238E27FC236}">
                <a16:creationId xmlns:a16="http://schemas.microsoft.com/office/drawing/2014/main" id="{7DECB471-DBA1-4D71-BC93-7221D55D041C}"/>
              </a:ext>
            </a:extLst>
          </p:cNvPr>
          <p:cNvPicPr>
            <a:picLocks noChangeAspect="1"/>
          </p:cNvPicPr>
          <p:nvPr/>
        </p:nvPicPr>
        <p:blipFill>
          <a:blip r:embed="rId3"/>
          <a:stretch>
            <a:fillRect/>
          </a:stretch>
        </p:blipFill>
        <p:spPr>
          <a:xfrm>
            <a:off x="0" y="1045384"/>
            <a:ext cx="6679134" cy="5657257"/>
          </a:xfrm>
          <a:prstGeom prst="rect">
            <a:avLst/>
          </a:prstGeom>
        </p:spPr>
      </p:pic>
    </p:spTree>
    <p:extLst>
      <p:ext uri="{BB962C8B-B14F-4D97-AF65-F5344CB8AC3E}">
        <p14:creationId xmlns:p14="http://schemas.microsoft.com/office/powerpoint/2010/main" val="3426489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AE6448-F9E2-4903-8A14-06188B831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769" y="0"/>
            <a:ext cx="11884462" cy="6858000"/>
          </a:xfrm>
          <a:prstGeom prst="rect">
            <a:avLst/>
          </a:prstGeom>
        </p:spPr>
      </p:pic>
    </p:spTree>
    <p:extLst>
      <p:ext uri="{BB962C8B-B14F-4D97-AF65-F5344CB8AC3E}">
        <p14:creationId xmlns:p14="http://schemas.microsoft.com/office/powerpoint/2010/main" val="3371697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681012" cy="1143000"/>
          </a:xfrm>
        </p:spPr>
        <p:txBody>
          <a:bodyPr/>
          <a:lstStyle/>
          <a:p>
            <a:r>
              <a:rPr lang="en-US" dirty="0">
                <a:solidFill>
                  <a:schemeClr val="bg1"/>
                </a:solidFill>
              </a:rPr>
              <a:t>Public Only: How did you first receive a warning?</a:t>
            </a:r>
          </a:p>
        </p:txBody>
      </p:sp>
      <p:pic>
        <p:nvPicPr>
          <p:cNvPr id="7" name="Picture 6">
            <a:extLst>
              <a:ext uri="{FF2B5EF4-FFF2-40B4-BE49-F238E27FC236}">
                <a16:creationId xmlns:a16="http://schemas.microsoft.com/office/drawing/2014/main" id="{92E26BAC-F226-4A9B-82FE-A57EAFF73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7" y="1143000"/>
            <a:ext cx="7348460" cy="4321520"/>
          </a:xfrm>
          <a:prstGeom prst="rect">
            <a:avLst/>
          </a:prstGeom>
        </p:spPr>
      </p:pic>
      <p:sp>
        <p:nvSpPr>
          <p:cNvPr id="8" name="TextBox 7">
            <a:extLst>
              <a:ext uri="{FF2B5EF4-FFF2-40B4-BE49-F238E27FC236}">
                <a16:creationId xmlns:a16="http://schemas.microsoft.com/office/drawing/2014/main" id="{12AAD2B4-C957-4591-ACC1-E961CFC3C327}"/>
              </a:ext>
            </a:extLst>
          </p:cNvPr>
          <p:cNvSpPr txBox="1"/>
          <p:nvPr/>
        </p:nvSpPr>
        <p:spPr>
          <a:xfrm>
            <a:off x="7306233" y="1123467"/>
            <a:ext cx="4885767" cy="5632311"/>
          </a:xfrm>
          <a:prstGeom prst="rect">
            <a:avLst/>
          </a:prstGeom>
          <a:noFill/>
          <a:ln>
            <a:solidFill>
              <a:schemeClr val="tx1"/>
            </a:solidFill>
          </a:ln>
        </p:spPr>
        <p:txBody>
          <a:bodyPr wrap="square" rtlCol="0">
            <a:spAutoFit/>
          </a:bodyPr>
          <a:lstStyle/>
          <a:p>
            <a:r>
              <a:rPr lang="en-US" sz="2400" b="1" dirty="0">
                <a:ln>
                  <a:solidFill>
                    <a:sysClr val="windowText" lastClr="000000"/>
                  </a:solidFill>
                </a:ln>
                <a:solidFill>
                  <a:srgbClr val="FFFF00"/>
                </a:solidFill>
              </a:rPr>
              <a:t>Ranking (536 total responses):</a:t>
            </a:r>
          </a:p>
          <a:p>
            <a:endParaRPr lang="en-US" sz="2400" b="1" dirty="0">
              <a:ln>
                <a:solidFill>
                  <a:sysClr val="windowText" lastClr="000000"/>
                </a:solidFill>
              </a:ln>
              <a:solidFill>
                <a:srgbClr val="FFFF00"/>
              </a:solidFill>
            </a:endParaRPr>
          </a:p>
          <a:p>
            <a:pPr marL="342900" indent="-342900">
              <a:buAutoNum type="arabicPeriod"/>
            </a:pPr>
            <a:r>
              <a:rPr lang="en-US" sz="2400" b="1" dirty="0">
                <a:ln>
                  <a:solidFill>
                    <a:sysClr val="windowText" lastClr="000000"/>
                  </a:solidFill>
                </a:ln>
                <a:solidFill>
                  <a:srgbClr val="FFFF00"/>
                </a:solidFill>
              </a:rPr>
              <a:t>TV (aggregate)  -- 168 (31%)</a:t>
            </a:r>
          </a:p>
          <a:p>
            <a:pPr marL="342900" indent="-342900">
              <a:buAutoNum type="arabicPeriod"/>
            </a:pPr>
            <a:r>
              <a:rPr lang="en-US" sz="2400" b="1" dirty="0">
                <a:ln>
                  <a:solidFill>
                    <a:sysClr val="windowText" lastClr="000000"/>
                  </a:solidFill>
                </a:ln>
                <a:solidFill>
                  <a:srgbClr val="FFFF00"/>
                </a:solidFill>
              </a:rPr>
              <a:t>Weather App – 68 (13%)</a:t>
            </a:r>
          </a:p>
          <a:p>
            <a:pPr marL="342900" indent="-342900">
              <a:buAutoNum type="arabicPeriod"/>
            </a:pPr>
            <a:r>
              <a:rPr lang="en-US" sz="2400" b="1" dirty="0">
                <a:ln>
                  <a:solidFill>
                    <a:sysClr val="windowText" lastClr="000000"/>
                  </a:solidFill>
                </a:ln>
                <a:solidFill>
                  <a:srgbClr val="FFFF00"/>
                </a:solidFill>
              </a:rPr>
              <a:t>WEA – 53 (10%)</a:t>
            </a:r>
          </a:p>
          <a:p>
            <a:pPr marL="342900" indent="-342900">
              <a:buAutoNum type="arabicPeriod"/>
            </a:pPr>
            <a:r>
              <a:rPr lang="en-US" sz="2400" b="1" dirty="0">
                <a:ln>
                  <a:solidFill>
                    <a:sysClr val="windowText" lastClr="000000"/>
                  </a:solidFill>
                </a:ln>
                <a:solidFill>
                  <a:srgbClr val="FFFF00"/>
                </a:solidFill>
              </a:rPr>
              <a:t>Facebook – 45 (8%)</a:t>
            </a:r>
          </a:p>
          <a:p>
            <a:pPr marL="342900" indent="-342900">
              <a:buAutoNum type="arabicPeriod"/>
            </a:pPr>
            <a:r>
              <a:rPr lang="en-US" sz="2400" b="1" dirty="0">
                <a:ln>
                  <a:solidFill>
                    <a:sysClr val="windowText" lastClr="000000"/>
                  </a:solidFill>
                </a:ln>
                <a:solidFill>
                  <a:srgbClr val="FFFF00"/>
                </a:solidFill>
              </a:rPr>
              <a:t>OWS – 42 (8%)</a:t>
            </a:r>
          </a:p>
          <a:p>
            <a:pPr marL="342900" indent="-342900">
              <a:buAutoNum type="arabicPeriod"/>
            </a:pPr>
            <a:r>
              <a:rPr lang="en-US" sz="2400" b="1" dirty="0">
                <a:ln>
                  <a:solidFill>
                    <a:sysClr val="windowText" lastClr="000000"/>
                  </a:solidFill>
                </a:ln>
                <a:solidFill>
                  <a:srgbClr val="FFFF00"/>
                </a:solidFill>
              </a:rPr>
              <a:t>Family – 33 (6%)</a:t>
            </a:r>
          </a:p>
          <a:p>
            <a:pPr marL="342900" indent="-342900">
              <a:buAutoNum type="arabicPeriod"/>
            </a:pPr>
            <a:r>
              <a:rPr lang="en-US" sz="2400" b="1" dirty="0">
                <a:ln>
                  <a:solidFill>
                    <a:sysClr val="windowText" lastClr="000000"/>
                  </a:solidFill>
                </a:ln>
                <a:solidFill>
                  <a:srgbClr val="FFFF00"/>
                </a:solidFill>
              </a:rPr>
              <a:t>Weather Radar Software – 27 (5%)</a:t>
            </a:r>
          </a:p>
          <a:p>
            <a:pPr marL="342900" indent="-342900">
              <a:buAutoNum type="arabicPeriod"/>
            </a:pPr>
            <a:r>
              <a:rPr lang="en-US" sz="2400" b="1" dirty="0">
                <a:ln>
                  <a:solidFill>
                    <a:sysClr val="windowText" lastClr="000000"/>
                  </a:solidFill>
                </a:ln>
                <a:solidFill>
                  <a:srgbClr val="FFFF00"/>
                </a:solidFill>
              </a:rPr>
              <a:t>Friend – 22 (4%)</a:t>
            </a:r>
          </a:p>
          <a:p>
            <a:pPr marL="342900" indent="-342900">
              <a:buAutoNum type="arabicPeriod"/>
            </a:pPr>
            <a:r>
              <a:rPr lang="en-US" sz="2400" b="1" dirty="0">
                <a:ln>
                  <a:solidFill>
                    <a:sysClr val="windowText" lastClr="000000"/>
                  </a:solidFill>
                </a:ln>
                <a:solidFill>
                  <a:srgbClr val="FFFF00"/>
                </a:solidFill>
              </a:rPr>
              <a:t>Tornado Itself – 19 (4%)</a:t>
            </a:r>
          </a:p>
          <a:p>
            <a:pPr marL="342900" indent="-342900">
              <a:buAutoNum type="arabicPeriod"/>
            </a:pPr>
            <a:r>
              <a:rPr lang="en-US" sz="2400" b="1" dirty="0">
                <a:ln>
                  <a:solidFill>
                    <a:sysClr val="windowText" lastClr="000000"/>
                  </a:solidFill>
                </a:ln>
                <a:solidFill>
                  <a:srgbClr val="FFFF00"/>
                </a:solidFill>
              </a:rPr>
              <a:t> News/Radio Broadcast – 14 (3%)</a:t>
            </a:r>
          </a:p>
          <a:p>
            <a:pPr marL="342900" indent="-342900">
              <a:buAutoNum type="arabicPeriod"/>
            </a:pPr>
            <a:endParaRPr lang="en-US" dirty="0">
              <a:solidFill>
                <a:srgbClr val="FFFF00"/>
              </a:solidFill>
            </a:endParaRPr>
          </a:p>
          <a:p>
            <a:pPr marL="342900" indent="-342900">
              <a:buAutoNum type="arabicPeriod"/>
            </a:pPr>
            <a:endParaRPr lang="en-US" dirty="0">
              <a:solidFill>
                <a:srgbClr val="FFFF00"/>
              </a:solidFill>
            </a:endParaRPr>
          </a:p>
          <a:p>
            <a:pPr marL="342900" indent="-342900">
              <a:buAutoNum type="arabicPeriod"/>
            </a:pPr>
            <a:endParaRPr lang="en-US" dirty="0">
              <a:solidFill>
                <a:srgbClr val="FFFF00"/>
              </a:solidFill>
            </a:endParaRPr>
          </a:p>
          <a:p>
            <a:pPr marL="342900" indent="-342900">
              <a:buAutoNum type="arabicPeriod"/>
            </a:pPr>
            <a:endParaRPr lang="en-US" dirty="0">
              <a:solidFill>
                <a:srgbClr val="FFFF00"/>
              </a:solidFill>
            </a:endParaRPr>
          </a:p>
        </p:txBody>
      </p:sp>
      <p:sp>
        <p:nvSpPr>
          <p:cNvPr id="9" name="TextBox 8">
            <a:extLst>
              <a:ext uri="{FF2B5EF4-FFF2-40B4-BE49-F238E27FC236}">
                <a16:creationId xmlns:a16="http://schemas.microsoft.com/office/drawing/2014/main" id="{9D9D32FA-F2E2-4587-A437-32DDA9545D2F}"/>
              </a:ext>
            </a:extLst>
          </p:cNvPr>
          <p:cNvSpPr txBox="1"/>
          <p:nvPr/>
        </p:nvSpPr>
        <p:spPr>
          <a:xfrm>
            <a:off x="152400" y="5484053"/>
            <a:ext cx="5782235" cy="646331"/>
          </a:xfrm>
          <a:prstGeom prst="rect">
            <a:avLst/>
          </a:prstGeom>
          <a:noFill/>
        </p:spPr>
        <p:txBody>
          <a:bodyPr wrap="square" rtlCol="0">
            <a:spAutoFit/>
          </a:bodyPr>
          <a:lstStyle/>
          <a:p>
            <a:r>
              <a:rPr lang="en-US" i="1" dirty="0">
                <a:solidFill>
                  <a:schemeClr val="bg1"/>
                </a:solidFill>
              </a:rPr>
              <a:t>* Facebook is very likely biased too high because many respondents learned about the survey from Facebook.</a:t>
            </a:r>
          </a:p>
        </p:txBody>
      </p:sp>
      <p:sp>
        <p:nvSpPr>
          <p:cNvPr id="10" name="TextBox 9">
            <a:extLst>
              <a:ext uri="{FF2B5EF4-FFF2-40B4-BE49-F238E27FC236}">
                <a16:creationId xmlns:a16="http://schemas.microsoft.com/office/drawing/2014/main" id="{EB21EA4E-3593-4ECF-AB21-F59567A34550}"/>
              </a:ext>
            </a:extLst>
          </p:cNvPr>
          <p:cNvSpPr txBox="1"/>
          <p:nvPr/>
        </p:nvSpPr>
        <p:spPr>
          <a:xfrm>
            <a:off x="152399" y="6130384"/>
            <a:ext cx="6275295" cy="646331"/>
          </a:xfrm>
          <a:prstGeom prst="rect">
            <a:avLst/>
          </a:prstGeom>
          <a:noFill/>
        </p:spPr>
        <p:txBody>
          <a:bodyPr wrap="square" rtlCol="0">
            <a:spAutoFit/>
          </a:bodyPr>
          <a:lstStyle/>
          <a:p>
            <a:r>
              <a:rPr lang="en-US" i="1" dirty="0">
                <a:solidFill>
                  <a:schemeClr val="bg1"/>
                </a:solidFill>
              </a:rPr>
              <a:t>* Weather Radar Software is probably over represented as weather enthusiasts may be more likely to answer the survey</a:t>
            </a:r>
          </a:p>
        </p:txBody>
      </p:sp>
    </p:spTree>
    <p:extLst>
      <p:ext uri="{BB962C8B-B14F-4D97-AF65-F5344CB8AC3E}">
        <p14:creationId xmlns:p14="http://schemas.microsoft.com/office/powerpoint/2010/main" val="976912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1681012" cy="1143000"/>
          </a:xfrm>
        </p:spPr>
        <p:txBody>
          <a:bodyPr/>
          <a:lstStyle/>
          <a:p>
            <a:r>
              <a:rPr lang="en-US" dirty="0">
                <a:solidFill>
                  <a:schemeClr val="bg1"/>
                </a:solidFill>
              </a:rPr>
              <a:t>Public Only: Who did you tell after receiving?</a:t>
            </a:r>
          </a:p>
        </p:txBody>
      </p:sp>
      <p:sp>
        <p:nvSpPr>
          <p:cNvPr id="8" name="TextBox 7">
            <a:extLst>
              <a:ext uri="{FF2B5EF4-FFF2-40B4-BE49-F238E27FC236}">
                <a16:creationId xmlns:a16="http://schemas.microsoft.com/office/drawing/2014/main" id="{12AAD2B4-C957-4591-ACC1-E961CFC3C327}"/>
              </a:ext>
            </a:extLst>
          </p:cNvPr>
          <p:cNvSpPr txBox="1"/>
          <p:nvPr/>
        </p:nvSpPr>
        <p:spPr>
          <a:xfrm>
            <a:off x="8641976" y="1284832"/>
            <a:ext cx="3433482" cy="1384995"/>
          </a:xfrm>
          <a:prstGeom prst="rect">
            <a:avLst/>
          </a:prstGeom>
          <a:noFill/>
          <a:ln>
            <a:solidFill>
              <a:schemeClr val="tx1"/>
            </a:solidFill>
          </a:ln>
        </p:spPr>
        <p:txBody>
          <a:bodyPr wrap="square" rtlCol="0">
            <a:spAutoFit/>
          </a:bodyPr>
          <a:lstStyle/>
          <a:p>
            <a:pPr algn="ctr"/>
            <a:r>
              <a:rPr lang="en-US" sz="2800" b="1" dirty="0">
                <a:ln>
                  <a:solidFill>
                    <a:sysClr val="windowText" lastClr="000000"/>
                  </a:solidFill>
                </a:ln>
                <a:solidFill>
                  <a:srgbClr val="FFFF00"/>
                </a:solidFill>
              </a:rPr>
              <a:t>255 of the 536 respondents, or 48%, told someone else!</a:t>
            </a:r>
          </a:p>
        </p:txBody>
      </p:sp>
      <p:sp>
        <p:nvSpPr>
          <p:cNvPr id="5" name="TextBox 4">
            <a:extLst>
              <a:ext uri="{FF2B5EF4-FFF2-40B4-BE49-F238E27FC236}">
                <a16:creationId xmlns:a16="http://schemas.microsoft.com/office/drawing/2014/main" id="{D2A1FAA4-0DE3-48FF-A426-D90CB940B7C6}"/>
              </a:ext>
            </a:extLst>
          </p:cNvPr>
          <p:cNvSpPr txBox="1"/>
          <p:nvPr/>
        </p:nvSpPr>
        <p:spPr>
          <a:xfrm>
            <a:off x="8602055" y="3416336"/>
            <a:ext cx="3589945" cy="2308324"/>
          </a:xfrm>
          <a:prstGeom prst="rect">
            <a:avLst/>
          </a:prstGeom>
          <a:noFill/>
        </p:spPr>
        <p:txBody>
          <a:bodyPr wrap="square" rtlCol="0">
            <a:spAutoFit/>
          </a:bodyPr>
          <a:lstStyle/>
          <a:p>
            <a:pPr marL="342900" indent="-342900">
              <a:buAutoNum type="arabicPeriod"/>
            </a:pPr>
            <a:r>
              <a:rPr lang="en-US" sz="3600" dirty="0">
                <a:solidFill>
                  <a:schemeClr val="bg1"/>
                </a:solidFill>
              </a:rPr>
              <a:t> Family (131)</a:t>
            </a:r>
          </a:p>
          <a:p>
            <a:pPr marL="342900" indent="-342900">
              <a:buAutoNum type="arabicPeriod"/>
            </a:pPr>
            <a:r>
              <a:rPr lang="en-US" sz="3600" dirty="0">
                <a:solidFill>
                  <a:schemeClr val="bg1"/>
                </a:solidFill>
              </a:rPr>
              <a:t> Friend (52)</a:t>
            </a:r>
          </a:p>
          <a:p>
            <a:pPr marL="342900" indent="-342900">
              <a:buAutoNum type="arabicPeriod"/>
            </a:pPr>
            <a:r>
              <a:rPr lang="en-US" sz="3600" dirty="0">
                <a:solidFill>
                  <a:schemeClr val="bg1"/>
                </a:solidFill>
              </a:rPr>
              <a:t> Facebook (36)</a:t>
            </a:r>
          </a:p>
          <a:p>
            <a:r>
              <a:rPr lang="en-US" sz="3600" dirty="0">
                <a:solidFill>
                  <a:schemeClr val="bg1"/>
                </a:solidFill>
              </a:rPr>
              <a:t>3. Twitter (36)</a:t>
            </a:r>
          </a:p>
        </p:txBody>
      </p:sp>
      <p:pic>
        <p:nvPicPr>
          <p:cNvPr id="6" name="Picture 5">
            <a:extLst>
              <a:ext uri="{FF2B5EF4-FFF2-40B4-BE49-F238E27FC236}">
                <a16:creationId xmlns:a16="http://schemas.microsoft.com/office/drawing/2014/main" id="{1FD6EF99-3087-483E-9971-BF13A60C6D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4832"/>
            <a:ext cx="8548273" cy="5064710"/>
          </a:xfrm>
          <a:prstGeom prst="rect">
            <a:avLst/>
          </a:prstGeom>
        </p:spPr>
      </p:pic>
    </p:spTree>
    <p:extLst>
      <p:ext uri="{BB962C8B-B14F-4D97-AF65-F5344CB8AC3E}">
        <p14:creationId xmlns:p14="http://schemas.microsoft.com/office/powerpoint/2010/main" val="390257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DB8233-65CD-437D-8CCF-662346FB9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945" y="-7294"/>
            <a:ext cx="10191184" cy="6865294"/>
          </a:xfrm>
          <a:prstGeom prst="rect">
            <a:avLst/>
          </a:prstGeom>
        </p:spPr>
      </p:pic>
      <p:sp>
        <p:nvSpPr>
          <p:cNvPr id="2" name="Title 1"/>
          <p:cNvSpPr>
            <a:spLocks noGrp="1"/>
          </p:cNvSpPr>
          <p:nvPr>
            <p:ph type="title"/>
          </p:nvPr>
        </p:nvSpPr>
        <p:spPr>
          <a:xfrm>
            <a:off x="97655" y="0"/>
            <a:ext cx="3980970" cy="1871605"/>
          </a:xfrm>
          <a:solidFill>
            <a:srgbClr val="66FF66"/>
          </a:solidFill>
        </p:spPr>
        <p:txBody>
          <a:bodyPr/>
          <a:lstStyle/>
          <a:p>
            <a:r>
              <a:rPr lang="en-US" sz="3600" dirty="0"/>
              <a:t>Public First Action + IWT: Out Degree</a:t>
            </a:r>
            <a:br>
              <a:rPr lang="en-US" sz="3600" dirty="0"/>
            </a:br>
            <a:r>
              <a:rPr lang="en-US" sz="3600" dirty="0"/>
              <a:t>(Senders of Info)</a:t>
            </a:r>
          </a:p>
        </p:txBody>
      </p:sp>
    </p:spTree>
    <p:extLst>
      <p:ext uri="{BB962C8B-B14F-4D97-AF65-F5344CB8AC3E}">
        <p14:creationId xmlns:p14="http://schemas.microsoft.com/office/powerpoint/2010/main" val="28545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6" y="-72180"/>
            <a:ext cx="11426824" cy="1325563"/>
          </a:xfrm>
        </p:spPr>
        <p:txBody>
          <a:bodyPr/>
          <a:lstStyle/>
          <a:p>
            <a:r>
              <a:rPr lang="en-US" b="1" dirty="0">
                <a:ln>
                  <a:solidFill>
                    <a:sysClr val="windowText" lastClr="000000"/>
                  </a:solidFill>
                </a:ln>
                <a:solidFill>
                  <a:schemeClr val="bg1"/>
                </a:solidFill>
              </a:rPr>
              <a:t>26 December 2015 Tornado Outbreak Overview</a:t>
            </a:r>
          </a:p>
        </p:txBody>
      </p:sp>
      <p:sp>
        <p:nvSpPr>
          <p:cNvPr id="3" name="AutoShape 2" descr="Displaying gi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Displaying gis.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Rounded Corners 14"/>
          <p:cNvSpPr/>
          <p:nvPr/>
        </p:nvSpPr>
        <p:spPr>
          <a:xfrm>
            <a:off x="243106" y="1008592"/>
            <a:ext cx="4274127" cy="1107956"/>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rPr>
              <a:t>1 – EF4: Garland, Rowlett, Sunnyvale</a:t>
            </a:r>
          </a:p>
        </p:txBody>
      </p:sp>
      <p:sp>
        <p:nvSpPr>
          <p:cNvPr id="16" name="Rectangle: Rounded Corners 15"/>
          <p:cNvSpPr/>
          <p:nvPr/>
        </p:nvSpPr>
        <p:spPr>
          <a:xfrm>
            <a:off x="16387" y="2236045"/>
            <a:ext cx="4959975" cy="602381"/>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rPr>
              <a:t>1 – EF3: </a:t>
            </a:r>
            <a:r>
              <a:rPr lang="en-US" sz="3600" b="1" dirty="0" err="1">
                <a:ln>
                  <a:solidFill>
                    <a:sysClr val="windowText" lastClr="000000"/>
                  </a:solidFill>
                </a:ln>
              </a:rPr>
              <a:t>Ovilla</a:t>
            </a:r>
            <a:r>
              <a:rPr lang="en-US" sz="3600" b="1" dirty="0">
                <a:ln>
                  <a:solidFill>
                    <a:sysClr val="windowText" lastClr="000000"/>
                  </a:solidFill>
                </a:ln>
              </a:rPr>
              <a:t> / Red Oak</a:t>
            </a:r>
          </a:p>
        </p:txBody>
      </p:sp>
      <p:sp>
        <p:nvSpPr>
          <p:cNvPr id="6" name="Arrow: Down 5"/>
          <p:cNvSpPr/>
          <p:nvPr/>
        </p:nvSpPr>
        <p:spPr>
          <a:xfrm>
            <a:off x="1479486" y="3874610"/>
            <a:ext cx="1801368" cy="768969"/>
          </a:xfrm>
          <a:prstGeom prst="downArrow">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545338" y="4891024"/>
            <a:ext cx="3669665" cy="572662"/>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solidFill>
                  <a:srgbClr val="FFFF00"/>
                </a:solidFill>
              </a:rPr>
              <a:t>12 Fatalities</a:t>
            </a:r>
          </a:p>
        </p:txBody>
      </p:sp>
      <p:sp>
        <p:nvSpPr>
          <p:cNvPr id="22" name="Rectangle: Rounded Corners 21"/>
          <p:cNvSpPr/>
          <p:nvPr/>
        </p:nvSpPr>
        <p:spPr>
          <a:xfrm>
            <a:off x="524700" y="5498700"/>
            <a:ext cx="3669665" cy="572662"/>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solidFill>
                  <a:srgbClr val="FFFF00"/>
                </a:solidFill>
              </a:rPr>
              <a:t>633 Injuries</a:t>
            </a:r>
          </a:p>
        </p:txBody>
      </p:sp>
      <p:sp>
        <p:nvSpPr>
          <p:cNvPr id="23" name="Rectangle: Rounded Corners 22"/>
          <p:cNvSpPr/>
          <p:nvPr/>
        </p:nvSpPr>
        <p:spPr>
          <a:xfrm>
            <a:off x="524699" y="6095615"/>
            <a:ext cx="3669665" cy="572662"/>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solidFill>
                  <a:srgbClr val="FFFF00"/>
                </a:solidFill>
              </a:rPr>
              <a:t> est. $1 billion</a:t>
            </a:r>
          </a:p>
        </p:txBody>
      </p:sp>
      <p:pic>
        <p:nvPicPr>
          <p:cNvPr id="7" name="Picture 6">
            <a:extLst>
              <a:ext uri="{FF2B5EF4-FFF2-40B4-BE49-F238E27FC236}">
                <a16:creationId xmlns:a16="http://schemas.microsoft.com/office/drawing/2014/main" id="{FF4A4BA5-AEA7-4E49-8683-38752A750C8B}"/>
              </a:ext>
            </a:extLst>
          </p:cNvPr>
          <p:cNvPicPr>
            <a:picLocks noChangeAspect="1"/>
          </p:cNvPicPr>
          <p:nvPr/>
        </p:nvPicPr>
        <p:blipFill rotWithShape="1">
          <a:blip r:embed="rId2">
            <a:extLst>
              <a:ext uri="{28A0092B-C50C-407E-A947-70E740481C1C}">
                <a14:useLocalDpi xmlns:a14="http://schemas.microsoft.com/office/drawing/2010/main" val="0"/>
              </a:ext>
            </a:extLst>
          </a:blip>
          <a:srcRect l="18191" t="11763" b="-1"/>
          <a:stretch/>
        </p:blipFill>
        <p:spPr>
          <a:xfrm>
            <a:off x="5022758" y="1073020"/>
            <a:ext cx="7169242" cy="5799439"/>
          </a:xfrm>
          <a:prstGeom prst="rect">
            <a:avLst/>
          </a:prstGeom>
        </p:spPr>
      </p:pic>
      <p:sp>
        <p:nvSpPr>
          <p:cNvPr id="4" name="Rectangle: Rounded Corners 3"/>
          <p:cNvSpPr/>
          <p:nvPr/>
        </p:nvSpPr>
        <p:spPr>
          <a:xfrm>
            <a:off x="6173788" y="1073020"/>
            <a:ext cx="4681601" cy="698233"/>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ysClr val="windowText" lastClr="000000"/>
                  </a:solidFill>
                </a:ln>
              </a:rPr>
              <a:t>12 Tornadoes Total</a:t>
            </a:r>
          </a:p>
        </p:txBody>
      </p:sp>
      <p:sp>
        <p:nvSpPr>
          <p:cNvPr id="24" name="Rectangle: Rounded Corners 23">
            <a:extLst>
              <a:ext uri="{FF2B5EF4-FFF2-40B4-BE49-F238E27FC236}">
                <a16:creationId xmlns:a16="http://schemas.microsoft.com/office/drawing/2014/main" id="{9B935C4A-7342-437F-84F3-F95C777E4E53}"/>
              </a:ext>
            </a:extLst>
          </p:cNvPr>
          <p:cNvSpPr/>
          <p:nvPr/>
        </p:nvSpPr>
        <p:spPr>
          <a:xfrm>
            <a:off x="18761" y="2925529"/>
            <a:ext cx="4957601" cy="602381"/>
          </a:xfrm>
          <a:prstGeom prst="roundRect">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n>
                  <a:solidFill>
                    <a:sysClr val="windowText" lastClr="000000"/>
                  </a:solidFill>
                </a:ln>
              </a:rPr>
              <a:t>1 – EF2: Lavon/</a:t>
            </a:r>
            <a:r>
              <a:rPr lang="en-US" sz="3600" b="1" dirty="0" err="1">
                <a:ln>
                  <a:solidFill>
                    <a:sysClr val="windowText" lastClr="000000"/>
                  </a:solidFill>
                </a:ln>
              </a:rPr>
              <a:t>Copeville</a:t>
            </a:r>
            <a:endParaRPr lang="en-US" sz="3600" b="1" dirty="0">
              <a:ln>
                <a:solidFill>
                  <a:sysClr val="windowText" lastClr="000000"/>
                </a:solidFill>
              </a:ln>
            </a:endParaRPr>
          </a:p>
        </p:txBody>
      </p:sp>
    </p:spTree>
    <p:extLst>
      <p:ext uri="{BB962C8B-B14F-4D97-AF65-F5344CB8AC3E}">
        <p14:creationId xmlns:p14="http://schemas.microsoft.com/office/powerpoint/2010/main" val="187590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6" grpId="0" animBg="1"/>
      <p:bldP spid="19" grpId="0" animBg="1"/>
      <p:bldP spid="22" grpId="0" animBg="1"/>
      <p:bldP spid="23" grpId="0" animBg="1"/>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49002-374A-4BF7-8F6C-9369A9AB4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17" y="0"/>
            <a:ext cx="11361505" cy="6858000"/>
          </a:xfrm>
          <a:prstGeom prst="rect">
            <a:avLst/>
          </a:prstGeom>
        </p:spPr>
      </p:pic>
      <p:sp>
        <p:nvSpPr>
          <p:cNvPr id="2" name="Title 1"/>
          <p:cNvSpPr>
            <a:spLocks noGrp="1"/>
          </p:cNvSpPr>
          <p:nvPr>
            <p:ph type="title"/>
          </p:nvPr>
        </p:nvSpPr>
        <p:spPr>
          <a:xfrm>
            <a:off x="69615" y="0"/>
            <a:ext cx="3874883" cy="1747318"/>
          </a:xfrm>
          <a:solidFill>
            <a:srgbClr val="66FF66"/>
          </a:solidFill>
        </p:spPr>
        <p:txBody>
          <a:bodyPr/>
          <a:lstStyle/>
          <a:p>
            <a:r>
              <a:rPr lang="en-US" sz="3600" dirty="0"/>
              <a:t>Public First Action + IWT: </a:t>
            </a:r>
            <a:r>
              <a:rPr lang="en-US" sz="3600" dirty="0" err="1"/>
              <a:t>Betweeness</a:t>
            </a:r>
            <a:br>
              <a:rPr lang="en-US" sz="3600" dirty="0"/>
            </a:br>
            <a:r>
              <a:rPr lang="en-US" sz="3600" dirty="0"/>
              <a:t>Centrality</a:t>
            </a:r>
          </a:p>
        </p:txBody>
      </p:sp>
    </p:spTree>
    <p:extLst>
      <p:ext uri="{BB962C8B-B14F-4D97-AF65-F5344CB8AC3E}">
        <p14:creationId xmlns:p14="http://schemas.microsoft.com/office/powerpoint/2010/main" val="2229780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623C82-0321-4697-83F0-7697F624C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26" y="1"/>
            <a:ext cx="10622041" cy="6858000"/>
          </a:xfrm>
          <a:prstGeom prst="rect">
            <a:avLst/>
          </a:prstGeom>
        </p:spPr>
      </p:pic>
      <p:sp>
        <p:nvSpPr>
          <p:cNvPr id="2" name="Title 1"/>
          <p:cNvSpPr>
            <a:spLocks noGrp="1"/>
          </p:cNvSpPr>
          <p:nvPr>
            <p:ph type="title"/>
          </p:nvPr>
        </p:nvSpPr>
        <p:spPr>
          <a:xfrm>
            <a:off x="78493" y="1"/>
            <a:ext cx="3874883" cy="1747318"/>
          </a:xfrm>
          <a:solidFill>
            <a:srgbClr val="66FF66"/>
          </a:solidFill>
        </p:spPr>
        <p:txBody>
          <a:bodyPr/>
          <a:lstStyle/>
          <a:p>
            <a:r>
              <a:rPr lang="en-US" sz="3600" dirty="0"/>
              <a:t>Public First Action + IWT: Page Rank</a:t>
            </a:r>
          </a:p>
        </p:txBody>
      </p:sp>
    </p:spTree>
    <p:extLst>
      <p:ext uri="{BB962C8B-B14F-4D97-AF65-F5344CB8AC3E}">
        <p14:creationId xmlns:p14="http://schemas.microsoft.com/office/powerpoint/2010/main" val="3625043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929203" cy="1317812"/>
          </a:xfrm>
          <a:solidFill>
            <a:srgbClr val="66FF66"/>
          </a:solidFill>
        </p:spPr>
        <p:txBody>
          <a:bodyPr/>
          <a:lstStyle/>
          <a:p>
            <a:r>
              <a:rPr lang="en-US" sz="3600" dirty="0"/>
              <a:t>Communication Systems</a:t>
            </a:r>
          </a:p>
        </p:txBody>
      </p:sp>
      <p:pic>
        <p:nvPicPr>
          <p:cNvPr id="4" name="Picture 3">
            <a:extLst>
              <a:ext uri="{FF2B5EF4-FFF2-40B4-BE49-F238E27FC236}">
                <a16:creationId xmlns:a16="http://schemas.microsoft.com/office/drawing/2014/main" id="{E4476F47-860B-45C2-8FC5-D366ED09F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82" y="1"/>
            <a:ext cx="6181817" cy="3707309"/>
          </a:xfrm>
          <a:prstGeom prst="rect">
            <a:avLst/>
          </a:prstGeom>
        </p:spPr>
      </p:pic>
      <p:pic>
        <p:nvPicPr>
          <p:cNvPr id="7" name="Picture 6">
            <a:extLst>
              <a:ext uri="{FF2B5EF4-FFF2-40B4-BE49-F238E27FC236}">
                <a16:creationId xmlns:a16="http://schemas.microsoft.com/office/drawing/2014/main" id="{EBE16DA9-9607-4253-85FC-9D747BE7E2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22220"/>
            <a:ext cx="5477521" cy="3295964"/>
          </a:xfrm>
          <a:prstGeom prst="rect">
            <a:avLst/>
          </a:prstGeom>
        </p:spPr>
      </p:pic>
      <p:pic>
        <p:nvPicPr>
          <p:cNvPr id="9" name="Picture 8">
            <a:extLst>
              <a:ext uri="{FF2B5EF4-FFF2-40B4-BE49-F238E27FC236}">
                <a16:creationId xmlns:a16="http://schemas.microsoft.com/office/drawing/2014/main" id="{66158AEB-6740-4D7B-BAA1-1F757B18A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1" y="3320431"/>
            <a:ext cx="5978317" cy="3537569"/>
          </a:xfrm>
          <a:prstGeom prst="rect">
            <a:avLst/>
          </a:prstGeom>
        </p:spPr>
      </p:pic>
      <p:pic>
        <p:nvPicPr>
          <p:cNvPr id="11" name="Picture 10">
            <a:extLst>
              <a:ext uri="{FF2B5EF4-FFF2-40B4-BE49-F238E27FC236}">
                <a16:creationId xmlns:a16="http://schemas.microsoft.com/office/drawing/2014/main" id="{D1E711F1-6D22-4A18-870B-29730B8509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3541" y="2760955"/>
            <a:ext cx="6928458" cy="4097045"/>
          </a:xfrm>
          <a:prstGeom prst="rect">
            <a:avLst/>
          </a:prstGeom>
        </p:spPr>
      </p:pic>
      <p:sp>
        <p:nvSpPr>
          <p:cNvPr id="12" name="Rectangle: Rounded Corners 11">
            <a:extLst>
              <a:ext uri="{FF2B5EF4-FFF2-40B4-BE49-F238E27FC236}">
                <a16:creationId xmlns:a16="http://schemas.microsoft.com/office/drawing/2014/main" id="{F060D365-5593-415C-906A-FFC52AFF0F18}"/>
              </a:ext>
            </a:extLst>
          </p:cNvPr>
          <p:cNvSpPr/>
          <p:nvPr/>
        </p:nvSpPr>
        <p:spPr>
          <a:xfrm>
            <a:off x="4224855" y="1222220"/>
            <a:ext cx="1038686" cy="43500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iNWS</a:t>
            </a:r>
          </a:p>
        </p:txBody>
      </p:sp>
      <p:sp>
        <p:nvSpPr>
          <p:cNvPr id="13" name="Rectangle: Rounded Corners 12">
            <a:extLst>
              <a:ext uri="{FF2B5EF4-FFF2-40B4-BE49-F238E27FC236}">
                <a16:creationId xmlns:a16="http://schemas.microsoft.com/office/drawing/2014/main" id="{74579CE8-54CA-476C-919D-084330C195AA}"/>
              </a:ext>
            </a:extLst>
          </p:cNvPr>
          <p:cNvSpPr/>
          <p:nvPr/>
        </p:nvSpPr>
        <p:spPr>
          <a:xfrm>
            <a:off x="6010182" y="71904"/>
            <a:ext cx="1650683" cy="43500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NWSChat</a:t>
            </a:r>
            <a:endParaRPr lang="en-US" sz="2800" dirty="0">
              <a:solidFill>
                <a:schemeClr val="tx1"/>
              </a:solidFill>
            </a:endParaRPr>
          </a:p>
        </p:txBody>
      </p:sp>
      <p:sp>
        <p:nvSpPr>
          <p:cNvPr id="14" name="Rectangle: Rounded Corners 13">
            <a:extLst>
              <a:ext uri="{FF2B5EF4-FFF2-40B4-BE49-F238E27FC236}">
                <a16:creationId xmlns:a16="http://schemas.microsoft.com/office/drawing/2014/main" id="{889F282F-125B-4EC5-A6B6-BD508CBD4CD2}"/>
              </a:ext>
            </a:extLst>
          </p:cNvPr>
          <p:cNvSpPr/>
          <p:nvPr/>
        </p:nvSpPr>
        <p:spPr>
          <a:xfrm>
            <a:off x="3099786" y="5415965"/>
            <a:ext cx="1880587" cy="43500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HAM Radio</a:t>
            </a:r>
          </a:p>
        </p:txBody>
      </p:sp>
      <p:sp>
        <p:nvSpPr>
          <p:cNvPr id="15" name="Rectangle: Rounded Corners 14">
            <a:extLst>
              <a:ext uri="{FF2B5EF4-FFF2-40B4-BE49-F238E27FC236}">
                <a16:creationId xmlns:a16="http://schemas.microsoft.com/office/drawing/2014/main" id="{A6A9BF68-E97E-4EEE-80EC-F6E4EBD0A3B5}"/>
              </a:ext>
            </a:extLst>
          </p:cNvPr>
          <p:cNvSpPr/>
          <p:nvPr/>
        </p:nvSpPr>
        <p:spPr>
          <a:xfrm>
            <a:off x="10741062" y="2934839"/>
            <a:ext cx="1417238" cy="43500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Twitter</a:t>
            </a:r>
          </a:p>
        </p:txBody>
      </p:sp>
    </p:spTree>
    <p:extLst>
      <p:ext uri="{BB962C8B-B14F-4D97-AF65-F5344CB8AC3E}">
        <p14:creationId xmlns:p14="http://schemas.microsoft.com/office/powerpoint/2010/main" val="266186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260" y="87407"/>
            <a:ext cx="7392140" cy="1143000"/>
          </a:xfrm>
        </p:spPr>
        <p:txBody>
          <a:bodyPr/>
          <a:lstStyle/>
          <a:p>
            <a:r>
              <a:rPr lang="en-US" b="1" dirty="0">
                <a:ln>
                  <a:solidFill>
                    <a:sysClr val="windowText" lastClr="000000"/>
                  </a:solidFill>
                </a:ln>
                <a:solidFill>
                  <a:schemeClr val="bg1"/>
                </a:solidFill>
              </a:rPr>
              <a:t>Observed TV Viewing Habits</a:t>
            </a:r>
          </a:p>
        </p:txBody>
      </p:sp>
      <p:sp>
        <p:nvSpPr>
          <p:cNvPr id="4" name="Title 1">
            <a:extLst>
              <a:ext uri="{FF2B5EF4-FFF2-40B4-BE49-F238E27FC236}">
                <a16:creationId xmlns:a16="http://schemas.microsoft.com/office/drawing/2014/main" id="{C3E1BC16-917E-412F-951B-F55504C6DA37}"/>
              </a:ext>
            </a:extLst>
          </p:cNvPr>
          <p:cNvSpPr txBox="1">
            <a:spLocks/>
          </p:cNvSpPr>
          <p:nvPr/>
        </p:nvSpPr>
        <p:spPr bwMode="auto">
          <a:xfrm>
            <a:off x="0" y="1"/>
            <a:ext cx="3929203" cy="1317812"/>
          </a:xfrm>
          <a:prstGeom prst="rect">
            <a:avLst/>
          </a:prstGeom>
          <a:solidFill>
            <a:srgbClr val="66FF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a:t>Modeling Public Behavior</a:t>
            </a:r>
          </a:p>
        </p:txBody>
      </p:sp>
      <p:sp>
        <p:nvSpPr>
          <p:cNvPr id="7" name="Rectangle: Rounded Corners 6">
            <a:extLst>
              <a:ext uri="{FF2B5EF4-FFF2-40B4-BE49-F238E27FC236}">
                <a16:creationId xmlns:a16="http://schemas.microsoft.com/office/drawing/2014/main" id="{A8FFE90F-3662-4FBF-B5CA-F1F3BE3A91DA}"/>
              </a:ext>
            </a:extLst>
          </p:cNvPr>
          <p:cNvSpPr/>
          <p:nvPr/>
        </p:nvSpPr>
        <p:spPr>
          <a:xfrm>
            <a:off x="262724" y="1808826"/>
            <a:ext cx="3595456" cy="1553592"/>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Actual ratings during the tornado </a:t>
            </a:r>
          </a:p>
          <a:p>
            <a:pPr algn="ctr"/>
            <a:r>
              <a:rPr lang="en-US" sz="2800" dirty="0">
                <a:solidFill>
                  <a:schemeClr val="tx1"/>
                </a:solidFill>
              </a:rPr>
              <a:t>(6-7 PM, DFW market)</a:t>
            </a:r>
          </a:p>
        </p:txBody>
      </p:sp>
      <p:sp>
        <p:nvSpPr>
          <p:cNvPr id="8" name="Rectangle: Rounded Corners 7">
            <a:extLst>
              <a:ext uri="{FF2B5EF4-FFF2-40B4-BE49-F238E27FC236}">
                <a16:creationId xmlns:a16="http://schemas.microsoft.com/office/drawing/2014/main" id="{983D3BC4-A4BE-4B1C-9671-9BF4CF1DC13D}"/>
              </a:ext>
            </a:extLst>
          </p:cNvPr>
          <p:cNvSpPr/>
          <p:nvPr/>
        </p:nvSpPr>
        <p:spPr>
          <a:xfrm>
            <a:off x="95851" y="3429000"/>
            <a:ext cx="3929203" cy="274711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Channel A: 396,614</a:t>
            </a:r>
          </a:p>
          <a:p>
            <a:pPr algn="ctr"/>
            <a:r>
              <a:rPr lang="en-US" sz="2800" dirty="0">
                <a:solidFill>
                  <a:schemeClr val="tx1"/>
                </a:solidFill>
              </a:rPr>
              <a:t>Channel B: 347,038</a:t>
            </a:r>
          </a:p>
          <a:p>
            <a:pPr algn="ctr"/>
            <a:r>
              <a:rPr lang="en-US" sz="2800" dirty="0">
                <a:solidFill>
                  <a:schemeClr val="tx1"/>
                </a:solidFill>
              </a:rPr>
              <a:t>Channel C: 226,637</a:t>
            </a:r>
          </a:p>
          <a:p>
            <a:pPr algn="ctr"/>
            <a:r>
              <a:rPr lang="en-US" sz="2800" dirty="0">
                <a:solidFill>
                  <a:schemeClr val="tx1"/>
                </a:solidFill>
              </a:rPr>
              <a:t>Channel D: 198,307</a:t>
            </a:r>
          </a:p>
          <a:p>
            <a:pPr algn="ctr"/>
            <a:r>
              <a:rPr lang="en-US" sz="2800" dirty="0">
                <a:solidFill>
                  <a:schemeClr val="tx1"/>
                </a:solidFill>
              </a:rPr>
              <a:t>Cable TV Weather: </a:t>
            </a:r>
            <a:r>
              <a:rPr lang="en-US" sz="2800" dirty="0" err="1">
                <a:solidFill>
                  <a:schemeClr val="tx1"/>
                </a:solidFill>
              </a:rPr>
              <a:t>Unk</a:t>
            </a:r>
            <a:r>
              <a:rPr lang="en-US" sz="2800" dirty="0">
                <a:solidFill>
                  <a:schemeClr val="tx1"/>
                </a:solidFill>
              </a:rPr>
              <a:t>.</a:t>
            </a:r>
          </a:p>
        </p:txBody>
      </p:sp>
      <p:sp>
        <p:nvSpPr>
          <p:cNvPr id="9" name="TextBox 8">
            <a:extLst>
              <a:ext uri="{FF2B5EF4-FFF2-40B4-BE49-F238E27FC236}">
                <a16:creationId xmlns:a16="http://schemas.microsoft.com/office/drawing/2014/main" id="{08C91A72-D23C-4B0A-9AE5-55C5EEFBE001}"/>
              </a:ext>
            </a:extLst>
          </p:cNvPr>
          <p:cNvSpPr txBox="1"/>
          <p:nvPr/>
        </p:nvSpPr>
        <p:spPr>
          <a:xfrm>
            <a:off x="95851" y="6383045"/>
            <a:ext cx="6001306" cy="307777"/>
          </a:xfrm>
          <a:prstGeom prst="rect">
            <a:avLst/>
          </a:prstGeom>
          <a:noFill/>
        </p:spPr>
        <p:txBody>
          <a:bodyPr wrap="square" rtlCol="0">
            <a:spAutoFit/>
          </a:bodyPr>
          <a:lstStyle/>
          <a:p>
            <a:r>
              <a:rPr lang="en-US" sz="1400" i="1" dirty="0">
                <a:solidFill>
                  <a:schemeClr val="bg1"/>
                </a:solidFill>
              </a:rPr>
              <a:t>http://www.unclebarky.com/dfw_files/archive-dec-2015.html</a:t>
            </a:r>
          </a:p>
        </p:txBody>
      </p:sp>
      <p:sp>
        <p:nvSpPr>
          <p:cNvPr id="11" name="Rectangle: Rounded Corners 10">
            <a:extLst>
              <a:ext uri="{FF2B5EF4-FFF2-40B4-BE49-F238E27FC236}">
                <a16:creationId xmlns:a16="http://schemas.microsoft.com/office/drawing/2014/main" id="{B567B9CE-47CE-4A1C-BBD6-5D1BE9118E1C}"/>
              </a:ext>
            </a:extLst>
          </p:cNvPr>
          <p:cNvSpPr/>
          <p:nvPr/>
        </p:nvSpPr>
        <p:spPr>
          <a:xfrm>
            <a:off x="4552025" y="1032030"/>
            <a:ext cx="3087949" cy="15535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Survey, initial information source</a:t>
            </a:r>
          </a:p>
        </p:txBody>
      </p:sp>
      <p:sp>
        <p:nvSpPr>
          <p:cNvPr id="12" name="Rectangle: Rounded Corners 11">
            <a:extLst>
              <a:ext uri="{FF2B5EF4-FFF2-40B4-BE49-F238E27FC236}">
                <a16:creationId xmlns:a16="http://schemas.microsoft.com/office/drawing/2014/main" id="{9F0CE087-A98D-421C-A67E-E70FF1431ADE}"/>
              </a:ext>
            </a:extLst>
          </p:cNvPr>
          <p:cNvSpPr/>
          <p:nvPr/>
        </p:nvSpPr>
        <p:spPr>
          <a:xfrm>
            <a:off x="4552024" y="2652204"/>
            <a:ext cx="3087949" cy="34201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Channel A: 47</a:t>
            </a:r>
          </a:p>
          <a:p>
            <a:pPr algn="ctr"/>
            <a:r>
              <a:rPr lang="en-US" sz="2800" dirty="0">
                <a:solidFill>
                  <a:schemeClr val="tx1"/>
                </a:solidFill>
              </a:rPr>
              <a:t>Channel B: 38</a:t>
            </a:r>
          </a:p>
          <a:p>
            <a:pPr algn="ctr"/>
            <a:r>
              <a:rPr lang="en-US" sz="2800" dirty="0">
                <a:solidFill>
                  <a:schemeClr val="tx1"/>
                </a:solidFill>
              </a:rPr>
              <a:t>Channel C: 30</a:t>
            </a:r>
          </a:p>
          <a:p>
            <a:pPr algn="ctr"/>
            <a:r>
              <a:rPr lang="en-US" sz="2800" dirty="0">
                <a:solidFill>
                  <a:schemeClr val="tx1"/>
                </a:solidFill>
              </a:rPr>
              <a:t>Channel D: 13</a:t>
            </a:r>
          </a:p>
          <a:p>
            <a:pPr algn="ctr"/>
            <a:r>
              <a:rPr lang="en-US" sz="2800" dirty="0">
                <a:solidFill>
                  <a:schemeClr val="tx1"/>
                </a:solidFill>
              </a:rPr>
              <a:t>Channel (?): 34</a:t>
            </a:r>
          </a:p>
          <a:p>
            <a:pPr algn="ctr"/>
            <a:r>
              <a:rPr lang="en-US" sz="2800" dirty="0">
                <a:solidFill>
                  <a:schemeClr val="tx1"/>
                </a:solidFill>
              </a:rPr>
              <a:t>Cable TV </a:t>
            </a:r>
            <a:r>
              <a:rPr lang="en-US" sz="2800" dirty="0" err="1">
                <a:solidFill>
                  <a:schemeClr val="tx1"/>
                </a:solidFill>
              </a:rPr>
              <a:t>Wx</a:t>
            </a:r>
            <a:r>
              <a:rPr lang="en-US" sz="2800" dirty="0">
                <a:solidFill>
                  <a:schemeClr val="tx1"/>
                </a:solidFill>
              </a:rPr>
              <a:t>: 6</a:t>
            </a:r>
          </a:p>
        </p:txBody>
      </p:sp>
      <p:sp>
        <p:nvSpPr>
          <p:cNvPr id="13" name="Rectangle: Rounded Corners 12">
            <a:extLst>
              <a:ext uri="{FF2B5EF4-FFF2-40B4-BE49-F238E27FC236}">
                <a16:creationId xmlns:a16="http://schemas.microsoft.com/office/drawing/2014/main" id="{1966557C-5D3E-47D8-8D25-0CD56DC35585}"/>
              </a:ext>
            </a:extLst>
          </p:cNvPr>
          <p:cNvSpPr/>
          <p:nvPr/>
        </p:nvSpPr>
        <p:spPr>
          <a:xfrm>
            <a:off x="8262796" y="1032030"/>
            <a:ext cx="3402462" cy="155359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Survey, initial + updated information sources</a:t>
            </a:r>
          </a:p>
        </p:txBody>
      </p:sp>
      <p:sp>
        <p:nvSpPr>
          <p:cNvPr id="14" name="Rectangle: Rounded Corners 13">
            <a:extLst>
              <a:ext uri="{FF2B5EF4-FFF2-40B4-BE49-F238E27FC236}">
                <a16:creationId xmlns:a16="http://schemas.microsoft.com/office/drawing/2014/main" id="{734E2907-B5EC-4EF5-B190-2608BF6CC142}"/>
              </a:ext>
            </a:extLst>
          </p:cNvPr>
          <p:cNvSpPr/>
          <p:nvPr/>
        </p:nvSpPr>
        <p:spPr>
          <a:xfrm>
            <a:off x="8420052" y="2647765"/>
            <a:ext cx="3087949" cy="342012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Channel A: 137</a:t>
            </a:r>
          </a:p>
          <a:p>
            <a:pPr algn="ctr"/>
            <a:r>
              <a:rPr lang="en-US" sz="2800" dirty="0">
                <a:solidFill>
                  <a:schemeClr val="tx1"/>
                </a:solidFill>
              </a:rPr>
              <a:t>Channel B: 148</a:t>
            </a:r>
          </a:p>
          <a:p>
            <a:pPr algn="ctr"/>
            <a:r>
              <a:rPr lang="en-US" sz="2800" dirty="0">
                <a:solidFill>
                  <a:schemeClr val="tx1"/>
                </a:solidFill>
              </a:rPr>
              <a:t>Channel C: 117</a:t>
            </a:r>
          </a:p>
          <a:p>
            <a:pPr algn="ctr"/>
            <a:r>
              <a:rPr lang="en-US" sz="2800" dirty="0">
                <a:solidFill>
                  <a:schemeClr val="tx1"/>
                </a:solidFill>
              </a:rPr>
              <a:t>Channel D: 68</a:t>
            </a:r>
          </a:p>
          <a:p>
            <a:pPr algn="ctr"/>
            <a:r>
              <a:rPr lang="en-US" sz="2800" dirty="0">
                <a:solidFill>
                  <a:schemeClr val="tx1"/>
                </a:solidFill>
              </a:rPr>
              <a:t>Channel (?): 85</a:t>
            </a:r>
          </a:p>
          <a:p>
            <a:pPr algn="ctr"/>
            <a:r>
              <a:rPr lang="en-US" sz="2800" dirty="0">
                <a:solidFill>
                  <a:schemeClr val="tx1"/>
                </a:solidFill>
              </a:rPr>
              <a:t>Cable TV </a:t>
            </a:r>
            <a:r>
              <a:rPr lang="en-US" sz="2800" dirty="0" err="1">
                <a:solidFill>
                  <a:schemeClr val="tx1"/>
                </a:solidFill>
              </a:rPr>
              <a:t>Wx</a:t>
            </a:r>
            <a:r>
              <a:rPr lang="en-US" sz="2800" dirty="0">
                <a:solidFill>
                  <a:schemeClr val="tx1"/>
                </a:solidFill>
              </a:rPr>
              <a:t>: 42</a:t>
            </a:r>
          </a:p>
        </p:txBody>
      </p:sp>
    </p:spTree>
    <p:extLst>
      <p:ext uri="{BB962C8B-B14F-4D97-AF65-F5344CB8AC3E}">
        <p14:creationId xmlns:p14="http://schemas.microsoft.com/office/powerpoint/2010/main" val="370906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4D0A72-5AD5-4079-8FB0-A639FE18119A}"/>
              </a:ext>
            </a:extLst>
          </p:cNvPr>
          <p:cNvSpPr>
            <a:spLocks noGrp="1"/>
          </p:cNvSpPr>
          <p:nvPr>
            <p:ph type="title"/>
          </p:nvPr>
        </p:nvSpPr>
        <p:spPr>
          <a:xfrm>
            <a:off x="609600" y="0"/>
            <a:ext cx="10972800" cy="1143000"/>
          </a:xfrm>
        </p:spPr>
        <p:txBody>
          <a:bodyPr/>
          <a:lstStyle/>
          <a:p>
            <a:r>
              <a:rPr lang="en-US" b="1" dirty="0">
                <a:ln>
                  <a:solidFill>
                    <a:sysClr val="windowText" lastClr="000000"/>
                  </a:solidFill>
                </a:ln>
                <a:solidFill>
                  <a:srgbClr val="FFFF00"/>
                </a:solidFill>
              </a:rPr>
              <a:t>Limitations of Research</a:t>
            </a:r>
          </a:p>
        </p:txBody>
      </p:sp>
      <p:sp>
        <p:nvSpPr>
          <p:cNvPr id="6" name="Rectangle: Rounded Corners 5">
            <a:extLst>
              <a:ext uri="{FF2B5EF4-FFF2-40B4-BE49-F238E27FC236}">
                <a16:creationId xmlns:a16="http://schemas.microsoft.com/office/drawing/2014/main" id="{70D9F6AF-7E1F-43C6-9E86-6CFC4FC281A0}"/>
              </a:ext>
            </a:extLst>
          </p:cNvPr>
          <p:cNvSpPr/>
          <p:nvPr/>
        </p:nvSpPr>
        <p:spPr>
          <a:xfrm>
            <a:off x="5410418" y="2468464"/>
            <a:ext cx="5705730" cy="1344705"/>
          </a:xfrm>
          <a:prstGeom prst="roundRect">
            <a:avLst/>
          </a:prstGeom>
          <a:solidFill>
            <a:srgbClr val="66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Over representation of Facebook/family/associated biases of how we advertised the survey.</a:t>
            </a:r>
          </a:p>
        </p:txBody>
      </p:sp>
      <p:sp>
        <p:nvSpPr>
          <p:cNvPr id="7" name="Rectangle: Rounded Corners 6">
            <a:extLst>
              <a:ext uri="{FF2B5EF4-FFF2-40B4-BE49-F238E27FC236}">
                <a16:creationId xmlns:a16="http://schemas.microsoft.com/office/drawing/2014/main" id="{951DE0DF-536E-4144-99D2-88CE064B76B5}"/>
              </a:ext>
            </a:extLst>
          </p:cNvPr>
          <p:cNvSpPr/>
          <p:nvPr/>
        </p:nvSpPr>
        <p:spPr>
          <a:xfrm>
            <a:off x="232212" y="1040118"/>
            <a:ext cx="5621827" cy="134470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Could only “zoom in” on one tornado.</a:t>
            </a:r>
          </a:p>
        </p:txBody>
      </p:sp>
      <p:sp>
        <p:nvSpPr>
          <p:cNvPr id="8" name="Rectangle: Rounded Corners 7">
            <a:extLst>
              <a:ext uri="{FF2B5EF4-FFF2-40B4-BE49-F238E27FC236}">
                <a16:creationId xmlns:a16="http://schemas.microsoft.com/office/drawing/2014/main" id="{25309341-18CF-4C09-9FBC-740824B67756}"/>
              </a:ext>
            </a:extLst>
          </p:cNvPr>
          <p:cNvSpPr/>
          <p:nvPr/>
        </p:nvSpPr>
        <p:spPr>
          <a:xfrm>
            <a:off x="427521" y="3922485"/>
            <a:ext cx="5556725" cy="134470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Our survey design could have been improved and must be if this research is ever attempted again.</a:t>
            </a:r>
          </a:p>
        </p:txBody>
      </p:sp>
      <p:sp>
        <p:nvSpPr>
          <p:cNvPr id="9" name="Rectangle: Rounded Corners 8">
            <a:extLst>
              <a:ext uri="{FF2B5EF4-FFF2-40B4-BE49-F238E27FC236}">
                <a16:creationId xmlns:a16="http://schemas.microsoft.com/office/drawing/2014/main" id="{A77773A4-2CB6-4083-BFC0-F3B3A6396F8D}"/>
              </a:ext>
            </a:extLst>
          </p:cNvPr>
          <p:cNvSpPr/>
          <p:nvPr/>
        </p:nvSpPr>
        <p:spPr>
          <a:xfrm>
            <a:off x="5260542" y="5404156"/>
            <a:ext cx="5855606" cy="13447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Survey anonymity prevented us from discovering specific communications dynamics within the public.</a:t>
            </a:r>
          </a:p>
        </p:txBody>
      </p:sp>
    </p:spTree>
    <p:extLst>
      <p:ext uri="{BB962C8B-B14F-4D97-AF65-F5344CB8AC3E}">
        <p14:creationId xmlns:p14="http://schemas.microsoft.com/office/powerpoint/2010/main" val="400940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4D0A72-5AD5-4079-8FB0-A639FE18119A}"/>
              </a:ext>
            </a:extLst>
          </p:cNvPr>
          <p:cNvSpPr>
            <a:spLocks noGrp="1"/>
          </p:cNvSpPr>
          <p:nvPr>
            <p:ph type="title"/>
          </p:nvPr>
        </p:nvSpPr>
        <p:spPr>
          <a:xfrm>
            <a:off x="680621" y="150351"/>
            <a:ext cx="10972800" cy="1143000"/>
          </a:xfrm>
        </p:spPr>
        <p:txBody>
          <a:bodyPr/>
          <a:lstStyle/>
          <a:p>
            <a:r>
              <a:rPr lang="en-US" b="1" dirty="0">
                <a:ln>
                  <a:solidFill>
                    <a:sysClr val="windowText" lastClr="000000"/>
                  </a:solidFill>
                </a:ln>
                <a:solidFill>
                  <a:srgbClr val="FFFF00"/>
                </a:solidFill>
              </a:rPr>
              <a:t>Conclusions</a:t>
            </a:r>
          </a:p>
        </p:txBody>
      </p:sp>
      <p:sp>
        <p:nvSpPr>
          <p:cNvPr id="6" name="Rectangle: Rounded Corners 5">
            <a:extLst>
              <a:ext uri="{FF2B5EF4-FFF2-40B4-BE49-F238E27FC236}">
                <a16:creationId xmlns:a16="http://schemas.microsoft.com/office/drawing/2014/main" id="{70D9F6AF-7E1F-43C6-9E86-6CFC4FC281A0}"/>
              </a:ext>
            </a:extLst>
          </p:cNvPr>
          <p:cNvSpPr/>
          <p:nvPr/>
        </p:nvSpPr>
        <p:spPr>
          <a:xfrm>
            <a:off x="1912006" y="1293351"/>
            <a:ext cx="7782409" cy="134470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Consistent message transmission from the IWT improves resiliency through reducing vulnerability in the communication network.</a:t>
            </a:r>
          </a:p>
        </p:txBody>
      </p:sp>
      <p:sp>
        <p:nvSpPr>
          <p:cNvPr id="9" name="Rectangle: Rounded Corners 8">
            <a:extLst>
              <a:ext uri="{FF2B5EF4-FFF2-40B4-BE49-F238E27FC236}">
                <a16:creationId xmlns:a16="http://schemas.microsoft.com/office/drawing/2014/main" id="{1875CBAF-B6BB-4C49-8748-13E18CB99D60}"/>
              </a:ext>
            </a:extLst>
          </p:cNvPr>
          <p:cNvSpPr/>
          <p:nvPr/>
        </p:nvSpPr>
        <p:spPr>
          <a:xfrm>
            <a:off x="1912007" y="3010664"/>
            <a:ext cx="7782408" cy="1344705"/>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The tornado warning IS important, but communicating within the IWT significantly improves the value of the warning.</a:t>
            </a:r>
          </a:p>
        </p:txBody>
      </p:sp>
      <p:sp>
        <p:nvSpPr>
          <p:cNvPr id="10" name="Rectangle: Rounded Corners 9">
            <a:extLst>
              <a:ext uri="{FF2B5EF4-FFF2-40B4-BE49-F238E27FC236}">
                <a16:creationId xmlns:a16="http://schemas.microsoft.com/office/drawing/2014/main" id="{8BAA1399-9C96-4300-A7F4-F2695616447C}"/>
              </a:ext>
            </a:extLst>
          </p:cNvPr>
          <p:cNvSpPr/>
          <p:nvPr/>
        </p:nvSpPr>
        <p:spPr>
          <a:xfrm>
            <a:off x="1912005" y="4804380"/>
            <a:ext cx="7782409" cy="1344705"/>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EVERY member of the IWT plays a critical role in communicating hazardous weather information to the threatened population!</a:t>
            </a:r>
          </a:p>
        </p:txBody>
      </p:sp>
      <p:pic>
        <p:nvPicPr>
          <p:cNvPr id="11" name="Picture 10">
            <a:extLst>
              <a:ext uri="{FF2B5EF4-FFF2-40B4-BE49-F238E27FC236}">
                <a16:creationId xmlns:a16="http://schemas.microsoft.com/office/drawing/2014/main" id="{9F0FDAA5-3CE8-4F5B-B6AC-F87892DE5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34" y="1209263"/>
            <a:ext cx="11049987" cy="5229223"/>
          </a:xfrm>
          <a:prstGeom prst="rect">
            <a:avLst/>
          </a:prstGeom>
        </p:spPr>
      </p:pic>
    </p:spTree>
    <p:extLst>
      <p:ext uri="{BB962C8B-B14F-4D97-AF65-F5344CB8AC3E}">
        <p14:creationId xmlns:p14="http://schemas.microsoft.com/office/powerpoint/2010/main" val="1340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E8381CF-9115-451E-A7D1-05A1C4518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05983"/>
            <a:ext cx="6335421" cy="4089564"/>
          </a:xfrm>
          <a:prstGeom prst="rect">
            <a:avLst/>
          </a:prstGeom>
        </p:spPr>
      </p:pic>
      <p:sp>
        <p:nvSpPr>
          <p:cNvPr id="2" name="Title 1"/>
          <p:cNvSpPr>
            <a:spLocks noGrp="1"/>
          </p:cNvSpPr>
          <p:nvPr>
            <p:ph type="title"/>
          </p:nvPr>
        </p:nvSpPr>
        <p:spPr/>
        <p:txBody>
          <a:bodyPr/>
          <a:lstStyle/>
          <a:p>
            <a:r>
              <a:rPr lang="en-US" sz="6600" dirty="0">
                <a:ln>
                  <a:solidFill>
                    <a:sysClr val="windowText" lastClr="000000"/>
                  </a:solidFill>
                </a:ln>
                <a:solidFill>
                  <a:schemeClr val="bg1"/>
                </a:solidFill>
              </a:rPr>
              <a:t>In the Future…</a:t>
            </a:r>
          </a:p>
        </p:txBody>
      </p:sp>
      <p:sp>
        <p:nvSpPr>
          <p:cNvPr id="3" name="Rectangle: Rounded Corners 2">
            <a:extLst>
              <a:ext uri="{FF2B5EF4-FFF2-40B4-BE49-F238E27FC236}">
                <a16:creationId xmlns:a16="http://schemas.microsoft.com/office/drawing/2014/main" id="{30164FF0-16F9-46AF-A02D-32956C2EF590}"/>
              </a:ext>
            </a:extLst>
          </p:cNvPr>
          <p:cNvSpPr/>
          <p:nvPr/>
        </p:nvSpPr>
        <p:spPr>
          <a:xfrm>
            <a:off x="5795288" y="1562531"/>
            <a:ext cx="5855606" cy="134470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We’d like to publish our results in an AMS journal (maybe Weather, Climate, and Society again) </a:t>
            </a:r>
          </a:p>
        </p:txBody>
      </p:sp>
      <p:sp>
        <p:nvSpPr>
          <p:cNvPr id="6" name="Rectangle: Rounded Corners 5">
            <a:extLst>
              <a:ext uri="{FF2B5EF4-FFF2-40B4-BE49-F238E27FC236}">
                <a16:creationId xmlns:a16="http://schemas.microsoft.com/office/drawing/2014/main" id="{2B97D0B9-807E-4A08-9EBC-0B3F6457B73B}"/>
              </a:ext>
            </a:extLst>
          </p:cNvPr>
          <p:cNvSpPr/>
          <p:nvPr/>
        </p:nvSpPr>
        <p:spPr>
          <a:xfrm>
            <a:off x="5795288" y="4207508"/>
            <a:ext cx="5855606" cy="237585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We’d like help getting the word out that we have scientific evidence supporting the IWT/WRN/</a:t>
            </a:r>
            <a:r>
              <a:rPr lang="en-US" sz="2800" b="1" dirty="0" err="1">
                <a:solidFill>
                  <a:schemeClr val="tx1"/>
                </a:solidFill>
              </a:rPr>
              <a:t>iDSS</a:t>
            </a:r>
            <a:r>
              <a:rPr lang="en-US" sz="2800" b="1" dirty="0">
                <a:solidFill>
                  <a:schemeClr val="tx1"/>
                </a:solidFill>
              </a:rPr>
              <a:t> philosophy of communicating hazardous weather info as a team.</a:t>
            </a:r>
          </a:p>
        </p:txBody>
      </p:sp>
    </p:spTree>
    <p:extLst>
      <p:ext uri="{BB962C8B-B14F-4D97-AF65-F5344CB8AC3E}">
        <p14:creationId xmlns:p14="http://schemas.microsoft.com/office/powerpoint/2010/main" val="3813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5121"/>
            <a:ext cx="7625919" cy="1143000"/>
          </a:xfrm>
        </p:spPr>
        <p:txBody>
          <a:bodyPr/>
          <a:lstStyle/>
          <a:p>
            <a:r>
              <a:rPr lang="en-US" dirty="0">
                <a:solidFill>
                  <a:schemeClr val="bg1"/>
                </a:solidFill>
              </a:rPr>
              <a:t>Questions?</a:t>
            </a:r>
          </a:p>
        </p:txBody>
      </p:sp>
      <p:sp>
        <p:nvSpPr>
          <p:cNvPr id="3" name="Content Placeholder 2"/>
          <p:cNvSpPr>
            <a:spLocks noGrp="1"/>
          </p:cNvSpPr>
          <p:nvPr>
            <p:ph idx="1"/>
          </p:nvPr>
        </p:nvSpPr>
        <p:spPr>
          <a:xfrm>
            <a:off x="609600" y="1767951"/>
            <a:ext cx="7016319" cy="4419600"/>
          </a:xfrm>
          <a:noFill/>
        </p:spPr>
        <p:txBody>
          <a:bodyPr>
            <a:normAutofit fontScale="70000" lnSpcReduction="20000"/>
          </a:bodyPr>
          <a:lstStyle/>
          <a:p>
            <a:pPr marL="0" indent="0">
              <a:buNone/>
            </a:pPr>
            <a:r>
              <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rPr>
              <a:t>Dennis Cavanaugh </a:t>
            </a:r>
          </a:p>
          <a:p>
            <a:pPr marL="0" indent="0">
              <a:buNone/>
            </a:pPr>
            <a:r>
              <a:rPr lang="en-US" sz="3600" dirty="0">
                <a:solidFill>
                  <a:srgbClr val="FFFF00"/>
                </a:solidFill>
                <a:effectLst>
                  <a:outerShdw blurRad="38100" dist="38100" dir="2700000" algn="tl">
                    <a:srgbClr val="000000">
                      <a:alpha val="43137"/>
                    </a:srgbClr>
                  </a:outerShdw>
                </a:effectLst>
                <a:latin typeface="Franklin Gothic Medium" panose="020B0603020102020204" pitchFamily="34" charset="0"/>
              </a:rPr>
              <a:t>dennis.cavanaugh@noaa.gov</a:t>
            </a:r>
          </a:p>
          <a:p>
            <a:pPr marL="0" indent="0">
              <a:buNone/>
            </a:pP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marL="0" indent="0">
              <a:buNone/>
            </a:pPr>
            <a:r>
              <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rPr>
              <a:t>Mark Fox </a:t>
            </a:r>
          </a:p>
          <a:p>
            <a:pPr marL="0" indent="0">
              <a:buNone/>
            </a:pPr>
            <a:r>
              <a:rPr lang="en-US" sz="3600" dirty="0">
                <a:solidFill>
                  <a:srgbClr val="FFFF00"/>
                </a:solidFill>
                <a:effectLst>
                  <a:outerShdw blurRad="38100" dist="38100" dir="2700000" algn="tl">
                    <a:srgbClr val="000000">
                      <a:alpha val="43137"/>
                    </a:srgbClr>
                  </a:outerShdw>
                </a:effectLst>
                <a:latin typeface="Franklin Gothic Medium" panose="020B0603020102020204" pitchFamily="34" charset="0"/>
              </a:rPr>
              <a:t>mark.fox@noaa.gov</a:t>
            </a:r>
            <a:r>
              <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rPr>
              <a:t>  </a:t>
            </a:r>
          </a:p>
          <a:p>
            <a:pPr marL="0" indent="0">
              <a:buNone/>
            </a:pP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marL="0" indent="0">
              <a:buNone/>
            </a:pPr>
            <a:r>
              <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rPr>
              <a:t>Melissa Huffman</a:t>
            </a:r>
          </a:p>
          <a:p>
            <a:pPr marL="0" indent="0">
              <a:buNone/>
            </a:pPr>
            <a:r>
              <a:rPr lang="en-US" sz="3600" dirty="0">
                <a:solidFill>
                  <a:srgbClr val="FFFF00"/>
                </a:solidFill>
                <a:effectLst>
                  <a:outerShdw blurRad="38100" dist="38100" dir="2700000" algn="tl">
                    <a:srgbClr val="000000">
                      <a:alpha val="43137"/>
                    </a:srgbClr>
                  </a:outerShdw>
                </a:effectLst>
                <a:latin typeface="Franklin Gothic Medium" panose="020B0603020102020204" pitchFamily="34" charset="0"/>
              </a:rPr>
              <a:t>melissa.huffman@noaa.gov</a:t>
            </a: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marL="0" indent="0">
              <a:buNone/>
            </a:pP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marL="0" indent="0">
              <a:buNone/>
            </a:pPr>
            <a:r>
              <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rPr>
              <a:t>Sean Clarke</a:t>
            </a:r>
          </a:p>
          <a:p>
            <a:pPr marL="0" indent="0">
              <a:buNone/>
            </a:pPr>
            <a:r>
              <a:rPr lang="en-US" sz="3600" dirty="0">
                <a:solidFill>
                  <a:srgbClr val="FFFF00"/>
                </a:solidFill>
                <a:effectLst>
                  <a:outerShdw blurRad="38100" dist="38100" dir="2700000" algn="tl">
                    <a:srgbClr val="000000">
                      <a:alpha val="43137"/>
                    </a:srgbClr>
                  </a:outerShdw>
                </a:effectLst>
                <a:latin typeface="Franklin Gothic Medium" panose="020B0603020102020204" pitchFamily="34" charset="0"/>
              </a:rPr>
              <a:t>sean.clarke@noaa.gov</a:t>
            </a: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a:p>
            <a:pPr marL="0" indent="0">
              <a:buNone/>
            </a:pPr>
            <a:endParaRPr lang="en-US" sz="3600" dirty="0">
              <a:solidFill>
                <a:schemeClr val="bg1"/>
              </a:solidFill>
              <a:effectLst>
                <a:outerShdw blurRad="38100" dist="38100" dir="2700000" algn="tl">
                  <a:srgbClr val="000000">
                    <a:alpha val="43137"/>
                  </a:srgbClr>
                </a:outerShdw>
              </a:effectLst>
              <a:latin typeface="Franklin Gothic Medium" panose="020B0603020102020204" pitchFamily="34" charset="0"/>
            </a:endParaRPr>
          </a:p>
        </p:txBody>
      </p:sp>
      <p:pic>
        <p:nvPicPr>
          <p:cNvPr id="2051" name="Picture 3" descr="DSC05165aaa">
            <a:extLst>
              <a:ext uri="{FF2B5EF4-FFF2-40B4-BE49-F238E27FC236}">
                <a16:creationId xmlns:a16="http://schemas.microsoft.com/office/drawing/2014/main" id="{E5F6B2CA-6738-4910-AE43-FB4BE925E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919" y="-34709"/>
            <a:ext cx="4566082" cy="6889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6473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arland_RowlettCut">
            <a:hlinkClick r:id="" action="ppaction://media"/>
            <a:extLst>
              <a:ext uri="{FF2B5EF4-FFF2-40B4-BE49-F238E27FC236}">
                <a16:creationId xmlns:a16="http://schemas.microsoft.com/office/drawing/2014/main" id="{2096EC41-10E3-41B3-8FF9-3E94F26A787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201525" cy="6858000"/>
          </a:xfrm>
          <a:prstGeom prst="rect">
            <a:avLst/>
          </a:prstGeom>
        </p:spPr>
      </p:pic>
    </p:spTree>
    <p:extLst>
      <p:ext uri="{BB962C8B-B14F-4D97-AF65-F5344CB8AC3E}">
        <p14:creationId xmlns:p14="http://schemas.microsoft.com/office/powerpoint/2010/main" val="33193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3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93B322F-C4BD-43ED-927C-3D6B0120423D}"/>
              </a:ext>
            </a:extLst>
          </p:cNvPr>
          <p:cNvSpPr/>
          <p:nvPr/>
        </p:nvSpPr>
        <p:spPr>
          <a:xfrm>
            <a:off x="1990164" y="128419"/>
            <a:ext cx="8412480" cy="154910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Warning Systems</a:t>
            </a:r>
          </a:p>
        </p:txBody>
      </p:sp>
      <p:sp>
        <p:nvSpPr>
          <p:cNvPr id="2" name="TextBox 1">
            <a:extLst>
              <a:ext uri="{FF2B5EF4-FFF2-40B4-BE49-F238E27FC236}">
                <a16:creationId xmlns:a16="http://schemas.microsoft.com/office/drawing/2014/main" id="{2A9353A9-E970-4D3D-B775-D1D2F6F8ACE2}"/>
              </a:ext>
            </a:extLst>
          </p:cNvPr>
          <p:cNvSpPr txBox="1"/>
          <p:nvPr/>
        </p:nvSpPr>
        <p:spPr>
          <a:xfrm>
            <a:off x="1536550" y="2832847"/>
            <a:ext cx="8866094" cy="2800767"/>
          </a:xfrm>
          <a:prstGeom prst="rect">
            <a:avLst/>
          </a:prstGeom>
          <a:noFill/>
        </p:spPr>
        <p:txBody>
          <a:bodyPr wrap="square" rtlCol="0">
            <a:spAutoFit/>
          </a:bodyPr>
          <a:lstStyle/>
          <a:p>
            <a:pPr algn="ctr"/>
            <a:r>
              <a:rPr lang="en-US" sz="4400" i="1" dirty="0">
                <a:solidFill>
                  <a:schemeClr val="bg1"/>
                </a:solidFill>
              </a:rPr>
              <a:t>We’re all trying to get people in harm’s way to DO SOMETHING!!</a:t>
            </a:r>
          </a:p>
          <a:p>
            <a:pPr algn="ctr"/>
            <a:endParaRPr lang="en-US" sz="4400" i="1" dirty="0">
              <a:solidFill>
                <a:schemeClr val="bg1"/>
              </a:solidFill>
            </a:endParaRPr>
          </a:p>
          <a:p>
            <a:pPr algn="ctr"/>
            <a:r>
              <a:rPr lang="en-US" sz="4400" i="1" dirty="0">
                <a:solidFill>
                  <a:schemeClr val="bg1"/>
                </a:solidFill>
              </a:rPr>
              <a:t>TAKE PROTECTIVE ACTION!!</a:t>
            </a:r>
          </a:p>
        </p:txBody>
      </p:sp>
    </p:spTree>
    <p:extLst>
      <p:ext uri="{BB962C8B-B14F-4D97-AF65-F5344CB8AC3E}">
        <p14:creationId xmlns:p14="http://schemas.microsoft.com/office/powerpoint/2010/main" val="236692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210EB6F4-8C9B-4445-91AF-B94CAC66E8AB}"/>
              </a:ext>
            </a:extLst>
          </p:cNvPr>
          <p:cNvSpPr/>
          <p:nvPr/>
        </p:nvSpPr>
        <p:spPr>
          <a:xfrm>
            <a:off x="3783020" y="4518940"/>
            <a:ext cx="4523088" cy="210704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B6ECDE4-E9FD-406E-9B16-D2D8DE770E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 y="1389026"/>
            <a:ext cx="6217472" cy="3108736"/>
          </a:xfrm>
          <a:prstGeom prst="rect">
            <a:avLst/>
          </a:prstGeom>
        </p:spPr>
      </p:pic>
      <p:sp>
        <p:nvSpPr>
          <p:cNvPr id="4" name="Rectangle: Rounded Corners 3">
            <a:extLst>
              <a:ext uri="{FF2B5EF4-FFF2-40B4-BE49-F238E27FC236}">
                <a16:creationId xmlns:a16="http://schemas.microsoft.com/office/drawing/2014/main" id="{B93B322F-C4BD-43ED-927C-3D6B0120423D}"/>
              </a:ext>
            </a:extLst>
          </p:cNvPr>
          <p:cNvSpPr/>
          <p:nvPr/>
        </p:nvSpPr>
        <p:spPr>
          <a:xfrm>
            <a:off x="0" y="74210"/>
            <a:ext cx="8570259" cy="154910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rPr>
              <a:t>Available Information</a:t>
            </a:r>
          </a:p>
        </p:txBody>
      </p:sp>
      <p:pic>
        <p:nvPicPr>
          <p:cNvPr id="6" name="Picture 5">
            <a:extLst>
              <a:ext uri="{FF2B5EF4-FFF2-40B4-BE49-F238E27FC236}">
                <a16:creationId xmlns:a16="http://schemas.microsoft.com/office/drawing/2014/main" id="{C07077B0-E909-4C45-A52A-291DA4FCE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9064" y="194916"/>
            <a:ext cx="3371405" cy="1801011"/>
          </a:xfrm>
          <a:prstGeom prst="rect">
            <a:avLst/>
          </a:prstGeom>
        </p:spPr>
      </p:pic>
      <p:pic>
        <p:nvPicPr>
          <p:cNvPr id="8" name="Picture 7">
            <a:extLst>
              <a:ext uri="{FF2B5EF4-FFF2-40B4-BE49-F238E27FC236}">
                <a16:creationId xmlns:a16="http://schemas.microsoft.com/office/drawing/2014/main" id="{1FD436D0-6AEC-4355-BCF3-04BBE1E365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87" y="4433607"/>
            <a:ext cx="3338475" cy="2213554"/>
          </a:xfrm>
          <a:prstGeom prst="rect">
            <a:avLst/>
          </a:prstGeom>
        </p:spPr>
      </p:pic>
      <p:pic>
        <p:nvPicPr>
          <p:cNvPr id="10" name="Picture 9">
            <a:extLst>
              <a:ext uri="{FF2B5EF4-FFF2-40B4-BE49-F238E27FC236}">
                <a16:creationId xmlns:a16="http://schemas.microsoft.com/office/drawing/2014/main" id="{ECA5904D-600E-4B98-ACB1-4D529EDC27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2766" y="4717708"/>
            <a:ext cx="4484931" cy="1841182"/>
          </a:xfrm>
          <a:prstGeom prst="rect">
            <a:avLst/>
          </a:prstGeom>
        </p:spPr>
      </p:pic>
      <p:pic>
        <p:nvPicPr>
          <p:cNvPr id="13" name="Picture 12">
            <a:extLst>
              <a:ext uri="{FF2B5EF4-FFF2-40B4-BE49-F238E27FC236}">
                <a16:creationId xmlns:a16="http://schemas.microsoft.com/office/drawing/2014/main" id="{5F6E2BC9-3980-44F7-9E5B-0EB3345FA7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9064" y="2802226"/>
            <a:ext cx="3295650" cy="3295650"/>
          </a:xfrm>
          <a:prstGeom prst="rect">
            <a:avLst/>
          </a:prstGeom>
        </p:spPr>
      </p:pic>
      <p:pic>
        <p:nvPicPr>
          <p:cNvPr id="15" name="Picture 14">
            <a:extLst>
              <a:ext uri="{FF2B5EF4-FFF2-40B4-BE49-F238E27FC236}">
                <a16:creationId xmlns:a16="http://schemas.microsoft.com/office/drawing/2014/main" id="{27A75731-4BAB-44F8-B23E-05669B7650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39427" y="2100011"/>
            <a:ext cx="3030832" cy="2140997"/>
          </a:xfrm>
          <a:prstGeom prst="rect">
            <a:avLst/>
          </a:prstGeom>
        </p:spPr>
      </p:pic>
    </p:spTree>
    <p:extLst>
      <p:ext uri="{BB962C8B-B14F-4D97-AF65-F5344CB8AC3E}">
        <p14:creationId xmlns:p14="http://schemas.microsoft.com/office/powerpoint/2010/main" val="141599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39000">
              <a:srgbClr val="A68D7B"/>
            </a:gs>
            <a:gs pos="100000">
              <a:schemeClr val="accent5">
                <a:lumMod val="89000"/>
              </a:schemeClr>
            </a:gs>
            <a:gs pos="5000">
              <a:schemeClr val="accent2">
                <a:lumMod val="60000"/>
                <a:lumOff val="40000"/>
              </a:schemeClr>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1960284" y="1657746"/>
            <a:ext cx="7878118" cy="1631092"/>
          </a:xfrm>
        </p:spPr>
        <p:txBody>
          <a:bodyPr/>
          <a:lstStyle/>
          <a:p>
            <a:r>
              <a:rPr lang="en-US" b="1" dirty="0">
                <a:ln>
                  <a:solidFill>
                    <a:sysClr val="windowText" lastClr="000000"/>
                  </a:solidFill>
                </a:ln>
              </a:rPr>
              <a:t>There was no warning… we had no idea it was coming.</a:t>
            </a:r>
            <a:endParaRPr lang="en-US" sz="3600" b="1" dirty="0">
              <a:ln>
                <a:solidFill>
                  <a:sysClr val="windowText" lastClr="000000"/>
                </a:solidFill>
              </a:ln>
            </a:endParaRPr>
          </a:p>
        </p:txBody>
      </p:sp>
      <p:sp>
        <p:nvSpPr>
          <p:cNvPr id="2" name="TextBox 1">
            <a:extLst>
              <a:ext uri="{FF2B5EF4-FFF2-40B4-BE49-F238E27FC236}">
                <a16:creationId xmlns:a16="http://schemas.microsoft.com/office/drawing/2014/main" id="{56498CD0-5D87-49D1-9810-85F19477236F}"/>
              </a:ext>
            </a:extLst>
          </p:cNvPr>
          <p:cNvSpPr txBox="1"/>
          <p:nvPr/>
        </p:nvSpPr>
        <p:spPr>
          <a:xfrm>
            <a:off x="6705600" y="6113929"/>
            <a:ext cx="5486400" cy="646331"/>
          </a:xfrm>
          <a:prstGeom prst="rect">
            <a:avLst/>
          </a:prstGeom>
          <a:noFill/>
        </p:spPr>
        <p:txBody>
          <a:bodyPr wrap="square" rtlCol="0">
            <a:spAutoFit/>
          </a:bodyPr>
          <a:lstStyle/>
          <a:p>
            <a:r>
              <a:rPr lang="en-US" i="1" dirty="0"/>
              <a:t>From AAR presentation “Pay Attention to Me!”  -- Mollie Rivas (Garland, TX OEM)</a:t>
            </a:r>
          </a:p>
        </p:txBody>
      </p:sp>
    </p:spTree>
    <p:extLst>
      <p:ext uri="{BB962C8B-B14F-4D97-AF65-F5344CB8AC3E}">
        <p14:creationId xmlns:p14="http://schemas.microsoft.com/office/powerpoint/2010/main" val="2979089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39000">
              <a:srgbClr val="A68D7B"/>
            </a:gs>
            <a:gs pos="100000">
              <a:schemeClr val="accent5">
                <a:lumMod val="89000"/>
              </a:schemeClr>
            </a:gs>
            <a:gs pos="5000">
              <a:schemeClr val="accent2">
                <a:lumMod val="60000"/>
                <a:lumOff val="40000"/>
              </a:schemeClr>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a:t>
            </a:r>
            <a:r>
              <a:rPr lang="en-US" sz="3600" dirty="0"/>
              <a:t>rying to process information during the storm can be like trying to take a drink from a fire hydrant</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952" y="3771174"/>
            <a:ext cx="8677474" cy="2951708"/>
          </a:xfrm>
          <a:prstGeom prst="rect">
            <a:avLst/>
          </a:prstGeom>
        </p:spPr>
      </p:pic>
      <p:sp>
        <p:nvSpPr>
          <p:cNvPr id="4" name="TextBox 3">
            <a:extLst>
              <a:ext uri="{FF2B5EF4-FFF2-40B4-BE49-F238E27FC236}">
                <a16:creationId xmlns:a16="http://schemas.microsoft.com/office/drawing/2014/main" id="{2B30A062-F4D2-4FD2-9CBF-04C6B949EFBD}"/>
              </a:ext>
            </a:extLst>
          </p:cNvPr>
          <p:cNvSpPr txBox="1"/>
          <p:nvPr/>
        </p:nvSpPr>
        <p:spPr>
          <a:xfrm>
            <a:off x="0" y="6442502"/>
            <a:ext cx="5486400" cy="415498"/>
          </a:xfrm>
          <a:prstGeom prst="rect">
            <a:avLst/>
          </a:prstGeom>
          <a:noFill/>
        </p:spPr>
        <p:txBody>
          <a:bodyPr wrap="square" rtlCol="0">
            <a:spAutoFit/>
          </a:bodyPr>
          <a:lstStyle/>
          <a:p>
            <a:r>
              <a:rPr lang="en-US" sz="1050" i="1" dirty="0"/>
              <a:t>From AAR presentation “Pay Attention to Me!”  </a:t>
            </a:r>
          </a:p>
          <a:p>
            <a:r>
              <a:rPr lang="en-US" sz="1050" i="1" dirty="0"/>
              <a:t>-- Mollie Rivas (Garland, TX OEM)</a:t>
            </a:r>
          </a:p>
        </p:txBody>
      </p:sp>
    </p:spTree>
    <p:extLst>
      <p:ext uri="{BB962C8B-B14F-4D97-AF65-F5344CB8AC3E}">
        <p14:creationId xmlns:p14="http://schemas.microsoft.com/office/powerpoint/2010/main" val="781461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1002EB-10D5-4CF9-A415-6449A0B41A96}"/>
              </a:ext>
            </a:extLst>
          </p:cNvPr>
          <p:cNvPicPr>
            <a:picLocks noChangeAspect="1"/>
          </p:cNvPicPr>
          <p:nvPr/>
        </p:nvPicPr>
        <p:blipFill rotWithShape="1">
          <a:blip r:embed="rId3">
            <a:extLst>
              <a:ext uri="{28A0092B-C50C-407E-A947-70E740481C1C}">
                <a14:useLocalDpi xmlns:a14="http://schemas.microsoft.com/office/drawing/2010/main" val="0"/>
              </a:ext>
            </a:extLst>
          </a:blip>
          <a:srcRect l="13428" r="20421"/>
          <a:stretch/>
        </p:blipFill>
        <p:spPr>
          <a:xfrm>
            <a:off x="5978275" y="441791"/>
            <a:ext cx="4410636" cy="6010275"/>
          </a:xfrm>
          <a:prstGeom prst="rect">
            <a:avLst/>
          </a:prstGeom>
        </p:spPr>
      </p:pic>
      <p:pic>
        <p:nvPicPr>
          <p:cNvPr id="6" name="Picture 5">
            <a:extLst>
              <a:ext uri="{FF2B5EF4-FFF2-40B4-BE49-F238E27FC236}">
                <a16:creationId xmlns:a16="http://schemas.microsoft.com/office/drawing/2014/main" id="{2BC2DBC5-C8BE-45F4-92B9-50D964BC7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459" y="647979"/>
            <a:ext cx="3242856" cy="2157973"/>
          </a:xfrm>
          <a:prstGeom prst="rect">
            <a:avLst/>
          </a:prstGeom>
        </p:spPr>
      </p:pic>
      <p:sp>
        <p:nvSpPr>
          <p:cNvPr id="8" name="Rectangle: Rounded Corners 7">
            <a:extLst>
              <a:ext uri="{FF2B5EF4-FFF2-40B4-BE49-F238E27FC236}">
                <a16:creationId xmlns:a16="http://schemas.microsoft.com/office/drawing/2014/main" id="{5A3D0889-9807-44EE-BDA7-61CFF0FCE7DD}"/>
              </a:ext>
            </a:extLst>
          </p:cNvPr>
          <p:cNvSpPr/>
          <p:nvPr/>
        </p:nvSpPr>
        <p:spPr>
          <a:xfrm>
            <a:off x="1118222" y="3971365"/>
            <a:ext cx="3309158" cy="187810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rPr>
              <a:t>Warnings don’t have intrinsic value!</a:t>
            </a:r>
          </a:p>
        </p:txBody>
      </p:sp>
    </p:spTree>
    <p:extLst>
      <p:ext uri="{BB962C8B-B14F-4D97-AF65-F5344CB8AC3E}">
        <p14:creationId xmlns:p14="http://schemas.microsoft.com/office/powerpoint/2010/main" val="118242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278523-0AE8-4DC7-89E0-093B4F31C75F}"/>
              </a:ext>
            </a:extLst>
          </p:cNvPr>
          <p:cNvPicPr>
            <a:picLocks noChangeAspect="1"/>
          </p:cNvPicPr>
          <p:nvPr/>
        </p:nvPicPr>
        <p:blipFill rotWithShape="1">
          <a:blip r:embed="rId3">
            <a:extLst>
              <a:ext uri="{28A0092B-C50C-407E-A947-70E740481C1C}">
                <a14:useLocalDpi xmlns:a14="http://schemas.microsoft.com/office/drawing/2010/main" val="0"/>
              </a:ext>
            </a:extLst>
          </a:blip>
          <a:srcRect l="15949" t="15694" r="12543" b="5590"/>
          <a:stretch/>
        </p:blipFill>
        <p:spPr>
          <a:xfrm>
            <a:off x="6051176" y="2552485"/>
            <a:ext cx="3989295" cy="3514379"/>
          </a:xfrm>
          <a:prstGeom prst="rect">
            <a:avLst/>
          </a:prstGeom>
        </p:spPr>
      </p:pic>
      <p:sp>
        <p:nvSpPr>
          <p:cNvPr id="5" name="Rectangle: Rounded Corners 4">
            <a:extLst>
              <a:ext uri="{FF2B5EF4-FFF2-40B4-BE49-F238E27FC236}">
                <a16:creationId xmlns:a16="http://schemas.microsoft.com/office/drawing/2014/main" id="{B32C5724-D3F6-47F9-A7EA-9BF4A0C8B000}"/>
              </a:ext>
            </a:extLst>
          </p:cNvPr>
          <p:cNvSpPr/>
          <p:nvPr/>
        </p:nvSpPr>
        <p:spPr>
          <a:xfrm>
            <a:off x="537881" y="452717"/>
            <a:ext cx="9689195" cy="104887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To have value, a warning must be</a:t>
            </a:r>
          </a:p>
        </p:txBody>
      </p:sp>
      <p:sp>
        <p:nvSpPr>
          <p:cNvPr id="9" name="Rectangle: Rounded Corners 8">
            <a:extLst>
              <a:ext uri="{FF2B5EF4-FFF2-40B4-BE49-F238E27FC236}">
                <a16:creationId xmlns:a16="http://schemas.microsoft.com/office/drawing/2014/main" id="{57395549-D5A7-4E90-BE58-2F9BCC0BA166}"/>
              </a:ext>
            </a:extLst>
          </p:cNvPr>
          <p:cNvSpPr/>
          <p:nvPr/>
        </p:nvSpPr>
        <p:spPr>
          <a:xfrm>
            <a:off x="537882" y="1992405"/>
            <a:ext cx="3272118" cy="104887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Received</a:t>
            </a:r>
          </a:p>
        </p:txBody>
      </p:sp>
      <p:sp>
        <p:nvSpPr>
          <p:cNvPr id="10" name="Rectangle: Rounded Corners 9">
            <a:extLst>
              <a:ext uri="{FF2B5EF4-FFF2-40B4-BE49-F238E27FC236}">
                <a16:creationId xmlns:a16="http://schemas.microsoft.com/office/drawing/2014/main" id="{08956617-0270-4DA5-BEB5-D23FE3E45204}"/>
              </a:ext>
            </a:extLst>
          </p:cNvPr>
          <p:cNvSpPr/>
          <p:nvPr/>
        </p:nvSpPr>
        <p:spPr>
          <a:xfrm>
            <a:off x="537882" y="3478305"/>
            <a:ext cx="3662082" cy="104887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Understood</a:t>
            </a:r>
          </a:p>
        </p:txBody>
      </p:sp>
      <p:sp>
        <p:nvSpPr>
          <p:cNvPr id="11" name="Rectangle: Rounded Corners 10">
            <a:extLst>
              <a:ext uri="{FF2B5EF4-FFF2-40B4-BE49-F238E27FC236}">
                <a16:creationId xmlns:a16="http://schemas.microsoft.com/office/drawing/2014/main" id="{860D6110-CCCE-4F32-BE38-F5F06086EF63}"/>
              </a:ext>
            </a:extLst>
          </p:cNvPr>
          <p:cNvSpPr/>
          <p:nvPr/>
        </p:nvSpPr>
        <p:spPr>
          <a:xfrm>
            <a:off x="537882" y="5017993"/>
            <a:ext cx="3084207" cy="104887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Believed</a:t>
            </a:r>
          </a:p>
        </p:txBody>
      </p:sp>
    </p:spTree>
    <p:extLst>
      <p:ext uri="{BB962C8B-B14F-4D97-AF65-F5344CB8AC3E}">
        <p14:creationId xmlns:p14="http://schemas.microsoft.com/office/powerpoint/2010/main" val="45628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TotalTime>
  <Words>2078</Words>
  <Application>Microsoft Office PowerPoint</Application>
  <PresentationFormat>Widescreen</PresentationFormat>
  <Paragraphs>196</Paragraphs>
  <Slides>27</Slides>
  <Notes>19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Arial</vt:lpstr>
      <vt:lpstr>Calibri</vt:lpstr>
      <vt:lpstr>Century Gothic</vt:lpstr>
      <vt:lpstr>Franklin Gothic Medium</vt:lpstr>
      <vt:lpstr>Wingdings 3</vt:lpstr>
      <vt:lpstr>1_Office Theme</vt:lpstr>
      <vt:lpstr>Ion</vt:lpstr>
      <vt:lpstr>A High Resolution Communication Analysis of the Integrated Warning Team During the 26 December 2015 Sunnyvale/Garland/Rowlett TX Tornado</vt:lpstr>
      <vt:lpstr>26 December 2015 Tornado Outbreak Overview</vt:lpstr>
      <vt:lpstr>PowerPoint Presentation</vt:lpstr>
      <vt:lpstr>PowerPoint Presentation</vt:lpstr>
      <vt:lpstr>PowerPoint Presentation</vt:lpstr>
      <vt:lpstr>There was no warning… we had no idea it was coming.</vt:lpstr>
      <vt:lpstr>Trying to process information during the storm can be like trying to take a drink from a fire hydrant</vt:lpstr>
      <vt:lpstr>PowerPoint Presentation</vt:lpstr>
      <vt:lpstr>PowerPoint Presentation</vt:lpstr>
      <vt:lpstr>PowerPoint Presentation</vt:lpstr>
      <vt:lpstr>Previous Research: May 15th, 2013 Granbury/Cleburne tornadoes</vt:lpstr>
      <vt:lpstr>Summary</vt:lpstr>
      <vt:lpstr>Digging Deeper: </vt:lpstr>
      <vt:lpstr>How was the research done?</vt:lpstr>
      <vt:lpstr>Social Network Analysis</vt:lpstr>
      <vt:lpstr>PowerPoint Presentation</vt:lpstr>
      <vt:lpstr>Public Only: How did you first receive a warning?</vt:lpstr>
      <vt:lpstr>Public Only: Who did you tell after receiving?</vt:lpstr>
      <vt:lpstr>Public First Action + IWT: Out Degree (Senders of Info)</vt:lpstr>
      <vt:lpstr>Public First Action + IWT: Betweeness Centrality</vt:lpstr>
      <vt:lpstr>Public First Action + IWT: Page Rank</vt:lpstr>
      <vt:lpstr>Communication Systems</vt:lpstr>
      <vt:lpstr>Observed TV Viewing Habits</vt:lpstr>
      <vt:lpstr>Limitations of Research</vt:lpstr>
      <vt:lpstr>Conclusions</vt:lpstr>
      <vt:lpstr>In the Future…</vt:lpstr>
      <vt:lpstr>Questions?</vt:lpstr>
    </vt:vector>
  </TitlesOfParts>
  <Company>Southern Region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Sean J. Clarke</dc:creator>
  <cp:lastModifiedBy>Dennis</cp:lastModifiedBy>
  <cp:revision>70</cp:revision>
  <dcterms:created xsi:type="dcterms:W3CDTF">2017-09-04T15:24:41Z</dcterms:created>
  <dcterms:modified xsi:type="dcterms:W3CDTF">2017-11-14T21:40:41Z</dcterms:modified>
</cp:coreProperties>
</file>