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83" r:id="rId3"/>
    <p:sldId id="266" r:id="rId4"/>
    <p:sldId id="265" r:id="rId5"/>
    <p:sldId id="264" r:id="rId6"/>
    <p:sldId id="267" r:id="rId7"/>
    <p:sldId id="274" r:id="rId8"/>
    <p:sldId id="277" r:id="rId9"/>
    <p:sldId id="276" r:id="rId10"/>
    <p:sldId id="270" r:id="rId11"/>
    <p:sldId id="289" r:id="rId12"/>
    <p:sldId id="278" r:id="rId13"/>
    <p:sldId id="279" r:id="rId14"/>
    <p:sldId id="280" r:id="rId15"/>
    <p:sldId id="281" r:id="rId16"/>
    <p:sldId id="282" r:id="rId17"/>
    <p:sldId id="268" r:id="rId18"/>
    <p:sldId id="284" r:id="rId19"/>
    <p:sldId id="258" r:id="rId20"/>
    <p:sldId id="271" r:id="rId21"/>
    <p:sldId id="262" r:id="rId22"/>
    <p:sldId id="286" r:id="rId23"/>
    <p:sldId id="285" r:id="rId24"/>
    <p:sldId id="257" r:id="rId25"/>
    <p:sldId id="259" r:id="rId26"/>
    <p:sldId id="260" r:id="rId27"/>
    <p:sldId id="263" r:id="rId28"/>
    <p:sldId id="261" r:id="rId29"/>
    <p:sldId id="287" r:id="rId30"/>
    <p:sldId id="288" r:id="rId31"/>
    <p:sldId id="272" r:id="rId32"/>
    <p:sldId id="275" r:id="rId33"/>
    <p:sldId id="2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2292" autoAdjust="0"/>
  </p:normalViewPr>
  <p:slideViewPr>
    <p:cSldViewPr snapToGrid="0">
      <p:cViewPr>
        <p:scale>
          <a:sx n="80" d="100"/>
          <a:sy n="80" d="100"/>
        </p:scale>
        <p:origin x="-57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87A7F-19DD-438B-A5F2-E81A4ADA87D2}" type="datetimeFigureOut">
              <a:rPr lang="en-US" smtClean="0"/>
              <a:t>7/21/2011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B84D5-4FA8-46DE-A8C9-134FEF891F01}" type="slidenum">
              <a:rPr lang="en-US" smtClean="0"/>
              <a:t>‹#›</a:t>
            </a:fld>
            <a:endParaRPr lang="en-US" dirty="0"/>
          </a:p>
        </p:txBody>
      </p:sp>
    </p:spTree>
    <p:extLst>
      <p:ext uri="{BB962C8B-B14F-4D97-AF65-F5344CB8AC3E}">
        <p14:creationId xmlns:p14="http://schemas.microsoft.com/office/powerpoint/2010/main" val="112524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a:t>
            </a:fld>
            <a:endParaRPr lang="en-US" dirty="0"/>
          </a:p>
        </p:txBody>
      </p:sp>
    </p:spTree>
    <p:extLst>
      <p:ext uri="{BB962C8B-B14F-4D97-AF65-F5344CB8AC3E}">
        <p14:creationId xmlns:p14="http://schemas.microsoft.com/office/powerpoint/2010/main" val="138801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WW3 forcing is</a:t>
            </a:r>
            <a:r>
              <a:rPr lang="en-US" baseline="0" dirty="0" smtClean="0"/>
              <a:t> evaluated at buoy – just bring in the wave height…</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11</a:t>
            </a:fld>
            <a:endParaRPr lang="en-US" dirty="0"/>
          </a:p>
        </p:txBody>
      </p:sp>
    </p:spTree>
    <p:extLst>
      <p:ext uri="{BB962C8B-B14F-4D97-AF65-F5344CB8AC3E}">
        <p14:creationId xmlns:p14="http://schemas.microsoft.com/office/powerpoint/2010/main" val="336692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Tier 4 wind speed (ms-1) (left) and direction (°) (right) bias (ms-1), RMSE (ms-1), and scatter index (SI - %) for two 24h forecast per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above displays statistical results for 213 00 UTC 48h atmospheric model runs between August 2008 and March 2009. Bias, RMSE, and scatter index values were calculated for each 24h forecast period (0-24h and 24-48h) and were averaged across the eight month period. </a:t>
            </a:r>
            <a:r>
              <a:rPr lang="en-US" sz="1200" b="0" i="0" u="none" strike="noStrike" kern="1200" baseline="0" dirty="0" err="1" smtClean="0">
                <a:solidFill>
                  <a:schemeClr val="tx1"/>
                </a:solidFill>
                <a:latin typeface="+mn-lt"/>
                <a:ea typeface="+mn-ea"/>
                <a:cs typeface="+mn-cs"/>
              </a:rPr>
              <a:t>iods</a:t>
            </a:r>
            <a:r>
              <a:rPr lang="en-US" sz="1200" b="0" i="0" u="none" strike="noStrike" kern="1200" baseline="0" dirty="0" smtClean="0">
                <a:solidFill>
                  <a:schemeClr val="tx1"/>
                </a:solidFill>
                <a:latin typeface="+mn-lt"/>
                <a:ea typeface="+mn-ea"/>
                <a:cs typeface="+mn-cs"/>
              </a:rPr>
              <a:t> at buoy 41009: GFS (purple), NAM 12 km (black), and WRF-EMS (10 km – red, 4.5 km – green, 1.5 km – blue)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All five atmospheric model options underforecast wind speed – NAM the least for 24-48 h and WRF 10 km for 0-24 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GFS stands out with the lowest overall directional bias!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SKILL SCORE:</a:t>
            </a: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NAM outperforms the WRF-NAM for both wind speed and direction (Fig. 18), suggesting that, on average, the WRF-NAM does not provide an improvement over the NAM </a:t>
            </a:r>
          </a:p>
          <a:p>
            <a:endParaRPr lang="en-US" sz="1200" b="0" i="0" u="none" strike="noStrike" kern="1200" baseline="0" dirty="0" smtClean="0">
              <a:solidFill>
                <a:schemeClr val="tx1"/>
              </a:solidFill>
              <a:latin typeface="+mn-lt"/>
              <a:ea typeface="+mn-ea"/>
              <a:cs typeface="+mn-cs"/>
              <a:sym typeface="Wingdings" pitchFamily="2" charset="2"/>
            </a:endParaRP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NAM outperforms GFS and WRF-NAM for wind speed but the GFS outperforms the NAM in terms of wind direction.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12</a:t>
            </a:fld>
            <a:endParaRPr lang="en-US" dirty="0"/>
          </a:p>
        </p:txBody>
      </p:sp>
    </p:spTree>
    <p:extLst>
      <p:ext uri="{BB962C8B-B14F-4D97-AF65-F5344CB8AC3E}">
        <p14:creationId xmlns:p14="http://schemas.microsoft.com/office/powerpoint/2010/main" val="17140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May and June 2009 bulk validation results (bias (ms-1), RMSE (ms-1), scatter index (SI - %)) for atmospheric models (GFS – purple, NAM – black, WRF-EMS (10 km – red, 4.5 km – green, 1.5 km – blue), and NWS GFE 5 km – brown) at buoy 41009.</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Five atmospheric model wind forcing options (GFS, NAM 12 km, GFE 5 km, and WRF-NAM 10 km, 4.5 km, and 1.5 km) for May and June 2009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HOME: Albeit short period…</a:t>
            </a:r>
          </a:p>
          <a:p>
            <a:r>
              <a:rPr lang="en-US" sz="1200" b="0" i="0" u="none" strike="noStrike" kern="1200" baseline="0" dirty="0" smtClean="0">
                <a:solidFill>
                  <a:schemeClr val="tx1"/>
                </a:solidFill>
                <a:latin typeface="+mn-lt"/>
                <a:ea typeface="+mn-ea"/>
                <a:cs typeface="+mn-cs"/>
              </a:rPr>
              <a:t>The statistics (RMSE and scatter index) for both wind speed and direction indicate that GFE does not perform as well as the models at buoy 41009 for the months of May and June.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13</a:t>
            </a:fld>
            <a:endParaRPr lang="en-US" dirty="0"/>
          </a:p>
        </p:txBody>
      </p:sp>
    </p:spTree>
    <p:extLst>
      <p:ext uri="{BB962C8B-B14F-4D97-AF65-F5344CB8AC3E}">
        <p14:creationId xmlns:p14="http://schemas.microsoft.com/office/powerpoint/2010/main" val="137616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all three buoys…</a:t>
            </a:r>
          </a:p>
          <a:p>
            <a:r>
              <a:rPr lang="en-US" sz="1200" b="0" i="0" u="none" strike="noStrike" kern="1200" baseline="0" dirty="0" smtClean="0">
                <a:solidFill>
                  <a:schemeClr val="tx1"/>
                </a:solidFill>
                <a:latin typeface="+mn-lt"/>
                <a:ea typeface="+mn-ea"/>
                <a:cs typeface="+mn-cs"/>
              </a:rPr>
              <a:t>TOP LEFT: Bias (ms-1), RMSE (ms-1), and Scatter Index (SI - %) for all Tier 3 CMS-Wave Significant Wave Height (m, left) and Dominant Wave Period (s, right) forecasts at NDBC buoys 41009, 41113, and 41114. Wind forcing: NAM 12 km (black), WRF-EMS (10 km - red, 4.5 km - green, and 1.5 km - blue) </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TAKE HOME:</a:t>
            </a: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CMS-Wave </a:t>
            </a:r>
            <a:r>
              <a:rPr lang="en-US" sz="1200" b="0" i="0" u="none" strike="noStrike" kern="1200" baseline="0" dirty="0" err="1" smtClean="0">
                <a:solidFill>
                  <a:schemeClr val="tx1"/>
                </a:solidFill>
                <a:latin typeface="+mn-lt"/>
                <a:ea typeface="+mn-ea"/>
                <a:cs typeface="+mn-cs"/>
              </a:rPr>
              <a:t>underforecasts</a:t>
            </a:r>
            <a:r>
              <a:rPr lang="en-US" sz="1200" b="0" i="0" u="none" strike="noStrike" kern="1200" baseline="0" dirty="0" smtClean="0">
                <a:solidFill>
                  <a:schemeClr val="tx1"/>
                </a:solidFill>
                <a:latin typeface="+mn-lt"/>
                <a:ea typeface="+mn-ea"/>
                <a:cs typeface="+mn-cs"/>
              </a:rPr>
              <a:t> at all three NDBC buoys in terms of significant wave height, as well as for dominant wave period at both of the coastal buoys, which is not surprising as all atmospheric models also </a:t>
            </a:r>
            <a:r>
              <a:rPr lang="en-US" sz="1200" b="0" i="0" u="none" strike="noStrike" kern="1200" baseline="0" dirty="0" err="1" smtClean="0">
                <a:solidFill>
                  <a:schemeClr val="tx1"/>
                </a:solidFill>
                <a:latin typeface="+mn-lt"/>
                <a:ea typeface="+mn-ea"/>
                <a:cs typeface="+mn-cs"/>
              </a:rPr>
              <a:t>underforecasted</a:t>
            </a:r>
            <a:r>
              <a:rPr lang="en-US" sz="1200" b="0" i="0" u="none" strike="noStrike" kern="1200" baseline="0" dirty="0" smtClean="0">
                <a:solidFill>
                  <a:schemeClr val="tx1"/>
                </a:solidFill>
                <a:latin typeface="+mn-lt"/>
                <a:ea typeface="+mn-ea"/>
                <a:cs typeface="+mn-cs"/>
              </a:rPr>
              <a:t> the wind speeds at all three buoys.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Root-mean square errors for significant wave height and dominant wave period forecasts are similar at all three buoys with the exception of NAM, which has the lowest RMSE values in the nearshore region.  </a:t>
            </a:r>
            <a:endParaRPr lang="en-US" dirty="0" smtClean="0"/>
          </a:p>
          <a:p>
            <a:endParaRPr lang="en-US" dirty="0" smtClean="0"/>
          </a:p>
          <a:p>
            <a:r>
              <a:rPr lang="en-US" dirty="0" smtClean="0"/>
              <a:t>SKILL</a:t>
            </a:r>
            <a:r>
              <a:rPr lang="en-US" baseline="0" dirty="0" smtClean="0"/>
              <a:t> SCORE: BASELINE IS WW3</a:t>
            </a:r>
          </a:p>
          <a:p>
            <a:r>
              <a:rPr lang="en-US" sz="1200" b="0" i="0" u="none" strike="noStrike" kern="1200" baseline="0" dirty="0" smtClean="0">
                <a:solidFill>
                  <a:schemeClr val="tx1"/>
                </a:solidFill>
                <a:latin typeface="+mn-lt"/>
                <a:ea typeface="+mn-ea"/>
                <a:cs typeface="+mn-cs"/>
              </a:rPr>
              <a:t>Skill score for all Tier 3 CMS-Wave Significant Wave Height (m, left) and Dominant Wave Period (s, right) forecasts at NDBC buoys 41009, 41113, and 41114. Wind forcing: NAM 12 km (black), WRF-EMS (10 km - red, 4.5 km - green, and 1.5 km - blue)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HOME:</a:t>
            </a:r>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CMS-Wave exhibits an improvement over WW3 forecasts for significant wave height at the nearshore buoys (41113 and 41114) and dominant wave period at buoy 41113.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sym typeface="Wingdings" pitchFamily="2" charset="2"/>
              </a:rPr>
              <a:t></a:t>
            </a:r>
            <a:r>
              <a:rPr lang="en-US" sz="1200" b="0" i="1" u="none" strike="noStrike" kern="1200" baseline="0" dirty="0" smtClean="0">
                <a:solidFill>
                  <a:schemeClr val="tx1"/>
                </a:solidFill>
                <a:latin typeface="+mn-lt"/>
                <a:ea typeface="+mn-ea"/>
                <a:cs typeface="+mn-cs"/>
              </a:rPr>
              <a:t>NAM wind forcing yields the greatest improvement in significant wave height forecasts over that of WW3 at the nearshore buoys</a:t>
            </a:r>
            <a:r>
              <a:rPr lang="en-US" sz="1200" b="0" i="0" u="none" strike="noStrike" kern="1200" baseline="0" dirty="0" smtClean="0">
                <a:solidFill>
                  <a:schemeClr val="tx1"/>
                </a:solidFill>
                <a:latin typeface="+mn-lt"/>
                <a:ea typeface="+mn-ea"/>
                <a:cs typeface="+mn-cs"/>
              </a:rPr>
              <a:t>. </a:t>
            </a:r>
          </a:p>
          <a:p>
            <a:endParaRPr lang="en-US" dirty="0" smtClean="0"/>
          </a:p>
          <a:p>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smtClean="0">
                <a:solidFill>
                  <a:schemeClr val="tx1"/>
                </a:solidFill>
                <a:latin typeface="+mn-lt"/>
                <a:ea typeface="+mn-ea"/>
                <a:cs typeface="+mn-cs"/>
              </a:rPr>
              <a:t>The negative skill scores at 41009 indicate that the CMS-Wave forecasts of both </a:t>
            </a:r>
            <a:r>
              <a:rPr lang="en-US" sz="1200" b="0" i="0" u="none" strike="noStrike" kern="1200" baseline="0" dirty="0" err="1" smtClean="0">
                <a:solidFill>
                  <a:schemeClr val="tx1"/>
                </a:solidFill>
                <a:latin typeface="+mn-lt"/>
                <a:ea typeface="+mn-ea"/>
                <a:cs typeface="+mn-cs"/>
              </a:rPr>
              <a:t>Hs</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Dp</a:t>
            </a:r>
            <a:r>
              <a:rPr lang="en-US" sz="1200" b="0" i="0" u="none" strike="noStrike" kern="1200" baseline="0" dirty="0" smtClean="0">
                <a:solidFill>
                  <a:schemeClr val="tx1"/>
                </a:solidFill>
                <a:latin typeface="+mn-lt"/>
                <a:ea typeface="+mn-ea"/>
                <a:cs typeface="+mn-cs"/>
              </a:rPr>
              <a:t> are inferior to those of WW3, which is not surprising as buoy 41009 is located at the eastern edge of wave domain 1 and is thus in deeper water (44 m) compared to 41113 (10 m) and 41114 (16 m). </a:t>
            </a:r>
            <a:r>
              <a:rPr lang="en-US" sz="1200" b="1" i="0" u="none" strike="noStrike" kern="1200" baseline="0" dirty="0" smtClean="0">
                <a:solidFill>
                  <a:schemeClr val="tx1"/>
                </a:solidFill>
                <a:latin typeface="+mn-lt"/>
                <a:ea typeface="+mn-ea"/>
                <a:cs typeface="+mn-cs"/>
              </a:rPr>
              <a:t>CMS-Wave is designed for the nearshore regions where the waves feel the affect of ocean bottom.</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14</a:t>
            </a:fld>
            <a:endParaRPr lang="en-US" dirty="0"/>
          </a:p>
        </p:txBody>
      </p:sp>
    </p:spTree>
    <p:extLst>
      <p:ext uri="{BB962C8B-B14F-4D97-AF65-F5344CB8AC3E}">
        <p14:creationId xmlns:p14="http://schemas.microsoft.com/office/powerpoint/2010/main" val="243908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16</a:t>
            </a:fld>
            <a:endParaRPr lang="en-US" dirty="0"/>
          </a:p>
        </p:txBody>
      </p:sp>
    </p:spTree>
    <p:extLst>
      <p:ext uri="{BB962C8B-B14F-4D97-AF65-F5344CB8AC3E}">
        <p14:creationId xmlns:p14="http://schemas.microsoft.com/office/powerpoint/2010/main" val="256833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NWS Miami generated 9-panel significant wave height (m) 48 forecast initialized 12 UTC 8 April 2010. Region shown is SW Florida.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NWS Melbourne generated 9-panel significant wave height (m) 48 forecast initialized 06 UTC 12 April 2010. Region shown is the Central Florida east coast.</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18</a:t>
            </a:fld>
            <a:endParaRPr lang="en-US" dirty="0"/>
          </a:p>
        </p:txBody>
      </p:sp>
    </p:spTree>
    <p:extLst>
      <p:ext uri="{BB962C8B-B14F-4D97-AF65-F5344CB8AC3E}">
        <p14:creationId xmlns:p14="http://schemas.microsoft.com/office/powerpoint/2010/main" val="51683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wave grid is defined in a shore relative reference frame with the Y-axis of the grid along the shore with land to the left, and the X-axis pointed off shore. Figure shows sample grids at two different locations.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wave model origin (inland somewhat) is shown in Figure 2 with a  thick red circle. The latitude and longitude of the grid point is used to create the grid.</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wave model uses the corner of the grid associated with this point as the grid origin </a:t>
            </a:r>
            <a:r>
              <a:rPr lang="en-US" sz="1200" b="0" i="0" u="none" strike="noStrike" kern="1200" baseline="0" dirty="0" smtClean="0">
                <a:solidFill>
                  <a:schemeClr val="tx1"/>
                </a:solidFill>
                <a:latin typeface="+mn-lt"/>
                <a:ea typeface="+mn-ea"/>
                <a:cs typeface="+mn-cs"/>
                <a:sym typeface="Wingdings" pitchFamily="2" charset="2"/>
              </a:rPr>
              <a:t> problematic for LCC projection which always uses the lower left corner…(ok for east coast of FL, but…).</a:t>
            </a:r>
          </a:p>
          <a:p>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20</a:t>
            </a:fld>
            <a:endParaRPr lang="en-US" dirty="0"/>
          </a:p>
        </p:txBody>
      </p:sp>
    </p:spTree>
    <p:extLst>
      <p:ext uri="{BB962C8B-B14F-4D97-AF65-F5344CB8AC3E}">
        <p14:creationId xmlns:p14="http://schemas.microsoft.com/office/powerpoint/2010/main" val="3346995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 in of previous</a:t>
            </a:r>
            <a:r>
              <a:rPr lang="en-US" baseline="0" dirty="0" smtClean="0"/>
              <a:t> fig.</a:t>
            </a:r>
          </a:p>
          <a:p>
            <a:endParaRPr lang="en-US" baseline="0" dirty="0" smtClean="0"/>
          </a:p>
          <a:p>
            <a:r>
              <a:rPr lang="en-US" sz="1200" b="0" i="0" u="none" strike="noStrike" kern="1200" baseline="0" dirty="0" smtClean="0">
                <a:solidFill>
                  <a:schemeClr val="tx1"/>
                </a:solidFill>
                <a:latin typeface="+mn-lt"/>
                <a:ea typeface="+mn-ea"/>
                <a:cs typeface="+mn-cs"/>
              </a:rPr>
              <a:t>TAKE HOME:</a:t>
            </a:r>
          </a:p>
          <a:p>
            <a:r>
              <a:rPr lang="en-US" sz="1200" b="0" i="0" u="none" strike="noStrike" kern="1200" baseline="0" dirty="0" smtClean="0">
                <a:solidFill>
                  <a:schemeClr val="tx1"/>
                </a:solidFill>
                <a:latin typeface="+mn-lt"/>
                <a:ea typeface="+mn-ea"/>
                <a:cs typeface="+mn-cs"/>
              </a:rPr>
              <a:t>GRIDS will fall into one of 4 general classes due to the use of the Lambert Conic Conformal (w/ tangent cone) system for grid creation.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21</a:t>
            </a:fld>
            <a:endParaRPr lang="en-US" dirty="0"/>
          </a:p>
        </p:txBody>
      </p:sp>
    </p:spTree>
    <p:extLst>
      <p:ext uri="{BB962C8B-B14F-4D97-AF65-F5344CB8AC3E}">
        <p14:creationId xmlns:p14="http://schemas.microsoft.com/office/powerpoint/2010/main" val="307790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a:t>
            </a:r>
            <a:r>
              <a:rPr lang="en-US" baseline="0" dirty="0" smtClean="0"/>
              <a:t> walks users through the 4 </a:t>
            </a:r>
            <a:r>
              <a:rPr lang="en-US" baseline="0" dirty="0" err="1" smtClean="0"/>
              <a:t>configs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22</a:t>
            </a:fld>
            <a:endParaRPr lang="en-US" dirty="0"/>
          </a:p>
        </p:txBody>
      </p:sp>
    </p:spTree>
    <p:extLst>
      <p:ext uri="{BB962C8B-B14F-4D97-AF65-F5344CB8AC3E}">
        <p14:creationId xmlns:p14="http://schemas.microsoft.com/office/powerpoint/2010/main" val="333083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AWIPS display of 48 h forecast significant wave height (ft) valid 9 March 2011. Colors represent 4 distinct domains. Courtesy of NWS Melbourne FL.</a:t>
            </a: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23</a:t>
            </a:fld>
            <a:endParaRPr lang="en-US" dirty="0"/>
          </a:p>
        </p:txBody>
      </p:sp>
    </p:spTree>
    <p:extLst>
      <p:ext uri="{BB962C8B-B14F-4D97-AF65-F5344CB8AC3E}">
        <p14:creationId xmlns:p14="http://schemas.microsoft.com/office/powerpoint/2010/main" val="22330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WRF</a:t>
            </a:r>
            <a:r>
              <a:rPr lang="en-US" baseline="0" dirty="0" smtClean="0"/>
              <a:t> was run at 10 km and a 10/4.5 one-way nest. All with the same physics…same outer domain as the 4.5 km</a:t>
            </a:r>
          </a:p>
          <a:p>
            <a:endParaRPr lang="en-US" baseline="0" dirty="0" smtClean="0"/>
          </a:p>
          <a:p>
            <a:r>
              <a:rPr lang="en-US" sz="1200" b="0" i="0" u="none" strike="noStrike" kern="1200" baseline="0" dirty="0" smtClean="0">
                <a:solidFill>
                  <a:schemeClr val="tx1"/>
                </a:solidFill>
                <a:latin typeface="+mn-lt"/>
                <a:ea typeface="+mn-ea"/>
                <a:cs typeface="+mn-cs"/>
              </a:rPr>
              <a:t>The WRF version 2.1.2.2e with the ARW core is used </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Hourly initial and boundary conditions for the WRF 4.5 outer domain are provided by the 12 km NAM 218 or GFS forecast grids which, as mentioned before, were also used to force the wave model for the resolution sensitivity tests.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Run on the 00 UTC cycle NAM or GFS forecast, all three of the WRF domains (10 km, 4.5 km, 1.5 km) execute daily on an 8 node cluster.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3</a:t>
            </a:fld>
            <a:endParaRPr lang="en-US" dirty="0"/>
          </a:p>
        </p:txBody>
      </p:sp>
    </p:spTree>
    <p:extLst>
      <p:ext uri="{BB962C8B-B14F-4D97-AF65-F5344CB8AC3E}">
        <p14:creationId xmlns:p14="http://schemas.microsoft.com/office/powerpoint/2010/main" val="148967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CMS-Wave model can incorporate effects of surface currents. In the following set up, data from the NCEP Real Time Ocean Forecast System (RTOFS)  is used to feed surface current information into the model. RTOFS surface current information from the 000 hour forecast are used as forcing for the full model run (</a:t>
            </a:r>
            <a:r>
              <a:rPr lang="en-US" sz="1200" u="sng" kern="1200" dirty="0" smtClean="0">
                <a:solidFill>
                  <a:schemeClr val="tx1"/>
                </a:solidFill>
                <a:effectLst/>
                <a:latin typeface="+mn-lt"/>
                <a:ea typeface="+mn-ea"/>
                <a:cs typeface="+mn-cs"/>
              </a:rPr>
              <a:t>The current forcing is not time evolving</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24</a:t>
            </a:fld>
            <a:endParaRPr lang="en-US" dirty="0"/>
          </a:p>
        </p:txBody>
      </p:sp>
    </p:spTree>
    <p:extLst>
      <p:ext uri="{BB962C8B-B14F-4D97-AF65-F5344CB8AC3E}">
        <p14:creationId xmlns:p14="http://schemas.microsoft.com/office/powerpoint/2010/main" val="1273380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an</a:t>
            </a:r>
            <a:r>
              <a:rPr lang="en-US" baseline="0" dirty="0" smtClean="0"/>
              <a:t> expedited </a:t>
            </a:r>
            <a:r>
              <a:rPr lang="en-US" dirty="0" smtClean="0"/>
              <a:t>way (via</a:t>
            </a:r>
            <a:r>
              <a:rPr lang="en-US" baseline="0" dirty="0" smtClean="0"/>
              <a:t> scripting) to mine the high res. RTOFS grid for current info…Look-up table…  </a:t>
            </a:r>
          </a:p>
          <a:p>
            <a:endParaRPr lang="en-US" baseline="0" dirty="0" smtClean="0"/>
          </a:p>
          <a:p>
            <a:r>
              <a:rPr lang="en-US" dirty="0" smtClean="0"/>
              <a:t>For efficient conversion of the RTOFS data to the CMS coordinate system the RTOFS IJ are converted to CMS IJ by creating a lookup table.  The RTOFS grid in the Florida Region is shown in the following figure with the x-coordinate (I) in red and the y-coordinate (J) in green.</a:t>
            </a:r>
          </a:p>
          <a:p>
            <a:endParaRPr lang="en-US" dirty="0" smtClean="0"/>
          </a:p>
          <a:p>
            <a:r>
              <a:rPr lang="en-US" dirty="0" smtClean="0"/>
              <a:t>In order to significantly speed up the creation of the lookup table, identify RTOFS I,J index ranges that  reasonably incorporate your grid (give some buffer!). The selections of these ranges exclude the remainder of the RTOFS grid and reduces the computation time several orders of magnitude.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26</a:t>
            </a:fld>
            <a:endParaRPr lang="en-US" dirty="0"/>
          </a:p>
        </p:txBody>
      </p:sp>
    </p:spTree>
    <p:extLst>
      <p:ext uri="{BB962C8B-B14F-4D97-AF65-F5344CB8AC3E}">
        <p14:creationId xmlns:p14="http://schemas.microsoft.com/office/powerpoint/2010/main" val="379533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Significant wave height difference (x 102 m) between an idealized/uniform northward moving current placed east of -80.4o. There are no winds and the current west of -80.4o is set to zero.</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27</a:t>
            </a:fld>
            <a:endParaRPr lang="en-US" dirty="0"/>
          </a:p>
        </p:txBody>
      </p:sp>
    </p:spTree>
    <p:extLst>
      <p:ext uri="{BB962C8B-B14F-4D97-AF65-F5344CB8AC3E}">
        <p14:creationId xmlns:p14="http://schemas.microsoft.com/office/powerpoint/2010/main" val="3335737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RTOFS u and v component currents ( in the RTOFS reference frame) are converted to the CMS reference frame and placed in a support file such as: ~user/</a:t>
            </a:r>
            <a:r>
              <a:rPr lang="en-US" dirty="0" err="1" smtClean="0"/>
              <a:t>cwarf</a:t>
            </a:r>
            <a:r>
              <a:rPr lang="en-US" dirty="0" smtClean="0"/>
              <a:t>/</a:t>
            </a:r>
            <a:r>
              <a:rPr lang="en-US" dirty="0" err="1" smtClean="0"/>
              <a:t>gridN</a:t>
            </a:r>
            <a:r>
              <a:rPr lang="en-US" dirty="0" smtClean="0"/>
              <a:t>/FLOW/gridN_curr.dat</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28</a:t>
            </a:fld>
            <a:endParaRPr lang="en-US" dirty="0"/>
          </a:p>
        </p:txBody>
      </p:sp>
    </p:spTree>
    <p:extLst>
      <p:ext uri="{BB962C8B-B14F-4D97-AF65-F5344CB8AC3E}">
        <p14:creationId xmlns:p14="http://schemas.microsoft.com/office/powerpoint/2010/main" val="409955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29</a:t>
            </a:fld>
            <a:endParaRPr lang="en-US" dirty="0"/>
          </a:p>
        </p:txBody>
      </p:sp>
    </p:spTree>
    <p:extLst>
      <p:ext uri="{BB962C8B-B14F-4D97-AF65-F5344CB8AC3E}">
        <p14:creationId xmlns:p14="http://schemas.microsoft.com/office/powerpoint/2010/main" val="262760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Wave</a:t>
            </a:r>
            <a:r>
              <a:rPr lang="en-US" baseline="0" dirty="0" smtClean="0"/>
              <a:t> Rose</a:t>
            </a:r>
          </a:p>
          <a:p>
            <a:r>
              <a:rPr lang="en-US" dirty="0" smtClean="0"/>
              <a:t>Color bands on each petal indicate the magnitude of significant wave heights conserved by area; i.e. the larger the band, the greater the proportion of significant wave heights that fall in the given magnitude bin (0.25 m increments)</a:t>
            </a:r>
          </a:p>
          <a:p>
            <a:r>
              <a:rPr lang="en-US" dirty="0" smtClean="0"/>
              <a:t>Length of each petal indicates the percentage of time swell comes from the given directional bin (10° increments)</a:t>
            </a:r>
          </a:p>
          <a:p>
            <a:r>
              <a:rPr lang="en-US" dirty="0" smtClean="0"/>
              <a:t>Petals add up to 100%.</a:t>
            </a: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33</a:t>
            </a:fld>
            <a:endParaRPr lang="en-US" dirty="0"/>
          </a:p>
        </p:txBody>
      </p:sp>
    </p:spTree>
    <p:extLst>
      <p:ext uri="{BB962C8B-B14F-4D97-AF65-F5344CB8AC3E}">
        <p14:creationId xmlns:p14="http://schemas.microsoft.com/office/powerpoint/2010/main" val="165270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0" i="0" u="none" strike="noStrike" kern="1200" baseline="0" dirty="0" smtClean="0">
                <a:solidFill>
                  <a:schemeClr val="tx1"/>
                </a:solidFill>
                <a:latin typeface="+mn-lt"/>
                <a:ea typeface="+mn-ea"/>
                <a:cs typeface="+mn-cs"/>
              </a:rPr>
              <a:t>Developed for the U.S. Army Engineering Research and Development Center (ERDC) for convenient coupling with 2 and 3-dimension hydrodynamic models designed for high resolution predictions in </a:t>
            </a:r>
            <a:r>
              <a:rPr lang="en-US" sz="1200" b="0" i="0" u="sng" strike="noStrike" kern="1200" baseline="0" dirty="0" smtClean="0">
                <a:solidFill>
                  <a:schemeClr val="tx1"/>
                </a:solidFill>
                <a:latin typeface="+mn-lt"/>
                <a:ea typeface="+mn-ea"/>
                <a:cs typeface="+mn-cs"/>
              </a:rPr>
              <a:t>coastal waters</a:t>
            </a:r>
          </a:p>
          <a:p>
            <a:pPr eaLnBrk="1" hangingPunct="1">
              <a:spcBef>
                <a:spcPct val="0"/>
              </a:spcBef>
            </a:pPr>
            <a:r>
              <a:rPr lang="en-US" sz="1200" b="0" i="0" u="none" strike="noStrike" kern="1200" baseline="0" dirty="0" smtClean="0">
                <a:solidFill>
                  <a:schemeClr val="tx1"/>
                </a:solidFill>
                <a:latin typeface="+mn-lt"/>
                <a:ea typeface="+mn-ea"/>
                <a:cs typeface="+mn-cs"/>
              </a:rPr>
              <a:t> </a:t>
            </a:r>
          </a:p>
          <a:p>
            <a:pPr eaLnBrk="1" hangingPunct="1">
              <a:spcBef>
                <a:spcPct val="0"/>
              </a:spcBef>
            </a:pPr>
            <a:r>
              <a:rPr lang="en-US" sz="1200" b="0" i="0" u="none" strike="noStrike" kern="1200" baseline="0" dirty="0" smtClean="0">
                <a:solidFill>
                  <a:schemeClr val="tx1"/>
                </a:solidFill>
                <a:latin typeface="+mn-lt"/>
                <a:ea typeface="+mn-ea"/>
                <a:cs typeface="+mn-cs"/>
              </a:rPr>
              <a:t>CMS-Wave/WABED is a 2-D wave spectral transformation (phase-averaged) model, which means it neglects changes in the wave phase while calculating wave and other nearshore processes (Lin et al. 2006). </a:t>
            </a:r>
          </a:p>
          <a:p>
            <a:pPr eaLnBrk="1" hangingPunct="1">
              <a:spcBef>
                <a:spcPct val="0"/>
              </a:spcBef>
            </a:pPr>
            <a:endParaRPr lang="en-US" sz="1200" b="0" i="0" u="none" strike="noStrike" kern="1200" baseline="0" dirty="0" smtClean="0">
              <a:solidFill>
                <a:schemeClr val="tx1"/>
              </a:solidFill>
              <a:latin typeface="+mn-lt"/>
              <a:ea typeface="+mn-ea"/>
              <a:cs typeface="+mn-cs"/>
            </a:endParaRPr>
          </a:p>
          <a:p>
            <a:pPr eaLnBrk="1" hangingPunct="1">
              <a:spcBef>
                <a:spcPct val="0"/>
              </a:spcBef>
            </a:pPr>
            <a:r>
              <a:rPr lang="en-US" sz="1200" b="0" i="0" u="none" strike="noStrike" kern="1200" baseline="0" dirty="0" smtClean="0">
                <a:solidFill>
                  <a:schemeClr val="tx1"/>
                </a:solidFill>
                <a:latin typeface="+mn-lt"/>
                <a:ea typeface="+mn-ea"/>
                <a:cs typeface="+mn-cs"/>
              </a:rPr>
              <a:t>Designed for nearshore regions, CMS-Wave is ideal for this study as the wave diffraction scheme in WABED is more robust compared to schemes included in other nearshore wave models like SWAN or STWAVE (</a:t>
            </a:r>
            <a:r>
              <a:rPr lang="en-US" sz="1200" b="0" i="0" u="none" strike="noStrike" kern="1200" baseline="0" dirty="0" err="1" smtClean="0">
                <a:solidFill>
                  <a:schemeClr val="tx1"/>
                </a:solidFill>
                <a:latin typeface="+mn-lt"/>
                <a:ea typeface="+mn-ea"/>
                <a:cs typeface="+mn-cs"/>
              </a:rPr>
              <a:t>Mase</a:t>
            </a:r>
            <a:r>
              <a:rPr lang="en-US" sz="1200" b="0" i="0" u="none" strike="noStrike" kern="1200" baseline="0" dirty="0" smtClean="0">
                <a:solidFill>
                  <a:schemeClr val="tx1"/>
                </a:solidFill>
                <a:latin typeface="+mn-lt"/>
                <a:ea typeface="+mn-ea"/>
                <a:cs typeface="+mn-cs"/>
              </a:rPr>
              <a:t> and Kitano 2000; </a:t>
            </a:r>
            <a:r>
              <a:rPr lang="en-US" sz="1200" b="0" i="0" u="none" strike="noStrike" kern="1200" baseline="0" dirty="0" err="1" smtClean="0">
                <a:solidFill>
                  <a:schemeClr val="tx1"/>
                </a:solidFill>
                <a:latin typeface="+mn-lt"/>
                <a:ea typeface="+mn-ea"/>
                <a:cs typeface="+mn-cs"/>
              </a:rPr>
              <a:t>Mase</a:t>
            </a:r>
            <a:r>
              <a:rPr lang="en-US" sz="1200" b="0" i="0" u="none" strike="noStrike" kern="1200" baseline="0" dirty="0" smtClean="0">
                <a:solidFill>
                  <a:schemeClr val="tx1"/>
                </a:solidFill>
                <a:latin typeface="+mn-lt"/>
                <a:ea typeface="+mn-ea"/>
                <a:cs typeface="+mn-cs"/>
              </a:rPr>
              <a:t> et al., 2005). </a:t>
            </a:r>
            <a:endParaRPr lang="en-US" dirty="0" smtClean="0"/>
          </a:p>
          <a:p>
            <a:pPr eaLnBrk="1" hangingPunct="1">
              <a:spcBef>
                <a:spcPct val="0"/>
              </a:spcBef>
            </a:pPr>
            <a:endParaRPr lang="en-US" dirty="0" smtClean="0"/>
          </a:p>
          <a:p>
            <a:pPr eaLnBrk="1" hangingPunct="1">
              <a:spcBef>
                <a:spcPct val="0"/>
              </a:spcBef>
            </a:pPr>
            <a:r>
              <a:rPr lang="en-US" dirty="0" smtClean="0"/>
              <a:t>The WW3 provides the boundary conditions for the spectral nearshore wave model. </a:t>
            </a:r>
          </a:p>
          <a:p>
            <a:pPr eaLnBrk="1" hangingPunct="1">
              <a:spcBef>
                <a:spcPct val="0"/>
              </a:spcBef>
            </a:pPr>
            <a:endParaRPr lang="en-US" dirty="0" smtClean="0"/>
          </a:p>
          <a:p>
            <a:pPr eaLnBrk="1" hangingPunct="1">
              <a:spcBef>
                <a:spcPct val="0"/>
              </a:spcBef>
            </a:pPr>
            <a:r>
              <a:rPr lang="en-US" dirty="0" smtClean="0"/>
              <a:t>Nearshore Wave Modeling:</a:t>
            </a:r>
          </a:p>
          <a:p>
            <a:pPr eaLnBrk="1" hangingPunct="1">
              <a:spcBef>
                <a:spcPct val="0"/>
              </a:spcBef>
            </a:pPr>
            <a:r>
              <a:rPr lang="en-US" dirty="0" smtClean="0"/>
              <a:t>Note that WW3 does not have the following: wave-bottom interaction, wave-current interaction, and current induced wave breaking, shallow water wave-wave interactions (triads, phase locking)</a:t>
            </a:r>
          </a:p>
          <a:p>
            <a:pPr eaLnBrk="1" hangingPunct="1">
              <a:spcBef>
                <a:spcPct val="0"/>
              </a:spcBef>
            </a:pPr>
            <a:r>
              <a:rPr lang="en-US" dirty="0" smtClean="0"/>
              <a:t>Status of approaches:</a:t>
            </a:r>
          </a:p>
          <a:p>
            <a:pPr eaLnBrk="1" hangingPunct="1">
              <a:spcBef>
                <a:spcPct val="0"/>
              </a:spcBef>
            </a:pPr>
            <a:r>
              <a:rPr lang="en-US" dirty="0" smtClean="0"/>
              <a:t>Parameterizations are available for all processes, although there is much room for improvements and refinements.</a:t>
            </a:r>
          </a:p>
          <a:p>
            <a:pPr eaLnBrk="1" hangingPunct="1">
              <a:spcBef>
                <a:spcPct val="0"/>
              </a:spcBef>
            </a:pPr>
            <a:r>
              <a:rPr lang="en-US" dirty="0" smtClean="0"/>
              <a:t>Many not available in WAVEWATCH III, but relatively easy to implement. Tolman 2005</a:t>
            </a:r>
          </a:p>
          <a:p>
            <a:pPr eaLnBrk="1" hangingPunct="1">
              <a:spcBef>
                <a:spcPct val="0"/>
              </a:spcBef>
            </a:pPr>
            <a:endParaRPr lang="en-US" dirty="0" smtClean="0"/>
          </a:p>
          <a:p>
            <a:pPr eaLnBrk="1" hangingPunct="1">
              <a:spcBef>
                <a:spcPct val="0"/>
              </a:spcBef>
            </a:pPr>
            <a:r>
              <a:rPr lang="en-US" dirty="0" smtClean="0"/>
              <a:t>Issues M2D vs SWAN:</a:t>
            </a:r>
          </a:p>
          <a:p>
            <a:pPr eaLnBrk="1" hangingPunct="1">
              <a:spcBef>
                <a:spcPct val="0"/>
              </a:spcBef>
            </a:pPr>
            <a:r>
              <a:rPr lang="en-US" dirty="0" smtClean="0"/>
              <a:t>The SWAN model has a numerical scheme that is used to reach a solution of the </a:t>
            </a:r>
            <a:r>
              <a:rPr lang="en-US" b="1" dirty="0" smtClean="0">
                <a:solidFill>
                  <a:srgbClr val="FF0000"/>
                </a:solidFill>
              </a:rPr>
              <a:t>wave energy equation</a:t>
            </a:r>
            <a:r>
              <a:rPr lang="en-US" dirty="0" smtClean="0"/>
              <a:t> by iteration. Is the wave energy equation a similar approach to that of the wave action con. Eqn mentioned above? Referred to as a 3</a:t>
            </a:r>
            <a:r>
              <a:rPr lang="en-US" baseline="30000" dirty="0" smtClean="0"/>
              <a:t>rd</a:t>
            </a:r>
            <a:r>
              <a:rPr lang="en-US" dirty="0" smtClean="0"/>
              <a:t> generation model…</a:t>
            </a: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4</a:t>
            </a:fld>
            <a:endParaRPr lang="en-US" dirty="0"/>
          </a:p>
        </p:txBody>
      </p:sp>
    </p:spTree>
    <p:extLst>
      <p:ext uri="{BB962C8B-B14F-4D97-AF65-F5344CB8AC3E}">
        <p14:creationId xmlns:p14="http://schemas.microsoft.com/office/powerpoint/2010/main" val="145729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series are 3 h.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5</a:t>
            </a:fld>
            <a:endParaRPr lang="en-US" dirty="0"/>
          </a:p>
        </p:txBody>
      </p:sp>
    </p:spTree>
    <p:extLst>
      <p:ext uri="{BB962C8B-B14F-4D97-AF65-F5344CB8AC3E}">
        <p14:creationId xmlns:p14="http://schemas.microsoft.com/office/powerpoint/2010/main" val="25792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 Given</a:t>
            </a:r>
            <a:r>
              <a:rPr lang="en-US" baseline="0" dirty="0" smtClean="0"/>
              <a:t> that we have single pt. forcing…do we average around </a:t>
            </a:r>
            <a:r>
              <a:rPr lang="en-US" baseline="0" dirty="0" err="1" smtClean="0"/>
              <a:t>pt</a:t>
            </a:r>
            <a:r>
              <a:rPr lang="en-US" baseline="0" dirty="0" smtClean="0"/>
              <a:t>, take single </a:t>
            </a:r>
            <a:r>
              <a:rPr lang="en-US" baseline="0" dirty="0" err="1" smtClean="0"/>
              <a:t>pt</a:t>
            </a:r>
            <a:r>
              <a:rPr lang="en-US" baseline="0" dirty="0" smtClean="0"/>
              <a:t>, grid average?</a:t>
            </a:r>
          </a:p>
          <a:p>
            <a:endParaRPr lang="en-US" baseline="0" dirty="0" smtClean="0"/>
          </a:p>
          <a:p>
            <a:r>
              <a:rPr lang="en-US" baseline="0" dirty="0" smtClean="0"/>
              <a:t>Note the wind tier groups…</a:t>
            </a:r>
            <a:r>
              <a:rPr lang="en-US" sz="1200" b="0" i="0" u="none" strike="noStrike" kern="1200" baseline="0" dirty="0" smtClean="0">
                <a:solidFill>
                  <a:schemeClr val="tx1"/>
                </a:solidFill>
                <a:latin typeface="+mn-lt"/>
                <a:ea typeface="+mn-ea"/>
                <a:cs typeface="+mn-cs"/>
              </a:rPr>
              <a:t>The data are subdivided into Tiers and as described in Table 3, based on wind events that </a:t>
            </a:r>
            <a:r>
              <a:rPr lang="en-US" sz="1200" b="0" i="0" u="sng" strike="noStrike" kern="1200" baseline="0" dirty="0" smtClean="0">
                <a:solidFill>
                  <a:schemeClr val="tx1"/>
                </a:solidFill>
                <a:latin typeface="+mn-lt"/>
                <a:ea typeface="+mn-ea"/>
                <a:cs typeface="+mn-cs"/>
              </a:rPr>
              <a:t>span an 8 month period from August 2008 to March 2009</a:t>
            </a:r>
            <a:r>
              <a:rPr lang="en-US" sz="1200" b="0" i="0" u="none" strike="noStrike" kern="1200" baseline="0" dirty="0" smtClean="0">
                <a:solidFill>
                  <a:schemeClr val="tx1"/>
                </a:solidFill>
                <a:latin typeface="+mn-lt"/>
                <a:ea typeface="+mn-ea"/>
                <a:cs typeface="+mn-cs"/>
              </a:rPr>
              <a:t>.</a:t>
            </a:r>
            <a:r>
              <a:rPr lang="en-US" sz="1200" b="0" i="0" u="sng" strike="noStrike" kern="1200" baseline="0" dirty="0" smtClean="0">
                <a:solidFill>
                  <a:schemeClr val="tx1"/>
                </a:solidFill>
                <a:latin typeface="+mn-lt"/>
                <a:ea typeface="+mn-ea"/>
                <a:cs typeface="+mn-cs"/>
              </a:rPr>
              <a:t> </a:t>
            </a:r>
            <a:endParaRPr lang="en-US" u="sng" baseline="0" dirty="0" smtClean="0"/>
          </a:p>
          <a:p>
            <a:endParaRPr lang="en-US" baseline="0" dirty="0" smtClean="0"/>
          </a:p>
          <a:p>
            <a:r>
              <a:rPr lang="en-US" baseline="0" dirty="0" smtClean="0"/>
              <a:t>*Just one TC (Fay!).</a:t>
            </a:r>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6</a:t>
            </a:fld>
            <a:endParaRPr lang="en-US" dirty="0"/>
          </a:p>
        </p:txBody>
      </p:sp>
    </p:spTree>
    <p:extLst>
      <p:ext uri="{BB962C8B-B14F-4D97-AF65-F5344CB8AC3E}">
        <p14:creationId xmlns:p14="http://schemas.microsoft.com/office/powerpoint/2010/main" val="378362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 difference in variability</a:t>
            </a:r>
            <a:r>
              <a:rPr lang="en-US" baseline="0" dirty="0" smtClean="0"/>
              <a:t> for wind events between wave grids or between WRF-EMS resolutions. We end up using the wave model results to say if the variability is significant.</a:t>
            </a:r>
          </a:p>
          <a:p>
            <a:r>
              <a:rPr lang="en-US" baseline="0" dirty="0" smtClean="0"/>
              <a:t>Two questions:</a:t>
            </a:r>
          </a:p>
          <a:p>
            <a:r>
              <a:rPr lang="en-US" baseline="0" dirty="0" smtClean="0"/>
              <a:t>1 – is there </a:t>
            </a:r>
            <a:r>
              <a:rPr lang="en-US" baseline="0" dirty="0" err="1" smtClean="0"/>
              <a:t>subgrid</a:t>
            </a:r>
            <a:r>
              <a:rPr lang="en-US" baseline="0" dirty="0" smtClean="0"/>
              <a:t> variability and is it significant (if low variability then a single point would be “ok”)</a:t>
            </a:r>
          </a:p>
          <a:p>
            <a:r>
              <a:rPr lang="en-US" baseline="0" dirty="0" smtClean="0"/>
              <a:t>2 – is the single point time series representative of the entire wave grid? (wave model only being forced by single point so forced to consider)</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Tier 3 wind event comparisons between grid 1 average wind speed (ms-1) and average single forcing point wind speed (ms-1). All atmospheric resolutions shown: NAM 12 km (black) and WRF-EMS (10 km - red, 4.5 km - green, and 1.5 km - blue). A one-to-one line and linear best-fit trendlines for each resolution are also displayed. Red circles identify two outliers that will be examined in detail.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Table shows the square of the correlation coefficient (R²) for each of the WRF-NAM resolutions and the NAM in Figure 14. The NAM single point is highly correlated with the domain average and thus suggests that a single point forcing time series extracted from NAM is indeed representative of the wave domain wind field. There is a decrease in correlation from the NAM to the WRF-NAM 10 km, indicating more variability exists in the WRF.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Lower RIGHT: Tier 3 percentage (%) of wind speed forecasts which fall into wind speed bins (every 2.5 ms-1). NAM 12 km (black) and WRF-NAM (10 km – red, 4.5 km – green, 1.5 km – blue). Wind speed standard deviation (seen in Figure 9a) shown by a horizontal red arrow. </a:t>
            </a:r>
          </a:p>
          <a:p>
            <a:endParaRPr lang="en-US" baseline="0" dirty="0" smtClean="0"/>
          </a:p>
          <a:p>
            <a:r>
              <a:rPr lang="en-US" sz="1200" b="0" i="0" u="none" strike="noStrike" kern="1200" baseline="0" dirty="0" smtClean="0">
                <a:solidFill>
                  <a:schemeClr val="tx1"/>
                </a:solidFill>
                <a:latin typeface="+mn-lt"/>
                <a:ea typeface="+mn-ea"/>
                <a:cs typeface="+mn-cs"/>
              </a:rPr>
              <a:t>Two outliers from Fig. above – </a:t>
            </a:r>
            <a:r>
              <a:rPr lang="en-US" sz="1200" b="0" i="0" u="none" strike="noStrike" kern="1200" baseline="0" dirty="0" err="1" smtClean="0">
                <a:solidFill>
                  <a:schemeClr val="tx1"/>
                </a:solidFill>
                <a:latin typeface="+mn-lt"/>
                <a:ea typeface="+mn-ea"/>
                <a:cs typeface="+mn-cs"/>
              </a:rPr>
              <a:t>Fropa</a:t>
            </a:r>
            <a:r>
              <a:rPr lang="en-US" sz="1200" b="0" i="0" u="none" strike="noStrike" kern="1200" baseline="0" dirty="0" smtClean="0">
                <a:solidFill>
                  <a:schemeClr val="tx1"/>
                </a:solidFill>
                <a:latin typeface="+mn-lt"/>
                <a:ea typeface="+mn-ea"/>
                <a:cs typeface="+mn-cs"/>
              </a:rPr>
              <a:t> &amp; TS Fay. For these two cases, CMS-Wave was run with both a single point and domain averaged wind forcing time series. A 25 </a:t>
            </a:r>
            <a:r>
              <a:rPr lang="en-US" sz="1200" b="0" i="0" u="none" strike="noStrike" kern="1200" baseline="0" dirty="0" err="1" smtClean="0">
                <a:solidFill>
                  <a:schemeClr val="tx1"/>
                </a:solidFill>
                <a:latin typeface="+mn-lt"/>
                <a:ea typeface="+mn-ea"/>
                <a:cs typeface="+mn-cs"/>
              </a:rPr>
              <a:t>pt</a:t>
            </a:r>
            <a:r>
              <a:rPr lang="en-US" sz="1200" b="0" i="0" u="none" strike="noStrike" kern="1200" baseline="0" dirty="0" smtClean="0">
                <a:solidFill>
                  <a:schemeClr val="tx1"/>
                </a:solidFill>
                <a:latin typeface="+mn-lt"/>
                <a:ea typeface="+mn-ea"/>
                <a:cs typeface="+mn-cs"/>
              </a:rPr>
              <a:t> average about the forcing point location was also used to force CMS-Wave for the first of the two cases.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TS Fay case, the single point time series is a better representation of the observed wind field at buoy 41009 and thereby produces the best wave forecast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FROPA case  the grid average wind speed is a better representation of the observed wind field at buoy 41009…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Home – wave model results for the outliers were better for the single pt. forcing! </a:t>
            </a:r>
          </a:p>
          <a:p>
            <a:r>
              <a:rPr lang="en-US" sz="1200" b="0" i="0" u="none" strike="noStrike"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7</a:t>
            </a:fld>
            <a:endParaRPr lang="en-US" dirty="0"/>
          </a:p>
        </p:txBody>
      </p:sp>
    </p:spTree>
    <p:extLst>
      <p:ext uri="{BB962C8B-B14F-4D97-AF65-F5344CB8AC3E}">
        <p14:creationId xmlns:p14="http://schemas.microsoft.com/office/powerpoint/2010/main" val="193035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Wave grid  (1-5) wind speed standard deviations (ms-1) for Tier 1 Tropical Storm Fay 19-21 August 2008 top and Tier 3 wind event 26 March 2009 (bottom).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idea here is that a spread in sub-grid wind speed </a:t>
            </a:r>
            <a:r>
              <a:rPr lang="en-US" sz="1200" b="0" i="0" u="none" strike="noStrike" kern="1200" baseline="0" dirty="0" smtClean="0">
                <a:solidFill>
                  <a:schemeClr val="tx1"/>
                </a:solidFill>
                <a:latin typeface="+mn-lt"/>
                <a:ea typeface="+mn-ea"/>
                <a:cs typeface="+mn-cs"/>
                <a:sym typeface="Wingdings" pitchFamily="2" charset="2"/>
              </a:rPr>
              <a:t> what is representative average to force wave model to get representative </a:t>
            </a:r>
            <a:r>
              <a:rPr lang="en-US" sz="1200" b="0" i="0" u="none" strike="noStrike" kern="1200" baseline="0" dirty="0" smtClean="0">
                <a:solidFill>
                  <a:schemeClr val="tx1"/>
                </a:solidFill>
                <a:latin typeface="+mn-lt"/>
                <a:ea typeface="+mn-ea"/>
                <a:cs typeface="+mn-cs"/>
              </a:rPr>
              <a:t>wave height forecast…probabilistic forecasting?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Interestingly for the 26 March case, the NAM has higher standard deviations in wind speed when compared to the three WRF-NAM resolutions, which may be because the NAM forecasts higher wind speeds for that 24 h period (not shown). Again, the WRF-NAM shows insignificant differences across both resolution and wave domains. The NAM is the only model shown in Figures 12a and 12b that shows significant variations across wave domains.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8</a:t>
            </a:fld>
            <a:endParaRPr lang="en-US" dirty="0"/>
          </a:p>
        </p:txBody>
      </p:sp>
    </p:spTree>
    <p:extLst>
      <p:ext uri="{BB962C8B-B14F-4D97-AF65-F5344CB8AC3E}">
        <p14:creationId xmlns:p14="http://schemas.microsoft.com/office/powerpoint/2010/main" val="49290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Calibri" pitchFamily="34" charset="0"/>
                <a:ea typeface="Times New Roman" pitchFamily="18" charset="0"/>
              </a:rPr>
              <a:t>Theoretical equilibrium wave height (H</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rPr>
              <a:t>s</a:t>
            </a:r>
            <a:r>
              <a:rPr kumimoji="0" lang="en-US" sz="1200" b="0" i="0" u="none" strike="noStrike" cap="none" normalizeH="0" baseline="0" dirty="0" smtClean="0">
                <a:ln>
                  <a:noFill/>
                </a:ln>
                <a:solidFill>
                  <a:schemeClr val="tx1"/>
                </a:solidFill>
                <a:effectLst/>
                <a:latin typeface="Calibri" pitchFamily="34" charset="0"/>
                <a:ea typeface="Times New Roman" pitchFamily="18" charset="0"/>
              </a:rPr>
              <a:t>) based on wind speed and wave height variability (δH</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rPr>
              <a:t>s</a:t>
            </a:r>
            <a:r>
              <a:rPr kumimoji="0" lang="en-US" sz="1200" b="0" i="0" u="none" strike="noStrike" cap="none" normalizeH="0" baseline="0" dirty="0" smtClean="0">
                <a:ln>
                  <a:noFill/>
                </a:ln>
                <a:solidFill>
                  <a:schemeClr val="tx1"/>
                </a:solidFill>
                <a:effectLst/>
                <a:latin typeface="Calibri" pitchFamily="34" charset="0"/>
                <a:ea typeface="Times New Roman" pitchFamily="18" charset="0"/>
              </a:rPr>
              <a:t>) caused by potential wind speed </a:t>
            </a:r>
            <a:r>
              <a:rPr lang="en-US" sz="1200" dirty="0" smtClean="0">
                <a:latin typeface="Calibri" pitchFamily="34" charset="0"/>
                <a:ea typeface="Times New Roman" pitchFamily="18" charset="0"/>
              </a:rPr>
              <a:t>variability</a:t>
            </a:r>
            <a:endParaRPr kumimoji="0" lang="en-US" sz="2800" b="0" i="0" u="none" strike="noStrike" cap="none" normalizeH="0" baseline="0" dirty="0" smtClean="0">
              <a:ln>
                <a:noFill/>
              </a:ln>
              <a:solidFill>
                <a:schemeClr val="tx1"/>
              </a:solidFill>
              <a:effectLst/>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Lower left: </a:t>
            </a:r>
            <a:r>
              <a:rPr lang="en-US" dirty="0" smtClean="0"/>
              <a:t>48 h average significant wave height for CMS-WAVE versus WW3 at buoys 41009 (black), 41113 (blue), and 41114 (magenta).  For wind events &gt; 9 ms</a:t>
            </a:r>
            <a:r>
              <a:rPr lang="en-US" baseline="30000" dirty="0" smtClean="0"/>
              <a:t>-1</a:t>
            </a:r>
            <a:r>
              <a:rPr lang="en-US" dirty="0" smtClean="0"/>
              <a:t> and longer than 12 h. TIER 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“Theoretical” curves are plotted in Figures 39a, 39b, and 39d. Figures 39a-d all display 48 h averaged data for each Tier 3 wind event valid at buoy 41009. A – GFS forecast wind speed (ms-1, WW3 wind forcing) versus WW3 forecast Hs (m), B – WRF-NAM 10 km forecast wind speed (ms-1, CMS-Wave wind forcing) versus CMS-Wave forecast Hs (m). C - WW3 forecast Hs (m, CMS-Wave wave forcing) versus resulting CMS-Wave forecast Hs (m) (Buoy 41009 – black, 41113 – blue, 41114 – pink). D - Observed wind speed (ms-1) versus observed Hs (m).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9</a:t>
            </a:fld>
            <a:endParaRPr lang="en-US" dirty="0"/>
          </a:p>
        </p:txBody>
      </p:sp>
    </p:spTree>
    <p:extLst>
      <p:ext uri="{BB962C8B-B14F-4D97-AF65-F5344CB8AC3E}">
        <p14:creationId xmlns:p14="http://schemas.microsoft.com/office/powerpoint/2010/main" val="267302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Significant wave heights from buoy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41113 are plotted against model generated significant wave heights from CMS-Wave and WW3 for the months of September 2006– December, 2007 </a:t>
            </a:r>
            <a:endParaRPr lang="en-US" dirty="0"/>
          </a:p>
        </p:txBody>
      </p:sp>
      <p:sp>
        <p:nvSpPr>
          <p:cNvPr id="4" name="Slide Number Placeholder 3"/>
          <p:cNvSpPr>
            <a:spLocks noGrp="1"/>
          </p:cNvSpPr>
          <p:nvPr>
            <p:ph type="sldNum" sz="quarter" idx="10"/>
          </p:nvPr>
        </p:nvSpPr>
        <p:spPr/>
        <p:txBody>
          <a:bodyPr/>
          <a:lstStyle/>
          <a:p>
            <a:fld id="{B4DB84D5-4FA8-46DE-A8C9-134FEF891F01}" type="slidenum">
              <a:rPr lang="en-US" smtClean="0"/>
              <a:t>10</a:t>
            </a:fld>
            <a:endParaRPr lang="en-US" dirty="0"/>
          </a:p>
        </p:txBody>
      </p:sp>
    </p:spTree>
    <p:extLst>
      <p:ext uri="{BB962C8B-B14F-4D97-AF65-F5344CB8AC3E}">
        <p14:creationId xmlns:p14="http://schemas.microsoft.com/office/powerpoint/2010/main" val="268126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E99B7C8-BD16-4396-AD99-FD7BF8ADEF2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111900-A24C-46B8-879E-B0138FA3C353}" type="datetimeFigureOut">
              <a:rPr lang="en-US" smtClean="0"/>
              <a:pPr/>
              <a:t>7/21/2011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E99B7C8-BD16-4396-AD99-FD7BF8ADEF2E}"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3">
                <a:lumMod val="20000"/>
                <a:lumOff val="80000"/>
              </a:schemeClr>
            </a:gs>
            <a:gs pos="88000">
              <a:schemeClr val="accent3">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9111900-A24C-46B8-879E-B0138FA3C353}" type="datetimeFigureOut">
              <a:rPr lang="en-US" smtClean="0"/>
              <a:pPr/>
              <a:t>7/21/2011</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E99B7C8-BD16-4396-AD99-FD7BF8ADEF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www.ngdc.noaa.gov/mgg/gdas/gd_designagrid.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my.fit.edu/wx_fit/?q=obs/cmswave" TargetMode="External"/><Relationship Id="rId4" Type="http://schemas.openxmlformats.org/officeDocument/2006/relationships/image" Target="../media/image54.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568" y="462118"/>
            <a:ext cx="7930011" cy="3167225"/>
          </a:xfrm>
        </p:spPr>
        <p:txBody>
          <a:bodyPr>
            <a:normAutofit fontScale="90000"/>
          </a:bodyPr>
          <a:lstStyle/>
          <a:p>
            <a:pPr algn="ctr"/>
            <a:r>
              <a:rPr lang="en-US" b="0" dirty="0" smtClean="0">
                <a:solidFill>
                  <a:srgbClr val="0000FF"/>
                </a:solidFill>
                <a:effectLst/>
              </a:rPr>
              <a:t>A real-time </a:t>
            </a:r>
            <a:r>
              <a:rPr lang="en-US" b="0" dirty="0" smtClean="0">
                <a:solidFill>
                  <a:srgbClr val="00B050"/>
                </a:solidFill>
                <a:effectLst/>
              </a:rPr>
              <a:t>C</a:t>
            </a:r>
            <a:r>
              <a:rPr lang="en-US" b="0" dirty="0" smtClean="0">
                <a:solidFill>
                  <a:srgbClr val="0000FF"/>
                </a:solidFill>
                <a:effectLst/>
              </a:rPr>
              <a:t>oupled</a:t>
            </a:r>
            <a:r>
              <a:rPr lang="en-US" b="0" dirty="0" smtClean="0">
                <a:effectLst/>
              </a:rPr>
              <a:t> </a:t>
            </a:r>
            <a:r>
              <a:rPr lang="en-US" b="0" dirty="0" smtClean="0">
                <a:solidFill>
                  <a:srgbClr val="00B050"/>
                </a:solidFill>
                <a:effectLst/>
              </a:rPr>
              <a:t>W</a:t>
            </a:r>
            <a:r>
              <a:rPr lang="en-US" b="0" dirty="0" smtClean="0">
                <a:solidFill>
                  <a:srgbClr val="0000FF"/>
                </a:solidFill>
                <a:effectLst/>
              </a:rPr>
              <a:t>ave/</a:t>
            </a:r>
            <a:r>
              <a:rPr lang="en-US" b="0" dirty="0" smtClean="0">
                <a:solidFill>
                  <a:srgbClr val="00B050"/>
                </a:solidFill>
                <a:effectLst/>
              </a:rPr>
              <a:t>A</a:t>
            </a:r>
            <a:r>
              <a:rPr lang="en-US" b="0" dirty="0" smtClean="0">
                <a:solidFill>
                  <a:srgbClr val="0000FF"/>
                </a:solidFill>
                <a:effectLst/>
              </a:rPr>
              <a:t>tmospheric</a:t>
            </a:r>
            <a:r>
              <a:rPr lang="en-US" b="0" dirty="0" smtClean="0">
                <a:effectLst/>
              </a:rPr>
              <a:t> </a:t>
            </a:r>
            <a:r>
              <a:rPr lang="en-US" b="0" dirty="0" smtClean="0">
                <a:solidFill>
                  <a:srgbClr val="00B050"/>
                </a:solidFill>
                <a:effectLst/>
              </a:rPr>
              <a:t>R</a:t>
            </a:r>
            <a:r>
              <a:rPr lang="en-US" b="0" dirty="0" smtClean="0">
                <a:solidFill>
                  <a:srgbClr val="0000FF"/>
                </a:solidFill>
                <a:effectLst/>
              </a:rPr>
              <a:t>egional </a:t>
            </a:r>
            <a:r>
              <a:rPr lang="en-US" b="0" dirty="0" smtClean="0">
                <a:solidFill>
                  <a:srgbClr val="00B050"/>
                </a:solidFill>
                <a:effectLst/>
              </a:rPr>
              <a:t>F</a:t>
            </a:r>
            <a:r>
              <a:rPr lang="en-US" b="0" dirty="0" smtClean="0">
                <a:solidFill>
                  <a:srgbClr val="0000FF"/>
                </a:solidFill>
                <a:effectLst/>
              </a:rPr>
              <a:t>orecast</a:t>
            </a:r>
            <a:r>
              <a:rPr lang="en-US" b="0" dirty="0" smtClean="0">
                <a:effectLst/>
              </a:rPr>
              <a:t> </a:t>
            </a:r>
            <a:br>
              <a:rPr lang="en-US" b="0" dirty="0" smtClean="0">
                <a:effectLst/>
              </a:rPr>
            </a:br>
            <a:r>
              <a:rPr lang="en-US" b="0" dirty="0" smtClean="0">
                <a:effectLst/>
              </a:rPr>
              <a:t>	</a:t>
            </a:r>
            <a:r>
              <a:rPr lang="en-US" b="0" dirty="0" smtClean="0">
                <a:solidFill>
                  <a:srgbClr val="0000FF"/>
                </a:solidFill>
                <a:effectLst/>
              </a:rPr>
              <a:t>and analysis </a:t>
            </a:r>
            <a:r>
              <a:rPr lang="en-US" b="0" dirty="0" smtClean="0">
                <a:solidFill>
                  <a:srgbClr val="00B050"/>
                </a:solidFill>
                <a:effectLst/>
              </a:rPr>
              <a:t>S</a:t>
            </a:r>
            <a:r>
              <a:rPr lang="en-US" b="0" dirty="0" smtClean="0">
                <a:solidFill>
                  <a:srgbClr val="0000FF"/>
                </a:solidFill>
                <a:effectLst/>
              </a:rPr>
              <a:t>ystem: </a:t>
            </a:r>
            <a:r>
              <a:rPr lang="en-US" b="0" dirty="0" smtClean="0">
                <a:solidFill>
                  <a:srgbClr val="00B050"/>
                </a:solidFill>
              </a:rPr>
              <a:t>CWARFS</a:t>
            </a:r>
            <a:endParaRPr lang="en-US" b="0" dirty="0">
              <a:solidFill>
                <a:srgbClr val="00B050"/>
              </a:solidFill>
            </a:endParaRPr>
          </a:p>
        </p:txBody>
      </p:sp>
      <p:sp>
        <p:nvSpPr>
          <p:cNvPr id="3" name="Subtitle 2"/>
          <p:cNvSpPr>
            <a:spLocks noGrp="1"/>
          </p:cNvSpPr>
          <p:nvPr>
            <p:ph type="subTitle" idx="1"/>
          </p:nvPr>
        </p:nvSpPr>
        <p:spPr>
          <a:xfrm>
            <a:off x="777240" y="5407740"/>
            <a:ext cx="7772400" cy="914400"/>
          </a:xfrm>
        </p:spPr>
        <p:txBody>
          <a:bodyPr/>
          <a:lstStyle/>
          <a:p>
            <a:pPr algn="ctr"/>
            <a:r>
              <a:rPr lang="en-US" dirty="0" smtClean="0">
                <a:solidFill>
                  <a:schemeClr val="tx1"/>
                </a:solidFill>
              </a:rPr>
              <a:t>Florida Institute of Technology</a:t>
            </a:r>
          </a:p>
          <a:p>
            <a:pPr algn="ctr"/>
            <a:r>
              <a:rPr lang="en-US" dirty="0" smtClean="0">
                <a:solidFill>
                  <a:schemeClr val="tx1"/>
                </a:solidFill>
              </a:rPr>
              <a:t>21 </a:t>
            </a:r>
            <a:r>
              <a:rPr lang="en-US" smtClean="0">
                <a:solidFill>
                  <a:schemeClr val="tx1"/>
                </a:solidFill>
              </a:rPr>
              <a:t>July </a:t>
            </a:r>
            <a:r>
              <a:rPr lang="en-US" smtClean="0">
                <a:solidFill>
                  <a:schemeClr val="tx1"/>
                </a:solidFill>
              </a:rPr>
              <a:t>2011</a:t>
            </a:r>
            <a:endParaRPr lang="en-US" dirty="0">
              <a:solidFill>
                <a:schemeClr val="tx1"/>
              </a:solidFill>
            </a:endParaRPr>
          </a:p>
        </p:txBody>
      </p:sp>
      <p:sp>
        <p:nvSpPr>
          <p:cNvPr id="4" name="Subtitle 2"/>
          <p:cNvSpPr txBox="1">
            <a:spLocks/>
          </p:cNvSpPr>
          <p:nvPr/>
        </p:nvSpPr>
        <p:spPr>
          <a:xfrm>
            <a:off x="838200" y="3824746"/>
            <a:ext cx="7912510" cy="1582994"/>
          </a:xfrm>
          <a:prstGeom prst="rect">
            <a:avLst/>
          </a:prstGeom>
        </p:spPr>
        <p:txBody>
          <a:bodyPr vert="horz" lIns="182880" tIns="0">
            <a:normAutofit fontScale="62500" lnSpcReduction="20000"/>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ctr"/>
            <a:r>
              <a:rPr lang="en-US" sz="3300" dirty="0" smtClean="0">
                <a:solidFill>
                  <a:schemeClr val="tx1"/>
                </a:solidFill>
              </a:rPr>
              <a:t>Steven Lazarus, Mike Splitt, Claire DuPont (FIT)</a:t>
            </a:r>
          </a:p>
          <a:p>
            <a:pPr algn="ctr"/>
            <a:endParaRPr lang="en-US" sz="3300" dirty="0" smtClean="0">
              <a:solidFill>
                <a:schemeClr val="tx1"/>
              </a:solidFill>
            </a:endParaRPr>
          </a:p>
          <a:p>
            <a:pPr algn="ctr"/>
            <a:r>
              <a:rPr lang="en-US" sz="3300" dirty="0" smtClean="0">
                <a:solidFill>
                  <a:schemeClr val="tx1"/>
                </a:solidFill>
              </a:rPr>
              <a:t>Kate Howard (NCEP)</a:t>
            </a:r>
          </a:p>
          <a:p>
            <a:pPr algn="ctr"/>
            <a:endParaRPr lang="en-US" sz="3300" dirty="0">
              <a:solidFill>
                <a:schemeClr val="tx1"/>
              </a:solidFill>
            </a:endParaRPr>
          </a:p>
          <a:p>
            <a:pPr algn="ctr"/>
            <a:r>
              <a:rPr lang="en-US" sz="3300" dirty="0" smtClean="0">
                <a:solidFill>
                  <a:schemeClr val="tx1"/>
                </a:solidFill>
              </a:rPr>
              <a:t>David Sharp, Pablo Santos, Peter Blottman</a:t>
            </a:r>
          </a:p>
          <a:p>
            <a:pPr algn="ctr"/>
            <a:r>
              <a:rPr lang="en-US" dirty="0" smtClean="0"/>
              <a:t> </a:t>
            </a:r>
            <a:endParaRPr lang="en-US" dirty="0"/>
          </a:p>
        </p:txBody>
      </p:sp>
      <p:sp>
        <p:nvSpPr>
          <p:cNvPr id="9" name="Rectangle 8"/>
          <p:cNvSpPr/>
          <p:nvPr/>
        </p:nvSpPr>
        <p:spPr>
          <a:xfrm>
            <a:off x="1938458" y="6397228"/>
            <a:ext cx="5267083" cy="369332"/>
          </a:xfrm>
          <a:prstGeom prst="rect">
            <a:avLst/>
          </a:prstGeom>
        </p:spPr>
        <p:txBody>
          <a:bodyPr wrap="none">
            <a:spAutoFit/>
          </a:bodyPr>
          <a:lstStyle/>
          <a:p>
            <a:r>
              <a:rPr lang="en-US" dirty="0" smtClean="0">
                <a:solidFill>
                  <a:srgbClr val="FFFF00"/>
                </a:solidFill>
              </a:rPr>
              <a:t>NOAA CSTAR GRANT #: NA07NWS4680004</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grid1buoys.bmp"/>
          <p:cNvPicPr>
            <a:picLocks noChangeAspect="1"/>
          </p:cNvPicPr>
          <p:nvPr/>
        </p:nvPicPr>
        <p:blipFill>
          <a:blip r:embed="rId3" cstate="print"/>
          <a:stretch>
            <a:fillRect/>
          </a:stretch>
        </p:blipFill>
        <p:spPr>
          <a:xfrm>
            <a:off x="3659403" y="804991"/>
            <a:ext cx="1600200" cy="1248156"/>
          </a:xfrm>
          <a:prstGeom prst="rect">
            <a:avLst/>
          </a:prstGeom>
        </p:spPr>
      </p:pic>
      <p:sp>
        <p:nvSpPr>
          <p:cNvPr id="8" name="TextBox 7"/>
          <p:cNvSpPr txBox="1"/>
          <p:nvPr/>
        </p:nvSpPr>
        <p:spPr>
          <a:xfrm>
            <a:off x="0" y="78658"/>
            <a:ext cx="5240922" cy="584775"/>
          </a:xfrm>
          <a:prstGeom prst="rect">
            <a:avLst/>
          </a:prstGeom>
          <a:noFill/>
        </p:spPr>
        <p:txBody>
          <a:bodyPr wrap="none" rtlCol="0">
            <a:spAutoFit/>
          </a:bodyPr>
          <a:lstStyle/>
          <a:p>
            <a:r>
              <a:rPr lang="en-US" sz="3200" i="1" dirty="0" smtClean="0">
                <a:solidFill>
                  <a:srgbClr val="0000FF"/>
                </a:solidFill>
                <a:effectLst>
                  <a:outerShdw blurRad="38100" dist="38100" dir="2700000" algn="tl">
                    <a:srgbClr val="000000">
                      <a:alpha val="43137"/>
                    </a:srgbClr>
                  </a:outerShdw>
                </a:effectLst>
              </a:rPr>
              <a:t>Wave Model Assessment</a:t>
            </a:r>
            <a:endParaRPr lang="en-US" sz="3200" i="1" dirty="0">
              <a:solidFill>
                <a:srgbClr val="0000FF"/>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03" y="2236027"/>
            <a:ext cx="4191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826" y="2255077"/>
            <a:ext cx="4229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789942" y="5528995"/>
            <a:ext cx="5701767" cy="646331"/>
          </a:xfrm>
          <a:prstGeom prst="rect">
            <a:avLst/>
          </a:prstGeom>
        </p:spPr>
        <p:txBody>
          <a:bodyPr wrap="square">
            <a:spAutoFit/>
          </a:bodyPr>
          <a:lstStyle/>
          <a:p>
            <a:pPr lvl="0">
              <a:spcBef>
                <a:spcPct val="20000"/>
              </a:spcBef>
              <a:defRPr/>
            </a:pPr>
            <a:r>
              <a:rPr lang="en-US" dirty="0" smtClean="0"/>
              <a:t>Modeled (x-axis) </a:t>
            </a:r>
            <a:r>
              <a:rPr lang="en-US" dirty="0"/>
              <a:t>vs. </a:t>
            </a:r>
            <a:r>
              <a:rPr lang="en-US" dirty="0" smtClean="0"/>
              <a:t>observed (y-axis) </a:t>
            </a:r>
            <a:r>
              <a:rPr lang="en-US" dirty="0"/>
              <a:t>SWH for </a:t>
            </a:r>
            <a:r>
              <a:rPr lang="en-US" dirty="0" smtClean="0"/>
              <a:t>Sept. 2006- Dec. 2007 </a:t>
            </a:r>
            <a:r>
              <a:rPr lang="en-US" dirty="0"/>
              <a:t>at </a:t>
            </a:r>
            <a:r>
              <a:rPr lang="en-US" dirty="0" smtClean="0"/>
              <a:t>buoy </a:t>
            </a:r>
            <a:r>
              <a:rPr lang="en-US" dirty="0" smtClean="0">
                <a:solidFill>
                  <a:srgbClr val="FF0000"/>
                </a:solidFill>
              </a:rPr>
              <a:t>41113.</a:t>
            </a:r>
            <a:endParaRPr lang="en-US" dirty="0">
              <a:solidFill>
                <a:srgbClr val="FF0000"/>
              </a:solidFill>
            </a:endParaRPr>
          </a:p>
        </p:txBody>
      </p:sp>
      <p:sp>
        <p:nvSpPr>
          <p:cNvPr id="11" name="TextBox 10"/>
          <p:cNvSpPr txBox="1"/>
          <p:nvPr/>
        </p:nvSpPr>
        <p:spPr>
          <a:xfrm>
            <a:off x="1588770" y="2388870"/>
            <a:ext cx="1471493" cy="369332"/>
          </a:xfrm>
          <a:prstGeom prst="rect">
            <a:avLst/>
          </a:prstGeom>
          <a:noFill/>
        </p:spPr>
        <p:txBody>
          <a:bodyPr wrap="none" rtlCol="0">
            <a:spAutoFit/>
          </a:bodyPr>
          <a:lstStyle/>
          <a:p>
            <a:r>
              <a:rPr lang="en-US" dirty="0" smtClean="0"/>
              <a:t>CMS-WAVE</a:t>
            </a:r>
            <a:endParaRPr lang="en-US" dirty="0"/>
          </a:p>
        </p:txBody>
      </p:sp>
      <p:sp>
        <p:nvSpPr>
          <p:cNvPr id="14" name="TextBox 13"/>
          <p:cNvSpPr txBox="1"/>
          <p:nvPr/>
        </p:nvSpPr>
        <p:spPr>
          <a:xfrm>
            <a:off x="6019629" y="2419112"/>
            <a:ext cx="787395" cy="369332"/>
          </a:xfrm>
          <a:prstGeom prst="rect">
            <a:avLst/>
          </a:prstGeom>
          <a:noFill/>
        </p:spPr>
        <p:txBody>
          <a:bodyPr wrap="none" rtlCol="0">
            <a:spAutoFit/>
          </a:bodyPr>
          <a:lstStyle/>
          <a:p>
            <a:r>
              <a:rPr lang="en-US" dirty="0" smtClean="0"/>
              <a:t>WW3</a:t>
            </a:r>
            <a:endParaRPr lang="en-US" dirty="0"/>
          </a:p>
        </p:txBody>
      </p:sp>
    </p:spTree>
    <p:extLst>
      <p:ext uri="{BB962C8B-B14F-4D97-AF65-F5344CB8AC3E}">
        <p14:creationId xmlns:p14="http://schemas.microsoft.com/office/powerpoint/2010/main" val="3166292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409_41113_HTSGW_bias"/>
          <p:cNvPicPr>
            <a:picLocks noChangeAspect="1" noChangeArrowheads="1"/>
          </p:cNvPicPr>
          <p:nvPr/>
        </p:nvPicPr>
        <p:blipFill>
          <a:blip r:embed="rId3">
            <a:extLst>
              <a:ext uri="{28A0092B-C50C-407E-A947-70E740481C1C}">
                <a14:useLocalDpi xmlns:a14="http://schemas.microsoft.com/office/drawing/2010/main" val="0"/>
              </a:ext>
            </a:extLst>
          </a:blip>
          <a:srcRect l="3853" t="9337" r="8507" b="7884"/>
          <a:stretch>
            <a:fillRect/>
          </a:stretch>
        </p:blipFill>
        <p:spPr bwMode="auto">
          <a:xfrm>
            <a:off x="1696386" y="1242894"/>
            <a:ext cx="6436494" cy="443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0509_41113_HTSGW_bias"/>
          <p:cNvPicPr>
            <a:picLocks noChangeArrowheads="1"/>
          </p:cNvPicPr>
          <p:nvPr/>
        </p:nvPicPr>
        <p:blipFill>
          <a:blip r:embed="rId4">
            <a:extLst>
              <a:ext uri="{28A0092B-C50C-407E-A947-70E740481C1C}">
                <a14:useLocalDpi xmlns:a14="http://schemas.microsoft.com/office/drawing/2010/main" val="0"/>
              </a:ext>
            </a:extLst>
          </a:blip>
          <a:srcRect l="3853" t="9543" r="8829" b="7677"/>
          <a:stretch>
            <a:fillRect/>
          </a:stretch>
        </p:blipFill>
        <p:spPr bwMode="auto">
          <a:xfrm>
            <a:off x="1696385" y="1256542"/>
            <a:ext cx="6438380" cy="444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181970" y="228600"/>
            <a:ext cx="7351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i="1" dirty="0">
                <a:solidFill>
                  <a:srgbClr val="0000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Significant Wave Height BIAS (41113)</a:t>
            </a:r>
          </a:p>
        </p:txBody>
      </p:sp>
      <p:pic>
        <p:nvPicPr>
          <p:cNvPr id="7" name="Picture 8" descr="0609_41113_HTSGW_bias"/>
          <p:cNvPicPr>
            <a:picLocks noChangeArrowheads="1"/>
          </p:cNvPicPr>
          <p:nvPr/>
        </p:nvPicPr>
        <p:blipFill>
          <a:blip r:embed="rId5">
            <a:extLst>
              <a:ext uri="{28A0092B-C50C-407E-A947-70E740481C1C}">
                <a14:useLocalDpi xmlns:a14="http://schemas.microsoft.com/office/drawing/2010/main" val="0"/>
              </a:ext>
            </a:extLst>
          </a:blip>
          <a:srcRect l="4013" t="9337" r="9470" b="8092"/>
          <a:stretch>
            <a:fillRect/>
          </a:stretch>
        </p:blipFill>
        <p:spPr bwMode="auto">
          <a:xfrm>
            <a:off x="1698270" y="1256542"/>
            <a:ext cx="6436495" cy="444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0709_41113_HTSGW_bias"/>
          <p:cNvPicPr>
            <a:picLocks noChangeArrowheads="1"/>
          </p:cNvPicPr>
          <p:nvPr/>
        </p:nvPicPr>
        <p:blipFill>
          <a:blip r:embed="rId6">
            <a:extLst>
              <a:ext uri="{28A0092B-C50C-407E-A947-70E740481C1C}">
                <a14:useLocalDpi xmlns:a14="http://schemas.microsoft.com/office/drawing/2010/main" val="0"/>
              </a:ext>
            </a:extLst>
          </a:blip>
          <a:srcRect l="4013" t="9750" r="9470" b="7677"/>
          <a:stretch>
            <a:fillRect/>
          </a:stretch>
        </p:blipFill>
        <p:spPr bwMode="auto">
          <a:xfrm>
            <a:off x="1698270" y="1256542"/>
            <a:ext cx="6436496" cy="444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0809_41113_HTSGW_bias"/>
          <p:cNvPicPr>
            <a:picLocks noChangeArrowheads="1"/>
          </p:cNvPicPr>
          <p:nvPr/>
        </p:nvPicPr>
        <p:blipFill>
          <a:blip r:embed="rId7">
            <a:extLst>
              <a:ext uri="{28A0092B-C50C-407E-A947-70E740481C1C}">
                <a14:useLocalDpi xmlns:a14="http://schemas.microsoft.com/office/drawing/2010/main" val="0"/>
              </a:ext>
            </a:extLst>
          </a:blip>
          <a:srcRect l="4013" t="10165" r="8829" b="7469"/>
          <a:stretch>
            <a:fillRect/>
          </a:stretch>
        </p:blipFill>
        <p:spPr bwMode="auto">
          <a:xfrm>
            <a:off x="1698270" y="1256542"/>
            <a:ext cx="6438380" cy="444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0909_41113_HTSGW_bias"/>
          <p:cNvPicPr>
            <a:picLocks noChangeArrowheads="1"/>
          </p:cNvPicPr>
          <p:nvPr/>
        </p:nvPicPr>
        <p:blipFill>
          <a:blip r:embed="rId8">
            <a:extLst>
              <a:ext uri="{28A0092B-C50C-407E-A947-70E740481C1C}">
                <a14:useLocalDpi xmlns:a14="http://schemas.microsoft.com/office/drawing/2010/main" val="0"/>
              </a:ext>
            </a:extLst>
          </a:blip>
          <a:srcRect l="4013" t="9543" r="9149" b="8092"/>
          <a:stretch>
            <a:fillRect/>
          </a:stretch>
        </p:blipFill>
        <p:spPr bwMode="auto">
          <a:xfrm>
            <a:off x="1696385" y="1256542"/>
            <a:ext cx="6436495" cy="444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1009_41113_HTSGW_bias"/>
          <p:cNvPicPr>
            <a:picLocks noChangeArrowheads="1"/>
          </p:cNvPicPr>
          <p:nvPr/>
        </p:nvPicPr>
        <p:blipFill>
          <a:blip r:embed="rId9">
            <a:extLst>
              <a:ext uri="{28A0092B-C50C-407E-A947-70E740481C1C}">
                <a14:useLocalDpi xmlns:a14="http://schemas.microsoft.com/office/drawing/2010/main" val="0"/>
              </a:ext>
            </a:extLst>
          </a:blip>
          <a:srcRect l="4173" t="10165" r="8989" b="7677"/>
          <a:stretch>
            <a:fillRect/>
          </a:stretch>
        </p:blipFill>
        <p:spPr bwMode="auto">
          <a:xfrm>
            <a:off x="1700154" y="1256542"/>
            <a:ext cx="6436496" cy="444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2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0"/>
            <a:ext cx="9144000" cy="523220"/>
          </a:xfrm>
          <a:prstGeom prst="rect">
            <a:avLst/>
          </a:prstGeom>
          <a:noFill/>
          <a:ln w="9525">
            <a:noFill/>
            <a:miter lim="800000"/>
            <a:headEnd/>
            <a:tailEnd/>
          </a:ln>
          <a:effectLst/>
        </p:spPr>
        <p:txBody>
          <a:bodyPr>
            <a:spAutoFit/>
          </a:bodyPr>
          <a:lstStyle/>
          <a:p>
            <a:pPr eaLnBrk="0" hangingPunct="0">
              <a:defRPr/>
            </a:pPr>
            <a:r>
              <a:rPr lang="en-US" sz="2800" i="1" dirty="0" smtClean="0">
                <a:solidFill>
                  <a:srgbClr val="0000FF"/>
                </a:solidFill>
                <a:effectLst>
                  <a:outerShdw blurRad="50800" dist="38100" dir="2700000" algn="tl" rotWithShape="0">
                    <a:prstClr val="black">
                      <a:alpha val="40000"/>
                    </a:prstClr>
                  </a:outerShdw>
                </a:effectLst>
                <a:latin typeface="+mn-lt"/>
              </a:rPr>
              <a:t>Wind Forecast / Forcing Validation @41009</a:t>
            </a:r>
            <a:endParaRPr lang="en-US" sz="2800" dirty="0">
              <a:solidFill>
                <a:srgbClr val="0000FF"/>
              </a:solidFill>
              <a:effectLst>
                <a:outerShdw blurRad="50800" dist="38100" dir="2700000" algn="tl" rotWithShape="0">
                  <a:prstClr val="black">
                    <a:alpha val="40000"/>
                  </a:prstClr>
                </a:outerShdw>
              </a:effectLst>
              <a:latin typeface="+mn-lt"/>
            </a:endParaRPr>
          </a:p>
        </p:txBody>
      </p:sp>
      <p:sp>
        <p:nvSpPr>
          <p:cNvPr id="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2" descr="wind1"/>
          <p:cNvPicPr>
            <a:picLocks noChangeAspect="1" noChangeArrowheads="1"/>
          </p:cNvPicPr>
          <p:nvPr/>
        </p:nvPicPr>
        <p:blipFill>
          <a:blip r:embed="rId3" cstate="print"/>
          <a:srcRect l="3425" t="9590" r="8799" b="6955"/>
          <a:stretch>
            <a:fillRect/>
          </a:stretch>
        </p:blipFill>
        <p:spPr bwMode="auto">
          <a:xfrm>
            <a:off x="4800600" y="3666931"/>
            <a:ext cx="4343400" cy="3191069"/>
          </a:xfrm>
          <a:prstGeom prst="rect">
            <a:avLst/>
          </a:prstGeom>
          <a:noFill/>
          <a:ln w="9525">
            <a:noFill/>
            <a:miter lim="800000"/>
            <a:headEnd/>
            <a:tailEnd/>
          </a:ln>
        </p:spPr>
      </p:pic>
      <p:pic>
        <p:nvPicPr>
          <p:cNvPr id="10" name="Picture 1" descr="wind2"/>
          <p:cNvPicPr>
            <a:picLocks noChangeAspect="1" noChangeArrowheads="1"/>
          </p:cNvPicPr>
          <p:nvPr/>
        </p:nvPicPr>
        <p:blipFill>
          <a:blip r:embed="rId4" cstate="print"/>
          <a:srcRect l="4861" t="9213" r="10417" b="8989"/>
          <a:stretch>
            <a:fillRect/>
          </a:stretch>
        </p:blipFill>
        <p:spPr bwMode="auto">
          <a:xfrm>
            <a:off x="45720" y="514350"/>
            <a:ext cx="5106312" cy="3810001"/>
          </a:xfrm>
          <a:prstGeom prst="rect">
            <a:avLst/>
          </a:prstGeom>
          <a:noFill/>
          <a:ln w="9525">
            <a:noFill/>
            <a:miter lim="800000"/>
            <a:headEnd/>
            <a:tailEnd/>
          </a:ln>
        </p:spPr>
      </p:pic>
      <p:sp>
        <p:nvSpPr>
          <p:cNvPr id="11" name="TextBox 10"/>
          <p:cNvSpPr txBox="1"/>
          <p:nvPr/>
        </p:nvSpPr>
        <p:spPr>
          <a:xfrm>
            <a:off x="5791200" y="3276600"/>
            <a:ext cx="3103418" cy="369332"/>
          </a:xfrm>
          <a:prstGeom prst="rect">
            <a:avLst/>
          </a:prstGeom>
          <a:noFill/>
        </p:spPr>
        <p:txBody>
          <a:bodyPr wrap="square" rtlCol="0">
            <a:spAutoFit/>
          </a:bodyPr>
          <a:lstStyle/>
          <a:p>
            <a:pPr algn="ctr"/>
            <a:r>
              <a:rPr lang="en-US" dirty="0" smtClean="0"/>
              <a:t>Skill Score </a:t>
            </a:r>
            <a:r>
              <a:rPr lang="en-US" b="1" dirty="0" smtClean="0"/>
              <a:t>Versus NAM</a:t>
            </a:r>
            <a:endParaRPr lang="en-US" b="1" dirty="0"/>
          </a:p>
        </p:txBody>
      </p:sp>
      <p:sp>
        <p:nvSpPr>
          <p:cNvPr id="12" name="TextBox 11"/>
          <p:cNvSpPr txBox="1"/>
          <p:nvPr/>
        </p:nvSpPr>
        <p:spPr>
          <a:xfrm>
            <a:off x="6248400" y="1600200"/>
            <a:ext cx="2064989" cy="369332"/>
          </a:xfrm>
          <a:prstGeom prst="rect">
            <a:avLst/>
          </a:prstGeom>
          <a:noFill/>
        </p:spPr>
        <p:txBody>
          <a:bodyPr wrap="none" rtlCol="0">
            <a:spAutoFit/>
          </a:bodyPr>
          <a:lstStyle/>
          <a:p>
            <a:r>
              <a:rPr lang="en-US" dirty="0" smtClean="0"/>
              <a:t>GFS beats NAM!</a:t>
            </a:r>
            <a:endParaRPr lang="en-US" dirty="0"/>
          </a:p>
        </p:txBody>
      </p:sp>
      <p:cxnSp>
        <p:nvCxnSpPr>
          <p:cNvPr id="13" name="Straight Arrow Connector 12"/>
          <p:cNvCxnSpPr/>
          <p:nvPr/>
        </p:nvCxnSpPr>
        <p:spPr>
          <a:xfrm>
            <a:off x="7180704" y="1981200"/>
            <a:ext cx="363095"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6485954" y="2675953"/>
            <a:ext cx="2667001" cy="12774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457252" y="2086548"/>
            <a:ext cx="1828800" cy="1618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762000" y="1981200"/>
            <a:ext cx="6418704"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276600" y="1981200"/>
            <a:ext cx="3904104" cy="6095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762000" y="1981200"/>
            <a:ext cx="6418704"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6"/>
          <p:cNvSpPr>
            <a:spLocks noGrp="1"/>
          </p:cNvSpPr>
          <p:nvPr>
            <p:ph idx="1"/>
          </p:nvPr>
        </p:nvSpPr>
        <p:spPr>
          <a:xfrm>
            <a:off x="45720" y="4648202"/>
            <a:ext cx="4217670" cy="2038348"/>
          </a:xfrm>
        </p:spPr>
        <p:txBody>
          <a:bodyPr>
            <a:normAutofit fontScale="92500" lnSpcReduction="20000"/>
          </a:bodyPr>
          <a:lstStyle/>
          <a:p>
            <a:pPr algn="just">
              <a:buClrTx/>
              <a:buFont typeface="Arial" pitchFamily="34" charset="0"/>
              <a:buChar char="•"/>
            </a:pPr>
            <a:r>
              <a:rPr lang="en-US" sz="1800" dirty="0" smtClean="0"/>
              <a:t>NAM forced WRF-EMS not a significant improvement over NAM</a:t>
            </a:r>
          </a:p>
          <a:p>
            <a:pPr marL="0" indent="0" algn="just">
              <a:buClrTx/>
              <a:buNone/>
            </a:pPr>
            <a:endParaRPr lang="en-US" sz="1800" dirty="0" smtClean="0"/>
          </a:p>
          <a:p>
            <a:pPr algn="just">
              <a:buClrTx/>
              <a:buFont typeface="Arial" pitchFamily="34" charset="0"/>
              <a:buChar char="•"/>
            </a:pPr>
            <a:r>
              <a:rPr lang="en-US" sz="1800" dirty="0" smtClean="0"/>
              <a:t>On average, only slight differences between wind forecast errors for the three WRF-EMS resolutions</a:t>
            </a:r>
          </a:p>
          <a:p>
            <a:endParaRPr lang="en-US" sz="1800" dirty="0"/>
          </a:p>
        </p:txBody>
      </p:sp>
      <p:sp>
        <p:nvSpPr>
          <p:cNvPr id="20" name="Slide Number Placeholder 16"/>
          <p:cNvSpPr>
            <a:spLocks noGrp="1"/>
          </p:cNvSpPr>
          <p:nvPr>
            <p:ph type="sldNum" sz="quarter" idx="12"/>
          </p:nvPr>
        </p:nvSpPr>
        <p:spPr>
          <a:xfrm>
            <a:off x="8640763" y="6556375"/>
            <a:ext cx="503237" cy="301625"/>
          </a:xfrm>
        </p:spPr>
        <p:txBody>
          <a:bodyPr/>
          <a:lstStyle/>
          <a:p>
            <a:pPr>
              <a:defRPr/>
            </a:pPr>
            <a:fld id="{378ED127-9BD6-436B-8EB2-F278FA5416BE}" type="slidenum">
              <a:rPr lang="en-US" smtClean="0">
                <a:solidFill>
                  <a:schemeClr val="bg1"/>
                </a:solidFill>
              </a:rPr>
              <a:pPr>
                <a:defRPr/>
              </a:pPr>
              <a:t>12</a:t>
            </a:fld>
            <a:endParaRPr lang="en-US" dirty="0">
              <a:solidFill>
                <a:schemeClr val="bg1"/>
              </a:solidFill>
            </a:endParaRPr>
          </a:p>
        </p:txBody>
      </p:sp>
      <p:sp>
        <p:nvSpPr>
          <p:cNvPr id="21" name="TextBox 20"/>
          <p:cNvSpPr txBox="1"/>
          <p:nvPr/>
        </p:nvSpPr>
        <p:spPr>
          <a:xfrm>
            <a:off x="5254674" y="812862"/>
            <a:ext cx="3968651" cy="369332"/>
          </a:xfrm>
          <a:prstGeom prst="rect">
            <a:avLst/>
          </a:prstGeom>
          <a:noFill/>
        </p:spPr>
        <p:txBody>
          <a:bodyPr wrap="none" rtlCol="0">
            <a:spAutoFit/>
          </a:bodyPr>
          <a:lstStyle/>
          <a:p>
            <a:r>
              <a:rPr lang="en-US" dirty="0" smtClean="0">
                <a:solidFill>
                  <a:srgbClr val="FF0000"/>
                </a:solidFill>
              </a:rPr>
              <a:t>213 48 h CMS Wave Simulations</a:t>
            </a:r>
            <a:endParaRPr lang="en-US" dirty="0">
              <a:solidFill>
                <a:srgbClr val="FF0000"/>
              </a:solidFill>
            </a:endParaRPr>
          </a:p>
        </p:txBody>
      </p:sp>
    </p:spTree>
    <p:extLst>
      <p:ext uri="{BB962C8B-B14F-4D97-AF65-F5344CB8AC3E}">
        <p14:creationId xmlns:p14="http://schemas.microsoft.com/office/powerpoint/2010/main" val="22455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0"/>
            <a:ext cx="9144000" cy="461665"/>
          </a:xfrm>
          <a:prstGeom prst="rect">
            <a:avLst/>
          </a:prstGeom>
          <a:noFill/>
          <a:ln w="9525">
            <a:noFill/>
            <a:miter lim="800000"/>
            <a:headEnd/>
            <a:tailEnd/>
          </a:ln>
          <a:effectLst/>
        </p:spPr>
        <p:txBody>
          <a:bodyPr>
            <a:spAutoFit/>
          </a:bodyPr>
          <a:lstStyle/>
          <a:p>
            <a:pPr eaLnBrk="0" hangingPunct="0">
              <a:defRPr/>
            </a:pPr>
            <a:r>
              <a:rPr lang="en-US" sz="2400" i="1" dirty="0" smtClean="0">
                <a:solidFill>
                  <a:srgbClr val="0000FF"/>
                </a:solidFill>
                <a:effectLst>
                  <a:outerShdw blurRad="50800" dist="38100" dir="2700000" algn="tl" rotWithShape="0">
                    <a:prstClr val="black">
                      <a:alpha val="40000"/>
                    </a:prstClr>
                  </a:outerShdw>
                </a:effectLst>
                <a:latin typeface="+mn-lt"/>
              </a:rPr>
              <a:t>Wind Forecast/Forcing Validation GFE (May &amp; June 2009)</a:t>
            </a:r>
            <a:endParaRPr lang="en-US" sz="2400" dirty="0">
              <a:solidFill>
                <a:srgbClr val="0000FF"/>
              </a:solidFill>
              <a:effectLst>
                <a:outerShdw blurRad="50800" dist="38100" dir="2700000" algn="tl" rotWithShape="0">
                  <a:prstClr val="black">
                    <a:alpha val="40000"/>
                  </a:prstClr>
                </a:outerShdw>
              </a:effectLst>
              <a:latin typeface="+mn-lt"/>
            </a:endParaRPr>
          </a:p>
        </p:txBody>
      </p:sp>
      <p:sp>
        <p:nvSpPr>
          <p:cNvPr id="5"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2" descr="wind2_may09"/>
          <p:cNvPicPr>
            <a:picLocks noChangeAspect="1" noChangeArrowheads="1"/>
          </p:cNvPicPr>
          <p:nvPr/>
        </p:nvPicPr>
        <p:blipFill>
          <a:blip r:embed="rId3" cstate="print"/>
          <a:srcRect l="5330" t="8625" r="11093" b="7459"/>
          <a:stretch>
            <a:fillRect/>
          </a:stretch>
        </p:blipFill>
        <p:spPr bwMode="auto">
          <a:xfrm>
            <a:off x="762000" y="698938"/>
            <a:ext cx="7349067" cy="5701862"/>
          </a:xfrm>
          <a:prstGeom prst="rect">
            <a:avLst/>
          </a:prstGeom>
          <a:noFill/>
          <a:ln w="9525">
            <a:noFill/>
            <a:miter lim="800000"/>
            <a:headEnd/>
            <a:tailEnd/>
          </a:ln>
        </p:spPr>
      </p:pic>
    </p:spTree>
    <p:extLst>
      <p:ext uri="{BB962C8B-B14F-4D97-AF65-F5344CB8AC3E}">
        <p14:creationId xmlns:p14="http://schemas.microsoft.com/office/powerpoint/2010/main" val="244661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0"/>
            <a:ext cx="9144000" cy="523220"/>
          </a:xfrm>
          <a:prstGeom prst="rect">
            <a:avLst/>
          </a:prstGeom>
          <a:noFill/>
          <a:ln w="9525">
            <a:noFill/>
            <a:miter lim="800000"/>
            <a:headEnd/>
            <a:tailEnd/>
          </a:ln>
          <a:effectLst/>
        </p:spPr>
        <p:txBody>
          <a:bodyPr>
            <a:spAutoFit/>
          </a:bodyPr>
          <a:lstStyle/>
          <a:p>
            <a:pPr eaLnBrk="0" hangingPunct="0">
              <a:defRPr/>
            </a:pPr>
            <a:r>
              <a:rPr lang="en-US" sz="2800" i="1" dirty="0" smtClean="0">
                <a:solidFill>
                  <a:srgbClr val="0000FF"/>
                </a:solidFill>
                <a:effectLst>
                  <a:outerShdw blurRad="38100" dist="38100" dir="2700000" algn="tl">
                    <a:srgbClr val="000000">
                      <a:alpha val="43137"/>
                    </a:srgbClr>
                  </a:outerShdw>
                </a:effectLst>
              </a:rPr>
              <a:t>CMS-Wave forecasts – Tier 3 analysis</a:t>
            </a:r>
            <a:endParaRPr lang="en-US" sz="2800" dirty="0" smtClean="0">
              <a:solidFill>
                <a:srgbClr val="0000FF"/>
              </a:solidFill>
              <a:effectLst>
                <a:outerShdw blurRad="38100" dist="38100" dir="2700000" algn="tl">
                  <a:srgbClr val="000000">
                    <a:alpha val="43137"/>
                  </a:srgbClr>
                </a:outerShdw>
              </a:effectLst>
            </a:endParaRPr>
          </a:p>
        </p:txBody>
      </p:sp>
      <p:pic>
        <p:nvPicPr>
          <p:cNvPr id="6" name="Picture 2" descr="wave1"/>
          <p:cNvPicPr>
            <a:picLocks noChangeAspect="1" noChangeArrowheads="1"/>
          </p:cNvPicPr>
          <p:nvPr/>
        </p:nvPicPr>
        <p:blipFill>
          <a:blip r:embed="rId3" cstate="print">
            <a:clrChange>
              <a:clrFrom>
                <a:srgbClr val="FFFFFF"/>
              </a:clrFrom>
              <a:clrTo>
                <a:srgbClr val="FFFFFF">
                  <a:alpha val="0"/>
                </a:srgbClr>
              </a:clrTo>
            </a:clrChange>
          </a:blip>
          <a:srcRect l="4768" t="10095" r="10393" b="11472"/>
          <a:stretch>
            <a:fillRect/>
          </a:stretch>
        </p:blipFill>
        <p:spPr bwMode="auto">
          <a:xfrm>
            <a:off x="1" y="525462"/>
            <a:ext cx="5036486" cy="3589338"/>
          </a:xfrm>
          <a:prstGeom prst="rect">
            <a:avLst/>
          </a:prstGeom>
          <a:noFill/>
          <a:ln w="9525">
            <a:noFill/>
            <a:miter lim="800000"/>
            <a:headEnd/>
            <a:tailEnd/>
          </a:ln>
        </p:spPr>
      </p:pic>
      <p:sp>
        <p:nvSpPr>
          <p:cNvPr id="7" name="TextBox 6"/>
          <p:cNvSpPr txBox="1"/>
          <p:nvPr/>
        </p:nvSpPr>
        <p:spPr>
          <a:xfrm>
            <a:off x="5465618" y="3320534"/>
            <a:ext cx="3462647" cy="369332"/>
          </a:xfrm>
          <a:prstGeom prst="rect">
            <a:avLst/>
          </a:prstGeom>
          <a:noFill/>
        </p:spPr>
        <p:txBody>
          <a:bodyPr wrap="square" rtlCol="0">
            <a:spAutoFit/>
          </a:bodyPr>
          <a:lstStyle/>
          <a:p>
            <a:pPr algn="ctr"/>
            <a:r>
              <a:rPr lang="en-US" dirty="0" smtClean="0"/>
              <a:t>Skill Score Versus WW3</a:t>
            </a:r>
            <a:endParaRPr lang="en-US" dirty="0"/>
          </a:p>
        </p:txBody>
      </p:sp>
      <p:pic>
        <p:nvPicPr>
          <p:cNvPr id="8" name="Picture 7" descr="wave2.jpg"/>
          <p:cNvPicPr>
            <a:picLocks noChangeAspect="1"/>
          </p:cNvPicPr>
          <p:nvPr/>
        </p:nvPicPr>
        <p:blipFill>
          <a:blip r:embed="rId4" cstate="print">
            <a:clrChange>
              <a:clrFrom>
                <a:srgbClr val="FFFFFF"/>
              </a:clrFrom>
              <a:clrTo>
                <a:srgbClr val="FFFFFF">
                  <a:alpha val="0"/>
                </a:srgbClr>
              </a:clrTo>
            </a:clrChange>
          </a:blip>
          <a:srcRect l="4545" t="9477" r="10606" b="10784"/>
          <a:stretch>
            <a:fillRect/>
          </a:stretch>
        </p:blipFill>
        <p:spPr>
          <a:xfrm>
            <a:off x="4724400" y="3648528"/>
            <a:ext cx="4419600" cy="3209471"/>
          </a:xfrm>
          <a:prstGeom prst="rect">
            <a:avLst/>
          </a:prstGeom>
        </p:spPr>
      </p:pic>
      <p:sp>
        <p:nvSpPr>
          <p:cNvPr id="9" name="TextBox 8"/>
          <p:cNvSpPr txBox="1"/>
          <p:nvPr/>
        </p:nvSpPr>
        <p:spPr>
          <a:xfrm>
            <a:off x="5715000" y="1524000"/>
            <a:ext cx="2819400" cy="1200329"/>
          </a:xfrm>
          <a:prstGeom prst="rect">
            <a:avLst/>
          </a:prstGeom>
          <a:noFill/>
        </p:spPr>
        <p:txBody>
          <a:bodyPr wrap="square" rtlCol="0">
            <a:spAutoFit/>
          </a:bodyPr>
          <a:lstStyle/>
          <a:p>
            <a:pPr algn="ctr"/>
            <a:r>
              <a:rPr lang="en-US" dirty="0" smtClean="0"/>
              <a:t>NAM &amp; WRF-EMS forced CMS-Wave beats WW3 in nearshore</a:t>
            </a:r>
            <a:endParaRPr lang="en-US" dirty="0"/>
          </a:p>
        </p:txBody>
      </p:sp>
      <p:cxnSp>
        <p:nvCxnSpPr>
          <p:cNvPr id="10" name="Straight Arrow Connector 9"/>
          <p:cNvCxnSpPr/>
          <p:nvPr/>
        </p:nvCxnSpPr>
        <p:spPr>
          <a:xfrm rot="5400000">
            <a:off x="5486400" y="3048000"/>
            <a:ext cx="21336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400800" y="3048000"/>
            <a:ext cx="23622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715000" y="3352800"/>
            <a:ext cx="2209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105400" y="4953000"/>
            <a:ext cx="6096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endCxn id="15" idx="6"/>
          </p:cNvCxnSpPr>
          <p:nvPr/>
        </p:nvCxnSpPr>
        <p:spPr>
          <a:xfrm flipH="1">
            <a:off x="2514600" y="1793174"/>
            <a:ext cx="3581400" cy="7976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66800" y="2133600"/>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6"/>
          <p:cNvSpPr>
            <a:spLocks noGrp="1"/>
          </p:cNvSpPr>
          <p:nvPr>
            <p:ph idx="1"/>
          </p:nvPr>
        </p:nvSpPr>
        <p:spPr>
          <a:xfrm>
            <a:off x="152400" y="4594192"/>
            <a:ext cx="4495800" cy="1730408"/>
          </a:xfrm>
        </p:spPr>
        <p:txBody>
          <a:bodyPr/>
          <a:lstStyle/>
          <a:p>
            <a:pPr>
              <a:buClrTx/>
              <a:buFont typeface="Arial" pitchFamily="34" charset="0"/>
              <a:buChar char="•"/>
            </a:pPr>
            <a:r>
              <a:rPr lang="en-US" sz="1800" dirty="0" smtClean="0"/>
              <a:t>No significant differences in wave forecast errors between WRF-EMS resolutions</a:t>
            </a:r>
          </a:p>
          <a:p>
            <a:pPr>
              <a:buClrTx/>
              <a:buFont typeface="Arial" pitchFamily="34" charset="0"/>
              <a:buChar char="•"/>
            </a:pPr>
            <a:r>
              <a:rPr lang="en-US" sz="1800" dirty="0" smtClean="0"/>
              <a:t>Errors at 41009 not unexpected for model built for nearshore</a:t>
            </a:r>
          </a:p>
        </p:txBody>
      </p:sp>
    </p:spTree>
    <p:extLst>
      <p:ext uri="{BB962C8B-B14F-4D97-AF65-F5344CB8AC3E}">
        <p14:creationId xmlns:p14="http://schemas.microsoft.com/office/powerpoint/2010/main" val="30805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20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5" grpId="0" animBg="1"/>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2088"/>
            <a:ext cx="8839200" cy="647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59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 y="1003042"/>
            <a:ext cx="5017771" cy="4555093"/>
          </a:xfrm>
          <a:prstGeom prst="rect">
            <a:avLst/>
          </a:prstGeom>
          <a:noFill/>
        </p:spPr>
        <p:txBody>
          <a:bodyPr wrap="square" rtlCol="0">
            <a:spAutoFit/>
          </a:bodyPr>
          <a:lstStyle/>
          <a:p>
            <a:pPr algn="ctr"/>
            <a:r>
              <a:rPr lang="en-US" sz="2800" dirty="0" smtClean="0"/>
              <a:t>GFS</a:t>
            </a:r>
          </a:p>
          <a:p>
            <a:pPr algn="ctr"/>
            <a:r>
              <a:rPr lang="en-US" sz="2800" dirty="0" smtClean="0"/>
              <a:t>&amp;</a:t>
            </a:r>
          </a:p>
          <a:p>
            <a:pPr algn="ctr"/>
            <a:r>
              <a:rPr lang="en-US" sz="2800" dirty="0" smtClean="0"/>
              <a:t>CMS-Wave</a:t>
            </a:r>
          </a:p>
          <a:p>
            <a:pPr algn="ctr"/>
            <a:r>
              <a:rPr lang="en-US" sz="2800" dirty="0" smtClean="0"/>
              <a:t>with 18 UTC WW3</a:t>
            </a:r>
          </a:p>
          <a:p>
            <a:pPr algn="ctr"/>
            <a:endParaRPr lang="en-US" sz="2800" dirty="0" smtClean="0"/>
          </a:p>
          <a:p>
            <a:pPr algn="ctr"/>
            <a:endParaRPr lang="en-US" sz="2800" dirty="0" smtClean="0"/>
          </a:p>
          <a:p>
            <a:pPr algn="ctr"/>
            <a:endParaRPr lang="en-US" sz="2800" dirty="0" smtClean="0"/>
          </a:p>
          <a:p>
            <a:pPr algn="ctr"/>
            <a:r>
              <a:rPr lang="en-US" sz="2800" dirty="0" smtClean="0"/>
              <a:t>48 h wave forecasts available</a:t>
            </a:r>
          </a:p>
          <a:p>
            <a:pPr algn="ctr"/>
            <a:r>
              <a:rPr lang="en-US" sz="2800" dirty="0" smtClean="0">
                <a:solidFill>
                  <a:srgbClr val="FFFF00"/>
                </a:solidFill>
              </a:rPr>
              <a:t>~ 0430 UTC</a:t>
            </a:r>
          </a:p>
          <a:p>
            <a:pPr algn="ctr"/>
            <a:endParaRPr lang="en-US" sz="1000" dirty="0" smtClean="0">
              <a:solidFill>
                <a:srgbClr val="FFFF00"/>
              </a:solidFill>
            </a:endParaRPr>
          </a:p>
        </p:txBody>
      </p:sp>
      <p:pic>
        <p:nvPicPr>
          <p:cNvPr id="5" name="Picture 5" descr="AMS1_HTSGW.gif"/>
          <p:cNvPicPr>
            <a:picLocks noChangeAspect="1"/>
          </p:cNvPicPr>
          <p:nvPr/>
        </p:nvPicPr>
        <p:blipFill>
          <a:blip r:embed="rId3" cstate="print">
            <a:clrChange>
              <a:clrFrom>
                <a:srgbClr val="000000"/>
              </a:clrFrom>
              <a:clrTo>
                <a:srgbClr val="000000">
                  <a:alpha val="0"/>
                </a:srgbClr>
              </a:clrTo>
            </a:clrChange>
          </a:blip>
          <a:srcRect/>
          <a:stretch>
            <a:fillRect/>
          </a:stretch>
        </p:blipFill>
        <p:spPr bwMode="auto">
          <a:xfrm>
            <a:off x="2895600" y="869950"/>
            <a:ext cx="6248400" cy="4997450"/>
          </a:xfrm>
          <a:prstGeom prst="rect">
            <a:avLst/>
          </a:prstGeom>
          <a:noFill/>
          <a:ln w="9525">
            <a:noFill/>
            <a:miter lim="800000"/>
            <a:headEnd/>
            <a:tailEnd/>
          </a:ln>
        </p:spPr>
      </p:pic>
      <p:sp>
        <p:nvSpPr>
          <p:cNvPr id="6" name="Text Box 6"/>
          <p:cNvSpPr txBox="1">
            <a:spLocks noChangeArrowheads="1"/>
          </p:cNvSpPr>
          <p:nvPr/>
        </p:nvSpPr>
        <p:spPr bwMode="auto">
          <a:xfrm>
            <a:off x="0" y="0"/>
            <a:ext cx="8740775" cy="523875"/>
          </a:xfrm>
          <a:prstGeom prst="rect">
            <a:avLst/>
          </a:prstGeom>
          <a:noFill/>
          <a:ln w="9525">
            <a:noFill/>
            <a:miter lim="800000"/>
            <a:headEnd/>
            <a:tailEnd/>
          </a:ln>
          <a:effectLst/>
        </p:spPr>
        <p:txBody>
          <a:bodyPr>
            <a:spAutoFit/>
          </a:bodyPr>
          <a:lstStyle/>
          <a:p>
            <a:pPr eaLnBrk="0" hangingPunct="0">
              <a:defRPr/>
            </a:pPr>
            <a:r>
              <a:rPr lang="en-US" sz="2800" i="1" dirty="0" smtClean="0">
                <a:solidFill>
                  <a:srgbClr val="0000FF"/>
                </a:solidFill>
                <a:effectLst>
                  <a:outerShdw blurRad="50800" dist="38100" dir="2700000" algn="tl" rotWithShape="0">
                    <a:prstClr val="black">
                      <a:alpha val="40000"/>
                    </a:prstClr>
                  </a:outerShdw>
                </a:effectLst>
                <a:latin typeface="+mn-lt"/>
              </a:rPr>
              <a:t>FIT Configuration (no flow model)</a:t>
            </a:r>
            <a:endParaRPr lang="en-US" sz="2800" dirty="0">
              <a:solidFill>
                <a:srgbClr val="0000FF"/>
              </a:solidFill>
              <a:effectLst>
                <a:outerShdw blurRad="50800" dist="38100" dir="2700000" algn="tl" rotWithShape="0">
                  <a:prstClr val="black">
                    <a:alpha val="40000"/>
                  </a:prstClr>
                </a:outerShdw>
              </a:effectLst>
              <a:latin typeface="+mn-lt"/>
            </a:endParaRPr>
          </a:p>
        </p:txBody>
      </p:sp>
      <p:pic>
        <p:nvPicPr>
          <p:cNvPr id="7" name="Picture 6" descr="colorbar_htgw.gif"/>
          <p:cNvPicPr>
            <a:picLocks noChangeAspect="1"/>
          </p:cNvPicPr>
          <p:nvPr/>
        </p:nvPicPr>
        <p:blipFill>
          <a:blip r:embed="rId4" cstate="print">
            <a:clrChange>
              <a:clrFrom>
                <a:srgbClr val="000000"/>
              </a:clrFrom>
              <a:clrTo>
                <a:srgbClr val="000000">
                  <a:alpha val="0"/>
                </a:srgbClr>
              </a:clrTo>
            </a:clrChange>
          </a:blip>
          <a:srcRect t="39745" r="90182"/>
          <a:stretch>
            <a:fillRect/>
          </a:stretch>
        </p:blipFill>
        <p:spPr bwMode="auto">
          <a:xfrm>
            <a:off x="8467725" y="492125"/>
            <a:ext cx="676275" cy="3322638"/>
          </a:xfrm>
          <a:prstGeom prst="rect">
            <a:avLst/>
          </a:prstGeom>
          <a:noFill/>
          <a:ln w="9525">
            <a:noFill/>
            <a:miter lim="800000"/>
            <a:headEnd/>
            <a:tailEnd/>
          </a:ln>
        </p:spPr>
      </p:pic>
      <p:sp>
        <p:nvSpPr>
          <p:cNvPr id="9" name="Down Arrow 8"/>
          <p:cNvSpPr/>
          <p:nvPr/>
        </p:nvSpPr>
        <p:spPr>
          <a:xfrm>
            <a:off x="2265044" y="3064531"/>
            <a:ext cx="533400" cy="990600"/>
          </a:xfrm>
          <a:prstGeom prst="downArrow">
            <a:avLst/>
          </a:prstGeom>
          <a:solidFill>
            <a:srgbClr val="00206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10" name="Slide Number Placeholder 8"/>
          <p:cNvSpPr>
            <a:spLocks noGrp="1"/>
          </p:cNvSpPr>
          <p:nvPr>
            <p:ph type="sldNum" sz="quarter" idx="12"/>
          </p:nvPr>
        </p:nvSpPr>
        <p:spPr>
          <a:xfrm>
            <a:off x="8640763" y="6556375"/>
            <a:ext cx="503237" cy="301625"/>
          </a:xfrm>
        </p:spPr>
        <p:txBody>
          <a:bodyPr/>
          <a:lstStyle/>
          <a:p>
            <a:pPr>
              <a:defRPr/>
            </a:pPr>
            <a:fld id="{378ED127-9BD6-436B-8EB2-F278FA5416BE}" type="slidenum">
              <a:rPr lang="en-US" smtClean="0"/>
              <a:pPr>
                <a:defRPr/>
              </a:pPr>
              <a:t>16</a:t>
            </a:fld>
            <a:endParaRPr lang="en-US" dirty="0"/>
          </a:p>
        </p:txBody>
      </p:sp>
      <p:grpSp>
        <p:nvGrpSpPr>
          <p:cNvPr id="2" name="Group 1"/>
          <p:cNvGrpSpPr/>
          <p:nvPr/>
        </p:nvGrpSpPr>
        <p:grpSpPr>
          <a:xfrm>
            <a:off x="1866900" y="5755481"/>
            <a:ext cx="5410200" cy="1209675"/>
            <a:chOff x="3733800" y="5607843"/>
            <a:chExt cx="5410200" cy="1209675"/>
          </a:xfrm>
        </p:grpSpPr>
        <p:grpSp>
          <p:nvGrpSpPr>
            <p:cNvPr id="8" name="Group 2062"/>
            <p:cNvGrpSpPr>
              <a:grpSpLocks/>
            </p:cNvGrpSpPr>
            <p:nvPr/>
          </p:nvGrpSpPr>
          <p:grpSpPr bwMode="auto">
            <a:xfrm>
              <a:off x="3733800" y="5607843"/>
              <a:ext cx="5410200" cy="1200150"/>
              <a:chOff x="2011" y="3720"/>
              <a:chExt cx="3408" cy="756"/>
            </a:xfrm>
          </p:grpSpPr>
          <p:sp>
            <p:nvSpPr>
              <p:cNvPr id="11" name="Line 2064"/>
              <p:cNvSpPr>
                <a:spLocks noChangeShapeType="1"/>
              </p:cNvSpPr>
              <p:nvPr/>
            </p:nvSpPr>
            <p:spPr bwMode="auto">
              <a:xfrm>
                <a:off x="2353" y="3875"/>
                <a:ext cx="0" cy="319"/>
              </a:xfrm>
              <a:prstGeom prst="line">
                <a:avLst/>
              </a:prstGeom>
              <a:noFill/>
              <a:ln w="25400">
                <a:solidFill>
                  <a:srgbClr val="0000FF"/>
                </a:solidFill>
                <a:round/>
                <a:headEnd/>
                <a:tailEnd/>
              </a:ln>
            </p:spPr>
            <p:txBody>
              <a:bodyPr/>
              <a:lstStyle/>
              <a:p>
                <a:endParaRPr lang="en-US" dirty="0"/>
              </a:p>
            </p:txBody>
          </p:sp>
          <p:sp>
            <p:nvSpPr>
              <p:cNvPr id="12" name="Text Box 2070"/>
              <p:cNvSpPr txBox="1">
                <a:spLocks noChangeArrowheads="1"/>
              </p:cNvSpPr>
              <p:nvPr/>
            </p:nvSpPr>
            <p:spPr bwMode="auto">
              <a:xfrm>
                <a:off x="2587" y="3720"/>
                <a:ext cx="2832" cy="330"/>
              </a:xfrm>
              <a:prstGeom prst="rect">
                <a:avLst/>
              </a:prstGeom>
              <a:noFill/>
              <a:ln w="9525">
                <a:noFill/>
                <a:miter lim="800000"/>
                <a:headEnd/>
                <a:tailEnd/>
              </a:ln>
            </p:spPr>
            <p:txBody>
              <a:bodyPr>
                <a:spAutoFit/>
              </a:bodyPr>
              <a:lstStyle/>
              <a:p>
                <a:pPr>
                  <a:spcBef>
                    <a:spcPct val="50000"/>
                  </a:spcBef>
                </a:pPr>
                <a:r>
                  <a:rPr lang="en-US" sz="2800" dirty="0">
                    <a:solidFill>
                      <a:srgbClr val="FFC000"/>
                    </a:solidFill>
                    <a:latin typeface="Calibri" pitchFamily="34" charset="0"/>
                  </a:rPr>
                  <a:t>48 h WRF-EMS simulation</a:t>
                </a:r>
              </a:p>
            </p:txBody>
          </p:sp>
          <p:sp>
            <p:nvSpPr>
              <p:cNvPr id="13" name="Text Box 2072"/>
              <p:cNvSpPr txBox="1">
                <a:spLocks noChangeArrowheads="1"/>
              </p:cNvSpPr>
              <p:nvPr/>
            </p:nvSpPr>
            <p:spPr bwMode="auto">
              <a:xfrm>
                <a:off x="2011" y="4146"/>
                <a:ext cx="1008" cy="330"/>
              </a:xfrm>
              <a:prstGeom prst="rect">
                <a:avLst/>
              </a:prstGeom>
              <a:noFill/>
              <a:ln w="9525">
                <a:noFill/>
                <a:miter lim="800000"/>
                <a:headEnd/>
                <a:tailEnd/>
              </a:ln>
            </p:spPr>
            <p:txBody>
              <a:bodyPr>
                <a:spAutoFit/>
              </a:bodyPr>
              <a:lstStyle/>
              <a:p>
                <a:pPr>
                  <a:spcBef>
                    <a:spcPct val="50000"/>
                  </a:spcBef>
                </a:pPr>
                <a:r>
                  <a:rPr lang="en-US" sz="2800" dirty="0">
                    <a:solidFill>
                      <a:srgbClr val="FF0000"/>
                    </a:solidFill>
                    <a:latin typeface="Calibri" pitchFamily="34" charset="0"/>
                  </a:rPr>
                  <a:t>00 UTC</a:t>
                </a:r>
              </a:p>
            </p:txBody>
          </p:sp>
        </p:grpSp>
        <p:cxnSp>
          <p:nvCxnSpPr>
            <p:cNvPr id="14" name="Straight Arrow Connector 13"/>
            <p:cNvCxnSpPr/>
            <p:nvPr/>
          </p:nvCxnSpPr>
          <p:spPr>
            <a:xfrm>
              <a:off x="4281488" y="6114256"/>
              <a:ext cx="4830762" cy="1587"/>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449763" y="6246018"/>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4756945" y="6251574"/>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059363" y="6242843"/>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5358607" y="6248399"/>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653882" y="6243637"/>
              <a:ext cx="209550" cy="15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961857" y="6248399"/>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6263482" y="6240462"/>
              <a:ext cx="209550" cy="15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6562726" y="6246018"/>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6893720" y="6248399"/>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7200901" y="6253955"/>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7502526" y="6246018"/>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7803357" y="6251574"/>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8147845" y="6251574"/>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8448676" y="6242843"/>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8748713" y="6249193"/>
              <a:ext cx="20796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32"/>
            <p:cNvSpPr txBox="1">
              <a:spLocks noChangeArrowheads="1"/>
            </p:cNvSpPr>
            <p:nvPr/>
          </p:nvSpPr>
          <p:spPr bwMode="auto">
            <a:xfrm>
              <a:off x="5827713" y="6355556"/>
              <a:ext cx="1965325" cy="461962"/>
            </a:xfrm>
            <a:prstGeom prst="rect">
              <a:avLst/>
            </a:prstGeom>
            <a:noFill/>
            <a:ln w="9525">
              <a:noFill/>
              <a:miter lim="800000"/>
              <a:headEnd/>
              <a:tailEnd/>
            </a:ln>
          </p:spPr>
          <p:txBody>
            <a:bodyPr wrap="none">
              <a:spAutoFit/>
            </a:bodyPr>
            <a:lstStyle/>
            <a:p>
              <a:r>
                <a:rPr lang="en-US" sz="2400" dirty="0">
                  <a:solidFill>
                    <a:srgbClr val="FFFF00"/>
                  </a:solidFill>
                </a:rPr>
                <a:t>hourly output</a:t>
              </a:r>
            </a:p>
          </p:txBody>
        </p:sp>
      </p:grpSp>
      <p:sp>
        <p:nvSpPr>
          <p:cNvPr id="3" name="TextBox 2"/>
          <p:cNvSpPr txBox="1"/>
          <p:nvPr/>
        </p:nvSpPr>
        <p:spPr>
          <a:xfrm>
            <a:off x="439387" y="6052066"/>
            <a:ext cx="1871025" cy="369332"/>
          </a:xfrm>
          <a:prstGeom prst="rect">
            <a:avLst/>
          </a:prstGeom>
          <a:noFill/>
        </p:spPr>
        <p:txBody>
          <a:bodyPr wrap="none" rtlCol="0">
            <a:spAutoFit/>
          </a:bodyPr>
          <a:lstStyle/>
          <a:p>
            <a:r>
              <a:rPr lang="en-US" dirty="0" smtClean="0"/>
              <a:t>F06 WW3/GFS</a:t>
            </a:r>
            <a:endParaRPr lang="en-US" dirty="0"/>
          </a:p>
        </p:txBody>
      </p:sp>
    </p:spTree>
    <p:extLst>
      <p:ext uri="{BB962C8B-B14F-4D97-AF65-F5344CB8AC3E}">
        <p14:creationId xmlns:p14="http://schemas.microsoft.com/office/powerpoint/2010/main" val="206526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04"/>
          <a:stretch/>
        </p:blipFill>
        <p:spPr bwMode="auto">
          <a:xfrm>
            <a:off x="650240" y="1025672"/>
            <a:ext cx="7849895" cy="470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0" y="0"/>
            <a:ext cx="8740775" cy="523875"/>
          </a:xfrm>
          <a:prstGeom prst="rect">
            <a:avLst/>
          </a:prstGeom>
          <a:noFill/>
          <a:ln w="9525">
            <a:noFill/>
            <a:miter lim="800000"/>
            <a:headEnd/>
            <a:tailEnd/>
          </a:ln>
          <a:effectLst/>
        </p:spPr>
        <p:txBody>
          <a:bodyPr>
            <a:spAutoFit/>
          </a:bodyPr>
          <a:lstStyle/>
          <a:p>
            <a:pPr eaLnBrk="0" hangingPunct="0">
              <a:defRPr/>
            </a:pPr>
            <a:r>
              <a:rPr lang="en-US" sz="2800" i="1" dirty="0" smtClean="0">
                <a:solidFill>
                  <a:srgbClr val="0000FF"/>
                </a:solidFill>
                <a:effectLst>
                  <a:outerShdw blurRad="50800" dist="38100" dir="2700000" algn="tl" rotWithShape="0">
                    <a:prstClr val="black">
                      <a:alpha val="40000"/>
                    </a:prstClr>
                  </a:outerShdw>
                </a:effectLst>
                <a:latin typeface="+mn-lt"/>
              </a:rPr>
              <a:t>Transition to NWS</a:t>
            </a:r>
            <a:endParaRPr lang="en-US" sz="2800" dirty="0">
              <a:solidFill>
                <a:srgbClr val="0000FF"/>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166292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56" y="3050097"/>
            <a:ext cx="4311344" cy="3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5" y="1020424"/>
            <a:ext cx="4492875" cy="368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1450" y="158234"/>
            <a:ext cx="5097780" cy="523220"/>
          </a:xfrm>
          <a:prstGeom prst="rect">
            <a:avLst/>
          </a:prstGeom>
          <a:noFill/>
        </p:spPr>
        <p:txBody>
          <a:bodyPr wrap="square" rtlCol="0">
            <a:spAutoFit/>
          </a:bodyPr>
          <a:lstStyle/>
          <a:p>
            <a:r>
              <a:rPr lang="en-US" sz="2800" i="1" dirty="0" smtClean="0">
                <a:solidFill>
                  <a:srgbClr val="0000FF"/>
                </a:solidFill>
                <a:effectLst>
                  <a:outerShdw blurRad="38100" dist="38100" dir="2700000" algn="tl">
                    <a:srgbClr val="000000">
                      <a:alpha val="43137"/>
                    </a:srgbClr>
                  </a:outerShdw>
                </a:effectLst>
              </a:rPr>
              <a:t>NWS office validation</a:t>
            </a:r>
            <a:endParaRPr lang="en-US" sz="2800" i="1" dirty="0">
              <a:solidFill>
                <a:srgbClr val="0000FF"/>
              </a:solidFill>
              <a:effectLst>
                <a:outerShdw blurRad="38100" dist="38100" dir="2700000" algn="tl">
                  <a:srgbClr val="000000">
                    <a:alpha val="43137"/>
                  </a:srgbClr>
                </a:outerShdw>
              </a:effectLst>
            </a:endParaRPr>
          </a:p>
        </p:txBody>
      </p:sp>
      <p:sp>
        <p:nvSpPr>
          <p:cNvPr id="5" name="TextBox 4"/>
          <p:cNvSpPr txBox="1"/>
          <p:nvPr/>
        </p:nvSpPr>
        <p:spPr>
          <a:xfrm>
            <a:off x="4706926" y="1165859"/>
            <a:ext cx="4003320" cy="1200329"/>
          </a:xfrm>
          <a:prstGeom prst="rect">
            <a:avLst/>
          </a:prstGeom>
          <a:noFill/>
        </p:spPr>
        <p:txBody>
          <a:bodyPr wrap="square" rtlCol="0">
            <a:spAutoFit/>
          </a:bodyPr>
          <a:lstStyle/>
          <a:p>
            <a:pPr algn="just"/>
            <a:r>
              <a:rPr lang="en-US" dirty="0" smtClean="0"/>
              <a:t>48 h forecast significant wave height (m) for SW Florida. Initialized 12 UTC 8 April 2010 @ Miami NWS.</a:t>
            </a:r>
            <a:endParaRPr lang="en-US" dirty="0"/>
          </a:p>
        </p:txBody>
      </p:sp>
      <p:sp>
        <p:nvSpPr>
          <p:cNvPr id="8" name="TextBox 7"/>
          <p:cNvSpPr txBox="1"/>
          <p:nvPr/>
        </p:nvSpPr>
        <p:spPr>
          <a:xfrm>
            <a:off x="568680" y="5227319"/>
            <a:ext cx="4003320" cy="1200329"/>
          </a:xfrm>
          <a:prstGeom prst="rect">
            <a:avLst/>
          </a:prstGeom>
          <a:noFill/>
        </p:spPr>
        <p:txBody>
          <a:bodyPr wrap="square" rtlCol="0">
            <a:spAutoFit/>
          </a:bodyPr>
          <a:lstStyle/>
          <a:p>
            <a:pPr algn="just"/>
            <a:r>
              <a:rPr lang="en-US" dirty="0" smtClean="0"/>
              <a:t>48 h forecast </a:t>
            </a:r>
            <a:r>
              <a:rPr lang="en-US" dirty="0"/>
              <a:t>significant wave height (m</a:t>
            </a:r>
            <a:r>
              <a:rPr lang="en-US" dirty="0" smtClean="0"/>
              <a:t>) for east central Florida. Initialized 06 UTC 12 April 2010 @ Melbourne NWS.</a:t>
            </a:r>
            <a:endParaRPr lang="en-US" dirty="0"/>
          </a:p>
        </p:txBody>
      </p:sp>
    </p:spTree>
    <p:extLst>
      <p:ext uri="{BB962C8B-B14F-4D97-AF65-F5344CB8AC3E}">
        <p14:creationId xmlns:p14="http://schemas.microsoft.com/office/powerpoint/2010/main" val="54529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3880" cy="640080"/>
          </a:xfrm>
        </p:spPr>
        <p:txBody>
          <a:bodyPr>
            <a:normAutofit/>
          </a:bodyPr>
          <a:lstStyle/>
          <a:p>
            <a:r>
              <a:rPr lang="en-US" b="0" i="1" dirty="0" smtClean="0">
                <a:solidFill>
                  <a:srgbClr val="0000FF"/>
                </a:solidFill>
                <a:effectLst>
                  <a:outerShdw blurRad="38100" dist="38100" dir="2700000" algn="tl">
                    <a:srgbClr val="000000">
                      <a:alpha val="43137"/>
                    </a:srgbClr>
                  </a:outerShdw>
                </a:effectLst>
              </a:rPr>
              <a:t>Build your own grids</a:t>
            </a:r>
            <a:endParaRPr lang="en-US" b="0" i="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0060" y="1067562"/>
            <a:ext cx="8183880" cy="5596128"/>
          </a:xfrm>
        </p:spPr>
        <p:txBody>
          <a:bodyPr>
            <a:normAutofit fontScale="77500" lnSpcReduction="20000"/>
          </a:bodyPr>
          <a:lstStyle/>
          <a:p>
            <a:pPr marL="0" indent="0">
              <a:buNone/>
            </a:pPr>
            <a:r>
              <a:rPr lang="en-US" dirty="0" smtClean="0"/>
              <a:t>“Build your own grids” software completed and tested at NWS offices</a:t>
            </a:r>
          </a:p>
          <a:p>
            <a:pPr marL="0" indent="0">
              <a:buNone/>
            </a:pPr>
            <a:endParaRPr lang="en-US" dirty="0" smtClean="0"/>
          </a:p>
          <a:p>
            <a:pPr marL="0" indent="0">
              <a:buNone/>
            </a:pPr>
            <a:r>
              <a:rPr lang="en-US" dirty="0" smtClean="0"/>
              <a:t>Forcing data download software completed and tested at NWS offices</a:t>
            </a:r>
          </a:p>
          <a:p>
            <a:pPr marL="0" indent="0">
              <a:buNone/>
            </a:pPr>
            <a:endParaRPr lang="en-US" dirty="0" smtClean="0"/>
          </a:p>
          <a:p>
            <a:pPr marL="0" indent="0">
              <a:buNone/>
            </a:pPr>
            <a:r>
              <a:rPr lang="en-US" dirty="0" smtClean="0"/>
              <a:t>Wave model and output software tested at NWS offices</a:t>
            </a:r>
          </a:p>
          <a:p>
            <a:pPr marL="347472" lvl="1" indent="0">
              <a:buNone/>
            </a:pPr>
            <a:r>
              <a:rPr lang="en-US" dirty="0" smtClean="0"/>
              <a:t>-Newer version of CMS-Wave is now being used</a:t>
            </a:r>
          </a:p>
          <a:p>
            <a:pPr marL="347472" lvl="1" indent="0">
              <a:buNone/>
            </a:pPr>
            <a:r>
              <a:rPr lang="en-US" dirty="0" smtClean="0"/>
              <a:t>-Expanded set off output variables</a:t>
            </a:r>
          </a:p>
          <a:p>
            <a:pPr marL="347472" lvl="1" indent="0">
              <a:buNone/>
            </a:pPr>
            <a:endParaRPr lang="en-US" dirty="0" smtClean="0"/>
          </a:p>
          <a:p>
            <a:pPr marL="347472" lvl="1" indent="0">
              <a:buNone/>
            </a:pPr>
            <a:r>
              <a:rPr lang="en-US" dirty="0" smtClean="0"/>
              <a:t>-Scripts include ability to “flip grid” in scenarios with strong offshore flow. </a:t>
            </a:r>
          </a:p>
          <a:p>
            <a:pPr marL="347472" lvl="1" indent="0">
              <a:buNone/>
            </a:pPr>
            <a:endParaRPr lang="en-US" dirty="0" smtClean="0"/>
          </a:p>
          <a:p>
            <a:pPr marL="347472" lvl="1" indent="0">
              <a:buNone/>
            </a:pPr>
            <a:r>
              <a:rPr lang="en-US" dirty="0" smtClean="0"/>
              <a:t>-Software has been modified to account for problems identified in runs ant NWS Miami</a:t>
            </a:r>
          </a:p>
          <a:p>
            <a:pPr marL="347472" lvl="1" indent="0">
              <a:buNone/>
            </a:pPr>
            <a:endParaRPr lang="en-US" dirty="0" smtClean="0"/>
          </a:p>
          <a:p>
            <a:pPr marL="0" indent="0">
              <a:buNone/>
            </a:pPr>
            <a:r>
              <a:rPr lang="en-US" dirty="0" smtClean="0"/>
              <a:t>Flow model component </a:t>
            </a:r>
            <a:r>
              <a:rPr lang="en-US" i="1" dirty="0" smtClean="0">
                <a:solidFill>
                  <a:srgbClr val="FF0000"/>
                </a:solidFill>
              </a:rPr>
              <a:t>nearly </a:t>
            </a:r>
            <a:r>
              <a:rPr lang="en-US" dirty="0" smtClean="0"/>
              <a:t>complete</a:t>
            </a:r>
          </a:p>
          <a:p>
            <a:pPr marL="347472" lvl="1" indent="0">
              <a:buNone/>
            </a:pPr>
            <a:r>
              <a:rPr lang="en-US" dirty="0" smtClean="0"/>
              <a:t>-NCEP RTOFS used for currents</a:t>
            </a:r>
          </a:p>
          <a:p>
            <a:pPr marL="347472" lvl="1" indent="0">
              <a:buNone/>
            </a:pPr>
            <a:r>
              <a:rPr lang="en-US" dirty="0" smtClean="0"/>
              <a:t>-Documentation and software delivered</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314" y="334296"/>
            <a:ext cx="3397415" cy="584775"/>
          </a:xfrm>
          <a:prstGeom prst="rect">
            <a:avLst/>
          </a:prstGeom>
          <a:noFill/>
        </p:spPr>
        <p:txBody>
          <a:bodyPr wrap="square" rtlCol="0">
            <a:spAutoFit/>
          </a:bodyPr>
          <a:lstStyle/>
          <a:p>
            <a:r>
              <a:rPr lang="en-US" sz="3200" i="1" dirty="0" smtClean="0">
                <a:solidFill>
                  <a:srgbClr val="0000FF"/>
                </a:solidFill>
                <a:effectLst>
                  <a:outerShdw blurRad="38100" dist="38100" dir="2700000" algn="tl">
                    <a:srgbClr val="000000">
                      <a:alpha val="43137"/>
                    </a:srgbClr>
                  </a:outerShdw>
                </a:effectLst>
              </a:rPr>
              <a:t>Talk Outline</a:t>
            </a:r>
          </a:p>
        </p:txBody>
      </p:sp>
      <p:sp>
        <p:nvSpPr>
          <p:cNvPr id="5" name="TextBox 4"/>
          <p:cNvSpPr txBox="1"/>
          <p:nvPr/>
        </p:nvSpPr>
        <p:spPr>
          <a:xfrm>
            <a:off x="278100" y="1383030"/>
            <a:ext cx="8587800" cy="2246769"/>
          </a:xfrm>
          <a:prstGeom prst="rect">
            <a:avLst/>
          </a:prstGeom>
          <a:noFill/>
        </p:spPr>
        <p:txBody>
          <a:bodyPr wrap="none" rtlCol="0">
            <a:spAutoFit/>
          </a:bodyPr>
          <a:lstStyle/>
          <a:p>
            <a:pPr marL="342900" indent="-342900">
              <a:buAutoNum type="arabicPeriod"/>
            </a:pPr>
            <a:r>
              <a:rPr lang="en-US" sz="2800" dirty="0" smtClean="0"/>
              <a:t>Overview of model configuration and project</a:t>
            </a:r>
          </a:p>
          <a:p>
            <a:pPr marL="342900" indent="-342900">
              <a:buAutoNum type="arabicPeriod"/>
            </a:pPr>
            <a:endParaRPr lang="en-US" sz="2800" dirty="0"/>
          </a:p>
          <a:p>
            <a:pPr marL="342900" indent="-342900">
              <a:buAutoNum type="arabicPeriod"/>
            </a:pPr>
            <a:r>
              <a:rPr lang="en-US" sz="2800" dirty="0" smtClean="0"/>
              <a:t>Assessment Highlights</a:t>
            </a:r>
          </a:p>
          <a:p>
            <a:pPr marL="342900" indent="-342900">
              <a:buAutoNum type="arabicPeriod"/>
            </a:pPr>
            <a:endParaRPr lang="en-US" sz="2800" dirty="0"/>
          </a:p>
          <a:p>
            <a:pPr marL="342900" indent="-342900">
              <a:buAutoNum type="arabicPeriod"/>
            </a:pPr>
            <a:r>
              <a:rPr lang="en-US" sz="2800" dirty="0" smtClean="0"/>
              <a:t>Transition to NWS</a:t>
            </a:r>
            <a:endParaRPr lang="en-US" sz="2800" dirty="0"/>
          </a:p>
        </p:txBody>
      </p:sp>
    </p:spTree>
    <p:extLst>
      <p:ext uri="{BB962C8B-B14F-4D97-AF65-F5344CB8AC3E}">
        <p14:creationId xmlns:p14="http://schemas.microsoft.com/office/powerpoint/2010/main" val="4283268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00" t="4462" r="11559" b="10735"/>
          <a:stretch/>
        </p:blipFill>
        <p:spPr bwMode="auto">
          <a:xfrm>
            <a:off x="1244886" y="1167155"/>
            <a:ext cx="6458933" cy="475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94932"/>
            <a:ext cx="58448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i="1" dirty="0">
                <a:solidFill>
                  <a:srgbClr val="0000FF"/>
                </a:solidFill>
                <a:effectLst>
                  <a:outerShdw blurRad="38100" dist="38100" dir="2700000" algn="tl">
                    <a:srgbClr val="000000">
                      <a:alpha val="43137"/>
                    </a:srgbClr>
                  </a:outerShdw>
                </a:effectLst>
                <a:latin typeface="+mn-lt"/>
              </a:rPr>
              <a:t>Automated Wave Model Set-Up</a:t>
            </a:r>
          </a:p>
        </p:txBody>
      </p:sp>
      <p:sp>
        <p:nvSpPr>
          <p:cNvPr id="6" name="Rectangle 5"/>
          <p:cNvSpPr/>
          <p:nvPr/>
        </p:nvSpPr>
        <p:spPr>
          <a:xfrm>
            <a:off x="1244886" y="6078974"/>
            <a:ext cx="4059445" cy="369332"/>
          </a:xfrm>
          <a:prstGeom prst="rect">
            <a:avLst/>
          </a:prstGeom>
        </p:spPr>
        <p:txBody>
          <a:bodyPr wrap="none">
            <a:spAutoFit/>
          </a:bodyPr>
          <a:lstStyle/>
          <a:p>
            <a:r>
              <a:rPr lang="en-US" dirty="0" smtClean="0"/>
              <a:t>“Shore-relative” </a:t>
            </a:r>
            <a:r>
              <a:rPr lang="en-US" dirty="0"/>
              <a:t>reference frame </a:t>
            </a:r>
          </a:p>
        </p:txBody>
      </p:sp>
    </p:spTree>
    <p:extLst>
      <p:ext uri="{BB962C8B-B14F-4D97-AF65-F5344CB8AC3E}">
        <p14:creationId xmlns:p14="http://schemas.microsoft.com/office/powerpoint/2010/main" val="2121119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 name="Group 56"/>
          <p:cNvGrpSpPr/>
          <p:nvPr/>
        </p:nvGrpSpPr>
        <p:grpSpPr>
          <a:xfrm>
            <a:off x="4572000" y="1477519"/>
            <a:ext cx="1507874" cy="1787651"/>
            <a:chOff x="4762026" y="1866174"/>
            <a:chExt cx="1507874" cy="1787651"/>
          </a:xfrm>
        </p:grpSpPr>
        <p:sp>
          <p:nvSpPr>
            <p:cNvPr id="58" name="Rectangle 57"/>
            <p:cNvSpPr/>
            <p:nvPr/>
          </p:nvSpPr>
          <p:spPr>
            <a:xfrm rot="19551251">
              <a:off x="4762026" y="1866174"/>
              <a:ext cx="1507874" cy="1411703"/>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rot="174641">
              <a:off x="5177251" y="3492485"/>
              <a:ext cx="152751" cy="16134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0930" y="64774"/>
            <a:ext cx="8183880" cy="536369"/>
          </a:xfrm>
        </p:spPr>
        <p:txBody>
          <a:bodyPr>
            <a:normAutofit/>
          </a:bodyPr>
          <a:lstStyle/>
          <a:p>
            <a:r>
              <a:rPr lang="en-US" sz="2800" b="0" i="1" dirty="0" smtClean="0">
                <a:solidFill>
                  <a:srgbClr val="0000FF"/>
                </a:solidFill>
                <a:effectLst>
                  <a:outerShdw blurRad="38100" dist="38100" dir="2700000" algn="tl">
                    <a:srgbClr val="000000">
                      <a:alpha val="43137"/>
                    </a:srgbClr>
                  </a:outerShdw>
                </a:effectLst>
              </a:rPr>
              <a:t>Grid Coordinate System</a:t>
            </a:r>
            <a:endParaRPr lang="en-US" sz="2800" b="0" i="1" dirty="0">
              <a:solidFill>
                <a:srgbClr val="0000FF"/>
              </a:solidFill>
              <a:effectLst>
                <a:outerShdw blurRad="38100" dist="38100" dir="2700000" algn="tl">
                  <a:srgbClr val="000000">
                    <a:alpha val="43137"/>
                  </a:srgbClr>
                </a:outerShdw>
              </a:effectLst>
            </a:endParaRPr>
          </a:p>
        </p:txBody>
      </p:sp>
      <p:sp>
        <p:nvSpPr>
          <p:cNvPr id="10" name="Diagonal Stripe 9"/>
          <p:cNvSpPr/>
          <p:nvPr/>
        </p:nvSpPr>
        <p:spPr>
          <a:xfrm rot="10800000" flipH="1">
            <a:off x="914400" y="1969770"/>
            <a:ext cx="838200" cy="1295400"/>
          </a:xfrm>
          <a:prstGeom prst="diagStri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rot="14235551">
            <a:off x="434877" y="2413390"/>
            <a:ext cx="1437621" cy="369332"/>
          </a:xfrm>
          <a:prstGeom prst="rect">
            <a:avLst/>
          </a:prstGeom>
          <a:noFill/>
        </p:spPr>
        <p:txBody>
          <a:bodyPr wrap="square" rtlCol="0">
            <a:spAutoFit/>
          </a:bodyPr>
          <a:lstStyle/>
          <a:p>
            <a:r>
              <a:rPr lang="en-US" dirty="0" smtClean="0"/>
              <a:t>SHORE</a:t>
            </a:r>
            <a:endParaRPr lang="en-US" dirty="0"/>
          </a:p>
        </p:txBody>
      </p:sp>
      <p:grpSp>
        <p:nvGrpSpPr>
          <p:cNvPr id="38" name="Group 37"/>
          <p:cNvGrpSpPr/>
          <p:nvPr/>
        </p:nvGrpSpPr>
        <p:grpSpPr>
          <a:xfrm>
            <a:off x="657100" y="824795"/>
            <a:ext cx="2698326" cy="1668007"/>
            <a:chOff x="3581400" y="2667000"/>
            <a:chExt cx="2698326" cy="1668007"/>
          </a:xfrm>
        </p:grpSpPr>
        <p:cxnSp>
          <p:nvCxnSpPr>
            <p:cNvPr id="32" name="Straight Arrow Connector 31"/>
            <p:cNvCxnSpPr/>
            <p:nvPr/>
          </p:nvCxnSpPr>
          <p:spPr>
            <a:xfrm rot="5400000" flipV="1">
              <a:off x="4976623" y="2971800"/>
              <a:ext cx="1219201" cy="762001"/>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3986025" y="2743201"/>
              <a:ext cx="1219200" cy="838200"/>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8714043">
              <a:off x="5867399" y="3965675"/>
              <a:ext cx="412327" cy="369332"/>
            </a:xfrm>
            <a:prstGeom prst="rect">
              <a:avLst/>
            </a:prstGeom>
            <a:noFill/>
          </p:spPr>
          <p:txBody>
            <a:bodyPr wrap="square" rtlCol="0">
              <a:spAutoFit/>
            </a:bodyPr>
            <a:lstStyle/>
            <a:p>
              <a:r>
                <a:rPr lang="en-US" dirty="0" smtClean="0">
                  <a:solidFill>
                    <a:schemeClr val="accent2">
                      <a:lumMod val="60000"/>
                      <a:lumOff val="40000"/>
                    </a:schemeClr>
                  </a:solidFill>
                </a:rPr>
                <a:t>Y</a:t>
              </a:r>
              <a:endParaRPr lang="en-US" dirty="0">
                <a:solidFill>
                  <a:schemeClr val="accent2">
                    <a:lumMod val="60000"/>
                    <a:lumOff val="40000"/>
                  </a:schemeClr>
                </a:solidFill>
              </a:endParaRPr>
            </a:p>
          </p:txBody>
        </p:sp>
        <p:sp>
          <p:nvSpPr>
            <p:cNvPr id="35" name="TextBox 34"/>
            <p:cNvSpPr txBox="1"/>
            <p:nvPr/>
          </p:nvSpPr>
          <p:spPr>
            <a:xfrm rot="8714043">
              <a:off x="3581400" y="3508475"/>
              <a:ext cx="412327" cy="369332"/>
            </a:xfrm>
            <a:prstGeom prst="rect">
              <a:avLst/>
            </a:prstGeom>
            <a:noFill/>
          </p:spPr>
          <p:txBody>
            <a:bodyPr wrap="square" rtlCol="0">
              <a:spAutoFit/>
            </a:bodyPr>
            <a:lstStyle/>
            <a:p>
              <a:r>
                <a:rPr lang="en-US" dirty="0" smtClean="0">
                  <a:solidFill>
                    <a:schemeClr val="accent2">
                      <a:lumMod val="60000"/>
                      <a:lumOff val="40000"/>
                    </a:schemeClr>
                  </a:solidFill>
                </a:rPr>
                <a:t>X</a:t>
              </a:r>
              <a:endParaRPr lang="en-US" dirty="0">
                <a:solidFill>
                  <a:schemeClr val="accent2">
                    <a:lumMod val="60000"/>
                    <a:lumOff val="40000"/>
                  </a:schemeClr>
                </a:solidFill>
              </a:endParaRPr>
            </a:p>
          </p:txBody>
        </p:sp>
        <p:sp>
          <p:nvSpPr>
            <p:cNvPr id="37" name="Oval 36"/>
            <p:cNvSpPr/>
            <p:nvPr/>
          </p:nvSpPr>
          <p:spPr>
            <a:xfrm>
              <a:off x="5105400" y="2667000"/>
              <a:ext cx="152400" cy="15240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1295400" y="1360170"/>
            <a:ext cx="1507874" cy="1787651"/>
            <a:chOff x="4762026" y="1866174"/>
            <a:chExt cx="1507874" cy="1787651"/>
          </a:xfrm>
        </p:grpSpPr>
        <p:sp>
          <p:nvSpPr>
            <p:cNvPr id="39" name="Rectangle 38"/>
            <p:cNvSpPr/>
            <p:nvPr/>
          </p:nvSpPr>
          <p:spPr>
            <a:xfrm rot="19551251">
              <a:off x="4762026" y="1866174"/>
              <a:ext cx="1507874" cy="1411703"/>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rot="174641">
              <a:off x="5177251" y="3492485"/>
              <a:ext cx="152751" cy="16134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p:cNvGrpSpPr/>
          <p:nvPr/>
        </p:nvGrpSpPr>
        <p:grpSpPr>
          <a:xfrm rot="10800000">
            <a:off x="5630820" y="979170"/>
            <a:ext cx="838200" cy="1437621"/>
            <a:chOff x="5189301" y="1501281"/>
            <a:chExt cx="838200" cy="1437621"/>
          </a:xfrm>
        </p:grpSpPr>
        <p:sp>
          <p:nvSpPr>
            <p:cNvPr id="43" name="Diagonal Stripe 42"/>
            <p:cNvSpPr/>
            <p:nvPr/>
          </p:nvSpPr>
          <p:spPr>
            <a:xfrm rot="10800000" flipH="1">
              <a:off x="5189301" y="1591806"/>
              <a:ext cx="838200" cy="1295400"/>
            </a:xfrm>
            <a:prstGeom prst="diagStri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p:cNvSpPr txBox="1"/>
            <p:nvPr/>
          </p:nvSpPr>
          <p:spPr>
            <a:xfrm rot="14235551">
              <a:off x="4709778" y="2035426"/>
              <a:ext cx="1437621" cy="369332"/>
            </a:xfrm>
            <a:prstGeom prst="rect">
              <a:avLst/>
            </a:prstGeom>
            <a:noFill/>
          </p:spPr>
          <p:txBody>
            <a:bodyPr wrap="square" rtlCol="0">
              <a:spAutoFit/>
            </a:bodyPr>
            <a:lstStyle/>
            <a:p>
              <a:r>
                <a:rPr lang="en-US" dirty="0" smtClean="0"/>
                <a:t>SHORE</a:t>
              </a:r>
              <a:endParaRPr lang="en-US" dirty="0"/>
            </a:p>
          </p:txBody>
        </p:sp>
      </p:grpSp>
      <p:grpSp>
        <p:nvGrpSpPr>
          <p:cNvPr id="68" name="Group 67"/>
          <p:cNvGrpSpPr/>
          <p:nvPr/>
        </p:nvGrpSpPr>
        <p:grpSpPr>
          <a:xfrm>
            <a:off x="3886200" y="1055370"/>
            <a:ext cx="2870339" cy="1826066"/>
            <a:chOff x="4884780" y="609600"/>
            <a:chExt cx="2870339" cy="1826066"/>
          </a:xfrm>
        </p:grpSpPr>
        <p:sp>
          <p:nvSpPr>
            <p:cNvPr id="45" name="Oval 44"/>
            <p:cNvSpPr/>
            <p:nvPr/>
          </p:nvSpPr>
          <p:spPr>
            <a:xfrm>
              <a:off x="6477000" y="609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p:cNvCxnSpPr/>
            <p:nvPr/>
          </p:nvCxnSpPr>
          <p:spPr>
            <a:xfrm rot="5229613" flipV="1">
              <a:off x="6294497" y="944803"/>
              <a:ext cx="1392015" cy="79125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5229014" y="685799"/>
              <a:ext cx="1324186" cy="866155"/>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8543656">
              <a:off x="7326965" y="2013984"/>
              <a:ext cx="428154" cy="421682"/>
            </a:xfrm>
            <a:prstGeom prst="rect">
              <a:avLst/>
            </a:prstGeom>
            <a:noFill/>
          </p:spPr>
          <p:txBody>
            <a:bodyPr wrap="square" rtlCol="0">
              <a:spAutoFit/>
            </a:bodyPr>
            <a:lstStyle/>
            <a:p>
              <a:r>
                <a:rPr lang="en-US" dirty="0" smtClean="0"/>
                <a:t>Y</a:t>
              </a:r>
              <a:endParaRPr lang="en-US" dirty="0"/>
            </a:p>
          </p:txBody>
        </p:sp>
        <p:sp>
          <p:nvSpPr>
            <p:cNvPr id="50" name="TextBox 49"/>
            <p:cNvSpPr txBox="1"/>
            <p:nvPr/>
          </p:nvSpPr>
          <p:spPr>
            <a:xfrm rot="8543656">
              <a:off x="4884780" y="1458429"/>
              <a:ext cx="428154" cy="421682"/>
            </a:xfrm>
            <a:prstGeom prst="rect">
              <a:avLst/>
            </a:prstGeom>
            <a:noFill/>
          </p:spPr>
          <p:txBody>
            <a:bodyPr wrap="square" rtlCol="0">
              <a:spAutoFit/>
            </a:bodyPr>
            <a:lstStyle/>
            <a:p>
              <a:r>
                <a:rPr lang="en-US" dirty="0" smtClean="0"/>
                <a:t>X</a:t>
              </a:r>
              <a:endParaRPr lang="en-US" dirty="0"/>
            </a:p>
          </p:txBody>
        </p:sp>
      </p:grpSp>
      <p:grpSp>
        <p:nvGrpSpPr>
          <p:cNvPr id="51" name="Group 50"/>
          <p:cNvGrpSpPr/>
          <p:nvPr/>
        </p:nvGrpSpPr>
        <p:grpSpPr>
          <a:xfrm rot="10800000">
            <a:off x="3954420" y="1664970"/>
            <a:ext cx="2698326" cy="1668007"/>
            <a:chOff x="3581400" y="2667000"/>
            <a:chExt cx="2698326" cy="1668007"/>
          </a:xfrm>
        </p:grpSpPr>
        <p:cxnSp>
          <p:nvCxnSpPr>
            <p:cNvPr id="52" name="Straight Arrow Connector 51"/>
            <p:cNvCxnSpPr/>
            <p:nvPr/>
          </p:nvCxnSpPr>
          <p:spPr>
            <a:xfrm rot="5400000" flipV="1">
              <a:off x="4976623" y="2971800"/>
              <a:ext cx="1219201" cy="762001"/>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3986025" y="2743201"/>
              <a:ext cx="1219200" cy="838200"/>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8714043">
              <a:off x="5867399" y="3965675"/>
              <a:ext cx="412327" cy="369332"/>
            </a:xfrm>
            <a:prstGeom prst="rect">
              <a:avLst/>
            </a:prstGeom>
            <a:noFill/>
          </p:spPr>
          <p:txBody>
            <a:bodyPr wrap="square" rtlCol="0">
              <a:spAutoFit/>
            </a:bodyPr>
            <a:lstStyle/>
            <a:p>
              <a:r>
                <a:rPr lang="en-US" dirty="0" smtClean="0">
                  <a:solidFill>
                    <a:schemeClr val="accent2">
                      <a:lumMod val="60000"/>
                      <a:lumOff val="40000"/>
                    </a:schemeClr>
                  </a:solidFill>
                </a:rPr>
                <a:t>Y</a:t>
              </a:r>
              <a:endParaRPr lang="en-US" dirty="0">
                <a:solidFill>
                  <a:schemeClr val="accent2">
                    <a:lumMod val="60000"/>
                    <a:lumOff val="40000"/>
                  </a:schemeClr>
                </a:solidFill>
              </a:endParaRPr>
            </a:p>
          </p:txBody>
        </p:sp>
        <p:sp>
          <p:nvSpPr>
            <p:cNvPr id="55" name="TextBox 54"/>
            <p:cNvSpPr txBox="1"/>
            <p:nvPr/>
          </p:nvSpPr>
          <p:spPr>
            <a:xfrm rot="8714043">
              <a:off x="3581400" y="3508475"/>
              <a:ext cx="412327" cy="369332"/>
            </a:xfrm>
            <a:prstGeom prst="rect">
              <a:avLst/>
            </a:prstGeom>
            <a:noFill/>
          </p:spPr>
          <p:txBody>
            <a:bodyPr wrap="square" rtlCol="0">
              <a:spAutoFit/>
            </a:bodyPr>
            <a:lstStyle/>
            <a:p>
              <a:r>
                <a:rPr lang="en-US" dirty="0" smtClean="0">
                  <a:solidFill>
                    <a:schemeClr val="accent2">
                      <a:lumMod val="60000"/>
                      <a:lumOff val="40000"/>
                    </a:schemeClr>
                  </a:solidFill>
                </a:rPr>
                <a:t>X</a:t>
              </a:r>
              <a:endParaRPr lang="en-US" dirty="0">
                <a:solidFill>
                  <a:schemeClr val="accent2">
                    <a:lumMod val="60000"/>
                    <a:lumOff val="40000"/>
                  </a:schemeClr>
                </a:solidFill>
              </a:endParaRPr>
            </a:p>
          </p:txBody>
        </p:sp>
        <p:sp>
          <p:nvSpPr>
            <p:cNvPr id="56" name="Oval 55"/>
            <p:cNvSpPr/>
            <p:nvPr/>
          </p:nvSpPr>
          <p:spPr>
            <a:xfrm>
              <a:off x="5105400" y="2667000"/>
              <a:ext cx="152400" cy="15240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rot="10800000">
            <a:off x="609600" y="1283970"/>
            <a:ext cx="2870339" cy="1826066"/>
            <a:chOff x="4884780" y="609600"/>
            <a:chExt cx="2870339" cy="1826066"/>
          </a:xfrm>
        </p:grpSpPr>
        <p:sp>
          <p:nvSpPr>
            <p:cNvPr id="70" name="Oval 69"/>
            <p:cNvSpPr/>
            <p:nvPr/>
          </p:nvSpPr>
          <p:spPr>
            <a:xfrm>
              <a:off x="6477000" y="609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Arrow Connector 70"/>
            <p:cNvCxnSpPr/>
            <p:nvPr/>
          </p:nvCxnSpPr>
          <p:spPr>
            <a:xfrm rot="5229613" flipV="1">
              <a:off x="6294497" y="944803"/>
              <a:ext cx="1392015" cy="79125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5229014" y="685799"/>
              <a:ext cx="1324186" cy="866155"/>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8543656">
              <a:off x="7326965" y="2013984"/>
              <a:ext cx="428154" cy="421682"/>
            </a:xfrm>
            <a:prstGeom prst="rect">
              <a:avLst/>
            </a:prstGeom>
            <a:noFill/>
          </p:spPr>
          <p:txBody>
            <a:bodyPr wrap="square" rtlCol="0">
              <a:spAutoFit/>
            </a:bodyPr>
            <a:lstStyle/>
            <a:p>
              <a:r>
                <a:rPr lang="en-US" dirty="0" smtClean="0"/>
                <a:t>Y</a:t>
              </a:r>
              <a:endParaRPr lang="en-US" dirty="0"/>
            </a:p>
          </p:txBody>
        </p:sp>
        <p:sp>
          <p:nvSpPr>
            <p:cNvPr id="74" name="TextBox 73"/>
            <p:cNvSpPr txBox="1"/>
            <p:nvPr/>
          </p:nvSpPr>
          <p:spPr>
            <a:xfrm rot="8543656">
              <a:off x="4884780" y="1458429"/>
              <a:ext cx="428154" cy="421682"/>
            </a:xfrm>
            <a:prstGeom prst="rect">
              <a:avLst/>
            </a:prstGeom>
            <a:noFill/>
          </p:spPr>
          <p:txBody>
            <a:bodyPr wrap="square" rtlCol="0">
              <a:spAutoFit/>
            </a:bodyPr>
            <a:lstStyle/>
            <a:p>
              <a:r>
                <a:rPr lang="en-US" dirty="0" smtClean="0"/>
                <a:t>X</a:t>
              </a:r>
              <a:endParaRPr lang="en-US" dirty="0"/>
            </a:p>
          </p:txBody>
        </p:sp>
      </p:grpSp>
      <p:grpSp>
        <p:nvGrpSpPr>
          <p:cNvPr id="75" name="Group 74"/>
          <p:cNvGrpSpPr/>
          <p:nvPr/>
        </p:nvGrpSpPr>
        <p:grpSpPr>
          <a:xfrm rot="2029177">
            <a:off x="4552935" y="3838356"/>
            <a:ext cx="1507874" cy="1787651"/>
            <a:chOff x="4762026" y="1866174"/>
            <a:chExt cx="1507874" cy="1787651"/>
          </a:xfrm>
        </p:grpSpPr>
        <p:sp>
          <p:nvSpPr>
            <p:cNvPr id="76" name="Rectangle 75"/>
            <p:cNvSpPr/>
            <p:nvPr/>
          </p:nvSpPr>
          <p:spPr>
            <a:xfrm rot="19551251">
              <a:off x="4762026" y="1866174"/>
              <a:ext cx="1507874" cy="1411703"/>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rot="174641">
              <a:off x="5177251" y="3492485"/>
              <a:ext cx="152751" cy="16134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p:cNvGrpSpPr/>
          <p:nvPr/>
        </p:nvGrpSpPr>
        <p:grpSpPr>
          <a:xfrm rot="18125144">
            <a:off x="4975759" y="4587049"/>
            <a:ext cx="838200" cy="1437621"/>
            <a:chOff x="5189301" y="1501281"/>
            <a:chExt cx="838200" cy="1437621"/>
          </a:xfrm>
        </p:grpSpPr>
        <p:sp>
          <p:nvSpPr>
            <p:cNvPr id="79" name="Diagonal Stripe 78"/>
            <p:cNvSpPr/>
            <p:nvPr/>
          </p:nvSpPr>
          <p:spPr>
            <a:xfrm rot="10800000" flipH="1">
              <a:off x="5189301" y="1591806"/>
              <a:ext cx="838200" cy="1295400"/>
            </a:xfrm>
            <a:prstGeom prst="diagStri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TextBox 79"/>
            <p:cNvSpPr txBox="1"/>
            <p:nvPr/>
          </p:nvSpPr>
          <p:spPr>
            <a:xfrm rot="14235551">
              <a:off x="4709778" y="2035426"/>
              <a:ext cx="1437621" cy="369332"/>
            </a:xfrm>
            <a:prstGeom prst="rect">
              <a:avLst/>
            </a:prstGeom>
            <a:noFill/>
          </p:spPr>
          <p:txBody>
            <a:bodyPr wrap="square" rtlCol="0">
              <a:spAutoFit/>
            </a:bodyPr>
            <a:lstStyle/>
            <a:p>
              <a:r>
                <a:rPr lang="en-US" dirty="0" smtClean="0"/>
                <a:t>SHORE</a:t>
              </a:r>
              <a:endParaRPr lang="en-US" dirty="0"/>
            </a:p>
          </p:txBody>
        </p:sp>
      </p:grpSp>
      <p:grpSp>
        <p:nvGrpSpPr>
          <p:cNvPr id="81" name="Group 80"/>
          <p:cNvGrpSpPr/>
          <p:nvPr/>
        </p:nvGrpSpPr>
        <p:grpSpPr>
          <a:xfrm rot="7356320">
            <a:off x="4145912" y="3748314"/>
            <a:ext cx="2870339" cy="1826066"/>
            <a:chOff x="4884780" y="609600"/>
            <a:chExt cx="2870339" cy="1826066"/>
          </a:xfrm>
        </p:grpSpPr>
        <p:sp>
          <p:nvSpPr>
            <p:cNvPr id="82" name="Oval 81"/>
            <p:cNvSpPr/>
            <p:nvPr/>
          </p:nvSpPr>
          <p:spPr>
            <a:xfrm>
              <a:off x="6477000" y="609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Arrow Connector 82"/>
            <p:cNvCxnSpPr/>
            <p:nvPr/>
          </p:nvCxnSpPr>
          <p:spPr>
            <a:xfrm rot="5229613" flipV="1">
              <a:off x="6294497" y="944803"/>
              <a:ext cx="1392015" cy="79125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V="1">
              <a:off x="5229014" y="685799"/>
              <a:ext cx="1324186" cy="866155"/>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rot="8543656">
              <a:off x="7326965" y="2013984"/>
              <a:ext cx="428154" cy="421682"/>
            </a:xfrm>
            <a:prstGeom prst="rect">
              <a:avLst/>
            </a:prstGeom>
            <a:noFill/>
          </p:spPr>
          <p:txBody>
            <a:bodyPr wrap="square" rtlCol="0">
              <a:spAutoFit/>
            </a:bodyPr>
            <a:lstStyle/>
            <a:p>
              <a:r>
                <a:rPr lang="en-US" dirty="0" smtClean="0"/>
                <a:t>Y</a:t>
              </a:r>
              <a:endParaRPr lang="en-US" dirty="0"/>
            </a:p>
          </p:txBody>
        </p:sp>
        <p:sp>
          <p:nvSpPr>
            <p:cNvPr id="86" name="TextBox 85"/>
            <p:cNvSpPr txBox="1"/>
            <p:nvPr/>
          </p:nvSpPr>
          <p:spPr>
            <a:xfrm rot="8543656">
              <a:off x="4884780" y="1458429"/>
              <a:ext cx="428154" cy="421682"/>
            </a:xfrm>
            <a:prstGeom prst="rect">
              <a:avLst/>
            </a:prstGeom>
            <a:noFill/>
          </p:spPr>
          <p:txBody>
            <a:bodyPr wrap="square" rtlCol="0">
              <a:spAutoFit/>
            </a:bodyPr>
            <a:lstStyle/>
            <a:p>
              <a:r>
                <a:rPr lang="en-US" dirty="0" smtClean="0"/>
                <a:t>X</a:t>
              </a:r>
              <a:endParaRPr lang="en-US" dirty="0"/>
            </a:p>
          </p:txBody>
        </p:sp>
      </p:grpSp>
      <p:grpSp>
        <p:nvGrpSpPr>
          <p:cNvPr id="87" name="Group 86"/>
          <p:cNvGrpSpPr/>
          <p:nvPr/>
        </p:nvGrpSpPr>
        <p:grpSpPr>
          <a:xfrm rot="18178252">
            <a:off x="3735976" y="3635831"/>
            <a:ext cx="2698326" cy="1668007"/>
            <a:chOff x="3581400" y="2667000"/>
            <a:chExt cx="2698326" cy="1668007"/>
          </a:xfrm>
        </p:grpSpPr>
        <p:cxnSp>
          <p:nvCxnSpPr>
            <p:cNvPr id="88" name="Straight Arrow Connector 87"/>
            <p:cNvCxnSpPr/>
            <p:nvPr/>
          </p:nvCxnSpPr>
          <p:spPr>
            <a:xfrm rot="5400000" flipV="1">
              <a:off x="4976623" y="2971800"/>
              <a:ext cx="1219201" cy="762001"/>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flipV="1">
              <a:off x="3986025" y="2743201"/>
              <a:ext cx="1219200" cy="838200"/>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8714043">
              <a:off x="5867399" y="3965675"/>
              <a:ext cx="412327" cy="369332"/>
            </a:xfrm>
            <a:prstGeom prst="rect">
              <a:avLst/>
            </a:prstGeom>
            <a:noFill/>
          </p:spPr>
          <p:txBody>
            <a:bodyPr wrap="square" rtlCol="0">
              <a:spAutoFit/>
            </a:bodyPr>
            <a:lstStyle/>
            <a:p>
              <a:r>
                <a:rPr lang="en-US" dirty="0" smtClean="0">
                  <a:solidFill>
                    <a:schemeClr val="accent2">
                      <a:lumMod val="60000"/>
                      <a:lumOff val="40000"/>
                    </a:schemeClr>
                  </a:solidFill>
                </a:rPr>
                <a:t>Y</a:t>
              </a:r>
              <a:endParaRPr lang="en-US" dirty="0">
                <a:solidFill>
                  <a:schemeClr val="accent2">
                    <a:lumMod val="60000"/>
                    <a:lumOff val="40000"/>
                  </a:schemeClr>
                </a:solidFill>
              </a:endParaRPr>
            </a:p>
          </p:txBody>
        </p:sp>
        <p:sp>
          <p:nvSpPr>
            <p:cNvPr id="91" name="TextBox 90"/>
            <p:cNvSpPr txBox="1"/>
            <p:nvPr/>
          </p:nvSpPr>
          <p:spPr>
            <a:xfrm rot="8714043">
              <a:off x="3581400" y="3508475"/>
              <a:ext cx="412327" cy="369332"/>
            </a:xfrm>
            <a:prstGeom prst="rect">
              <a:avLst/>
            </a:prstGeom>
            <a:noFill/>
          </p:spPr>
          <p:txBody>
            <a:bodyPr wrap="square" rtlCol="0">
              <a:spAutoFit/>
            </a:bodyPr>
            <a:lstStyle/>
            <a:p>
              <a:r>
                <a:rPr lang="en-US" dirty="0" smtClean="0">
                  <a:solidFill>
                    <a:schemeClr val="accent2">
                      <a:lumMod val="60000"/>
                      <a:lumOff val="40000"/>
                    </a:schemeClr>
                  </a:solidFill>
                </a:rPr>
                <a:t>X</a:t>
              </a:r>
              <a:endParaRPr lang="en-US" dirty="0">
                <a:solidFill>
                  <a:schemeClr val="accent2">
                    <a:lumMod val="60000"/>
                    <a:lumOff val="40000"/>
                  </a:schemeClr>
                </a:solidFill>
              </a:endParaRPr>
            </a:p>
          </p:txBody>
        </p:sp>
        <p:sp>
          <p:nvSpPr>
            <p:cNvPr id="92" name="Oval 91"/>
            <p:cNvSpPr/>
            <p:nvPr/>
          </p:nvSpPr>
          <p:spPr>
            <a:xfrm>
              <a:off x="5105400" y="2667000"/>
              <a:ext cx="152400" cy="15240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p:cNvGrpSpPr/>
          <p:nvPr/>
        </p:nvGrpSpPr>
        <p:grpSpPr>
          <a:xfrm rot="7333025">
            <a:off x="1860272" y="3284151"/>
            <a:ext cx="838200" cy="1437621"/>
            <a:chOff x="1295400" y="4024275"/>
            <a:chExt cx="838200" cy="1437621"/>
          </a:xfrm>
        </p:grpSpPr>
        <p:sp>
          <p:nvSpPr>
            <p:cNvPr id="93" name="Diagonal Stripe 92"/>
            <p:cNvSpPr/>
            <p:nvPr/>
          </p:nvSpPr>
          <p:spPr>
            <a:xfrm rot="10800000" flipH="1">
              <a:off x="1295400" y="4114800"/>
              <a:ext cx="838200" cy="1295400"/>
            </a:xfrm>
            <a:prstGeom prst="diagStri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4" name="TextBox 93"/>
            <p:cNvSpPr txBox="1"/>
            <p:nvPr/>
          </p:nvSpPr>
          <p:spPr>
            <a:xfrm rot="14235551">
              <a:off x="815877" y="4558420"/>
              <a:ext cx="1437621" cy="369332"/>
            </a:xfrm>
            <a:prstGeom prst="rect">
              <a:avLst/>
            </a:prstGeom>
            <a:noFill/>
          </p:spPr>
          <p:txBody>
            <a:bodyPr wrap="square" rtlCol="0">
              <a:spAutoFit/>
            </a:bodyPr>
            <a:lstStyle/>
            <a:p>
              <a:r>
                <a:rPr lang="en-US" dirty="0" smtClean="0"/>
                <a:t>SHORE</a:t>
              </a:r>
              <a:endParaRPr lang="en-US" dirty="0"/>
            </a:p>
          </p:txBody>
        </p:sp>
      </p:grpSp>
      <p:grpSp>
        <p:nvGrpSpPr>
          <p:cNvPr id="95" name="Group 94"/>
          <p:cNvGrpSpPr/>
          <p:nvPr/>
        </p:nvGrpSpPr>
        <p:grpSpPr>
          <a:xfrm rot="7286868">
            <a:off x="1190176" y="4064248"/>
            <a:ext cx="2698326" cy="1668007"/>
            <a:chOff x="3581400" y="2667000"/>
            <a:chExt cx="2698326" cy="1668007"/>
          </a:xfrm>
        </p:grpSpPr>
        <p:cxnSp>
          <p:nvCxnSpPr>
            <p:cNvPr id="96" name="Straight Arrow Connector 95"/>
            <p:cNvCxnSpPr/>
            <p:nvPr/>
          </p:nvCxnSpPr>
          <p:spPr>
            <a:xfrm rot="5400000" flipV="1">
              <a:off x="4976623" y="2971800"/>
              <a:ext cx="1219201" cy="762001"/>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flipV="1">
              <a:off x="3986025" y="2743201"/>
              <a:ext cx="1219200" cy="838200"/>
            </a:xfrm>
            <a:prstGeom prst="straightConnector1">
              <a:avLst/>
            </a:prstGeom>
            <a:ln w="254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8714043">
              <a:off x="5867399" y="3965675"/>
              <a:ext cx="412327" cy="369332"/>
            </a:xfrm>
            <a:prstGeom prst="rect">
              <a:avLst/>
            </a:prstGeom>
            <a:noFill/>
          </p:spPr>
          <p:txBody>
            <a:bodyPr wrap="square" rtlCol="0">
              <a:spAutoFit/>
            </a:bodyPr>
            <a:lstStyle/>
            <a:p>
              <a:r>
                <a:rPr lang="en-US" dirty="0" smtClean="0">
                  <a:solidFill>
                    <a:schemeClr val="accent2">
                      <a:lumMod val="60000"/>
                      <a:lumOff val="40000"/>
                    </a:schemeClr>
                  </a:solidFill>
                </a:rPr>
                <a:t>Y</a:t>
              </a:r>
              <a:endParaRPr lang="en-US" dirty="0">
                <a:solidFill>
                  <a:schemeClr val="accent2">
                    <a:lumMod val="60000"/>
                    <a:lumOff val="40000"/>
                  </a:schemeClr>
                </a:solidFill>
              </a:endParaRPr>
            </a:p>
          </p:txBody>
        </p:sp>
        <p:sp>
          <p:nvSpPr>
            <p:cNvPr id="99" name="TextBox 98"/>
            <p:cNvSpPr txBox="1"/>
            <p:nvPr/>
          </p:nvSpPr>
          <p:spPr>
            <a:xfrm rot="8714043">
              <a:off x="3581400" y="3508475"/>
              <a:ext cx="412327" cy="369332"/>
            </a:xfrm>
            <a:prstGeom prst="rect">
              <a:avLst/>
            </a:prstGeom>
            <a:noFill/>
          </p:spPr>
          <p:txBody>
            <a:bodyPr wrap="square" rtlCol="0">
              <a:spAutoFit/>
            </a:bodyPr>
            <a:lstStyle/>
            <a:p>
              <a:r>
                <a:rPr lang="en-US" dirty="0" smtClean="0">
                  <a:solidFill>
                    <a:schemeClr val="accent2">
                      <a:lumMod val="60000"/>
                      <a:lumOff val="40000"/>
                    </a:schemeClr>
                  </a:solidFill>
                </a:rPr>
                <a:t>X</a:t>
              </a:r>
              <a:endParaRPr lang="en-US" dirty="0">
                <a:solidFill>
                  <a:schemeClr val="accent2">
                    <a:lumMod val="60000"/>
                    <a:lumOff val="40000"/>
                  </a:schemeClr>
                </a:solidFill>
              </a:endParaRPr>
            </a:p>
          </p:txBody>
        </p:sp>
        <p:sp>
          <p:nvSpPr>
            <p:cNvPr id="100" name="Oval 99"/>
            <p:cNvSpPr/>
            <p:nvPr/>
          </p:nvSpPr>
          <p:spPr>
            <a:xfrm>
              <a:off x="5105400" y="2667000"/>
              <a:ext cx="152400" cy="15240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rot="2035218">
            <a:off x="1361080" y="3990981"/>
            <a:ext cx="1507874" cy="1787651"/>
            <a:chOff x="4762026" y="1866174"/>
            <a:chExt cx="1507874" cy="1787651"/>
          </a:xfrm>
        </p:grpSpPr>
        <p:sp>
          <p:nvSpPr>
            <p:cNvPr id="102" name="Rectangle 101"/>
            <p:cNvSpPr/>
            <p:nvPr/>
          </p:nvSpPr>
          <p:spPr>
            <a:xfrm rot="19551251">
              <a:off x="4762026" y="1866174"/>
              <a:ext cx="1507874" cy="1411703"/>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rot="174641">
              <a:off x="5177251" y="3492485"/>
              <a:ext cx="152751" cy="16134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p:cNvGrpSpPr/>
          <p:nvPr/>
        </p:nvGrpSpPr>
        <p:grpSpPr>
          <a:xfrm rot="18110998">
            <a:off x="554925" y="3748222"/>
            <a:ext cx="2870339" cy="1826066"/>
            <a:chOff x="4884780" y="609600"/>
            <a:chExt cx="2870339" cy="1826066"/>
          </a:xfrm>
        </p:grpSpPr>
        <p:sp>
          <p:nvSpPr>
            <p:cNvPr id="105" name="Oval 104"/>
            <p:cNvSpPr/>
            <p:nvPr/>
          </p:nvSpPr>
          <p:spPr>
            <a:xfrm>
              <a:off x="6477000" y="609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Arrow Connector 105"/>
            <p:cNvCxnSpPr/>
            <p:nvPr/>
          </p:nvCxnSpPr>
          <p:spPr>
            <a:xfrm rot="5229613" flipV="1">
              <a:off x="6294497" y="944803"/>
              <a:ext cx="1392015" cy="79125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0800000" flipV="1">
              <a:off x="5229014" y="685799"/>
              <a:ext cx="1324186" cy="866155"/>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8543656">
              <a:off x="7326965" y="2013984"/>
              <a:ext cx="428154" cy="421682"/>
            </a:xfrm>
            <a:prstGeom prst="rect">
              <a:avLst/>
            </a:prstGeom>
            <a:noFill/>
          </p:spPr>
          <p:txBody>
            <a:bodyPr wrap="square" rtlCol="0">
              <a:spAutoFit/>
            </a:bodyPr>
            <a:lstStyle/>
            <a:p>
              <a:r>
                <a:rPr lang="en-US" dirty="0" smtClean="0"/>
                <a:t>Y</a:t>
              </a:r>
              <a:endParaRPr lang="en-US" dirty="0"/>
            </a:p>
          </p:txBody>
        </p:sp>
        <p:sp>
          <p:nvSpPr>
            <p:cNvPr id="109" name="TextBox 108"/>
            <p:cNvSpPr txBox="1"/>
            <p:nvPr/>
          </p:nvSpPr>
          <p:spPr>
            <a:xfrm rot="8543656">
              <a:off x="4884780" y="1458429"/>
              <a:ext cx="428154" cy="421682"/>
            </a:xfrm>
            <a:prstGeom prst="rect">
              <a:avLst/>
            </a:prstGeom>
            <a:noFill/>
          </p:spPr>
          <p:txBody>
            <a:bodyPr wrap="square" rtlCol="0">
              <a:spAutoFit/>
            </a:bodyPr>
            <a:lstStyle/>
            <a:p>
              <a:r>
                <a:rPr lang="en-US" dirty="0" smtClean="0"/>
                <a:t>X</a:t>
              </a:r>
              <a:endParaRPr lang="en-US" dirty="0"/>
            </a:p>
          </p:txBody>
        </p:sp>
      </p:grpSp>
      <p:sp>
        <p:nvSpPr>
          <p:cNvPr id="112" name="TextBox 111"/>
          <p:cNvSpPr txBox="1"/>
          <p:nvPr/>
        </p:nvSpPr>
        <p:spPr>
          <a:xfrm>
            <a:off x="1828800" y="1893570"/>
            <a:ext cx="282450" cy="369332"/>
          </a:xfrm>
          <a:prstGeom prst="rect">
            <a:avLst/>
          </a:prstGeom>
          <a:noFill/>
        </p:spPr>
        <p:txBody>
          <a:bodyPr wrap="none" rtlCol="0">
            <a:spAutoFit/>
          </a:bodyPr>
          <a:lstStyle/>
          <a:p>
            <a:r>
              <a:rPr lang="en-US" dirty="0" smtClean="0"/>
              <a:t>I</a:t>
            </a:r>
            <a:endParaRPr lang="en-US" dirty="0"/>
          </a:p>
        </p:txBody>
      </p:sp>
      <p:sp>
        <p:nvSpPr>
          <p:cNvPr id="113" name="TextBox 112"/>
          <p:cNvSpPr txBox="1"/>
          <p:nvPr/>
        </p:nvSpPr>
        <p:spPr>
          <a:xfrm>
            <a:off x="5097420" y="1969770"/>
            <a:ext cx="380232" cy="369332"/>
          </a:xfrm>
          <a:prstGeom prst="rect">
            <a:avLst/>
          </a:prstGeom>
          <a:noFill/>
        </p:spPr>
        <p:txBody>
          <a:bodyPr wrap="none" rtlCol="0">
            <a:spAutoFit/>
          </a:bodyPr>
          <a:lstStyle/>
          <a:p>
            <a:r>
              <a:rPr lang="en-US" dirty="0" smtClean="0"/>
              <a:t>II</a:t>
            </a:r>
            <a:endParaRPr lang="en-US" dirty="0"/>
          </a:p>
        </p:txBody>
      </p:sp>
      <p:sp>
        <p:nvSpPr>
          <p:cNvPr id="114" name="TextBox 113"/>
          <p:cNvSpPr txBox="1"/>
          <p:nvPr/>
        </p:nvSpPr>
        <p:spPr>
          <a:xfrm>
            <a:off x="2057400" y="4636770"/>
            <a:ext cx="478016" cy="369332"/>
          </a:xfrm>
          <a:prstGeom prst="rect">
            <a:avLst/>
          </a:prstGeom>
          <a:noFill/>
        </p:spPr>
        <p:txBody>
          <a:bodyPr wrap="none" rtlCol="0">
            <a:spAutoFit/>
          </a:bodyPr>
          <a:lstStyle/>
          <a:p>
            <a:r>
              <a:rPr lang="en-US" dirty="0" smtClean="0"/>
              <a:t>III</a:t>
            </a:r>
            <a:endParaRPr lang="en-US" dirty="0"/>
          </a:p>
        </p:txBody>
      </p:sp>
      <p:sp>
        <p:nvSpPr>
          <p:cNvPr id="115" name="TextBox 114"/>
          <p:cNvSpPr txBox="1"/>
          <p:nvPr/>
        </p:nvSpPr>
        <p:spPr>
          <a:xfrm>
            <a:off x="5249820" y="4484370"/>
            <a:ext cx="439544" cy="369332"/>
          </a:xfrm>
          <a:prstGeom prst="rect">
            <a:avLst/>
          </a:prstGeom>
          <a:noFill/>
        </p:spPr>
        <p:txBody>
          <a:bodyPr wrap="none" rtlCol="0">
            <a:spAutoFit/>
          </a:bodyPr>
          <a:lstStyle/>
          <a:p>
            <a:r>
              <a:rPr lang="en-US" dirty="0" smtClean="0"/>
              <a:t>IV</a:t>
            </a:r>
            <a:endParaRPr lang="en-US" dirty="0"/>
          </a:p>
        </p:txBody>
      </p:sp>
      <p:cxnSp>
        <p:nvCxnSpPr>
          <p:cNvPr id="117" name="Straight Arrow Connector 116"/>
          <p:cNvCxnSpPr/>
          <p:nvPr/>
        </p:nvCxnSpPr>
        <p:spPr>
          <a:xfrm>
            <a:off x="7239000" y="3341370"/>
            <a:ext cx="1219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162800" y="2884170"/>
            <a:ext cx="1257075" cy="369332"/>
          </a:xfrm>
          <a:prstGeom prst="rect">
            <a:avLst/>
          </a:prstGeom>
          <a:noFill/>
        </p:spPr>
        <p:txBody>
          <a:bodyPr wrap="none" rtlCol="0">
            <a:spAutoFit/>
          </a:bodyPr>
          <a:lstStyle/>
          <a:p>
            <a:r>
              <a:rPr lang="en-US" dirty="0" smtClean="0"/>
              <a:t>Designed</a:t>
            </a:r>
            <a:endParaRPr lang="en-US" dirty="0"/>
          </a:p>
        </p:txBody>
      </p:sp>
      <p:cxnSp>
        <p:nvCxnSpPr>
          <p:cNvPr id="119" name="Straight Arrow Connector 118"/>
          <p:cNvCxnSpPr/>
          <p:nvPr/>
        </p:nvCxnSpPr>
        <p:spPr>
          <a:xfrm>
            <a:off x="7315200" y="4103370"/>
            <a:ext cx="1219200" cy="1588"/>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239000" y="3646170"/>
            <a:ext cx="697627" cy="369332"/>
          </a:xfrm>
          <a:prstGeom prst="rect">
            <a:avLst/>
          </a:prstGeom>
          <a:noFill/>
        </p:spPr>
        <p:txBody>
          <a:bodyPr wrap="none" rtlCol="0">
            <a:spAutoFit/>
          </a:bodyPr>
          <a:lstStyle/>
          <a:p>
            <a:r>
              <a:rPr lang="en-US" dirty="0" smtClean="0">
                <a:solidFill>
                  <a:schemeClr val="accent2">
                    <a:lumMod val="60000"/>
                    <a:lumOff val="40000"/>
                  </a:schemeClr>
                </a:solidFill>
              </a:rPr>
              <a:t>CMS</a:t>
            </a:r>
            <a:endParaRPr lang="en-US" dirty="0">
              <a:solidFill>
                <a:schemeClr val="accent2">
                  <a:lumMod val="60000"/>
                  <a:lumOff val="40000"/>
                </a:schemeClr>
              </a:solidFill>
            </a:endParaRPr>
          </a:p>
        </p:txBody>
      </p:sp>
      <p:sp>
        <p:nvSpPr>
          <p:cNvPr id="122" name="TextBox 121"/>
          <p:cNvSpPr txBox="1"/>
          <p:nvPr/>
        </p:nvSpPr>
        <p:spPr>
          <a:xfrm>
            <a:off x="7239000" y="4408170"/>
            <a:ext cx="634469" cy="369332"/>
          </a:xfrm>
          <a:prstGeom prst="rect">
            <a:avLst/>
          </a:prstGeom>
          <a:noFill/>
        </p:spPr>
        <p:txBody>
          <a:bodyPr wrap="none" rtlCol="0">
            <a:spAutoFit/>
          </a:bodyPr>
          <a:lstStyle/>
          <a:p>
            <a:r>
              <a:rPr lang="en-US" dirty="0" smtClean="0">
                <a:solidFill>
                  <a:schemeClr val="accent3">
                    <a:lumMod val="60000"/>
                    <a:lumOff val="40000"/>
                  </a:schemeClr>
                </a:solidFill>
              </a:rPr>
              <a:t>LCC</a:t>
            </a:r>
            <a:endParaRPr lang="en-US" dirty="0">
              <a:solidFill>
                <a:schemeClr val="accent3">
                  <a:lumMod val="60000"/>
                  <a:lumOff val="40000"/>
                </a:schemeClr>
              </a:solidFill>
            </a:endParaRPr>
          </a:p>
        </p:txBody>
      </p:sp>
      <p:sp>
        <p:nvSpPr>
          <p:cNvPr id="123" name="TextBox 122"/>
          <p:cNvSpPr txBox="1"/>
          <p:nvPr/>
        </p:nvSpPr>
        <p:spPr>
          <a:xfrm>
            <a:off x="7010400" y="5474970"/>
            <a:ext cx="1663404" cy="923330"/>
          </a:xfrm>
          <a:prstGeom prst="rect">
            <a:avLst/>
          </a:prstGeom>
          <a:noFill/>
        </p:spPr>
        <p:txBody>
          <a:bodyPr wrap="none" rtlCol="0">
            <a:spAutoFit/>
          </a:bodyPr>
          <a:lstStyle/>
          <a:p>
            <a:r>
              <a:rPr lang="en-US" dirty="0" smtClean="0"/>
              <a:t>LCC origin is</a:t>
            </a:r>
          </a:p>
          <a:p>
            <a:r>
              <a:rPr lang="en-US" dirty="0" smtClean="0"/>
              <a:t>Always “SW”</a:t>
            </a:r>
          </a:p>
          <a:p>
            <a:r>
              <a:rPr lang="en-US" dirty="0" smtClean="0"/>
              <a:t>Grid Corner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wf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0680" y="495936"/>
            <a:ext cx="3143408" cy="251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obil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81" y="3675674"/>
            <a:ext cx="3188469" cy="255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8" descr="ecf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790" y="450216"/>
            <a:ext cx="3108960" cy="248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063490" y="3095244"/>
            <a:ext cx="3897788" cy="646331"/>
          </a:xfrm>
          <a:prstGeom prst="rect">
            <a:avLst/>
          </a:prstGeom>
          <a:noFill/>
        </p:spPr>
        <p:txBody>
          <a:bodyPr wrap="square" rtlCol="0">
            <a:spAutoFit/>
          </a:bodyPr>
          <a:lstStyle/>
          <a:p>
            <a:pPr marL="0" lvl="1" algn="just"/>
            <a:r>
              <a:rPr lang="en-US" dirty="0"/>
              <a:t>CASE 2/Grid 2 (land east/water west – NW Florida Coast</a:t>
            </a:r>
            <a:r>
              <a:rPr lang="en-US" dirty="0" smtClean="0"/>
              <a:t>)</a:t>
            </a:r>
            <a:endParaRPr lang="en-US" sz="1400" dirty="0"/>
          </a:p>
        </p:txBody>
      </p:sp>
      <p:sp>
        <p:nvSpPr>
          <p:cNvPr id="9" name="TextBox 8"/>
          <p:cNvSpPr txBox="1"/>
          <p:nvPr/>
        </p:nvSpPr>
        <p:spPr>
          <a:xfrm>
            <a:off x="285828" y="2910578"/>
            <a:ext cx="3897789" cy="646331"/>
          </a:xfrm>
          <a:prstGeom prst="rect">
            <a:avLst/>
          </a:prstGeom>
          <a:noFill/>
        </p:spPr>
        <p:txBody>
          <a:bodyPr wrap="square" rtlCol="0">
            <a:spAutoFit/>
          </a:bodyPr>
          <a:lstStyle/>
          <a:p>
            <a:pPr marL="0" lvl="1" algn="just"/>
            <a:r>
              <a:rPr lang="en-US" dirty="0"/>
              <a:t>CASE 1/Grid1 (land west/water east – EC Florida Coast</a:t>
            </a:r>
            <a:r>
              <a:rPr lang="en-US" dirty="0" smtClean="0"/>
              <a:t>)</a:t>
            </a:r>
            <a:endParaRPr lang="en-US" sz="1400" dirty="0"/>
          </a:p>
        </p:txBody>
      </p:sp>
      <p:sp>
        <p:nvSpPr>
          <p:cNvPr id="11" name="TextBox 10"/>
          <p:cNvSpPr txBox="1"/>
          <p:nvPr/>
        </p:nvSpPr>
        <p:spPr>
          <a:xfrm>
            <a:off x="240108" y="6220420"/>
            <a:ext cx="3989070" cy="923330"/>
          </a:xfrm>
          <a:prstGeom prst="rect">
            <a:avLst/>
          </a:prstGeom>
          <a:noFill/>
        </p:spPr>
        <p:txBody>
          <a:bodyPr wrap="square" rtlCol="0">
            <a:spAutoFit/>
          </a:bodyPr>
          <a:lstStyle/>
          <a:p>
            <a:pPr marL="0" lvl="1"/>
            <a:r>
              <a:rPr lang="en-US" dirty="0"/>
              <a:t>CASE 3/Grid 3 (land north/water south – Mobile Bay)</a:t>
            </a:r>
            <a:endParaRPr lang="en-US" sz="1400" dirty="0"/>
          </a:p>
          <a:p>
            <a:endParaRPr lang="en-US" dirty="0"/>
          </a:p>
        </p:txBody>
      </p:sp>
      <p:pic>
        <p:nvPicPr>
          <p:cNvPr id="12291" name="Picture 16"/>
          <p:cNvPicPr>
            <a:picLocks noChangeAspect="1" noChangeArrowheads="1"/>
          </p:cNvPicPr>
          <p:nvPr/>
        </p:nvPicPr>
        <p:blipFill>
          <a:blip r:embed="rId6">
            <a:extLst>
              <a:ext uri="{28A0092B-C50C-407E-A947-70E740481C1C}">
                <a14:useLocalDpi xmlns:a14="http://schemas.microsoft.com/office/drawing/2010/main" val="0"/>
              </a:ext>
            </a:extLst>
          </a:blip>
          <a:srcRect t="24792" b="20377"/>
          <a:stretch>
            <a:fillRect/>
          </a:stretch>
        </p:blipFill>
        <p:spPr bwMode="auto">
          <a:xfrm>
            <a:off x="4960620" y="4089025"/>
            <a:ext cx="377634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97106" y="5925740"/>
            <a:ext cx="4103370" cy="923330"/>
          </a:xfrm>
          <a:prstGeom prst="rect">
            <a:avLst/>
          </a:prstGeom>
          <a:noFill/>
        </p:spPr>
        <p:txBody>
          <a:bodyPr wrap="square" rtlCol="0">
            <a:spAutoFit/>
          </a:bodyPr>
          <a:lstStyle/>
          <a:p>
            <a:pPr marL="0" lvl="1" algn="just"/>
            <a:r>
              <a:rPr lang="en-US" dirty="0"/>
              <a:t>CASE 4 (land south, water north – Puerto Rico)</a:t>
            </a:r>
            <a:endParaRPr lang="en-US" sz="1200" dirty="0"/>
          </a:p>
          <a:p>
            <a:endParaRPr lang="en-US" dirty="0"/>
          </a:p>
        </p:txBody>
      </p:sp>
      <p:sp>
        <p:nvSpPr>
          <p:cNvPr id="16" name="Title 1"/>
          <p:cNvSpPr>
            <a:spLocks noGrp="1"/>
          </p:cNvSpPr>
          <p:nvPr>
            <p:ph type="title"/>
          </p:nvPr>
        </p:nvSpPr>
        <p:spPr>
          <a:xfrm>
            <a:off x="0" y="-209002"/>
            <a:ext cx="8183880" cy="704938"/>
          </a:xfrm>
        </p:spPr>
        <p:txBody>
          <a:bodyPr>
            <a:normAutofit/>
          </a:bodyPr>
          <a:lstStyle/>
          <a:p>
            <a:r>
              <a:rPr lang="en-US" sz="2800" b="0" i="1" dirty="0" smtClean="0">
                <a:solidFill>
                  <a:srgbClr val="0000FF"/>
                </a:solidFill>
                <a:effectLst>
                  <a:outerShdw blurRad="38100" dist="38100" dir="2700000" algn="tl">
                    <a:srgbClr val="000000">
                      <a:alpha val="43137"/>
                    </a:srgbClr>
                  </a:outerShdw>
                </a:effectLst>
              </a:rPr>
              <a:t>Grid Rotation </a:t>
            </a:r>
            <a:endParaRPr lang="en-US" sz="2800" b="0" i="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740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3880" cy="632460"/>
          </a:xfrm>
        </p:spPr>
        <p:txBody>
          <a:bodyPr>
            <a:normAutofit fontScale="90000"/>
          </a:bodyPr>
          <a:lstStyle/>
          <a:p>
            <a:r>
              <a:rPr lang="en-US" b="0" i="1" dirty="0" smtClean="0">
                <a:solidFill>
                  <a:srgbClr val="0000FF"/>
                </a:solidFill>
              </a:rPr>
              <a:t>CWARFS grid set-up overview</a:t>
            </a:r>
            <a:endParaRPr lang="en-US" b="0" i="1" dirty="0">
              <a:solidFill>
                <a:srgbClr val="0000FF"/>
              </a:solidFill>
            </a:endParaRPr>
          </a:p>
        </p:txBody>
      </p:sp>
      <p:sp>
        <p:nvSpPr>
          <p:cNvPr id="3" name="Content Placeholder 2"/>
          <p:cNvSpPr>
            <a:spLocks noGrp="1"/>
          </p:cNvSpPr>
          <p:nvPr>
            <p:ph idx="1"/>
          </p:nvPr>
        </p:nvSpPr>
        <p:spPr>
          <a:xfrm>
            <a:off x="-285750" y="1110078"/>
            <a:ext cx="9338310" cy="5004873"/>
          </a:xfrm>
        </p:spPr>
        <p:txBody>
          <a:bodyPr>
            <a:normAutofit/>
          </a:bodyPr>
          <a:lstStyle/>
          <a:p>
            <a:pPr marL="347472" lvl="1" indent="0">
              <a:buNone/>
            </a:pPr>
            <a:r>
              <a:rPr lang="en-US" dirty="0" smtClean="0"/>
              <a:t>Maximum of 9 defined grid</a:t>
            </a:r>
          </a:p>
          <a:p>
            <a:pPr marL="347472" lvl="1" indent="0">
              <a:buNone/>
            </a:pPr>
            <a:endParaRPr lang="en-US" dirty="0"/>
          </a:p>
          <a:p>
            <a:pPr marL="347472" lvl="1" indent="0">
              <a:buNone/>
            </a:pPr>
            <a:r>
              <a:rPr lang="en-US" dirty="0" smtClean="0"/>
              <a:t>Uses GEODAS Bathymetry</a:t>
            </a:r>
          </a:p>
          <a:p>
            <a:pPr marL="347472" lvl="1" indent="0">
              <a:buNone/>
            </a:pPr>
            <a:r>
              <a:rPr lang="en-US" sz="1600" u="sng" dirty="0">
                <a:hlinkClick r:id="rId3"/>
              </a:rPr>
              <a:t>http://www.ngdc.noaa.gov/mgg/gdas/gd_designagrid.html</a:t>
            </a:r>
            <a:endParaRPr lang="en-US" sz="1600" dirty="0"/>
          </a:p>
          <a:p>
            <a:pPr marL="347472" lvl="1" indent="0">
              <a:buNone/>
            </a:pPr>
            <a:endParaRPr lang="en-US" dirty="0" smtClean="0"/>
          </a:p>
          <a:p>
            <a:pPr marL="347472" lvl="1" indent="0">
              <a:buNone/>
            </a:pPr>
            <a:r>
              <a:rPr lang="en-US" dirty="0" smtClean="0"/>
              <a:t>Supporting scripts (wave grid design, model forcing, model execution, and AWIPS-friendly output)</a:t>
            </a:r>
          </a:p>
          <a:p>
            <a:pPr marL="347472" lvl="1" indent="0">
              <a:buNone/>
            </a:pPr>
            <a:endParaRPr lang="en-US" dirty="0"/>
          </a:p>
          <a:p>
            <a:pPr marL="347472" lvl="1" indent="0">
              <a:buNone/>
            </a:pPr>
            <a:r>
              <a:rPr lang="en-US" dirty="0" smtClean="0"/>
              <a:t>Resources required</a:t>
            </a:r>
          </a:p>
          <a:p>
            <a:pPr marL="347472" lvl="1" indent="0">
              <a:buNone/>
            </a:pPr>
            <a:r>
              <a:rPr lang="en-US" dirty="0" smtClean="0"/>
              <a:t>(perl, csh, gfortran, g2lib, g2clib, jasper, libpng, zlib</a:t>
            </a:r>
            <a:r>
              <a:rPr lang="en-US" dirty="0"/>
              <a:t>)</a:t>
            </a:r>
            <a:endParaRPr lang="en-US" dirty="0" smtClean="0"/>
          </a:p>
          <a:p>
            <a:pPr marL="347472" lvl="1" indent="0">
              <a:buNone/>
            </a:pPr>
            <a:endParaRPr lang="en-US" dirty="0" smtClean="0"/>
          </a:p>
          <a:p>
            <a:pPr marL="347472" lvl="1" indent="0">
              <a:buNone/>
            </a:pPr>
            <a:endParaRPr lang="en-US" dirty="0" smtClean="0"/>
          </a:p>
          <a:p>
            <a:pPr marL="347472" lvl="1" indent="0">
              <a:buNone/>
            </a:pPr>
            <a:endParaRPr lang="en-US" dirty="0" smtClean="0"/>
          </a:p>
        </p:txBody>
      </p:sp>
      <p:pic>
        <p:nvPicPr>
          <p:cNvPr id="1126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16380" t="21033" r="17723" b="23901"/>
          <a:stretch>
            <a:fillRect/>
          </a:stretch>
        </p:blipFill>
        <p:spPr bwMode="auto">
          <a:xfrm>
            <a:off x="6332220" y="315338"/>
            <a:ext cx="2720340" cy="197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326" y="1281877"/>
            <a:ext cx="6345761" cy="5329814"/>
          </a:xfrm>
          <a:prstGeom prst="rect">
            <a:avLst/>
          </a:prstGeom>
        </p:spPr>
      </p:pic>
    </p:spTree>
    <p:extLst>
      <p:ext uri="{BB962C8B-B14F-4D97-AF65-F5344CB8AC3E}">
        <p14:creationId xmlns:p14="http://schemas.microsoft.com/office/powerpoint/2010/main" val="145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3880" cy="662940"/>
          </a:xfrm>
        </p:spPr>
        <p:txBody>
          <a:bodyPr>
            <a:normAutofit/>
          </a:bodyPr>
          <a:lstStyle/>
          <a:p>
            <a:r>
              <a:rPr lang="en-US" sz="3200" b="0" i="1" dirty="0" smtClean="0">
                <a:solidFill>
                  <a:srgbClr val="0000FF"/>
                </a:solidFill>
                <a:effectLst>
                  <a:outerShdw blurRad="38100" dist="38100" dir="2700000" algn="tl">
                    <a:srgbClr val="000000">
                      <a:alpha val="43137"/>
                    </a:srgbClr>
                  </a:outerShdw>
                </a:effectLst>
              </a:rPr>
              <a:t>RTOFS (currents for flow model)</a:t>
            </a:r>
            <a:endParaRPr lang="en-US" sz="3200" b="0" i="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8620" y="1303020"/>
            <a:ext cx="3726180" cy="4648200"/>
          </a:xfrm>
        </p:spPr>
        <p:txBody>
          <a:bodyPr>
            <a:normAutofit/>
          </a:bodyPr>
          <a:lstStyle/>
          <a:p>
            <a:pPr marL="0" indent="0">
              <a:buNone/>
            </a:pPr>
            <a:r>
              <a:rPr lang="en-US" dirty="0" smtClean="0"/>
              <a:t>Real Time Ocean Forecast System (RTOFS):</a:t>
            </a:r>
          </a:p>
          <a:p>
            <a:pPr marL="0" indent="0">
              <a:buNone/>
            </a:pPr>
            <a:endParaRPr lang="en-US" dirty="0" smtClean="0"/>
          </a:p>
          <a:p>
            <a:pPr marL="347472" lvl="1" indent="0">
              <a:buNone/>
            </a:pPr>
            <a:r>
              <a:rPr lang="en-US" dirty="0" smtClean="0"/>
              <a:t>-Based on HYCOM</a:t>
            </a:r>
          </a:p>
          <a:p>
            <a:pPr marL="347472" lvl="1" indent="0">
              <a:buNone/>
            </a:pPr>
            <a:r>
              <a:rPr lang="en-US" dirty="0" smtClean="0"/>
              <a:t>-Run once a day (00Z)</a:t>
            </a:r>
          </a:p>
          <a:p>
            <a:pPr marL="347472" lvl="1" indent="0">
              <a:buNone/>
            </a:pPr>
            <a:r>
              <a:rPr lang="en-US" dirty="0" smtClean="0"/>
              <a:t>-Forced by GFS, tides,  and rivers</a:t>
            </a:r>
          </a:p>
        </p:txBody>
      </p:sp>
      <p:pic>
        <p:nvPicPr>
          <p:cNvPr id="1026" name="Picture 2"/>
          <p:cNvPicPr>
            <a:picLocks noChangeAspect="1" noChangeArrowheads="1"/>
          </p:cNvPicPr>
          <p:nvPr/>
        </p:nvPicPr>
        <p:blipFill>
          <a:blip r:embed="rId3" cstate="print"/>
          <a:srcRect/>
          <a:stretch>
            <a:fillRect/>
          </a:stretch>
        </p:blipFill>
        <p:spPr bwMode="auto">
          <a:xfrm>
            <a:off x="4276420" y="1447085"/>
            <a:ext cx="4410380" cy="3963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30"/>
            <a:ext cx="8183880" cy="628650"/>
          </a:xfrm>
        </p:spPr>
        <p:txBody>
          <a:bodyPr>
            <a:normAutofit fontScale="90000"/>
          </a:bodyPr>
          <a:lstStyle/>
          <a:p>
            <a:r>
              <a:rPr lang="en-US" b="0" i="1" dirty="0" smtClean="0">
                <a:solidFill>
                  <a:srgbClr val="0000FF"/>
                </a:solidFill>
              </a:rPr>
              <a:t>RTOFS (Flow Model)</a:t>
            </a:r>
            <a:endParaRPr lang="en-US" b="0" i="1" dirty="0">
              <a:solidFill>
                <a:srgbClr val="0000FF"/>
              </a:solidFill>
            </a:endParaRPr>
          </a:p>
        </p:txBody>
      </p:sp>
      <p:sp>
        <p:nvSpPr>
          <p:cNvPr id="3" name="Content Placeholder 2"/>
          <p:cNvSpPr>
            <a:spLocks noGrp="1"/>
          </p:cNvSpPr>
          <p:nvPr>
            <p:ph idx="1"/>
          </p:nvPr>
        </p:nvSpPr>
        <p:spPr>
          <a:xfrm>
            <a:off x="502920" y="1752600"/>
            <a:ext cx="3371850" cy="4108704"/>
          </a:xfrm>
        </p:spPr>
        <p:txBody>
          <a:bodyPr>
            <a:normAutofit/>
          </a:bodyPr>
          <a:lstStyle/>
          <a:p>
            <a:pPr marL="0" indent="0">
              <a:buNone/>
            </a:pPr>
            <a:r>
              <a:rPr lang="en-US" dirty="0" smtClean="0"/>
              <a:t>Rectilinear grid</a:t>
            </a:r>
          </a:p>
          <a:p>
            <a:pPr marL="0" indent="0">
              <a:buNone/>
            </a:pPr>
            <a:r>
              <a:rPr lang="en-US" dirty="0" smtClean="0"/>
              <a:t>~5km resolution East Coast U.S.</a:t>
            </a:r>
          </a:p>
          <a:p>
            <a:pPr marL="0" indent="0">
              <a:buNone/>
            </a:pPr>
            <a:endParaRPr lang="en-US" dirty="0" smtClean="0"/>
          </a:p>
          <a:p>
            <a:pPr marL="0" indent="0">
              <a:buNone/>
            </a:pPr>
            <a:r>
              <a:rPr lang="en-US" dirty="0" smtClean="0"/>
              <a:t>f000 output available around 0800 UTC</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878580" y="1621631"/>
            <a:ext cx="4819650" cy="3614738"/>
          </a:xfrm>
          <a:prstGeom prst="rect">
            <a:avLst/>
          </a:prstGeom>
          <a:noFill/>
          <a:ln w="9525">
            <a:noFill/>
            <a:miter lim="800000"/>
            <a:headEnd/>
            <a:tailEnd/>
          </a:ln>
        </p:spPr>
      </p:pic>
      <p:sp>
        <p:nvSpPr>
          <p:cNvPr id="4" name="TextBox 3"/>
          <p:cNvSpPr txBox="1"/>
          <p:nvPr/>
        </p:nvSpPr>
        <p:spPr>
          <a:xfrm>
            <a:off x="731520" y="847100"/>
            <a:ext cx="6087949" cy="523220"/>
          </a:xfrm>
          <a:prstGeom prst="rect">
            <a:avLst/>
          </a:prstGeom>
          <a:noFill/>
        </p:spPr>
        <p:txBody>
          <a:bodyPr wrap="none" rtlCol="0">
            <a:spAutoFit/>
          </a:bodyPr>
          <a:lstStyle/>
          <a:p>
            <a:r>
              <a:rPr lang="en-US" sz="2800" i="1" dirty="0" smtClean="0"/>
              <a:t>Not part of the initial evaluation!</a:t>
            </a:r>
            <a:endParaRPr lang="en-US" sz="28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 y="102870"/>
            <a:ext cx="8183880" cy="537210"/>
          </a:xfrm>
        </p:spPr>
        <p:txBody>
          <a:bodyPr>
            <a:normAutofit fontScale="90000"/>
          </a:bodyPr>
          <a:lstStyle/>
          <a:p>
            <a:r>
              <a:rPr lang="en-US" b="0" i="1" dirty="0" smtClean="0">
                <a:solidFill>
                  <a:srgbClr val="0000FF"/>
                </a:solidFill>
              </a:rPr>
              <a:t>RTOFS grid near Florida</a:t>
            </a:r>
            <a:endParaRPr lang="en-US" b="0" i="1" dirty="0">
              <a:solidFill>
                <a:srgbClr val="0000FF"/>
              </a:solidFill>
            </a:endParaRPr>
          </a:p>
        </p:txBody>
      </p:sp>
      <p:sp>
        <p:nvSpPr>
          <p:cNvPr id="3" name="Content Placeholder 2"/>
          <p:cNvSpPr>
            <a:spLocks noGrp="1"/>
          </p:cNvSpPr>
          <p:nvPr>
            <p:ph idx="1"/>
          </p:nvPr>
        </p:nvSpPr>
        <p:spPr>
          <a:xfrm>
            <a:off x="194310" y="1081857"/>
            <a:ext cx="2548890" cy="3956304"/>
          </a:xfrm>
        </p:spPr>
        <p:txBody>
          <a:bodyPr/>
          <a:lstStyle/>
          <a:p>
            <a:pPr marL="0" indent="0">
              <a:buNone/>
            </a:pPr>
            <a:r>
              <a:rPr lang="en-US" dirty="0" smtClean="0"/>
              <a:t>RTOFS:</a:t>
            </a:r>
          </a:p>
          <a:p>
            <a:pPr marL="0" indent="0">
              <a:buNone/>
            </a:pPr>
            <a:r>
              <a:rPr lang="en-US" dirty="0" smtClean="0"/>
              <a:t>x-axis oriented NNW along FL east coast. y-axis oriented to WSW</a:t>
            </a:r>
          </a:p>
        </p:txBody>
      </p:sp>
      <p:grpSp>
        <p:nvGrpSpPr>
          <p:cNvPr id="10" name="Group 9"/>
          <p:cNvGrpSpPr/>
          <p:nvPr/>
        </p:nvGrpSpPr>
        <p:grpSpPr>
          <a:xfrm>
            <a:off x="2800350" y="948689"/>
            <a:ext cx="6116955" cy="5520689"/>
            <a:chOff x="1600200" y="1221170"/>
            <a:chExt cx="5943600" cy="4505838"/>
          </a:xfrm>
        </p:grpSpPr>
        <p:pic>
          <p:nvPicPr>
            <p:cNvPr id="4" name="Picture 3"/>
            <p:cNvPicPr/>
            <p:nvPr/>
          </p:nvPicPr>
          <p:blipFill rotWithShape="1">
            <a:blip r:embed="rId3" cstate="print"/>
            <a:srcRect t="4733"/>
            <a:stretch/>
          </p:blipFill>
          <p:spPr bwMode="auto">
            <a:xfrm>
              <a:off x="1600200" y="1221170"/>
              <a:ext cx="5943600" cy="4505838"/>
            </a:xfrm>
            <a:prstGeom prst="rect">
              <a:avLst/>
            </a:prstGeom>
            <a:noFill/>
            <a:ln w="9525">
              <a:noFill/>
              <a:miter lim="800000"/>
              <a:headEnd/>
              <a:tailEnd/>
            </a:ln>
          </p:spPr>
        </p:pic>
        <p:sp>
          <p:nvSpPr>
            <p:cNvPr id="3074" name="AutoShape 2"/>
            <p:cNvSpPr>
              <a:spLocks noChangeArrowheads="1"/>
            </p:cNvSpPr>
            <p:nvPr/>
          </p:nvSpPr>
          <p:spPr bwMode="auto">
            <a:xfrm rot="10016897" flipH="1">
              <a:off x="5422370" y="1916221"/>
              <a:ext cx="1677987" cy="1649413"/>
            </a:xfrm>
            <a:prstGeom prst="parallelogram">
              <a:avLst>
                <a:gd name="adj" fmla="val 12830"/>
              </a:avLst>
            </a:prstGeom>
            <a:solidFill>
              <a:srgbClr val="BFBFBF">
                <a:alpha val="75999"/>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 name="Text Box 3"/>
            <p:cNvSpPr txBox="1">
              <a:spLocks noChangeArrowheads="1"/>
            </p:cNvSpPr>
            <p:nvPr/>
          </p:nvSpPr>
          <p:spPr bwMode="auto">
            <a:xfrm>
              <a:off x="5791200" y="2590800"/>
              <a:ext cx="93345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C00000"/>
                  </a:solidFill>
                  <a:effectLst/>
                  <a:latin typeface="Calibri" pitchFamily="34" charset="0"/>
                </a:rPr>
                <a:t>x</a:t>
              </a:r>
              <a:endParaRPr kumimoji="0" lang="en-US" sz="1800" b="0" i="0" u="none" strike="noStrike" cap="none" normalizeH="0" baseline="0" dirty="0" smtClean="0">
                <a:ln>
                  <a:noFill/>
                </a:ln>
                <a:solidFill>
                  <a:srgbClr val="C00000"/>
                </a:solidFill>
                <a:effectLst/>
                <a:latin typeface="Arial" pitchFamily="34" charset="0"/>
              </a:endParaRPr>
            </a:p>
          </p:txBody>
        </p:sp>
        <p:cxnSp>
          <p:nvCxnSpPr>
            <p:cNvPr id="3076" name="AutoShape 4"/>
            <p:cNvCxnSpPr>
              <a:cxnSpLocks noChangeShapeType="1"/>
            </p:cNvCxnSpPr>
            <p:nvPr/>
          </p:nvCxnSpPr>
          <p:spPr bwMode="auto">
            <a:xfrm flipH="1">
              <a:off x="4391025" y="3352800"/>
              <a:ext cx="1485900" cy="304800"/>
            </a:xfrm>
            <a:prstGeom prst="straightConnector1">
              <a:avLst/>
            </a:prstGeom>
            <a:noFill/>
            <a:ln w="22225">
              <a:solidFill>
                <a:srgbClr val="00B050"/>
              </a:solidFill>
              <a:round/>
              <a:headEnd/>
              <a:tailEnd type="triangle" w="lg" len="lg"/>
            </a:ln>
          </p:spPr>
        </p:cxnSp>
        <p:sp>
          <p:nvSpPr>
            <p:cNvPr id="3077" name="Text Box 5"/>
            <p:cNvSpPr txBox="1">
              <a:spLocks noChangeArrowheads="1"/>
            </p:cNvSpPr>
            <p:nvPr/>
          </p:nvSpPr>
          <p:spPr bwMode="auto">
            <a:xfrm>
              <a:off x="4756150" y="3481388"/>
              <a:ext cx="935038" cy="827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B050"/>
                  </a:solidFill>
                  <a:effectLst/>
                  <a:latin typeface="Calibri" pitchFamily="34" charset="0"/>
                </a:rPr>
                <a: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3078" name="AutoShape 6"/>
            <p:cNvCxnSpPr>
              <a:cxnSpLocks noChangeShapeType="1"/>
            </p:cNvCxnSpPr>
            <p:nvPr/>
          </p:nvCxnSpPr>
          <p:spPr bwMode="auto">
            <a:xfrm flipH="1" flipV="1">
              <a:off x="5516563" y="1873250"/>
              <a:ext cx="379412" cy="1479550"/>
            </a:xfrm>
            <a:prstGeom prst="straightConnector1">
              <a:avLst/>
            </a:prstGeom>
            <a:noFill/>
            <a:ln w="22225">
              <a:solidFill>
                <a:srgbClr val="C00000"/>
              </a:solidFill>
              <a:round/>
              <a:headEnd/>
              <a:tailEnd type="triangle" w="lg" len="lg"/>
            </a:ln>
          </p:spPr>
        </p:cxnSp>
      </p:grpSp>
      <p:sp>
        <p:nvSpPr>
          <p:cNvPr id="5" name="TextBox 4"/>
          <p:cNvSpPr txBox="1"/>
          <p:nvPr/>
        </p:nvSpPr>
        <p:spPr>
          <a:xfrm>
            <a:off x="3491345" y="5842660"/>
            <a:ext cx="4066883" cy="646331"/>
          </a:xfrm>
          <a:prstGeom prst="rect">
            <a:avLst/>
          </a:prstGeom>
          <a:noFill/>
        </p:spPr>
        <p:txBody>
          <a:bodyPr wrap="none" rtlCol="0">
            <a:spAutoFit/>
          </a:bodyPr>
          <a:lstStyle/>
          <a:p>
            <a:r>
              <a:rPr lang="en-US" sz="3600" dirty="0" smtClean="0">
                <a:solidFill>
                  <a:schemeClr val="bg1"/>
                </a:solidFill>
              </a:rPr>
              <a:t>LOOK-UP TABLE!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30"/>
            <a:ext cx="9006840" cy="573286"/>
          </a:xfrm>
        </p:spPr>
        <p:txBody>
          <a:bodyPr>
            <a:normAutofit/>
          </a:bodyPr>
          <a:lstStyle/>
          <a:p>
            <a:r>
              <a:rPr lang="en-US" sz="2800" b="0" i="1" dirty="0" smtClean="0">
                <a:solidFill>
                  <a:srgbClr val="0000FF"/>
                </a:solidFill>
              </a:rPr>
              <a:t>Flow Model test with strong shear (analytic)</a:t>
            </a:r>
            <a:endParaRPr lang="en-US" sz="2800" b="0" i="1" dirty="0">
              <a:solidFill>
                <a:srgbClr val="0000FF"/>
              </a:solidFill>
            </a:endParaRPr>
          </a:p>
        </p:txBody>
      </p:sp>
      <p:pic>
        <p:nvPicPr>
          <p:cNvPr id="4" name="Content Placeholder 3" descr="testflow.gif"/>
          <p:cNvPicPr>
            <a:picLocks noGrp="1" noChangeAspect="1"/>
          </p:cNvPicPr>
          <p:nvPr>
            <p:ph idx="1"/>
          </p:nvPr>
        </p:nvPicPr>
        <p:blipFill>
          <a:blip r:embed="rId3" cstate="print"/>
          <a:stretch>
            <a:fillRect/>
          </a:stretch>
        </p:blipFill>
        <p:spPr>
          <a:xfrm>
            <a:off x="1194435" y="1154884"/>
            <a:ext cx="6069330" cy="4548232"/>
          </a:xfrm>
        </p:spPr>
      </p:pic>
      <p:cxnSp>
        <p:nvCxnSpPr>
          <p:cNvPr id="6" name="Straight Arrow Connector 5"/>
          <p:cNvCxnSpPr/>
          <p:nvPr/>
        </p:nvCxnSpPr>
        <p:spPr>
          <a:xfrm rot="5400000" flipH="1" flipV="1">
            <a:off x="5372100" y="2781300"/>
            <a:ext cx="685800" cy="1588"/>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5753894" y="2780506"/>
            <a:ext cx="685800" cy="1588"/>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Donut 8"/>
          <p:cNvSpPr/>
          <p:nvPr/>
        </p:nvSpPr>
        <p:spPr>
          <a:xfrm>
            <a:off x="5105400" y="2971800"/>
            <a:ext cx="228600" cy="228600"/>
          </a:xfrm>
          <a:prstGeom prst="donu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onut 9"/>
          <p:cNvSpPr/>
          <p:nvPr/>
        </p:nvSpPr>
        <p:spPr>
          <a:xfrm>
            <a:off x="4114800" y="2971800"/>
            <a:ext cx="228600" cy="228600"/>
          </a:xfrm>
          <a:prstGeom prst="donu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nut 10"/>
          <p:cNvSpPr/>
          <p:nvPr/>
        </p:nvSpPr>
        <p:spPr>
          <a:xfrm>
            <a:off x="4648200" y="2971800"/>
            <a:ext cx="228600" cy="228600"/>
          </a:xfrm>
          <a:prstGeom prst="donu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860107" y="5795009"/>
            <a:ext cx="6966586" cy="830997"/>
          </a:xfrm>
          <a:prstGeom prst="rect">
            <a:avLst/>
          </a:prstGeom>
          <a:noFill/>
        </p:spPr>
        <p:txBody>
          <a:bodyPr wrap="square" rtlCol="0">
            <a:spAutoFit/>
          </a:bodyPr>
          <a:lstStyle/>
          <a:p>
            <a:r>
              <a:rPr lang="en-US" sz="2400" dirty="0" smtClean="0">
                <a:solidFill>
                  <a:schemeClr val="bg1"/>
                </a:solidFill>
              </a:rPr>
              <a:t>Wave Height Difference (x 10</a:t>
            </a:r>
            <a:r>
              <a:rPr lang="en-US" sz="2400" baseline="30000" dirty="0" smtClean="0">
                <a:solidFill>
                  <a:schemeClr val="bg1"/>
                </a:solidFill>
              </a:rPr>
              <a:t>2</a:t>
            </a:r>
            <a:r>
              <a:rPr lang="en-US" sz="2400" dirty="0" smtClean="0">
                <a:solidFill>
                  <a:schemeClr val="bg1"/>
                </a:solidFill>
              </a:rPr>
              <a:t> m) from no current run.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3880" cy="632460"/>
          </a:xfrm>
        </p:spPr>
        <p:txBody>
          <a:bodyPr>
            <a:normAutofit fontScale="90000"/>
          </a:bodyPr>
          <a:lstStyle/>
          <a:p>
            <a:r>
              <a:rPr lang="en-US" b="0" i="1" dirty="0" smtClean="0">
                <a:solidFill>
                  <a:srgbClr val="0000FF"/>
                </a:solidFill>
              </a:rPr>
              <a:t>CWARFS/FLOW overview</a:t>
            </a:r>
            <a:endParaRPr lang="en-US" b="0" i="1" dirty="0">
              <a:solidFill>
                <a:srgbClr val="0000FF"/>
              </a:solidFill>
            </a:endParaRPr>
          </a:p>
        </p:txBody>
      </p:sp>
      <p:sp>
        <p:nvSpPr>
          <p:cNvPr id="3" name="Content Placeholder 2"/>
          <p:cNvSpPr>
            <a:spLocks noGrp="1"/>
          </p:cNvSpPr>
          <p:nvPr>
            <p:ph idx="1"/>
          </p:nvPr>
        </p:nvSpPr>
        <p:spPr>
          <a:xfrm>
            <a:off x="480060" y="1144466"/>
            <a:ext cx="8183880" cy="5004873"/>
          </a:xfrm>
        </p:spPr>
        <p:txBody>
          <a:bodyPr>
            <a:normAutofit/>
          </a:bodyPr>
          <a:lstStyle/>
          <a:p>
            <a:pPr marL="347472" lvl="1" indent="0">
              <a:buNone/>
            </a:pPr>
            <a:r>
              <a:rPr lang="en-US" dirty="0" smtClean="0"/>
              <a:t>Create lat/lon file for each wave grid </a:t>
            </a:r>
          </a:p>
          <a:p>
            <a:pPr marL="347472" lvl="1" indent="0">
              <a:buNone/>
            </a:pPr>
            <a:endParaRPr lang="en-US" dirty="0" smtClean="0"/>
          </a:p>
          <a:p>
            <a:pPr marL="347472" lvl="1" indent="0">
              <a:buNone/>
            </a:pPr>
            <a:r>
              <a:rPr lang="en-US" dirty="0" smtClean="0"/>
              <a:t>Create RTOFS lookup table for each wave grid</a:t>
            </a:r>
          </a:p>
          <a:p>
            <a:pPr marL="347472" lvl="1" indent="0">
              <a:buNone/>
            </a:pPr>
            <a:endParaRPr lang="en-US" dirty="0" smtClean="0"/>
          </a:p>
          <a:p>
            <a:pPr marL="347472" lvl="1" indent="0">
              <a:buNone/>
            </a:pPr>
            <a:r>
              <a:rPr lang="en-US" dirty="0" smtClean="0"/>
              <a:t>RTOFS processing script</a:t>
            </a:r>
          </a:p>
          <a:p>
            <a:pPr marL="603504" lvl="2" indent="0">
              <a:buNone/>
            </a:pPr>
            <a:r>
              <a:rPr lang="en-US" dirty="0" smtClean="0"/>
              <a:t>Once per day data download</a:t>
            </a:r>
          </a:p>
          <a:p>
            <a:pPr marL="603504" lvl="2" indent="0">
              <a:buNone/>
            </a:pPr>
            <a:r>
              <a:rPr lang="en-US" dirty="0" smtClean="0"/>
              <a:t>Rotate RTOFS current u,v to wave model u,v</a:t>
            </a:r>
          </a:p>
          <a:p>
            <a:pPr marL="347472" lvl="1" indent="0">
              <a:buNone/>
            </a:pPr>
            <a:endParaRPr lang="en-US" dirty="0"/>
          </a:p>
          <a:p>
            <a:pPr marL="347472" lvl="1" indent="0">
              <a:buNone/>
            </a:pPr>
            <a:r>
              <a:rPr lang="en-US" dirty="0" smtClean="0"/>
              <a:t>Run CWARF with RTOFS</a:t>
            </a:r>
          </a:p>
          <a:p>
            <a:pPr marL="603504" lvl="2" indent="0">
              <a:buNone/>
            </a:pPr>
            <a:r>
              <a:rPr lang="en-US" dirty="0" smtClean="0"/>
              <a:t>Run for only designated grids</a:t>
            </a:r>
          </a:p>
          <a:p>
            <a:pPr marL="347472" lvl="1" indent="0">
              <a:buNone/>
            </a:pPr>
            <a:endParaRPr lang="en-US" dirty="0" smtClean="0"/>
          </a:p>
          <a:p>
            <a:pPr marL="347472" lvl="1" indent="0">
              <a:buNone/>
            </a:pPr>
            <a:r>
              <a:rPr lang="en-US" dirty="0" smtClean="0"/>
              <a:t>Documentation and Script Updates</a:t>
            </a:r>
          </a:p>
          <a:p>
            <a:pPr lvl="2"/>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183880" cy="632460"/>
          </a:xfrm>
        </p:spPr>
        <p:txBody>
          <a:bodyPr>
            <a:normAutofit fontScale="90000"/>
          </a:bodyPr>
          <a:lstStyle/>
          <a:p>
            <a:r>
              <a:rPr lang="en-US" b="0" i="1" dirty="0" smtClean="0">
                <a:solidFill>
                  <a:srgbClr val="0000FF"/>
                </a:solidFill>
              </a:rPr>
              <a:t>Where are we (5/30/11)?</a:t>
            </a:r>
            <a:endParaRPr lang="en-US" b="0" i="1" dirty="0">
              <a:solidFill>
                <a:srgbClr val="0000FF"/>
              </a:solidFill>
            </a:endParaRPr>
          </a:p>
        </p:txBody>
      </p:sp>
      <p:sp>
        <p:nvSpPr>
          <p:cNvPr id="5" name="Rectangle 4"/>
          <p:cNvSpPr/>
          <p:nvPr/>
        </p:nvSpPr>
        <p:spPr>
          <a:xfrm>
            <a:off x="245745" y="979854"/>
            <a:ext cx="8652510" cy="6986528"/>
          </a:xfrm>
          <a:prstGeom prst="rect">
            <a:avLst/>
          </a:prstGeom>
        </p:spPr>
        <p:txBody>
          <a:bodyPr wrap="square">
            <a:spAutoFit/>
          </a:bodyPr>
          <a:lstStyle/>
          <a:p>
            <a:pPr lvl="0"/>
            <a:r>
              <a:rPr lang="en-US" dirty="0"/>
              <a:t>AL</a:t>
            </a:r>
            <a:r>
              <a:rPr lang="en-US" sz="2000" dirty="0"/>
              <a:t>L software installed at NWS Melbourne </a:t>
            </a:r>
            <a:r>
              <a:rPr lang="en-US" sz="2000" dirty="0" smtClean="0"/>
              <a:t>office (and most at Miami) and domains configured.</a:t>
            </a:r>
          </a:p>
          <a:p>
            <a:pPr lvl="0"/>
            <a:endParaRPr lang="en-US" sz="2000" dirty="0" smtClean="0"/>
          </a:p>
          <a:p>
            <a:pPr lvl="0" algn="just"/>
            <a:r>
              <a:rPr lang="en-US" sz="2000" dirty="0"/>
              <a:t>S</a:t>
            </a:r>
            <a:r>
              <a:rPr lang="en-US" sz="2000" dirty="0" smtClean="0"/>
              <a:t>uccessfully </a:t>
            </a:r>
            <a:r>
              <a:rPr lang="en-US" sz="2000" dirty="0"/>
              <a:t>ported the wave domains into AWIPS using the grib2 </a:t>
            </a:r>
            <a:r>
              <a:rPr lang="en-US" sz="2000" dirty="0" smtClean="0"/>
              <a:t>decoder.</a:t>
            </a:r>
          </a:p>
          <a:p>
            <a:pPr lvl="0" algn="just"/>
            <a:endParaRPr lang="en-US" sz="2000" dirty="0"/>
          </a:p>
          <a:p>
            <a:pPr lvl="0" algn="just"/>
            <a:r>
              <a:rPr lang="en-US" sz="2000" dirty="0" smtClean="0"/>
              <a:t>Using </a:t>
            </a:r>
            <a:r>
              <a:rPr lang="en-US" sz="2000" dirty="0"/>
              <a:t>the GFS wind option </a:t>
            </a:r>
          </a:p>
          <a:p>
            <a:pPr lvl="0" algn="just"/>
            <a:endParaRPr lang="en-US" sz="2000" dirty="0" smtClean="0"/>
          </a:p>
          <a:p>
            <a:pPr lvl="0" algn="just"/>
            <a:r>
              <a:rPr lang="en-US" sz="2000" dirty="0" smtClean="0"/>
              <a:t>“The </a:t>
            </a:r>
            <a:r>
              <a:rPr lang="en-US" sz="2000" dirty="0"/>
              <a:t>CMS/WABED has not been running </a:t>
            </a:r>
            <a:r>
              <a:rPr lang="en-US" sz="2000" i="1" dirty="0"/>
              <a:t>recently</a:t>
            </a:r>
            <a:r>
              <a:rPr lang="en-US" sz="2000" dirty="0"/>
              <a:t> as that server is being used for another project that will come to an end by the end of </a:t>
            </a:r>
            <a:r>
              <a:rPr lang="en-US" sz="2000" dirty="0" smtClean="0"/>
              <a:t>the summer</a:t>
            </a:r>
            <a:r>
              <a:rPr lang="en-US" sz="2000" dirty="0"/>
              <a:t>. We should start the runs up again then (hopefully with some </a:t>
            </a:r>
            <a:r>
              <a:rPr lang="en-US" sz="2000" dirty="0" smtClean="0"/>
              <a:t>of the </a:t>
            </a:r>
            <a:r>
              <a:rPr lang="en-US" sz="2000" dirty="0"/>
              <a:t>issues resolved</a:t>
            </a:r>
            <a:r>
              <a:rPr lang="en-US" sz="2000" dirty="0" smtClean="0"/>
              <a:t>).” IT Peter Blottman NWS Melbourne (7/18/2011).</a:t>
            </a:r>
          </a:p>
          <a:p>
            <a:pPr lvl="0"/>
            <a:endParaRPr lang="en-US" sz="2000" dirty="0"/>
          </a:p>
          <a:p>
            <a:pPr algn="just"/>
            <a:r>
              <a:rPr lang="en-US" sz="2000" dirty="0"/>
              <a:t>“The model has been running well for several days now and hasn’t missed a cycle running 4 times a day. This is great news.”  Peter Blottman.</a:t>
            </a:r>
          </a:p>
          <a:p>
            <a:pPr lvl="0"/>
            <a:endParaRPr lang="en-US" dirty="0" smtClean="0"/>
          </a:p>
          <a:p>
            <a:pPr lvl="0"/>
            <a:endParaRPr lang="en-US" dirty="0"/>
          </a:p>
          <a:p>
            <a:pPr lvl="0"/>
            <a:endParaRPr lang="en-US" dirty="0" smtClean="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08056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1"/>
          <p:cNvPicPr>
            <a:picLocks noChangeArrowheads="1"/>
          </p:cNvPicPr>
          <p:nvPr/>
        </p:nvPicPr>
        <p:blipFill>
          <a:blip r:embed="rId3" cstate="print"/>
          <a:srcRect l="2049" t="1805" r="2016" b="1738"/>
          <a:stretch>
            <a:fillRect/>
          </a:stretch>
        </p:blipFill>
        <p:spPr bwMode="auto">
          <a:xfrm>
            <a:off x="381000" y="685800"/>
            <a:ext cx="3581400" cy="3886200"/>
          </a:xfrm>
          <a:prstGeom prst="rect">
            <a:avLst/>
          </a:prstGeom>
          <a:noFill/>
          <a:ln w="9525">
            <a:noFill/>
            <a:miter lim="800000"/>
            <a:headEnd/>
            <a:tailEnd/>
          </a:ln>
        </p:spPr>
      </p:pic>
      <p:sp>
        <p:nvSpPr>
          <p:cNvPr id="3" name="Rectangle 4"/>
          <p:cNvSpPr>
            <a:spLocks noChangeArrowheads="1"/>
          </p:cNvSpPr>
          <p:nvPr/>
        </p:nvSpPr>
        <p:spPr bwMode="auto">
          <a:xfrm rot="-1308084">
            <a:off x="1995488" y="1949450"/>
            <a:ext cx="288925" cy="268288"/>
          </a:xfrm>
          <a:prstGeom prst="rect">
            <a:avLst/>
          </a:prstGeom>
          <a:noFill/>
          <a:ln w="9525">
            <a:solidFill>
              <a:srgbClr val="FFFFFF"/>
            </a:solidFill>
            <a:prstDash val="sysDot"/>
            <a:miter lim="800000"/>
            <a:headEnd/>
            <a:tailEnd/>
          </a:ln>
        </p:spPr>
        <p:txBody>
          <a:bodyPr/>
          <a:lstStyle/>
          <a:p>
            <a:endParaRPr lang="en-US" dirty="0"/>
          </a:p>
        </p:txBody>
      </p:sp>
      <p:sp>
        <p:nvSpPr>
          <p:cNvPr id="4" name="Rectangle 3"/>
          <p:cNvSpPr/>
          <p:nvPr/>
        </p:nvSpPr>
        <p:spPr>
          <a:xfrm>
            <a:off x="762000" y="762000"/>
            <a:ext cx="297180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p:nvSpPr>
        <p:spPr bwMode="auto">
          <a:xfrm rot="-1308084">
            <a:off x="2097088" y="2201863"/>
            <a:ext cx="290512" cy="268287"/>
          </a:xfrm>
          <a:prstGeom prst="rect">
            <a:avLst/>
          </a:prstGeom>
          <a:noFill/>
          <a:ln w="9525">
            <a:solidFill>
              <a:srgbClr val="FFFFFF"/>
            </a:solidFill>
            <a:prstDash val="sysDot"/>
            <a:miter lim="800000"/>
            <a:headEnd/>
            <a:tailEnd/>
          </a:ln>
        </p:spPr>
        <p:txBody>
          <a:bodyPr/>
          <a:lstStyle/>
          <a:p>
            <a:endParaRPr lang="en-US" dirty="0"/>
          </a:p>
        </p:txBody>
      </p:sp>
      <p:sp>
        <p:nvSpPr>
          <p:cNvPr id="6" name="Rectangle 4"/>
          <p:cNvSpPr>
            <a:spLocks noChangeArrowheads="1"/>
          </p:cNvSpPr>
          <p:nvPr/>
        </p:nvSpPr>
        <p:spPr bwMode="auto">
          <a:xfrm rot="-1308084">
            <a:off x="2197100" y="2452688"/>
            <a:ext cx="288925" cy="268287"/>
          </a:xfrm>
          <a:prstGeom prst="rect">
            <a:avLst/>
          </a:prstGeom>
          <a:noFill/>
          <a:ln w="9525">
            <a:solidFill>
              <a:srgbClr val="FFFFFF"/>
            </a:solidFill>
            <a:prstDash val="sysDot"/>
            <a:miter lim="800000"/>
            <a:headEnd/>
            <a:tailEnd/>
          </a:ln>
        </p:spPr>
        <p:txBody>
          <a:bodyPr/>
          <a:lstStyle/>
          <a:p>
            <a:endParaRPr lang="en-US" dirty="0"/>
          </a:p>
        </p:txBody>
      </p:sp>
      <p:sp>
        <p:nvSpPr>
          <p:cNvPr id="7" name="Rectangle 4"/>
          <p:cNvSpPr>
            <a:spLocks noChangeArrowheads="1"/>
          </p:cNvSpPr>
          <p:nvPr/>
        </p:nvSpPr>
        <p:spPr bwMode="auto">
          <a:xfrm rot="-1308084">
            <a:off x="2293938" y="2703513"/>
            <a:ext cx="288925" cy="269875"/>
          </a:xfrm>
          <a:prstGeom prst="rect">
            <a:avLst/>
          </a:prstGeom>
          <a:noFill/>
          <a:ln w="9525">
            <a:solidFill>
              <a:srgbClr val="FFFFFF"/>
            </a:solidFill>
            <a:prstDash val="sysDot"/>
            <a:miter lim="800000"/>
            <a:headEnd/>
            <a:tailEnd/>
          </a:ln>
        </p:spPr>
        <p:txBody>
          <a:bodyPr/>
          <a:lstStyle/>
          <a:p>
            <a:endParaRPr lang="en-US" dirty="0"/>
          </a:p>
        </p:txBody>
      </p:sp>
      <p:sp>
        <p:nvSpPr>
          <p:cNvPr id="8" name="Rectangle 4"/>
          <p:cNvSpPr>
            <a:spLocks noChangeArrowheads="1"/>
          </p:cNvSpPr>
          <p:nvPr/>
        </p:nvSpPr>
        <p:spPr bwMode="auto">
          <a:xfrm rot="-1308084">
            <a:off x="2400300" y="2952750"/>
            <a:ext cx="288925" cy="268288"/>
          </a:xfrm>
          <a:prstGeom prst="rect">
            <a:avLst/>
          </a:prstGeom>
          <a:noFill/>
          <a:ln w="9525">
            <a:solidFill>
              <a:srgbClr val="FFFFFF"/>
            </a:solidFill>
            <a:prstDash val="sysDot"/>
            <a:miter lim="800000"/>
            <a:headEnd/>
            <a:tailEnd/>
          </a:ln>
        </p:spPr>
        <p:txBody>
          <a:bodyPr/>
          <a:lstStyle/>
          <a:p>
            <a:endParaRPr lang="en-US" dirty="0"/>
          </a:p>
        </p:txBody>
      </p:sp>
      <p:pic>
        <p:nvPicPr>
          <p:cNvPr id="9" name="Picture 15" descr="218_tiles.gif"/>
          <p:cNvPicPr>
            <a:picLocks noChangeAspect="1"/>
          </p:cNvPicPr>
          <p:nvPr/>
        </p:nvPicPr>
        <p:blipFill>
          <a:blip r:embed="rId4" cstate="print">
            <a:lum contrast="-40000"/>
          </a:blip>
          <a:srcRect l="3584" t="3773" r="1799" b="10512"/>
          <a:stretch>
            <a:fillRect/>
          </a:stretch>
        </p:blipFill>
        <p:spPr bwMode="auto">
          <a:xfrm>
            <a:off x="5216491" y="3376539"/>
            <a:ext cx="3713163" cy="2597150"/>
          </a:xfrm>
          <a:prstGeom prst="rect">
            <a:avLst/>
          </a:prstGeom>
          <a:noFill/>
          <a:ln w="9525">
            <a:noFill/>
            <a:miter lim="800000"/>
            <a:headEnd/>
            <a:tailEnd/>
          </a:ln>
        </p:spPr>
      </p:pic>
      <p:sp>
        <p:nvSpPr>
          <p:cNvPr id="10" name="Rectangle 9"/>
          <p:cNvSpPr/>
          <p:nvPr/>
        </p:nvSpPr>
        <p:spPr>
          <a:xfrm>
            <a:off x="7702516" y="5078339"/>
            <a:ext cx="815975" cy="86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25"/>
          <p:cNvSpPr txBox="1">
            <a:spLocks noChangeArrowheads="1"/>
          </p:cNvSpPr>
          <p:nvPr/>
        </p:nvSpPr>
        <p:spPr bwMode="auto">
          <a:xfrm>
            <a:off x="2438400" y="4729163"/>
            <a:ext cx="2443163" cy="646112"/>
          </a:xfrm>
          <a:prstGeom prst="rect">
            <a:avLst/>
          </a:prstGeom>
          <a:noFill/>
          <a:ln w="9525">
            <a:noFill/>
            <a:miter lim="800000"/>
            <a:headEnd/>
            <a:tailEnd/>
          </a:ln>
        </p:spPr>
        <p:txBody>
          <a:bodyPr wrap="none">
            <a:spAutoFit/>
          </a:bodyPr>
          <a:lstStyle/>
          <a:p>
            <a:r>
              <a:rPr lang="en-US" dirty="0">
                <a:solidFill>
                  <a:srgbClr val="0000FF"/>
                </a:solidFill>
                <a:latin typeface="Book Antiqua" pitchFamily="18" charset="0"/>
              </a:rPr>
              <a:t>1.5 km resolution</a:t>
            </a:r>
          </a:p>
          <a:p>
            <a:r>
              <a:rPr lang="en-US" dirty="0">
                <a:solidFill>
                  <a:srgbClr val="0000FF"/>
                </a:solidFill>
                <a:latin typeface="Book Antiqua" pitchFamily="18" charset="0"/>
              </a:rPr>
              <a:t>4.5 / 10 km resolution</a:t>
            </a:r>
          </a:p>
        </p:txBody>
      </p:sp>
      <p:sp>
        <p:nvSpPr>
          <p:cNvPr id="12" name="Freeform 11"/>
          <p:cNvSpPr/>
          <p:nvPr/>
        </p:nvSpPr>
        <p:spPr>
          <a:xfrm>
            <a:off x="1600200" y="4343400"/>
            <a:ext cx="854075" cy="849313"/>
          </a:xfrm>
          <a:custGeom>
            <a:avLst/>
            <a:gdLst>
              <a:gd name="connsiteX0" fmla="*/ 641268 w 641268"/>
              <a:gd name="connsiteY0" fmla="*/ 1021278 h 1033154"/>
              <a:gd name="connsiteX1" fmla="*/ 0 w 641268"/>
              <a:gd name="connsiteY1" fmla="*/ 1033154 h 1033154"/>
              <a:gd name="connsiteX2" fmla="*/ 0 w 641268"/>
              <a:gd name="connsiteY2" fmla="*/ 0 h 1033154"/>
            </a:gdLst>
            <a:ahLst/>
            <a:cxnLst>
              <a:cxn ang="0">
                <a:pos x="connsiteX0" y="connsiteY0"/>
              </a:cxn>
              <a:cxn ang="0">
                <a:pos x="connsiteX1" y="connsiteY1"/>
              </a:cxn>
              <a:cxn ang="0">
                <a:pos x="connsiteX2" y="connsiteY2"/>
              </a:cxn>
            </a:cxnLst>
            <a:rect l="l" t="t" r="r" b="b"/>
            <a:pathLst>
              <a:path w="641268" h="1033154">
                <a:moveTo>
                  <a:pt x="641268" y="1021278"/>
                </a:moveTo>
                <a:lnTo>
                  <a:pt x="0" y="1033154"/>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Freeform 12"/>
          <p:cNvSpPr/>
          <p:nvPr/>
        </p:nvSpPr>
        <p:spPr>
          <a:xfrm>
            <a:off x="2286000" y="3124200"/>
            <a:ext cx="119063" cy="1828800"/>
          </a:xfrm>
          <a:custGeom>
            <a:avLst/>
            <a:gdLst>
              <a:gd name="connsiteX0" fmla="*/ 201881 w 201881"/>
              <a:gd name="connsiteY0" fmla="*/ 1828800 h 1828800"/>
              <a:gd name="connsiteX1" fmla="*/ 35626 w 201881"/>
              <a:gd name="connsiteY1" fmla="*/ 1828800 h 1828800"/>
              <a:gd name="connsiteX2" fmla="*/ 0 w 201881"/>
              <a:gd name="connsiteY2" fmla="*/ 0 h 1828800"/>
            </a:gdLst>
            <a:ahLst/>
            <a:cxnLst>
              <a:cxn ang="0">
                <a:pos x="connsiteX0" y="connsiteY0"/>
              </a:cxn>
              <a:cxn ang="0">
                <a:pos x="connsiteX1" y="connsiteY1"/>
              </a:cxn>
              <a:cxn ang="0">
                <a:pos x="connsiteX2" y="connsiteY2"/>
              </a:cxn>
            </a:cxnLst>
            <a:rect l="l" t="t" r="r" b="b"/>
            <a:pathLst>
              <a:path w="201881" h="1828800">
                <a:moveTo>
                  <a:pt x="201881" y="1828800"/>
                </a:moveTo>
                <a:lnTo>
                  <a:pt x="35626" y="1828800"/>
                </a:lnTo>
                <a:lnTo>
                  <a:pt x="0" y="0"/>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0" y="72686"/>
            <a:ext cx="9423323" cy="523220"/>
          </a:xfrm>
          <a:prstGeom prst="rect">
            <a:avLst/>
          </a:prstGeom>
          <a:noFill/>
        </p:spPr>
        <p:txBody>
          <a:bodyPr wrap="square" rtlCol="0">
            <a:spAutoFit/>
          </a:bodyPr>
          <a:lstStyle/>
          <a:p>
            <a:r>
              <a:rPr lang="en-US" sz="2800" i="1" dirty="0" smtClean="0">
                <a:solidFill>
                  <a:srgbClr val="0000FF"/>
                </a:solidFill>
                <a:effectLst>
                  <a:outerShdw blurRad="38100" dist="38100" dir="2700000" algn="tl">
                    <a:srgbClr val="000000">
                      <a:alpha val="43137"/>
                    </a:srgbClr>
                  </a:outerShdw>
                </a:effectLst>
              </a:rPr>
              <a:t>5 wave subdomains embedded in nested WRF run</a:t>
            </a:r>
            <a:endParaRPr lang="en-US" sz="2800" i="1" dirty="0">
              <a:solidFill>
                <a:srgbClr val="0000FF"/>
              </a:solidFill>
              <a:effectLst>
                <a:outerShdw blurRad="38100" dist="38100" dir="2700000" algn="tl">
                  <a:srgbClr val="000000">
                    <a:alpha val="43137"/>
                  </a:srgbClr>
                </a:outerShdw>
              </a:effectLst>
            </a:endParaRPr>
          </a:p>
        </p:txBody>
      </p:sp>
      <p:sp>
        <p:nvSpPr>
          <p:cNvPr id="15" name="Text Box 2057"/>
          <p:cNvSpPr txBox="1">
            <a:spLocks noChangeArrowheads="1"/>
          </p:cNvSpPr>
          <p:nvPr/>
        </p:nvSpPr>
        <p:spPr bwMode="auto">
          <a:xfrm>
            <a:off x="4191000" y="639763"/>
            <a:ext cx="4953001" cy="273921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Ø"/>
            </a:pPr>
            <a:r>
              <a:rPr lang="en-US" sz="2000" dirty="0" smtClean="0"/>
              <a:t>National </a:t>
            </a:r>
            <a:r>
              <a:rPr lang="en-US" sz="2000" dirty="0"/>
              <a:t>Weather Service's (NWS) Weather Research and Forecasting (WRF) Environmental Modeling System (EMS) </a:t>
            </a:r>
          </a:p>
          <a:p>
            <a:pPr marL="342900" indent="-342900">
              <a:spcBef>
                <a:spcPct val="20000"/>
              </a:spcBef>
              <a:buClr>
                <a:srgbClr val="FF0000"/>
              </a:buClr>
              <a:buFont typeface="Wingdings" pitchFamily="2" charset="2"/>
              <a:buChar char="Ø"/>
            </a:pPr>
            <a:r>
              <a:rPr lang="en-US" sz="2000" dirty="0"/>
              <a:t>3 h </a:t>
            </a:r>
            <a:r>
              <a:rPr lang="en-US" sz="2000" dirty="0" smtClean="0"/>
              <a:t>NAM/GFS </a:t>
            </a:r>
            <a:r>
              <a:rPr lang="en-US" sz="2000" dirty="0"/>
              <a:t>forecasts used for LBCs</a:t>
            </a:r>
          </a:p>
          <a:p>
            <a:pPr marL="342900" indent="-342900">
              <a:spcBef>
                <a:spcPct val="20000"/>
              </a:spcBef>
              <a:buClr>
                <a:srgbClr val="FF0000"/>
              </a:buClr>
              <a:buFont typeface="Wingdings" pitchFamily="2" charset="2"/>
              <a:buChar char="Ø"/>
            </a:pPr>
            <a:r>
              <a:rPr lang="en-US" sz="2000" dirty="0"/>
              <a:t>0 h </a:t>
            </a:r>
            <a:r>
              <a:rPr lang="en-US" sz="2000" dirty="0" smtClean="0"/>
              <a:t>NAM/GFS </a:t>
            </a:r>
            <a:r>
              <a:rPr lang="en-US" sz="2000" dirty="0"/>
              <a:t>used for ICs</a:t>
            </a:r>
          </a:p>
          <a:p>
            <a:pPr marL="342900" indent="-342900">
              <a:spcBef>
                <a:spcPct val="20000"/>
              </a:spcBef>
              <a:buClr>
                <a:srgbClr val="FF0000"/>
              </a:buClr>
              <a:buFont typeface="Wingdings" pitchFamily="2" charset="2"/>
              <a:buChar char="Ø"/>
            </a:pPr>
            <a:r>
              <a:rPr lang="en-US" sz="2000" dirty="0"/>
              <a:t>Full model dynamics and physics</a:t>
            </a:r>
          </a:p>
        </p:txBody>
      </p:sp>
      <p:grpSp>
        <p:nvGrpSpPr>
          <p:cNvPr id="16" name="Group 2062"/>
          <p:cNvGrpSpPr>
            <a:grpSpLocks/>
          </p:cNvGrpSpPr>
          <p:nvPr/>
        </p:nvGrpSpPr>
        <p:grpSpPr bwMode="auto">
          <a:xfrm>
            <a:off x="0" y="5617368"/>
            <a:ext cx="5410200" cy="1200150"/>
            <a:chOff x="2011" y="3720"/>
            <a:chExt cx="3408" cy="756"/>
          </a:xfrm>
        </p:grpSpPr>
        <p:sp>
          <p:nvSpPr>
            <p:cNvPr id="17" name="Line 2064"/>
            <p:cNvSpPr>
              <a:spLocks noChangeShapeType="1"/>
            </p:cNvSpPr>
            <p:nvPr/>
          </p:nvSpPr>
          <p:spPr bwMode="auto">
            <a:xfrm>
              <a:off x="2353" y="3875"/>
              <a:ext cx="0" cy="319"/>
            </a:xfrm>
            <a:prstGeom prst="line">
              <a:avLst/>
            </a:prstGeom>
            <a:noFill/>
            <a:ln w="25400">
              <a:solidFill>
                <a:srgbClr val="0000FF"/>
              </a:solidFill>
              <a:round/>
              <a:headEnd/>
              <a:tailEnd/>
            </a:ln>
          </p:spPr>
          <p:txBody>
            <a:bodyPr/>
            <a:lstStyle/>
            <a:p>
              <a:endParaRPr lang="en-US" dirty="0"/>
            </a:p>
          </p:txBody>
        </p:sp>
        <p:sp>
          <p:nvSpPr>
            <p:cNvPr id="18" name="Text Box 2070"/>
            <p:cNvSpPr txBox="1">
              <a:spLocks noChangeArrowheads="1"/>
            </p:cNvSpPr>
            <p:nvPr/>
          </p:nvSpPr>
          <p:spPr bwMode="auto">
            <a:xfrm>
              <a:off x="2587" y="3720"/>
              <a:ext cx="2832" cy="330"/>
            </a:xfrm>
            <a:prstGeom prst="rect">
              <a:avLst/>
            </a:prstGeom>
            <a:noFill/>
            <a:ln w="9525">
              <a:noFill/>
              <a:miter lim="800000"/>
              <a:headEnd/>
              <a:tailEnd/>
            </a:ln>
          </p:spPr>
          <p:txBody>
            <a:bodyPr>
              <a:spAutoFit/>
            </a:bodyPr>
            <a:lstStyle/>
            <a:p>
              <a:pPr>
                <a:spcBef>
                  <a:spcPct val="50000"/>
                </a:spcBef>
              </a:pPr>
              <a:r>
                <a:rPr lang="en-US" sz="2800" dirty="0">
                  <a:solidFill>
                    <a:srgbClr val="FFC000"/>
                  </a:solidFill>
                  <a:latin typeface="Calibri" pitchFamily="34" charset="0"/>
                </a:rPr>
                <a:t>48 h WRF-EMS simulation</a:t>
              </a:r>
            </a:p>
          </p:txBody>
        </p:sp>
        <p:sp>
          <p:nvSpPr>
            <p:cNvPr id="19" name="Text Box 2072"/>
            <p:cNvSpPr txBox="1">
              <a:spLocks noChangeArrowheads="1"/>
            </p:cNvSpPr>
            <p:nvPr/>
          </p:nvSpPr>
          <p:spPr bwMode="auto">
            <a:xfrm>
              <a:off x="2011" y="4146"/>
              <a:ext cx="1008" cy="330"/>
            </a:xfrm>
            <a:prstGeom prst="rect">
              <a:avLst/>
            </a:prstGeom>
            <a:noFill/>
            <a:ln w="9525">
              <a:noFill/>
              <a:miter lim="800000"/>
              <a:headEnd/>
              <a:tailEnd/>
            </a:ln>
          </p:spPr>
          <p:txBody>
            <a:bodyPr>
              <a:spAutoFit/>
            </a:bodyPr>
            <a:lstStyle/>
            <a:p>
              <a:pPr>
                <a:spcBef>
                  <a:spcPct val="50000"/>
                </a:spcBef>
              </a:pPr>
              <a:r>
                <a:rPr lang="en-US" sz="2800" dirty="0">
                  <a:solidFill>
                    <a:srgbClr val="FF0000"/>
                  </a:solidFill>
                  <a:latin typeface="Calibri" pitchFamily="34" charset="0"/>
                </a:rPr>
                <a:t>00 UTC</a:t>
              </a:r>
            </a:p>
          </p:txBody>
        </p:sp>
      </p:grpSp>
      <p:cxnSp>
        <p:nvCxnSpPr>
          <p:cNvPr id="20" name="Straight Arrow Connector 19"/>
          <p:cNvCxnSpPr/>
          <p:nvPr/>
        </p:nvCxnSpPr>
        <p:spPr>
          <a:xfrm>
            <a:off x="547688" y="6123781"/>
            <a:ext cx="4830762" cy="1587"/>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15963" y="6255543"/>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1023145" y="6261099"/>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1325563" y="6252368"/>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1624807" y="6257924"/>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1920082" y="6253162"/>
            <a:ext cx="209550" cy="15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2228057" y="6257924"/>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2529682" y="6249987"/>
            <a:ext cx="209550" cy="15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2828926" y="6255543"/>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59920" y="6257924"/>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3467101" y="6263480"/>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3768726" y="6255543"/>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4069557" y="6261099"/>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4414045" y="6261099"/>
            <a:ext cx="207962"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4714876" y="6252368"/>
            <a:ext cx="209550" cy="3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5014913" y="6258718"/>
            <a:ext cx="20796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2"/>
          <p:cNvSpPr txBox="1">
            <a:spLocks noChangeArrowheads="1"/>
          </p:cNvSpPr>
          <p:nvPr/>
        </p:nvSpPr>
        <p:spPr bwMode="auto">
          <a:xfrm>
            <a:off x="2093913" y="6365081"/>
            <a:ext cx="1965325" cy="461962"/>
          </a:xfrm>
          <a:prstGeom prst="rect">
            <a:avLst/>
          </a:prstGeom>
          <a:noFill/>
          <a:ln w="9525">
            <a:noFill/>
            <a:miter lim="800000"/>
            <a:headEnd/>
            <a:tailEnd/>
          </a:ln>
        </p:spPr>
        <p:txBody>
          <a:bodyPr wrap="none">
            <a:spAutoFit/>
          </a:bodyPr>
          <a:lstStyle/>
          <a:p>
            <a:r>
              <a:rPr lang="en-US" sz="2400" dirty="0">
                <a:solidFill>
                  <a:srgbClr val="FFFF00"/>
                </a:solidFill>
              </a:rPr>
              <a:t>hourly output</a:t>
            </a:r>
          </a:p>
        </p:txBody>
      </p:sp>
    </p:spTree>
    <p:extLst>
      <p:ext uri="{BB962C8B-B14F-4D97-AF65-F5344CB8AC3E}">
        <p14:creationId xmlns:p14="http://schemas.microsoft.com/office/powerpoint/2010/main" val="3166292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837337"/>
            <a:ext cx="8583930" cy="2862322"/>
          </a:xfrm>
          <a:prstGeom prst="rect">
            <a:avLst/>
          </a:prstGeom>
        </p:spPr>
        <p:txBody>
          <a:bodyPr wrap="square">
            <a:spAutoFit/>
          </a:bodyPr>
          <a:lstStyle/>
          <a:p>
            <a:pPr lvl="0"/>
            <a:endParaRPr lang="en-US" dirty="0"/>
          </a:p>
          <a:p>
            <a:pPr lvl="0" algn="just"/>
            <a:r>
              <a:rPr lang="en-US" dirty="0"/>
              <a:t>Sometimes a fast ramp up of wave heights over a short forecast period (related to high resolution RTOFS currents</a:t>
            </a:r>
            <a:r>
              <a:rPr lang="en-US" dirty="0" smtClean="0"/>
              <a:t>?)</a:t>
            </a:r>
          </a:p>
          <a:p>
            <a:pPr lvl="0" algn="just"/>
            <a:endParaRPr lang="en-US" dirty="0"/>
          </a:p>
          <a:p>
            <a:pPr lvl="0" algn="just"/>
            <a:r>
              <a:rPr lang="en-US" dirty="0"/>
              <a:t>NWS added comments to the  runtime script regarding the ‘grid flipping’ setting  which will make the flip/no flip option clearer. The grid flip option changes the forcing boundary to the opposite side of the domain for offshore flow. </a:t>
            </a:r>
            <a:endParaRPr lang="en-US" dirty="0" smtClean="0"/>
          </a:p>
          <a:p>
            <a:pPr lvl="0" algn="just"/>
            <a:endParaRPr lang="en-US" dirty="0"/>
          </a:p>
          <a:p>
            <a:pPr lvl="0" algn="just"/>
            <a:endParaRPr lang="en-US" dirty="0"/>
          </a:p>
        </p:txBody>
      </p:sp>
      <p:sp>
        <p:nvSpPr>
          <p:cNvPr id="5" name="Rectangle 4"/>
          <p:cNvSpPr/>
          <p:nvPr/>
        </p:nvSpPr>
        <p:spPr>
          <a:xfrm>
            <a:off x="115277" y="238243"/>
            <a:ext cx="5087436" cy="584775"/>
          </a:xfrm>
          <a:prstGeom prst="rect">
            <a:avLst/>
          </a:prstGeom>
        </p:spPr>
        <p:txBody>
          <a:bodyPr wrap="square">
            <a:spAutoFit/>
          </a:bodyPr>
          <a:lstStyle/>
          <a:p>
            <a:pPr lvl="0"/>
            <a:r>
              <a:rPr lang="en-US" sz="3200" i="1" dirty="0" smtClean="0">
                <a:solidFill>
                  <a:srgbClr val="0000FF"/>
                </a:solidFill>
                <a:effectLst>
                  <a:outerShdw blurRad="38100" dist="38100" dir="2700000" algn="tl">
                    <a:srgbClr val="000000">
                      <a:alpha val="43137"/>
                    </a:srgbClr>
                  </a:outerShdw>
                </a:effectLst>
              </a:rPr>
              <a:t>Issues/Problems/Fixes:</a:t>
            </a:r>
            <a:endParaRPr lang="en-US" sz="3200" i="1" dirty="0">
              <a:solidFill>
                <a:srgbClr val="0000FF"/>
              </a:solidFill>
              <a:effectLst>
                <a:outerShdw blurRad="38100" dist="38100" dir="2700000" algn="tl">
                  <a:srgbClr val="000000">
                    <a:alpha val="43137"/>
                  </a:srgbClr>
                </a:outerShdw>
              </a:effectLst>
            </a:endParaRPr>
          </a:p>
        </p:txBody>
      </p:sp>
      <p:pic>
        <p:nvPicPr>
          <p:cNvPr id="13314" name="Picture 2" descr="MLB_FIT_WABED4_APR042011"/>
          <p:cNvPicPr>
            <a:picLocks noChangeAspect="1" noChangeArrowheads="1"/>
          </p:cNvPicPr>
          <p:nvPr/>
        </p:nvPicPr>
        <p:blipFill>
          <a:blip r:embed="rId2">
            <a:extLst>
              <a:ext uri="{28A0092B-C50C-407E-A947-70E740481C1C}">
                <a14:useLocalDpi xmlns:a14="http://schemas.microsoft.com/office/drawing/2010/main" val="0"/>
              </a:ext>
            </a:extLst>
          </a:blip>
          <a:srcRect r="6416"/>
          <a:stretch>
            <a:fillRect/>
          </a:stretch>
        </p:blipFill>
        <p:spPr bwMode="auto">
          <a:xfrm>
            <a:off x="5202713" y="2913063"/>
            <a:ext cx="363061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74920" y="6031697"/>
            <a:ext cx="4069080" cy="646331"/>
          </a:xfrm>
          <a:prstGeom prst="rect">
            <a:avLst/>
          </a:prstGeom>
        </p:spPr>
        <p:txBody>
          <a:bodyPr wrap="square">
            <a:spAutoFit/>
          </a:bodyPr>
          <a:lstStyle/>
          <a:p>
            <a:r>
              <a:rPr lang="en-US" dirty="0"/>
              <a:t>RTOFS 00 UTC surface analysis currents valid 4 </a:t>
            </a:r>
            <a:r>
              <a:rPr lang="en-US" dirty="0" smtClean="0"/>
              <a:t>April </a:t>
            </a:r>
            <a:r>
              <a:rPr lang="en-US" dirty="0"/>
              <a:t>2011. </a:t>
            </a:r>
          </a:p>
        </p:txBody>
      </p:sp>
    </p:spTree>
    <p:extLst>
      <p:ext uri="{BB962C8B-B14F-4D97-AF65-F5344CB8AC3E}">
        <p14:creationId xmlns:p14="http://schemas.microsoft.com/office/powerpoint/2010/main" val="576464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063" y="1062990"/>
            <a:ext cx="5737860" cy="4502377"/>
          </a:xfrm>
          <a:prstGeom prst="rect">
            <a:avLst/>
          </a:prstGeom>
          <a:noFill/>
          <a:ln>
            <a:noFill/>
          </a:ln>
        </p:spPr>
      </p:pic>
      <p:sp>
        <p:nvSpPr>
          <p:cNvPr id="6" name="Title 1"/>
          <p:cNvSpPr txBox="1">
            <a:spLocks/>
          </p:cNvSpPr>
          <p:nvPr/>
        </p:nvSpPr>
        <p:spPr>
          <a:xfrm>
            <a:off x="0" y="0"/>
            <a:ext cx="8183880" cy="632460"/>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b="0" i="1" dirty="0" smtClean="0">
                <a:solidFill>
                  <a:srgbClr val="0000FF"/>
                </a:solidFill>
              </a:rPr>
              <a:t>Wave Climate?</a:t>
            </a:r>
            <a:endParaRPr lang="en-US" b="0" i="1" dirty="0">
              <a:solidFill>
                <a:srgbClr val="0000FF"/>
              </a:solidFill>
            </a:endParaRPr>
          </a:p>
        </p:txBody>
      </p:sp>
      <p:pic>
        <p:nvPicPr>
          <p:cNvPr id="10242" name="Picture 2" descr="grids1-12google"/>
          <p:cNvPicPr>
            <a:picLocks noChangeAspect="1" noChangeArrowheads="1"/>
          </p:cNvPicPr>
          <p:nvPr/>
        </p:nvPicPr>
        <p:blipFill>
          <a:blip r:embed="rId3">
            <a:extLst>
              <a:ext uri="{28A0092B-C50C-407E-A947-70E740481C1C}">
                <a14:useLocalDpi xmlns:a14="http://schemas.microsoft.com/office/drawing/2010/main" val="0"/>
              </a:ext>
            </a:extLst>
          </a:blip>
          <a:srcRect l="17856" r="21474" b="12755"/>
          <a:stretch>
            <a:fillRect/>
          </a:stretch>
        </p:blipFill>
        <p:spPr bwMode="auto">
          <a:xfrm>
            <a:off x="183198" y="1687784"/>
            <a:ext cx="2778125"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651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966"/>
          <a:stretch/>
        </p:blipFill>
        <p:spPr>
          <a:xfrm>
            <a:off x="1162050" y="847248"/>
            <a:ext cx="6819900" cy="491204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966"/>
          <a:stretch/>
        </p:blipFill>
        <p:spPr>
          <a:xfrm>
            <a:off x="1162050" y="847247"/>
            <a:ext cx="6819900" cy="4912043"/>
          </a:xfrm>
          <a:prstGeom prst="rect">
            <a:avLst/>
          </a:prstGeom>
        </p:spPr>
      </p:pic>
      <p:sp>
        <p:nvSpPr>
          <p:cNvPr id="7" name="Title 1"/>
          <p:cNvSpPr>
            <a:spLocks noGrp="1"/>
          </p:cNvSpPr>
          <p:nvPr>
            <p:ph type="title"/>
          </p:nvPr>
        </p:nvSpPr>
        <p:spPr>
          <a:xfrm>
            <a:off x="0" y="0"/>
            <a:ext cx="9144000" cy="1074420"/>
          </a:xfrm>
        </p:spPr>
        <p:txBody>
          <a:bodyPr>
            <a:normAutofit fontScale="90000"/>
          </a:bodyPr>
          <a:lstStyle/>
          <a:p>
            <a:r>
              <a:rPr lang="en-US" b="0" i="1" dirty="0">
                <a:solidFill>
                  <a:srgbClr val="0000FF"/>
                </a:solidFill>
              </a:rPr>
              <a:t/>
            </a:r>
            <a:br>
              <a:rPr lang="en-US" b="0" i="1" dirty="0">
                <a:solidFill>
                  <a:srgbClr val="0000FF"/>
                </a:solidFill>
              </a:rPr>
            </a:br>
            <a:endParaRPr lang="en-US" b="0" i="1" dirty="0">
              <a:solidFill>
                <a:srgbClr val="0000FF"/>
              </a:solidFill>
            </a:endParaRPr>
          </a:p>
        </p:txBody>
      </p:sp>
      <p:sp>
        <p:nvSpPr>
          <p:cNvPr id="6" name="Rectangle 5"/>
          <p:cNvSpPr/>
          <p:nvPr/>
        </p:nvSpPr>
        <p:spPr>
          <a:xfrm>
            <a:off x="1162050" y="5880200"/>
            <a:ext cx="7932420" cy="461665"/>
          </a:xfrm>
          <a:prstGeom prst="rect">
            <a:avLst/>
          </a:prstGeom>
        </p:spPr>
        <p:txBody>
          <a:bodyPr wrap="square">
            <a:spAutoFit/>
          </a:bodyPr>
          <a:lstStyle/>
          <a:p>
            <a:r>
              <a:rPr lang="en-US" sz="2400" i="1" dirty="0"/>
              <a:t>9-year Wave climatology Summer/Spring</a:t>
            </a:r>
            <a:endParaRPr lang="en-US" sz="2400" dirty="0"/>
          </a:p>
        </p:txBody>
      </p:sp>
      <p:sp>
        <p:nvSpPr>
          <p:cNvPr id="8" name="Title 1"/>
          <p:cNvSpPr txBox="1">
            <a:spLocks/>
          </p:cNvSpPr>
          <p:nvPr/>
        </p:nvSpPr>
        <p:spPr>
          <a:xfrm>
            <a:off x="0" y="8504"/>
            <a:ext cx="8183880" cy="632460"/>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b="0" i="1" dirty="0" smtClean="0">
                <a:solidFill>
                  <a:srgbClr val="0000FF"/>
                </a:solidFill>
              </a:rPr>
              <a:t>Wave Climate</a:t>
            </a:r>
            <a:endParaRPr lang="en-US" b="0" i="1" dirty="0">
              <a:solidFill>
                <a:srgbClr val="0000FF"/>
              </a:solidFill>
            </a:endParaRPr>
          </a:p>
        </p:txBody>
      </p:sp>
    </p:spTree>
    <p:extLst>
      <p:ext uri="{BB962C8B-B14F-4D97-AF65-F5344CB8AC3E}">
        <p14:creationId xmlns:p14="http://schemas.microsoft.com/office/powerpoint/2010/main" val="12920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p:nvPr/>
        </p:nvPicPr>
        <p:blipFill rotWithShape="1">
          <a:blip r:embed="rId3" cstate="print"/>
          <a:srcRect l="13332" t="18548" r="3363" b="11467"/>
          <a:stretch/>
        </p:blipFill>
        <p:spPr bwMode="auto">
          <a:xfrm>
            <a:off x="422910" y="1474471"/>
            <a:ext cx="2606040" cy="219991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506306" y="4661652"/>
            <a:ext cx="4965413" cy="646331"/>
          </a:xfrm>
          <a:prstGeom prst="rect">
            <a:avLst/>
          </a:prstGeom>
        </p:spPr>
        <p:txBody>
          <a:bodyPr wrap="square">
            <a:spAutoFit/>
          </a:bodyPr>
          <a:lstStyle/>
          <a:p>
            <a:pPr algn="just"/>
            <a:r>
              <a:rPr lang="en-US" dirty="0" smtClean="0"/>
              <a:t>48 h CMS wave height </a:t>
            </a:r>
            <a:r>
              <a:rPr lang="en-US" dirty="0"/>
              <a:t>(m) forecast </a:t>
            </a:r>
            <a:r>
              <a:rPr lang="en-US" dirty="0" smtClean="0"/>
              <a:t>initialized  00 UTC 18 July2011. </a:t>
            </a:r>
            <a:endParaRPr lang="en-US" dirty="0"/>
          </a:p>
        </p:txBody>
      </p:sp>
      <p:sp>
        <p:nvSpPr>
          <p:cNvPr id="6" name="Title 1"/>
          <p:cNvSpPr>
            <a:spLocks noGrp="1"/>
          </p:cNvSpPr>
          <p:nvPr>
            <p:ph type="title"/>
          </p:nvPr>
        </p:nvSpPr>
        <p:spPr>
          <a:xfrm>
            <a:off x="0" y="0"/>
            <a:ext cx="8183880" cy="632460"/>
          </a:xfrm>
        </p:spPr>
        <p:txBody>
          <a:bodyPr>
            <a:normAutofit fontScale="90000"/>
          </a:bodyPr>
          <a:lstStyle/>
          <a:p>
            <a:r>
              <a:rPr lang="en-US" b="0" i="1" dirty="0" smtClean="0">
                <a:solidFill>
                  <a:srgbClr val="0000FF"/>
                </a:solidFill>
              </a:rPr>
              <a:t>Questions?</a:t>
            </a:r>
            <a:endParaRPr lang="en-US" b="0" i="1" dirty="0">
              <a:solidFill>
                <a:srgbClr val="0000FF"/>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589" y="946251"/>
            <a:ext cx="4815840" cy="3611880"/>
          </a:xfrm>
          <a:prstGeom prst="rect">
            <a:avLst/>
          </a:prstGeom>
        </p:spPr>
      </p:pic>
      <p:sp>
        <p:nvSpPr>
          <p:cNvPr id="8" name="Rectangle 7"/>
          <p:cNvSpPr/>
          <p:nvPr/>
        </p:nvSpPr>
        <p:spPr>
          <a:xfrm>
            <a:off x="228600" y="3969156"/>
            <a:ext cx="2914650" cy="1200329"/>
          </a:xfrm>
          <a:prstGeom prst="rect">
            <a:avLst/>
          </a:prstGeom>
        </p:spPr>
        <p:txBody>
          <a:bodyPr wrap="square">
            <a:spAutoFit/>
          </a:bodyPr>
          <a:lstStyle/>
          <a:p>
            <a:pPr algn="just"/>
            <a:r>
              <a:rPr lang="en-US" dirty="0" smtClean="0"/>
              <a:t>Wave rose </a:t>
            </a:r>
            <a:r>
              <a:rPr lang="en-US" dirty="0"/>
              <a:t>for hindcast CMS-Wave generated H</a:t>
            </a:r>
            <a:r>
              <a:rPr lang="en-US" baseline="-25000" dirty="0"/>
              <a:t>s</a:t>
            </a:r>
            <a:r>
              <a:rPr lang="en-US" dirty="0"/>
              <a:t> at </a:t>
            </a:r>
            <a:r>
              <a:rPr lang="en-US" dirty="0" smtClean="0"/>
              <a:t>buoy </a:t>
            </a:r>
            <a:r>
              <a:rPr lang="en-US" dirty="0"/>
              <a:t>41113 </a:t>
            </a:r>
            <a:r>
              <a:rPr lang="en-US" dirty="0" smtClean="0"/>
              <a:t>for </a:t>
            </a:r>
            <a:r>
              <a:rPr lang="en-US" dirty="0"/>
              <a:t>2006-2007. </a:t>
            </a:r>
          </a:p>
        </p:txBody>
      </p:sp>
      <p:sp>
        <p:nvSpPr>
          <p:cNvPr id="9" name="Rectangle 8"/>
          <p:cNvSpPr/>
          <p:nvPr/>
        </p:nvSpPr>
        <p:spPr>
          <a:xfrm>
            <a:off x="3931920" y="6435804"/>
            <a:ext cx="5212080" cy="369332"/>
          </a:xfrm>
          <a:prstGeom prst="rect">
            <a:avLst/>
          </a:prstGeom>
          <a:solidFill>
            <a:schemeClr val="bg2"/>
          </a:solidFill>
        </p:spPr>
        <p:txBody>
          <a:bodyPr wrap="square">
            <a:spAutoFit/>
          </a:bodyPr>
          <a:lstStyle/>
          <a:p>
            <a:r>
              <a:rPr lang="en-US" u="sng" dirty="0">
                <a:hlinkClick r:id="rId5"/>
              </a:rPr>
              <a:t>http://my.fit.edu/wx_fit/?</a:t>
            </a:r>
            <a:r>
              <a:rPr lang="en-US" u="sng" dirty="0" smtClean="0">
                <a:hlinkClick r:id="rId5"/>
              </a:rPr>
              <a:t>q=obs/cmswave</a:t>
            </a:r>
            <a:endParaRPr lang="en-US" dirty="0"/>
          </a:p>
        </p:txBody>
      </p:sp>
    </p:spTree>
    <p:extLst>
      <p:ext uri="{BB962C8B-B14F-4D97-AF65-F5344CB8AC3E}">
        <p14:creationId xmlns:p14="http://schemas.microsoft.com/office/powerpoint/2010/main" val="3166292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lum bright="40000" contrast="-70000"/>
          </a:blip>
          <a:srcRect/>
          <a:stretch>
            <a:fillRect/>
          </a:stretch>
        </p:blipFill>
        <p:spPr bwMode="auto">
          <a:xfrm>
            <a:off x="492125" y="722313"/>
            <a:ext cx="7356475" cy="5678487"/>
          </a:xfrm>
          <a:prstGeom prst="rect">
            <a:avLst/>
          </a:prstGeom>
          <a:noFill/>
          <a:ln w="31750">
            <a:noFill/>
            <a:miter lim="800000"/>
            <a:headEnd/>
            <a:tailEnd type="none" w="lg" len="lg"/>
          </a:ln>
        </p:spPr>
      </p:pic>
      <p:grpSp>
        <p:nvGrpSpPr>
          <p:cNvPr id="10" name="Group 5"/>
          <p:cNvGrpSpPr>
            <a:grpSpLocks/>
          </p:cNvGrpSpPr>
          <p:nvPr/>
        </p:nvGrpSpPr>
        <p:grpSpPr bwMode="auto">
          <a:xfrm>
            <a:off x="0" y="0"/>
            <a:ext cx="9144000" cy="6435736"/>
            <a:chOff x="-144" y="0"/>
            <a:chExt cx="5760" cy="4054"/>
          </a:xfrm>
        </p:grpSpPr>
        <p:sp>
          <p:nvSpPr>
            <p:cNvPr id="11" name="Text Box 6"/>
            <p:cNvSpPr txBox="1">
              <a:spLocks noChangeArrowheads="1"/>
            </p:cNvSpPr>
            <p:nvPr/>
          </p:nvSpPr>
          <p:spPr bwMode="auto">
            <a:xfrm>
              <a:off x="-144" y="0"/>
              <a:ext cx="5760" cy="330"/>
            </a:xfrm>
            <a:prstGeom prst="rect">
              <a:avLst/>
            </a:prstGeom>
            <a:noFill/>
            <a:ln w="9525">
              <a:noFill/>
              <a:miter lim="800000"/>
              <a:headEnd/>
              <a:tailEnd/>
            </a:ln>
            <a:effectLst/>
          </p:spPr>
          <p:txBody>
            <a:bodyPr>
              <a:spAutoFit/>
            </a:bodyPr>
            <a:lstStyle/>
            <a:p>
              <a:pPr eaLnBrk="0" hangingPunct="0">
                <a:defRPr/>
              </a:pPr>
              <a:r>
                <a:rPr lang="en-US" sz="2800" i="1" dirty="0">
                  <a:solidFill>
                    <a:srgbClr val="0000FF"/>
                  </a:solidFill>
                  <a:effectLst>
                    <a:outerShdw blurRad="50800" dist="38100" dir="2700000" algn="tl" rotWithShape="0">
                      <a:prstClr val="black">
                        <a:alpha val="40000"/>
                      </a:prstClr>
                    </a:outerShdw>
                  </a:effectLst>
                  <a:latin typeface="+mn-lt"/>
                </a:rPr>
                <a:t>Wave </a:t>
              </a:r>
              <a:r>
                <a:rPr lang="en-US" sz="2800" i="1" dirty="0" smtClean="0">
                  <a:solidFill>
                    <a:srgbClr val="0000FF"/>
                  </a:solidFill>
                  <a:effectLst>
                    <a:outerShdw blurRad="50800" dist="38100" dir="2700000" algn="tl" rotWithShape="0">
                      <a:prstClr val="black">
                        <a:alpha val="40000"/>
                      </a:prstClr>
                    </a:outerShdw>
                  </a:effectLst>
                  <a:latin typeface="+mn-lt"/>
                </a:rPr>
                <a:t>Model (100 m resolution)</a:t>
              </a:r>
              <a:endParaRPr lang="en-US" sz="2800" dirty="0">
                <a:solidFill>
                  <a:srgbClr val="0000FF"/>
                </a:solidFill>
                <a:effectLst>
                  <a:outerShdw blurRad="50800" dist="38100" dir="2700000" algn="tl" rotWithShape="0">
                    <a:prstClr val="black">
                      <a:alpha val="40000"/>
                    </a:prstClr>
                  </a:outerShdw>
                </a:effectLst>
                <a:latin typeface="+mn-lt"/>
              </a:endParaRPr>
            </a:p>
          </p:txBody>
        </p:sp>
        <p:sp>
          <p:nvSpPr>
            <p:cNvPr id="12" name="Rectangle 7"/>
            <p:cNvSpPr>
              <a:spLocks noChangeArrowheads="1"/>
            </p:cNvSpPr>
            <p:nvPr/>
          </p:nvSpPr>
          <p:spPr bwMode="auto">
            <a:xfrm>
              <a:off x="140" y="477"/>
              <a:ext cx="5207" cy="3577"/>
            </a:xfrm>
            <a:prstGeom prst="rect">
              <a:avLst/>
            </a:prstGeom>
            <a:noFill/>
            <a:ln w="9525">
              <a:noFill/>
              <a:miter lim="800000"/>
              <a:headEnd/>
              <a:tailEnd/>
            </a:ln>
          </p:spPr>
          <p:txBody>
            <a:bodyPr wrap="square">
              <a:spAutoFit/>
            </a:bodyPr>
            <a:lstStyle/>
            <a:p>
              <a:pPr>
                <a:defRPr/>
              </a:pPr>
              <a:r>
                <a:rPr lang="en-US" sz="2400" i="1" dirty="0">
                  <a:effectLst>
                    <a:outerShdw blurRad="50800" dist="38100" dir="2700000" algn="tl" rotWithShape="0">
                      <a:prstClr val="black">
                        <a:alpha val="40000"/>
                      </a:prstClr>
                    </a:outerShdw>
                  </a:effectLst>
                </a:rPr>
                <a:t>Coastal Modeling System (CMS)-WAVE </a:t>
              </a:r>
            </a:p>
            <a:p>
              <a:pPr>
                <a:defRPr/>
              </a:pPr>
              <a:endParaRPr lang="en-US" sz="2400" i="1" dirty="0">
                <a:effectLst>
                  <a:outerShdw blurRad="50800" dist="38100" dir="2700000" algn="tl" rotWithShape="0">
                    <a:prstClr val="black">
                      <a:alpha val="40000"/>
                    </a:prstClr>
                  </a:outerShdw>
                </a:effectLst>
              </a:endParaRPr>
            </a:p>
            <a:p>
              <a:pPr>
                <a:defRPr/>
              </a:pPr>
              <a:r>
                <a:rPr lang="en-US" sz="2400" dirty="0"/>
                <a:t>Based on  WABED </a:t>
              </a:r>
              <a:r>
                <a:rPr lang="en-US" sz="2000" i="1" dirty="0"/>
                <a:t>(</a:t>
              </a:r>
              <a:r>
                <a:rPr lang="en-US" sz="2000" b="1" i="1" dirty="0"/>
                <a:t>W</a:t>
              </a:r>
              <a:r>
                <a:rPr lang="en-US" sz="2000" i="1" dirty="0"/>
                <a:t>ave-</a:t>
              </a:r>
              <a:r>
                <a:rPr lang="en-US" sz="2000" b="1" i="1" dirty="0"/>
                <a:t>A</a:t>
              </a:r>
              <a:r>
                <a:rPr lang="en-US" sz="2000" i="1" dirty="0"/>
                <a:t>ction </a:t>
              </a:r>
              <a:r>
                <a:rPr lang="en-US" sz="2000" b="1" i="1" dirty="0"/>
                <a:t>B</a:t>
              </a:r>
              <a:r>
                <a:rPr lang="en-US" sz="2000" i="1" dirty="0"/>
                <a:t>alance </a:t>
              </a:r>
              <a:r>
                <a:rPr lang="en-US" sz="2000" b="1" i="1" dirty="0"/>
                <a:t>E</a:t>
              </a:r>
              <a:r>
                <a:rPr lang="en-US" sz="2000" i="1" dirty="0"/>
                <a:t>quation and </a:t>
              </a:r>
              <a:r>
                <a:rPr lang="en-US" sz="2000" b="1" i="1" dirty="0"/>
                <a:t>D</a:t>
              </a:r>
              <a:r>
                <a:rPr lang="en-US" sz="2000" i="1" dirty="0"/>
                <a:t>iffraction model, Mase et al. 2005) </a:t>
              </a:r>
            </a:p>
            <a:p>
              <a:pPr algn="just">
                <a:lnSpc>
                  <a:spcPct val="75000"/>
                </a:lnSpc>
                <a:spcAft>
                  <a:spcPts val="600"/>
                </a:spcAft>
                <a:defRPr/>
              </a:pPr>
              <a:endParaRPr lang="en-US" sz="2000" i="1" dirty="0"/>
            </a:p>
            <a:p>
              <a:pPr>
                <a:lnSpc>
                  <a:spcPct val="75000"/>
                </a:lnSpc>
                <a:spcAft>
                  <a:spcPts val="600"/>
                </a:spcAft>
                <a:defRPr/>
              </a:pPr>
              <a:r>
                <a:rPr lang="en-US" sz="2400" dirty="0"/>
                <a:t>Employs a forward-marching, </a:t>
              </a:r>
              <a:r>
                <a:rPr lang="en-US" sz="2400" dirty="0" smtClean="0"/>
                <a:t>finite-difference method </a:t>
              </a:r>
              <a:r>
                <a:rPr lang="en-US" sz="2400" dirty="0"/>
                <a:t>to solve the wave action conservation equation. </a:t>
              </a:r>
            </a:p>
            <a:p>
              <a:pPr>
                <a:defRPr/>
              </a:pPr>
              <a:endParaRPr lang="en-US" sz="2400" dirty="0"/>
            </a:p>
            <a:p>
              <a:pPr>
                <a:defRPr/>
              </a:pPr>
              <a:r>
                <a:rPr lang="en-US" sz="2400" b="1" dirty="0"/>
                <a:t>Capabilities</a:t>
              </a:r>
            </a:p>
            <a:p>
              <a:pPr>
                <a:buFontTx/>
                <a:buChar char="•"/>
                <a:defRPr/>
              </a:pPr>
              <a:r>
                <a:rPr lang="en-US" sz="2400" dirty="0"/>
                <a:t> wind input, shoaling, refraction</a:t>
              </a:r>
            </a:p>
            <a:p>
              <a:pPr>
                <a:buFontTx/>
                <a:buChar char="•"/>
                <a:defRPr/>
              </a:pPr>
              <a:r>
                <a:rPr lang="en-US" sz="2400" dirty="0"/>
                <a:t> diffraction </a:t>
              </a:r>
            </a:p>
            <a:p>
              <a:pPr>
                <a:buFontTx/>
                <a:buChar char="•"/>
                <a:defRPr/>
              </a:pPr>
              <a:r>
                <a:rPr lang="en-US" sz="2400" dirty="0"/>
                <a:t> dissipation</a:t>
              </a:r>
            </a:p>
            <a:p>
              <a:pPr>
                <a:buFontTx/>
                <a:buChar char="•"/>
                <a:defRPr/>
              </a:pPr>
              <a:r>
                <a:rPr lang="en-US" sz="2400" dirty="0"/>
                <a:t> wave-current interaction</a:t>
              </a:r>
            </a:p>
            <a:p>
              <a:pPr>
                <a:buFontTx/>
                <a:buChar char="•"/>
                <a:defRPr/>
              </a:pPr>
              <a:r>
                <a:rPr lang="en-US" sz="2400" dirty="0"/>
                <a:t> adjustable friction factor</a:t>
              </a:r>
            </a:p>
            <a:p>
              <a:pPr>
                <a:buFontTx/>
                <a:buChar char="•"/>
                <a:defRPr/>
              </a:pPr>
              <a:r>
                <a:rPr lang="en-US" sz="2400" dirty="0"/>
                <a:t> depth-limited breaking</a:t>
              </a:r>
              <a:r>
                <a:rPr lang="en-US" dirty="0"/>
                <a:t> </a:t>
              </a:r>
            </a:p>
          </p:txBody>
        </p:sp>
      </p:grpSp>
      <p:sp>
        <p:nvSpPr>
          <p:cNvPr id="14" name="TextBox 6"/>
          <p:cNvSpPr txBox="1">
            <a:spLocks noChangeArrowheads="1"/>
          </p:cNvSpPr>
          <p:nvPr/>
        </p:nvSpPr>
        <p:spPr bwMode="auto">
          <a:xfrm>
            <a:off x="5440680" y="4861084"/>
            <a:ext cx="2179320" cy="1200329"/>
          </a:xfrm>
          <a:prstGeom prst="rect">
            <a:avLst/>
          </a:prstGeom>
          <a:noFill/>
          <a:ln w="9525">
            <a:noFill/>
            <a:miter lim="800000"/>
            <a:headEnd/>
            <a:tailEnd/>
          </a:ln>
        </p:spPr>
        <p:txBody>
          <a:bodyPr wrap="square">
            <a:spAutoFit/>
          </a:bodyPr>
          <a:lstStyle/>
          <a:p>
            <a:r>
              <a:rPr lang="en-US" dirty="0"/>
              <a:t>CMS-Wave runs on all 8 nodes of a quad core 3.2 GHz Linux box </a:t>
            </a:r>
          </a:p>
        </p:txBody>
      </p:sp>
      <p:sp>
        <p:nvSpPr>
          <p:cNvPr id="15" name="Slide Number Placeholder 7"/>
          <p:cNvSpPr>
            <a:spLocks noGrp="1"/>
          </p:cNvSpPr>
          <p:nvPr>
            <p:ph type="sldNum" sz="quarter" idx="12"/>
          </p:nvPr>
        </p:nvSpPr>
        <p:spPr>
          <a:xfrm>
            <a:off x="7589838" y="6481763"/>
            <a:ext cx="503237" cy="301625"/>
          </a:xfrm>
        </p:spPr>
        <p:txBody>
          <a:bodyPr/>
          <a:lstStyle/>
          <a:p>
            <a:pPr>
              <a:defRPr/>
            </a:pPr>
            <a:fld id="{378ED127-9BD6-436B-8EB2-F278FA5416BE}" type="slidenum">
              <a:rPr lang="en-US" smtClean="0"/>
              <a:pPr>
                <a:defRPr/>
              </a:pPr>
              <a:t>4</a:t>
            </a:fld>
            <a:endParaRPr lang="en-US" dirty="0"/>
          </a:p>
        </p:txBody>
      </p:sp>
    </p:spTree>
    <p:extLst>
      <p:ext uri="{BB962C8B-B14F-4D97-AF65-F5344CB8AC3E}">
        <p14:creationId xmlns:p14="http://schemas.microsoft.com/office/powerpoint/2010/main" val="31662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Object 3"/>
          <p:cNvPicPr>
            <a:picLocks noChangeArrowheads="1"/>
          </p:cNvPicPr>
          <p:nvPr/>
        </p:nvPicPr>
        <p:blipFill>
          <a:blip r:embed="rId3" cstate="print">
            <a:extLst>
              <a:ext uri="{28A0092B-C50C-407E-A947-70E740481C1C}">
                <a14:useLocalDpi xmlns:a14="http://schemas.microsoft.com/office/drawing/2010/main" val="0"/>
              </a:ext>
            </a:extLst>
          </a:blip>
          <a:srcRect t="-134" r="-165" b="-813"/>
          <a:stretch>
            <a:fillRect/>
          </a:stretch>
        </p:blipFill>
        <p:spPr bwMode="auto">
          <a:xfrm>
            <a:off x="626807" y="1782097"/>
            <a:ext cx="2273709" cy="292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467998" y="5350896"/>
            <a:ext cx="1018227" cy="369332"/>
          </a:xfrm>
          <a:prstGeom prst="rect">
            <a:avLst/>
          </a:prstGeom>
          <a:noFill/>
        </p:spPr>
        <p:txBody>
          <a:bodyPr wrap="none" rtlCol="0">
            <a:spAutoFit/>
          </a:bodyPr>
          <a:lstStyle/>
          <a:p>
            <a:r>
              <a:rPr lang="en-US" dirty="0" smtClean="0">
                <a:solidFill>
                  <a:srgbClr val="0000FF"/>
                </a:solidFill>
              </a:rPr>
              <a:t>WINDS</a:t>
            </a:r>
            <a:endParaRPr lang="en-US" dirty="0">
              <a:solidFill>
                <a:srgbClr val="0000FF"/>
              </a:solidFill>
            </a:endParaRPr>
          </a:p>
        </p:txBody>
      </p:sp>
      <p:cxnSp>
        <p:nvCxnSpPr>
          <p:cNvPr id="21" name="Straight Arrow Connector 20"/>
          <p:cNvCxnSpPr/>
          <p:nvPr/>
        </p:nvCxnSpPr>
        <p:spPr>
          <a:xfrm flipV="1">
            <a:off x="2026272" y="3755923"/>
            <a:ext cx="0" cy="1594973"/>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68283" y="1078779"/>
            <a:ext cx="787395" cy="369332"/>
          </a:xfrm>
          <a:prstGeom prst="rect">
            <a:avLst/>
          </a:prstGeom>
          <a:noFill/>
        </p:spPr>
        <p:txBody>
          <a:bodyPr wrap="none" rtlCol="0">
            <a:spAutoFit/>
          </a:bodyPr>
          <a:lstStyle/>
          <a:p>
            <a:r>
              <a:rPr lang="en-US" dirty="0" smtClean="0">
                <a:solidFill>
                  <a:srgbClr val="FF0000"/>
                </a:solidFill>
              </a:rPr>
              <a:t>WW3</a:t>
            </a:r>
            <a:endParaRPr lang="en-US" dirty="0">
              <a:solidFill>
                <a:srgbClr val="FF0000"/>
              </a:solidFill>
            </a:endParaRPr>
          </a:p>
        </p:txBody>
      </p:sp>
      <p:cxnSp>
        <p:nvCxnSpPr>
          <p:cNvPr id="24" name="Straight Arrow Connector 23"/>
          <p:cNvCxnSpPr/>
          <p:nvPr/>
        </p:nvCxnSpPr>
        <p:spPr>
          <a:xfrm>
            <a:off x="1873872" y="1448111"/>
            <a:ext cx="0" cy="10591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892" y="3755923"/>
            <a:ext cx="4694097" cy="291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6"/>
          <p:cNvSpPr txBox="1">
            <a:spLocks noChangeArrowheads="1"/>
          </p:cNvSpPr>
          <p:nvPr/>
        </p:nvSpPr>
        <p:spPr bwMode="auto">
          <a:xfrm>
            <a:off x="0" y="0"/>
            <a:ext cx="9144000" cy="523876"/>
          </a:xfrm>
          <a:prstGeom prst="rect">
            <a:avLst/>
          </a:prstGeom>
          <a:noFill/>
          <a:ln w="9525">
            <a:noFill/>
            <a:miter lim="800000"/>
            <a:headEnd/>
            <a:tailEnd/>
          </a:ln>
          <a:effectLst/>
        </p:spPr>
        <p:txBody>
          <a:bodyPr>
            <a:spAutoFit/>
          </a:bodyPr>
          <a:lstStyle/>
          <a:p>
            <a:pPr eaLnBrk="0" hangingPunct="0">
              <a:defRPr/>
            </a:pPr>
            <a:r>
              <a:rPr lang="en-US" sz="2800" i="1" dirty="0">
                <a:solidFill>
                  <a:srgbClr val="0000FF"/>
                </a:solidFill>
                <a:effectLst>
                  <a:outerShdw blurRad="50800" dist="38100" dir="2700000" algn="tl" rotWithShape="0">
                    <a:prstClr val="black">
                      <a:alpha val="40000"/>
                    </a:prstClr>
                  </a:outerShdw>
                </a:effectLst>
                <a:latin typeface="+mn-lt"/>
              </a:rPr>
              <a:t>Wave </a:t>
            </a:r>
            <a:r>
              <a:rPr lang="en-US" sz="2800" i="1" dirty="0" smtClean="0">
                <a:solidFill>
                  <a:srgbClr val="0000FF"/>
                </a:solidFill>
                <a:effectLst>
                  <a:outerShdw blurRad="50800" dist="38100" dir="2700000" algn="tl" rotWithShape="0">
                    <a:prstClr val="black">
                      <a:alpha val="40000"/>
                    </a:prstClr>
                  </a:outerShdw>
                </a:effectLst>
                <a:latin typeface="+mn-lt"/>
              </a:rPr>
              <a:t>Model Forcing (100 m resolution)</a:t>
            </a:r>
            <a:endParaRPr lang="en-US" sz="2800" dirty="0">
              <a:solidFill>
                <a:srgbClr val="0000FF"/>
              </a:solidFill>
              <a:effectLst>
                <a:outerShdw blurRad="50800" dist="38100" dir="2700000" algn="tl" rotWithShape="0">
                  <a:prstClr val="black">
                    <a:alpha val="40000"/>
                  </a:prstClr>
                </a:outerShdw>
              </a:effectLst>
              <a:latin typeface="+mn-lt"/>
            </a:endParaRPr>
          </a:p>
        </p:txBody>
      </p:sp>
      <p:sp>
        <p:nvSpPr>
          <p:cNvPr id="2" name="TextBox 1"/>
          <p:cNvSpPr txBox="1"/>
          <p:nvPr/>
        </p:nvSpPr>
        <p:spPr>
          <a:xfrm>
            <a:off x="3350892" y="532581"/>
            <a:ext cx="5793108" cy="3139321"/>
          </a:xfrm>
          <a:prstGeom prst="rect">
            <a:avLst/>
          </a:prstGeom>
          <a:noFill/>
        </p:spPr>
        <p:txBody>
          <a:bodyPr wrap="square" rtlCol="0">
            <a:spAutoFit/>
          </a:bodyPr>
          <a:lstStyle/>
          <a:p>
            <a:r>
              <a:rPr lang="en-US" dirty="0" smtClean="0"/>
              <a:t>5 high-resolution </a:t>
            </a:r>
            <a:r>
              <a:rPr lang="en-US" dirty="0"/>
              <a:t>(100 m) grids </a:t>
            </a:r>
            <a:endParaRPr lang="en-US" dirty="0" smtClean="0"/>
          </a:p>
          <a:p>
            <a:endParaRPr lang="en-US" dirty="0" smtClean="0"/>
          </a:p>
          <a:p>
            <a:r>
              <a:rPr lang="en-US" dirty="0" smtClean="0"/>
              <a:t>~50 </a:t>
            </a:r>
            <a:r>
              <a:rPr lang="en-US" dirty="0"/>
              <a:t>x 50 </a:t>
            </a:r>
            <a:r>
              <a:rPr lang="en-US" dirty="0" smtClean="0"/>
              <a:t>km</a:t>
            </a:r>
          </a:p>
          <a:p>
            <a:endParaRPr lang="en-US" dirty="0" smtClean="0"/>
          </a:p>
          <a:p>
            <a:r>
              <a:rPr lang="en-US" dirty="0" smtClean="0"/>
              <a:t>Coast parallel: North </a:t>
            </a:r>
            <a:r>
              <a:rPr lang="en-US" dirty="0"/>
              <a:t>of Cape Canaveral south to Jupiter, </a:t>
            </a:r>
            <a:r>
              <a:rPr lang="en-US" dirty="0" smtClean="0"/>
              <a:t>FL </a:t>
            </a:r>
          </a:p>
          <a:p>
            <a:endParaRPr lang="en-US" dirty="0"/>
          </a:p>
          <a:p>
            <a:r>
              <a:rPr lang="en-US" dirty="0" smtClean="0"/>
              <a:t>wave </a:t>
            </a:r>
            <a:r>
              <a:rPr lang="en-US" dirty="0"/>
              <a:t>grids </a:t>
            </a:r>
            <a:r>
              <a:rPr lang="en-US" dirty="0" smtClean="0"/>
              <a:t>within </a:t>
            </a:r>
            <a:r>
              <a:rPr lang="en-US" dirty="0"/>
              <a:t>the WRF 1.5 km </a:t>
            </a:r>
            <a:r>
              <a:rPr lang="en-US" dirty="0" smtClean="0"/>
              <a:t>nest</a:t>
            </a:r>
          </a:p>
          <a:p>
            <a:endParaRPr lang="en-US" dirty="0"/>
          </a:p>
          <a:p>
            <a:r>
              <a:rPr lang="en-US" dirty="0" smtClean="0"/>
              <a:t>CMS-Wave </a:t>
            </a:r>
            <a:r>
              <a:rPr lang="en-US" dirty="0"/>
              <a:t>is forced by </a:t>
            </a:r>
            <a:r>
              <a:rPr lang="en-US" dirty="0" smtClean="0"/>
              <a:t>time </a:t>
            </a:r>
            <a:r>
              <a:rPr lang="en-US" dirty="0"/>
              <a:t>series inputs: </a:t>
            </a:r>
            <a:r>
              <a:rPr lang="en-US" dirty="0" smtClean="0"/>
              <a:t>BC’s from WAVEWATCH </a:t>
            </a:r>
            <a:r>
              <a:rPr lang="en-US" dirty="0"/>
              <a:t>III (WW3) and wind forcing. </a:t>
            </a:r>
          </a:p>
        </p:txBody>
      </p:sp>
    </p:spTree>
    <p:extLst>
      <p:ext uri="{BB962C8B-B14F-4D97-AF65-F5344CB8AC3E}">
        <p14:creationId xmlns:p14="http://schemas.microsoft.com/office/powerpoint/2010/main" val="179101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3" cstate="print"/>
          <a:srcRect l="33653" t="21581" r="14262" b="5769"/>
          <a:stretch>
            <a:fillRect/>
          </a:stretch>
        </p:blipFill>
        <p:spPr>
          <a:xfrm>
            <a:off x="5653035" y="1128403"/>
            <a:ext cx="3013446" cy="3152766"/>
          </a:xfrm>
          <a:prstGeom prst="rect">
            <a:avLst/>
          </a:prstGeom>
          <a:ln>
            <a:solidFill>
              <a:schemeClr val="bg1"/>
            </a:solidFill>
          </a:ln>
        </p:spPr>
      </p:pic>
      <p:sp>
        <p:nvSpPr>
          <p:cNvPr id="2" name="TextBox 1"/>
          <p:cNvSpPr txBox="1"/>
          <p:nvPr/>
        </p:nvSpPr>
        <p:spPr>
          <a:xfrm>
            <a:off x="0" y="78658"/>
            <a:ext cx="2324675" cy="523220"/>
          </a:xfrm>
          <a:prstGeom prst="rect">
            <a:avLst/>
          </a:prstGeom>
          <a:noFill/>
        </p:spPr>
        <p:txBody>
          <a:bodyPr wrap="none" rtlCol="0">
            <a:spAutoFit/>
          </a:bodyPr>
          <a:lstStyle/>
          <a:p>
            <a:r>
              <a:rPr lang="en-US" sz="2800" i="1" dirty="0" smtClean="0">
                <a:solidFill>
                  <a:srgbClr val="0000FF"/>
                </a:solidFill>
                <a:effectLst>
                  <a:outerShdw blurRad="38100" dist="38100" dir="2700000" algn="tl">
                    <a:srgbClr val="000000">
                      <a:alpha val="43137"/>
                    </a:srgbClr>
                  </a:outerShdw>
                </a:effectLst>
              </a:rPr>
              <a:t>Assessment</a:t>
            </a:r>
            <a:endParaRPr lang="en-US" sz="2800" i="1" dirty="0">
              <a:solidFill>
                <a:srgbClr val="0000FF"/>
              </a:solidFill>
              <a:effectLst>
                <a:outerShdw blurRad="38100" dist="38100" dir="2700000" algn="tl">
                  <a:srgbClr val="000000">
                    <a:alpha val="43137"/>
                  </a:srgbClr>
                </a:outerShdw>
              </a:effectLst>
            </a:endParaRPr>
          </a:p>
        </p:txBody>
      </p:sp>
      <p:sp>
        <p:nvSpPr>
          <p:cNvPr id="3" name="Rectangle 2"/>
          <p:cNvSpPr/>
          <p:nvPr/>
        </p:nvSpPr>
        <p:spPr>
          <a:xfrm>
            <a:off x="325120" y="636975"/>
            <a:ext cx="7914640" cy="4801314"/>
          </a:xfrm>
          <a:prstGeom prst="rect">
            <a:avLst/>
          </a:prstGeom>
        </p:spPr>
        <p:txBody>
          <a:bodyPr wrap="square">
            <a:spAutoFit/>
          </a:bodyPr>
          <a:lstStyle/>
          <a:p>
            <a:pPr marL="342900" lvl="0" indent="-342900" algn="just">
              <a:buFont typeface="Arial" pitchFamily="34" charset="0"/>
              <a:buChar char="•"/>
            </a:pPr>
            <a:r>
              <a:rPr lang="en-US" sz="2400" dirty="0" smtClean="0"/>
              <a:t>Forecast </a:t>
            </a:r>
            <a:r>
              <a:rPr lang="en-US" sz="2400" dirty="0"/>
              <a:t>wind variability </a:t>
            </a:r>
            <a:r>
              <a:rPr lang="en-US" sz="2400" dirty="0" smtClean="0"/>
              <a:t>within wave </a:t>
            </a:r>
            <a:r>
              <a:rPr lang="en-US" sz="2400" dirty="0"/>
              <a:t>forecast </a:t>
            </a:r>
            <a:r>
              <a:rPr lang="en-US" sz="2400" dirty="0" smtClean="0"/>
              <a:t>domains (model model)</a:t>
            </a:r>
          </a:p>
          <a:p>
            <a:pPr marL="342900" lvl="0" indent="-342900" algn="just">
              <a:buFont typeface="Arial" pitchFamily="34" charset="0"/>
              <a:buChar char="•"/>
            </a:pPr>
            <a:endParaRPr lang="en-US" sz="2400" dirty="0"/>
          </a:p>
          <a:p>
            <a:pPr marL="342900" lvl="0" indent="-342900" algn="just">
              <a:buFont typeface="Arial" pitchFamily="34" charset="0"/>
              <a:buChar char="•"/>
            </a:pPr>
            <a:r>
              <a:rPr lang="en-US" sz="2400" dirty="0" smtClean="0"/>
              <a:t>Wind forecast quality (WRF)</a:t>
            </a:r>
          </a:p>
          <a:p>
            <a:pPr marL="342900" lvl="0" indent="-342900" algn="just">
              <a:buFont typeface="Arial" pitchFamily="34" charset="0"/>
              <a:buChar char="•"/>
            </a:pPr>
            <a:endParaRPr lang="en-US" sz="2400" dirty="0" smtClean="0"/>
          </a:p>
          <a:p>
            <a:pPr marL="342900" lvl="0" indent="-342900" algn="just">
              <a:buFont typeface="Arial" pitchFamily="34" charset="0"/>
              <a:buChar char="•"/>
            </a:pPr>
            <a:r>
              <a:rPr lang="en-US" sz="2400" dirty="0" smtClean="0"/>
              <a:t>Wave forcing quality (WW3)</a:t>
            </a:r>
            <a:endParaRPr lang="en-US" sz="2400" dirty="0"/>
          </a:p>
          <a:p>
            <a:pPr marL="342900" lvl="0" indent="-342900" algn="just">
              <a:buFont typeface="Arial" pitchFamily="34" charset="0"/>
              <a:buChar char="•"/>
            </a:pPr>
            <a:endParaRPr lang="en-US" sz="2400" dirty="0" smtClean="0"/>
          </a:p>
          <a:p>
            <a:pPr marL="342900" lvl="0" indent="-342900" algn="just">
              <a:buFont typeface="Arial" pitchFamily="34" charset="0"/>
              <a:buChar char="•"/>
            </a:pPr>
            <a:r>
              <a:rPr lang="en-US" sz="2400" dirty="0" smtClean="0"/>
              <a:t>Wave </a:t>
            </a:r>
            <a:r>
              <a:rPr lang="en-US" sz="2400" dirty="0"/>
              <a:t>model </a:t>
            </a:r>
            <a:r>
              <a:rPr lang="en-US" sz="2400" dirty="0" smtClean="0"/>
              <a:t>performance: </a:t>
            </a:r>
          </a:p>
          <a:p>
            <a:pPr lvl="0" algn="just"/>
            <a:r>
              <a:rPr lang="en-US" sz="2400" dirty="0"/>
              <a:t> </a:t>
            </a:r>
            <a:r>
              <a:rPr lang="en-US" sz="2400" dirty="0" smtClean="0"/>
              <a:t>   onshore </a:t>
            </a:r>
            <a:r>
              <a:rPr lang="en-US" sz="2400" dirty="0"/>
              <a:t>versus offshore </a:t>
            </a:r>
            <a:r>
              <a:rPr lang="en-US" sz="2400" dirty="0" smtClean="0"/>
              <a:t>winds</a:t>
            </a:r>
            <a:endParaRPr lang="en-US" sz="2400" dirty="0"/>
          </a:p>
          <a:p>
            <a:pPr marL="342900" lvl="0" indent="-342900" algn="just">
              <a:buFont typeface="Arial" pitchFamily="34" charset="0"/>
              <a:buChar char="•"/>
            </a:pPr>
            <a:endParaRPr lang="en-US" sz="2400" dirty="0" smtClean="0"/>
          </a:p>
          <a:p>
            <a:pPr marL="342900" lvl="0" indent="-342900" algn="just">
              <a:buFont typeface="Arial" pitchFamily="34" charset="0"/>
              <a:buChar char="•"/>
            </a:pPr>
            <a:r>
              <a:rPr lang="en-US" sz="2400" dirty="0"/>
              <a:t>W</a:t>
            </a:r>
            <a:r>
              <a:rPr lang="en-US" sz="2400" dirty="0" smtClean="0"/>
              <a:t>ave </a:t>
            </a:r>
            <a:r>
              <a:rPr lang="en-US" sz="2400" dirty="0"/>
              <a:t>model </a:t>
            </a:r>
            <a:r>
              <a:rPr lang="en-US" sz="2400" dirty="0" smtClean="0"/>
              <a:t>performance </a:t>
            </a:r>
            <a:r>
              <a:rPr lang="en-US" sz="2400" dirty="0"/>
              <a:t>for high wind events </a:t>
            </a:r>
            <a:r>
              <a:rPr lang="en-US" sz="2400" dirty="0" smtClean="0"/>
              <a:t>(wind </a:t>
            </a:r>
            <a:r>
              <a:rPr lang="en-US" sz="2400" dirty="0"/>
              <a:t>speed &gt; </a:t>
            </a:r>
            <a:r>
              <a:rPr lang="en-US" sz="2400" dirty="0" smtClean="0"/>
              <a:t>~ 10 ms</a:t>
            </a:r>
            <a:r>
              <a:rPr lang="en-US" sz="2400" baseline="30000" dirty="0" smtClean="0"/>
              <a:t>-1</a:t>
            </a:r>
            <a:r>
              <a:rPr lang="en-US" sz="2400" dirty="0" smtClean="0"/>
              <a:t>)</a:t>
            </a:r>
            <a:endParaRPr lang="en-US" sz="2400" dirty="0"/>
          </a:p>
          <a:p>
            <a:pPr algn="just"/>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 y="5177790"/>
            <a:ext cx="83248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29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9" y="752605"/>
            <a:ext cx="5787973" cy="412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432" y="1149065"/>
            <a:ext cx="36861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wspdbins.jpg"/>
          <p:cNvPicPr>
            <a:picLocks noChangeAspect="1"/>
          </p:cNvPicPr>
          <p:nvPr/>
        </p:nvPicPr>
        <p:blipFill>
          <a:blip r:embed="rId5" cstate="print"/>
          <a:srcRect l="5556" t="13399" r="10606" b="3749"/>
          <a:stretch>
            <a:fillRect/>
          </a:stretch>
        </p:blipFill>
        <p:spPr>
          <a:xfrm>
            <a:off x="4501655" y="3288268"/>
            <a:ext cx="4191000" cy="3200400"/>
          </a:xfrm>
          <a:prstGeom prst="rect">
            <a:avLst/>
          </a:prstGeom>
        </p:spPr>
      </p:pic>
      <p:sp>
        <p:nvSpPr>
          <p:cNvPr id="7" name="TextBox 6"/>
          <p:cNvSpPr txBox="1"/>
          <p:nvPr/>
        </p:nvSpPr>
        <p:spPr>
          <a:xfrm>
            <a:off x="5334000" y="6488668"/>
            <a:ext cx="2552302" cy="369332"/>
          </a:xfrm>
          <a:prstGeom prst="rect">
            <a:avLst/>
          </a:prstGeom>
          <a:noFill/>
        </p:spPr>
        <p:txBody>
          <a:bodyPr wrap="none" rtlCol="0">
            <a:spAutoFit/>
          </a:bodyPr>
          <a:lstStyle/>
          <a:p>
            <a:r>
              <a:rPr lang="en-US" dirty="0" smtClean="0"/>
              <a:t>Wind speed bins (ms</a:t>
            </a:r>
            <a:r>
              <a:rPr lang="en-US" baseline="30000" dirty="0" smtClean="0"/>
              <a:t>-1</a:t>
            </a:r>
            <a:r>
              <a:rPr lang="en-US" dirty="0" smtClean="0"/>
              <a:t>)</a:t>
            </a:r>
            <a:endParaRPr lang="en-US" dirty="0"/>
          </a:p>
        </p:txBody>
      </p:sp>
      <p:sp>
        <p:nvSpPr>
          <p:cNvPr id="8" name="Freeform 7"/>
          <p:cNvSpPr/>
          <p:nvPr/>
        </p:nvSpPr>
        <p:spPr>
          <a:xfrm>
            <a:off x="4876800" y="3429000"/>
            <a:ext cx="2514600" cy="2667000"/>
          </a:xfrm>
          <a:custGeom>
            <a:avLst/>
            <a:gdLst>
              <a:gd name="connsiteX0" fmla="*/ 0 w 2137954"/>
              <a:gd name="connsiteY0" fmla="*/ 2383971 h 2475411"/>
              <a:gd name="connsiteX1" fmla="*/ 548640 w 2137954"/>
              <a:gd name="connsiteY1" fmla="*/ 1482634 h 2475411"/>
              <a:gd name="connsiteX2" fmla="*/ 953588 w 2137954"/>
              <a:gd name="connsiteY2" fmla="*/ 19594 h 2475411"/>
              <a:gd name="connsiteX3" fmla="*/ 1384662 w 2137954"/>
              <a:gd name="connsiteY3" fmla="*/ 1600199 h 2475411"/>
              <a:gd name="connsiteX4" fmla="*/ 2024742 w 2137954"/>
              <a:gd name="connsiteY4" fmla="*/ 2344782 h 2475411"/>
              <a:gd name="connsiteX5" fmla="*/ 2063931 w 2137954"/>
              <a:gd name="connsiteY5" fmla="*/ 2383971 h 24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954" h="2475411">
                <a:moveTo>
                  <a:pt x="0" y="2383971"/>
                </a:moveTo>
                <a:cubicBezTo>
                  <a:pt x="194854" y="2130334"/>
                  <a:pt x="389709" y="1876697"/>
                  <a:pt x="548640" y="1482634"/>
                </a:cubicBezTo>
                <a:cubicBezTo>
                  <a:pt x="707571" y="1088571"/>
                  <a:pt x="814251" y="0"/>
                  <a:pt x="953588" y="19594"/>
                </a:cubicBezTo>
                <a:cubicBezTo>
                  <a:pt x="1092925" y="39188"/>
                  <a:pt x="1206136" y="1212668"/>
                  <a:pt x="1384662" y="1600199"/>
                </a:cubicBezTo>
                <a:cubicBezTo>
                  <a:pt x="1563188" y="1987730"/>
                  <a:pt x="1911530" y="2214153"/>
                  <a:pt x="2024742" y="2344782"/>
                </a:cubicBezTo>
                <a:cubicBezTo>
                  <a:pt x="2137954" y="2475411"/>
                  <a:pt x="2100942" y="2429691"/>
                  <a:pt x="2063931" y="238397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endParaRPr>
          </a:p>
        </p:txBody>
      </p:sp>
      <p:cxnSp>
        <p:nvCxnSpPr>
          <p:cNvPr id="11" name="Straight Arrow Connector 10"/>
          <p:cNvCxnSpPr/>
          <p:nvPr/>
        </p:nvCxnSpPr>
        <p:spPr>
          <a:xfrm>
            <a:off x="5650230" y="4572000"/>
            <a:ext cx="6858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78658"/>
            <a:ext cx="5870518" cy="523220"/>
          </a:xfrm>
          <a:prstGeom prst="rect">
            <a:avLst/>
          </a:prstGeom>
          <a:noFill/>
        </p:spPr>
        <p:txBody>
          <a:bodyPr wrap="none" rtlCol="0">
            <a:spAutoFit/>
          </a:bodyPr>
          <a:lstStyle/>
          <a:p>
            <a:r>
              <a:rPr lang="en-US" sz="2800" i="1" dirty="0" smtClean="0">
                <a:solidFill>
                  <a:srgbClr val="0000FF"/>
                </a:solidFill>
                <a:effectLst>
                  <a:outerShdw blurRad="38100" dist="38100" dir="2700000" algn="tl">
                    <a:srgbClr val="000000">
                      <a:alpha val="43137"/>
                    </a:srgbClr>
                  </a:outerShdw>
                </a:effectLst>
              </a:rPr>
              <a:t>Subgrid Wind Variability: Tier 3</a:t>
            </a:r>
            <a:endParaRPr lang="en-US" sz="2800" i="1" dirty="0">
              <a:solidFill>
                <a:srgbClr val="0000FF"/>
              </a:solidFill>
              <a:effectLst>
                <a:outerShdw blurRad="38100" dist="38100" dir="2700000" algn="tl">
                  <a:srgbClr val="000000">
                    <a:alpha val="43137"/>
                  </a:srgbClr>
                </a:outerShdw>
              </a:effectLst>
            </a:endParaRPr>
          </a:p>
        </p:txBody>
      </p:sp>
      <p:pic>
        <p:nvPicPr>
          <p:cNvPr id="9" name="Object 3"/>
          <p:cNvPicPr>
            <a:picLocks noChangeArrowheads="1"/>
          </p:cNvPicPr>
          <p:nvPr/>
        </p:nvPicPr>
        <p:blipFill>
          <a:blip r:embed="rId6" cstate="print">
            <a:extLst>
              <a:ext uri="{28A0092B-C50C-407E-A947-70E740481C1C}">
                <a14:useLocalDpi xmlns:a14="http://schemas.microsoft.com/office/drawing/2010/main" val="0"/>
              </a:ext>
            </a:extLst>
          </a:blip>
          <a:srcRect t="-134" r="-165" b="-813"/>
          <a:stretch>
            <a:fillRect/>
          </a:stretch>
        </p:blipFill>
        <p:spPr bwMode="auto">
          <a:xfrm>
            <a:off x="1166517" y="4876800"/>
            <a:ext cx="156303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50376" y="5418161"/>
            <a:ext cx="1214651"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20813" y="3814127"/>
            <a:ext cx="950068" cy="369332"/>
          </a:xfrm>
          <a:prstGeom prst="rect">
            <a:avLst/>
          </a:prstGeom>
          <a:noFill/>
        </p:spPr>
        <p:txBody>
          <a:bodyPr wrap="none" rtlCol="0">
            <a:spAutoFit/>
          </a:bodyPr>
          <a:lstStyle/>
          <a:p>
            <a:r>
              <a:rPr lang="en-US" dirty="0" smtClean="0"/>
              <a:t>FROPA</a:t>
            </a:r>
            <a:endParaRPr lang="en-US" dirty="0"/>
          </a:p>
        </p:txBody>
      </p:sp>
      <p:sp>
        <p:nvSpPr>
          <p:cNvPr id="14" name="TextBox 13"/>
          <p:cNvSpPr txBox="1"/>
          <p:nvPr/>
        </p:nvSpPr>
        <p:spPr>
          <a:xfrm>
            <a:off x="3872139" y="1096113"/>
            <a:ext cx="597151" cy="369332"/>
          </a:xfrm>
          <a:prstGeom prst="rect">
            <a:avLst/>
          </a:prstGeom>
          <a:noFill/>
        </p:spPr>
        <p:txBody>
          <a:bodyPr wrap="none" rtlCol="0">
            <a:spAutoFit/>
          </a:bodyPr>
          <a:lstStyle/>
          <a:p>
            <a:r>
              <a:rPr lang="en-US" dirty="0" smtClean="0"/>
              <a:t>FAY</a:t>
            </a:r>
            <a:endParaRPr lang="en-US" dirty="0"/>
          </a:p>
        </p:txBody>
      </p:sp>
    </p:spTree>
    <p:extLst>
      <p:ext uri="{BB962C8B-B14F-4D97-AF65-F5344CB8AC3E}">
        <p14:creationId xmlns:p14="http://schemas.microsoft.com/office/powerpoint/2010/main" val="38695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pdstdev"/>
          <p:cNvPicPr>
            <a:picLocks noChangeAspect="1" noChangeArrowheads="1"/>
          </p:cNvPicPr>
          <p:nvPr/>
        </p:nvPicPr>
        <p:blipFill>
          <a:blip r:embed="rId3" cstate="print"/>
          <a:srcRect l="5017" t="12981" r="10963" b="8249"/>
          <a:stretch>
            <a:fillRect/>
          </a:stretch>
        </p:blipFill>
        <p:spPr bwMode="auto">
          <a:xfrm>
            <a:off x="304429" y="1528103"/>
            <a:ext cx="6919699" cy="5029200"/>
          </a:xfrm>
          <a:prstGeom prst="rect">
            <a:avLst/>
          </a:prstGeom>
          <a:noFill/>
          <a:ln w="9525">
            <a:noFill/>
            <a:miter lim="800000"/>
            <a:headEnd/>
            <a:tailEnd/>
          </a:ln>
        </p:spPr>
      </p:pic>
      <p:sp>
        <p:nvSpPr>
          <p:cNvPr id="5" name="Rectangle 4"/>
          <p:cNvSpPr/>
          <p:nvPr/>
        </p:nvSpPr>
        <p:spPr>
          <a:xfrm>
            <a:off x="160020" y="134035"/>
            <a:ext cx="8456442" cy="523220"/>
          </a:xfrm>
          <a:prstGeom prst="rect">
            <a:avLst/>
          </a:prstGeom>
        </p:spPr>
        <p:txBody>
          <a:bodyPr wrap="square">
            <a:spAutoFit/>
          </a:bodyPr>
          <a:lstStyle/>
          <a:p>
            <a:pPr eaLnBrk="0" hangingPunct="0">
              <a:defRPr/>
            </a:pPr>
            <a:r>
              <a:rPr lang="en-US" sz="2800" i="1" dirty="0" smtClean="0">
                <a:solidFill>
                  <a:srgbClr val="0000FF"/>
                </a:solidFill>
                <a:effectLst>
                  <a:outerShdw blurRad="50800" dist="38100" dir="2700000" algn="tl" rotWithShape="0">
                    <a:prstClr val="black">
                      <a:alpha val="40000"/>
                    </a:prstClr>
                  </a:outerShdw>
                </a:effectLst>
              </a:rPr>
              <a:t>Subgrid Wind Variability: High Wind Events</a:t>
            </a:r>
            <a:endParaRPr lang="en-US" sz="2800" i="1" dirty="0">
              <a:solidFill>
                <a:srgbClr val="0000FF"/>
              </a:solidFill>
              <a:effectLst>
                <a:outerShdw blurRad="50800" dist="38100" dir="2700000" algn="tl" rotWithShape="0">
                  <a:prstClr val="black">
                    <a:alpha val="40000"/>
                  </a:prstClr>
                </a:outerShdw>
              </a:effectLst>
            </a:endParaRPr>
          </a:p>
        </p:txBody>
      </p:sp>
      <p:sp>
        <p:nvSpPr>
          <p:cNvPr id="6" name="Rectangle 5"/>
          <p:cNvSpPr/>
          <p:nvPr/>
        </p:nvSpPr>
        <p:spPr>
          <a:xfrm>
            <a:off x="2594663" y="1666994"/>
            <a:ext cx="3291734" cy="369332"/>
          </a:xfrm>
          <a:prstGeom prst="rect">
            <a:avLst/>
          </a:prstGeom>
        </p:spPr>
        <p:txBody>
          <a:bodyPr wrap="none">
            <a:spAutoFit/>
          </a:bodyPr>
          <a:lstStyle/>
          <a:p>
            <a:pPr algn="ctr"/>
            <a:r>
              <a:rPr lang="en-US" dirty="0" smtClean="0"/>
              <a:t>TS Fay 19-21 August 2008</a:t>
            </a:r>
            <a:endParaRPr lang="en-US" dirty="0"/>
          </a:p>
        </p:txBody>
      </p:sp>
      <p:sp>
        <p:nvSpPr>
          <p:cNvPr id="8" name="Rectangle 7"/>
          <p:cNvSpPr/>
          <p:nvPr/>
        </p:nvSpPr>
        <p:spPr>
          <a:xfrm>
            <a:off x="3104713" y="4147304"/>
            <a:ext cx="1928733" cy="369332"/>
          </a:xfrm>
          <a:prstGeom prst="rect">
            <a:avLst/>
          </a:prstGeom>
        </p:spPr>
        <p:txBody>
          <a:bodyPr wrap="none">
            <a:spAutoFit/>
          </a:bodyPr>
          <a:lstStyle/>
          <a:p>
            <a:pPr algn="ctr"/>
            <a:r>
              <a:rPr lang="en-US" dirty="0"/>
              <a:t>26 March 2008</a:t>
            </a:r>
          </a:p>
        </p:txBody>
      </p:sp>
      <p:pic>
        <p:nvPicPr>
          <p:cNvPr id="9" name="Picture 6" descr="TSFAY_082008_00_09003_mod"/>
          <p:cNvPicPr>
            <a:picLocks noChangeAspect="1" noChangeArrowheads="1"/>
          </p:cNvPicPr>
          <p:nvPr/>
        </p:nvPicPr>
        <p:blipFill>
          <a:blip r:embed="rId4" cstate="print">
            <a:clrChange>
              <a:clrFrom>
                <a:srgbClr val="FFFFFF"/>
              </a:clrFrom>
              <a:clrTo>
                <a:srgbClr val="FFFFFF">
                  <a:alpha val="0"/>
                </a:srgbClr>
              </a:clrTo>
            </a:clrChange>
            <a:lum contrast="40000"/>
          </a:blip>
          <a:srcRect l="17073" t="6741" r="19063" b="4347"/>
          <a:stretch>
            <a:fillRect/>
          </a:stretch>
        </p:blipFill>
        <p:spPr bwMode="auto">
          <a:xfrm>
            <a:off x="6928339" y="1704480"/>
            <a:ext cx="2063262" cy="1762369"/>
          </a:xfrm>
          <a:prstGeom prst="rect">
            <a:avLst/>
          </a:prstGeom>
          <a:noFill/>
          <a:ln w="28575">
            <a:solidFill>
              <a:schemeClr val="bg1"/>
            </a:solidFill>
            <a:miter lim="800000"/>
            <a:headEnd/>
            <a:tailEnd/>
          </a:ln>
        </p:spPr>
      </p:pic>
    </p:spTree>
    <p:extLst>
      <p:ext uri="{BB962C8B-B14F-4D97-AF65-F5344CB8AC3E}">
        <p14:creationId xmlns:p14="http://schemas.microsoft.com/office/powerpoint/2010/main" val="11090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56" presetClass="path" presetSubtype="0" accel="50000" decel="50000" fill="hold" nodeType="afterEffect">
                                  <p:stCondLst>
                                    <p:cond delay="0"/>
                                  </p:stCondLst>
                                  <p:childTnLst>
                                    <p:animMotion origin="layout" path="M 0.0875 -0.08981 L 0.32917 -0.41204 " pathEditMode="relative" rAng="0" ptsTypes="AA">
                                      <p:cBhvr>
                                        <p:cTn id="10" dur="2000" fill="hold"/>
                                        <p:tgtEl>
                                          <p:spTgt spid="9"/>
                                        </p:tgtEl>
                                        <p:attrNameLst>
                                          <p:attrName>ppt_x</p:attrName>
                                          <p:attrName>ppt_y</p:attrName>
                                        </p:attrNameLst>
                                      </p:cBhvr>
                                      <p:rCtr x="12100" y="-16100"/>
                                    </p:animMotion>
                                  </p:childTnLst>
                                </p:cTn>
                              </p:par>
                            </p:childTnLst>
                          </p:cTn>
                        </p:par>
                        <p:par>
                          <p:cTn id="11" fill="hold">
                            <p:stCondLst>
                              <p:cond delay="4000"/>
                            </p:stCondLst>
                            <p:childTnLst>
                              <p:par>
                                <p:cTn id="12" presetID="2" presetClass="exit" presetSubtype="3" fill="hold" nodeType="afterEffect">
                                  <p:stCondLst>
                                    <p:cond delay="0"/>
                                  </p:stCondLst>
                                  <p:childTnLst>
                                    <p:anim calcmode="lin" valueType="num">
                                      <p:cBhvr additive="base">
                                        <p:cTn id="13" dur="2000"/>
                                        <p:tgtEl>
                                          <p:spTgt spid="9"/>
                                        </p:tgtEl>
                                        <p:attrNameLst>
                                          <p:attrName>ppt_x</p:attrName>
                                        </p:attrNameLst>
                                      </p:cBhvr>
                                      <p:tavLst>
                                        <p:tav tm="0">
                                          <p:val>
                                            <p:strVal val="ppt_x"/>
                                          </p:val>
                                        </p:tav>
                                        <p:tav tm="100000">
                                          <p:val>
                                            <p:strVal val="1+ppt_w/2"/>
                                          </p:val>
                                        </p:tav>
                                      </p:tavLst>
                                    </p:anim>
                                    <p:anim calcmode="lin" valueType="num">
                                      <p:cBhvr additive="base">
                                        <p:cTn id="14" dur="2000"/>
                                        <p:tgtEl>
                                          <p:spTgt spid="9"/>
                                        </p:tgtEl>
                                        <p:attrNameLst>
                                          <p:attrName>ppt_y</p:attrName>
                                        </p:attrNameLst>
                                      </p:cBhvr>
                                      <p:tavLst>
                                        <p:tav tm="0">
                                          <p:val>
                                            <p:strVal val="ppt_y"/>
                                          </p:val>
                                        </p:tav>
                                        <p:tav tm="100000">
                                          <p:val>
                                            <p:strVal val="0-ppt_h/2"/>
                                          </p:val>
                                        </p:tav>
                                      </p:tavLst>
                                    </p:anim>
                                    <p:set>
                                      <p:cBhvr>
                                        <p:cTn id="1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
          <p:cNvPicPr>
            <a:picLocks noChangeArrowheads="1"/>
          </p:cNvPicPr>
          <p:nvPr/>
        </p:nvPicPr>
        <p:blipFill>
          <a:blip r:embed="rId3" cstate="print">
            <a:extLst>
              <a:ext uri="{28A0092B-C50C-407E-A947-70E740481C1C}">
                <a14:useLocalDpi xmlns:a14="http://schemas.microsoft.com/office/drawing/2010/main" val="0"/>
              </a:ext>
            </a:extLst>
          </a:blip>
          <a:srcRect t="-134" r="-165" b="-813"/>
          <a:stretch>
            <a:fillRect/>
          </a:stretch>
        </p:blipFill>
        <p:spPr bwMode="auto">
          <a:xfrm>
            <a:off x="6870291" y="1968910"/>
            <a:ext cx="2273709" cy="292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janssenh"/>
          <p:cNvPicPr>
            <a:picLocks noGrp="1" noChangeAspect="1" noChangeArrowheads="1"/>
          </p:cNvPicPr>
          <p:nvPr>
            <p:ph idx="1"/>
          </p:nvPr>
        </p:nvPicPr>
        <p:blipFill>
          <a:blip r:embed="rId4" cstate="print"/>
          <a:srcRect l="5556" t="13605" r="9885" b="8264"/>
          <a:stretch>
            <a:fillRect/>
          </a:stretch>
        </p:blipFill>
        <p:spPr bwMode="auto">
          <a:xfrm>
            <a:off x="159643" y="1078229"/>
            <a:ext cx="6584918" cy="4701540"/>
          </a:xfrm>
          <a:prstGeom prst="rect">
            <a:avLst/>
          </a:prstGeom>
          <a:noFill/>
          <a:ln w="9525">
            <a:noFill/>
            <a:miter lim="800000"/>
            <a:headEnd/>
            <a:tailEnd/>
          </a:ln>
        </p:spPr>
      </p:pic>
      <p:sp>
        <p:nvSpPr>
          <p:cNvPr id="9" name="TextBox 8"/>
          <p:cNvSpPr txBox="1"/>
          <p:nvPr/>
        </p:nvSpPr>
        <p:spPr>
          <a:xfrm>
            <a:off x="0" y="78658"/>
            <a:ext cx="6789038" cy="584775"/>
          </a:xfrm>
          <a:prstGeom prst="rect">
            <a:avLst/>
          </a:prstGeom>
          <a:noFill/>
        </p:spPr>
        <p:txBody>
          <a:bodyPr wrap="none" rtlCol="0">
            <a:spAutoFit/>
          </a:bodyPr>
          <a:lstStyle/>
          <a:p>
            <a:r>
              <a:rPr lang="en-US" sz="3200" i="1" dirty="0" smtClean="0">
                <a:solidFill>
                  <a:srgbClr val="0000FF"/>
                </a:solidFill>
                <a:effectLst>
                  <a:outerShdw blurRad="38100" dist="38100" dir="2700000" algn="tl">
                    <a:srgbClr val="000000">
                      <a:alpha val="43137"/>
                    </a:srgbClr>
                  </a:outerShdw>
                </a:effectLst>
              </a:rPr>
              <a:t>Wave Model Assessment: Tier 3</a:t>
            </a:r>
            <a:endParaRPr lang="en-US" sz="3200" i="1" dirty="0">
              <a:solidFill>
                <a:srgbClr val="0000FF"/>
              </a:solidFill>
              <a:effectLst>
                <a:outerShdw blurRad="38100" dist="38100" dir="2700000" algn="tl">
                  <a:srgbClr val="000000">
                    <a:alpha val="43137"/>
                  </a:srgbClr>
                </a:outerShdw>
              </a:effectLst>
            </a:endParaRPr>
          </a:p>
        </p:txBody>
      </p:sp>
      <p:sp>
        <p:nvSpPr>
          <p:cNvPr id="2" name="Rectangle 1"/>
          <p:cNvSpPr/>
          <p:nvPr/>
        </p:nvSpPr>
        <p:spPr>
          <a:xfrm>
            <a:off x="204716" y="3428999"/>
            <a:ext cx="3289111" cy="23167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80029" y="5998192"/>
            <a:ext cx="75063" cy="955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8653" y="6259776"/>
            <a:ext cx="75063" cy="95534"/>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0925" y="6535008"/>
            <a:ext cx="75063" cy="9553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4274" y="5849500"/>
            <a:ext cx="922047" cy="369332"/>
          </a:xfrm>
          <a:prstGeom prst="rect">
            <a:avLst/>
          </a:prstGeom>
          <a:noFill/>
        </p:spPr>
        <p:txBody>
          <a:bodyPr wrap="none" rtlCol="0">
            <a:spAutoFit/>
          </a:bodyPr>
          <a:lstStyle/>
          <a:p>
            <a:r>
              <a:rPr lang="en-US" dirty="0" smtClean="0"/>
              <a:t>41009</a:t>
            </a:r>
            <a:endParaRPr lang="en-US" dirty="0"/>
          </a:p>
        </p:txBody>
      </p:sp>
      <p:sp>
        <p:nvSpPr>
          <p:cNvPr id="11" name="TextBox 10"/>
          <p:cNvSpPr txBox="1"/>
          <p:nvPr/>
        </p:nvSpPr>
        <p:spPr>
          <a:xfrm>
            <a:off x="747625" y="6114199"/>
            <a:ext cx="922047" cy="369332"/>
          </a:xfrm>
          <a:prstGeom prst="rect">
            <a:avLst/>
          </a:prstGeom>
          <a:noFill/>
        </p:spPr>
        <p:txBody>
          <a:bodyPr wrap="none" rtlCol="0">
            <a:spAutoFit/>
          </a:bodyPr>
          <a:lstStyle/>
          <a:p>
            <a:r>
              <a:rPr lang="en-US" dirty="0" smtClean="0"/>
              <a:t>41114</a:t>
            </a:r>
            <a:endParaRPr lang="en-US" dirty="0"/>
          </a:p>
        </p:txBody>
      </p:sp>
      <p:sp>
        <p:nvSpPr>
          <p:cNvPr id="12" name="TextBox 11"/>
          <p:cNvSpPr txBox="1"/>
          <p:nvPr/>
        </p:nvSpPr>
        <p:spPr>
          <a:xfrm>
            <a:off x="747624" y="6363988"/>
            <a:ext cx="922047" cy="369332"/>
          </a:xfrm>
          <a:prstGeom prst="rect">
            <a:avLst/>
          </a:prstGeom>
          <a:noFill/>
        </p:spPr>
        <p:txBody>
          <a:bodyPr wrap="none" rtlCol="0">
            <a:spAutoFit/>
          </a:bodyPr>
          <a:lstStyle/>
          <a:p>
            <a:r>
              <a:rPr lang="en-US" dirty="0" smtClean="0"/>
              <a:t>41113</a:t>
            </a:r>
            <a:endParaRPr lang="en-US" dirty="0"/>
          </a:p>
        </p:txBody>
      </p:sp>
    </p:spTree>
    <p:extLst>
      <p:ext uri="{BB962C8B-B14F-4D97-AF65-F5344CB8AC3E}">
        <p14:creationId xmlns:p14="http://schemas.microsoft.com/office/powerpoint/2010/main" val="4010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3433</TotalTime>
  <Words>3770</Words>
  <Application>Microsoft Office PowerPoint</Application>
  <PresentationFormat>On-screen Show (4:3)</PresentationFormat>
  <Paragraphs>391</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Aspect</vt:lpstr>
      <vt:lpstr>A real-time Coupled Wave/Atmospheric Regional Forecast   and analysis System: CWARFS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your own grids</vt:lpstr>
      <vt:lpstr>PowerPoint Presentation</vt:lpstr>
      <vt:lpstr>Grid Coordinate System</vt:lpstr>
      <vt:lpstr>Grid Rotation </vt:lpstr>
      <vt:lpstr>CWARFS grid set-up overview</vt:lpstr>
      <vt:lpstr>RTOFS (currents for flow model)</vt:lpstr>
      <vt:lpstr>RTOFS (Flow Model)</vt:lpstr>
      <vt:lpstr>RTOFS grid near Florida</vt:lpstr>
      <vt:lpstr>Flow Model test with strong shear (analytic)</vt:lpstr>
      <vt:lpstr>CWARFS/FLOW overview</vt:lpstr>
      <vt:lpstr>Where are we (5/30/11)?</vt:lpstr>
      <vt:lpstr>PowerPoint Presentation</vt:lpstr>
      <vt:lpstr>PowerPoint Presentation</vt:lpstr>
      <vt:lpstr> </vt:lpstr>
      <vt:lpstr>Questions?</vt:lpstr>
    </vt:vector>
  </TitlesOfParts>
  <Company>Florida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CWARF update</dc:title>
  <dc:creator>Michael  Splitt</dc:creator>
  <cp:lastModifiedBy>slazarus</cp:lastModifiedBy>
  <cp:revision>263</cp:revision>
  <dcterms:created xsi:type="dcterms:W3CDTF">2010-05-11T12:20:14Z</dcterms:created>
  <dcterms:modified xsi:type="dcterms:W3CDTF">2011-07-21T16:43:12Z</dcterms:modified>
</cp:coreProperties>
</file>