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7" r:id="rId4"/>
    <p:sldMasterId id="2147483728" r:id="rId5"/>
    <p:sldMasterId id="2147483729" r:id="rId6"/>
    <p:sldMasterId id="2147483730" r:id="rId7"/>
    <p:sldMasterId id="2147483731" r:id="rId8"/>
    <p:sldMasterId id="214748373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Lst>
  <p:sldSz cy="6858000" cx="9144000"/>
  <p:notesSz cx="6858000" cy="9144000"/>
  <p:embeddedFontLst>
    <p:embeddedFont>
      <p:font typeface="Roboto"/>
      <p:regular r:id="rId65"/>
      <p:bold r:id="rId66"/>
      <p:italic r:id="rId67"/>
      <p:boldItalic r:id="rId68"/>
    </p:embeddedFont>
    <p:embeddedFont>
      <p:font typeface="Arial Narrow"/>
      <p:regular r:id="rId69"/>
      <p:bold r:id="rId70"/>
      <p:italic r:id="rId71"/>
      <p:boldItalic r:id="rId72"/>
    </p:embeddedFont>
    <p:embeddedFont>
      <p:font typeface="Helvetica Neue"/>
      <p:regular r:id="rId73"/>
      <p:bold r:id="rId74"/>
      <p:italic r:id="rId75"/>
      <p:boldItalic r:id="rId76"/>
    </p:embeddedFont>
    <p:embeddedFont>
      <p:font typeface="Gill Sans"/>
      <p:regular r:id="rId77"/>
      <p:bold r:id="rId78"/>
    </p:embeddedFont>
    <p:embeddedFont>
      <p:font typeface="Merriweather"/>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4F6E557-AF68-4E14-A3F7-8ECDA6F07550}">
  <a:tblStyle styleId="{64F6E557-AF68-4E14-A3F7-8ECDA6F0755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80" Type="http://schemas.openxmlformats.org/officeDocument/2006/relationships/font" Target="fonts/Merriweather-bold.fntdata"/><Relationship Id="rId82" Type="http://schemas.openxmlformats.org/officeDocument/2006/relationships/font" Target="fonts/Merriweather-boldItalic.fntdata"/><Relationship Id="rId81" Type="http://schemas.openxmlformats.org/officeDocument/2006/relationships/font" Target="fonts/Merriweather-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HelveticaNeue-regular.fntdata"/><Relationship Id="rId72" Type="http://schemas.openxmlformats.org/officeDocument/2006/relationships/font" Target="fonts/ArialNarrow-boldItalic.fntdata"/><Relationship Id="rId31" Type="http://schemas.openxmlformats.org/officeDocument/2006/relationships/slide" Target="slides/slide21.xml"/><Relationship Id="rId75" Type="http://schemas.openxmlformats.org/officeDocument/2006/relationships/font" Target="fonts/HelveticaNeue-italic.fntdata"/><Relationship Id="rId30" Type="http://schemas.openxmlformats.org/officeDocument/2006/relationships/slide" Target="slides/slide20.xml"/><Relationship Id="rId74" Type="http://schemas.openxmlformats.org/officeDocument/2006/relationships/font" Target="fonts/HelveticaNeue-bold.fntdata"/><Relationship Id="rId33" Type="http://schemas.openxmlformats.org/officeDocument/2006/relationships/slide" Target="slides/slide23.xml"/><Relationship Id="rId77" Type="http://schemas.openxmlformats.org/officeDocument/2006/relationships/font" Target="fonts/GillSans-regular.fntdata"/><Relationship Id="rId32" Type="http://schemas.openxmlformats.org/officeDocument/2006/relationships/slide" Target="slides/slide22.xml"/><Relationship Id="rId76" Type="http://schemas.openxmlformats.org/officeDocument/2006/relationships/font" Target="fonts/HelveticaNeue-boldItalic.fntdata"/><Relationship Id="rId35" Type="http://schemas.openxmlformats.org/officeDocument/2006/relationships/slide" Target="slides/slide25.xml"/><Relationship Id="rId79" Type="http://schemas.openxmlformats.org/officeDocument/2006/relationships/font" Target="fonts/Merriweather-regular.fntdata"/><Relationship Id="rId34" Type="http://schemas.openxmlformats.org/officeDocument/2006/relationships/slide" Target="slides/slide24.xml"/><Relationship Id="rId78" Type="http://schemas.openxmlformats.org/officeDocument/2006/relationships/font" Target="fonts/GillSans-bold.fntdata"/><Relationship Id="rId71" Type="http://schemas.openxmlformats.org/officeDocument/2006/relationships/font" Target="fonts/ArialNarrow-italic.fntdata"/><Relationship Id="rId70" Type="http://schemas.openxmlformats.org/officeDocument/2006/relationships/font" Target="fonts/ArialNarrow-bold.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font" Target="fonts/Roboto-bold.fntdata"/><Relationship Id="rId21" Type="http://schemas.openxmlformats.org/officeDocument/2006/relationships/slide" Target="slides/slide11.xml"/><Relationship Id="rId65" Type="http://schemas.openxmlformats.org/officeDocument/2006/relationships/font" Target="fonts/Roboto-regular.fntdata"/><Relationship Id="rId24" Type="http://schemas.openxmlformats.org/officeDocument/2006/relationships/slide" Target="slides/slide14.xml"/><Relationship Id="rId68" Type="http://schemas.openxmlformats.org/officeDocument/2006/relationships/font" Target="fonts/Roboto-boldItalic.fntdata"/><Relationship Id="rId23" Type="http://schemas.openxmlformats.org/officeDocument/2006/relationships/slide" Target="slides/slide13.xml"/><Relationship Id="rId67" Type="http://schemas.openxmlformats.org/officeDocument/2006/relationships/font" Target="fonts/Roboto-italic.fntdata"/><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ArialNarrow-regular.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1400"/>
              <a:buFont typeface="Calibri"/>
              <a:buNone/>
            </a:pPr>
            <a:r>
              <a:t/>
            </a:r>
            <a:endParaRPr b="0" i="0" sz="1100" u="none" cap="none" strike="noStrike">
              <a:solidFill>
                <a:schemeClr val="dk1"/>
              </a:solidFill>
              <a:latin typeface="Arial"/>
              <a:ea typeface="Arial"/>
              <a:cs typeface="Arial"/>
              <a:sym typeface="Arial"/>
            </a:endParaRPr>
          </a:p>
        </p:txBody>
      </p:sp>
      <p:sp>
        <p:nvSpPr>
          <p:cNvPr id="392" name="Google Shape;39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85" name="Google Shape;48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5f9a87b2d5_0_58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92" name="Google Shape;492;g5f9a87b2d5_0_5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8" name="Google Shape;498;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Helvetica Neue"/>
              <a:buNone/>
            </a:pPr>
            <a:r>
              <a:rPr b="0" i="0" lang="en" sz="2200" u="sng" cap="none" strike="noStrike">
                <a:solidFill>
                  <a:schemeClr val="dk1"/>
                </a:solidFill>
                <a:latin typeface="Helvetica Neue"/>
                <a:ea typeface="Helvetica Neue"/>
                <a:cs typeface="Helvetica Neue"/>
                <a:sym typeface="Helvetica Neue"/>
              </a:rPr>
              <a:t>Improving NOAA's Cybersecurity Posture</a:t>
            </a:r>
            <a:endParaRPr b="0" i="0" sz="11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Helvetica Neue"/>
              <a:buChar char="•"/>
            </a:pPr>
            <a:r>
              <a:rPr b="0" i="0" lang="en" sz="1800" u="none" cap="none" strike="noStrike">
                <a:solidFill>
                  <a:schemeClr val="dk1"/>
                </a:solidFill>
                <a:latin typeface="Helvetica Neue"/>
                <a:ea typeface="Helvetica Neue"/>
                <a:cs typeface="Helvetica Neue"/>
                <a:sym typeface="Helvetica Neue"/>
              </a:rPr>
              <a:t>Currently: Users access federal systems for distribution</a:t>
            </a:r>
            <a:endParaRPr b="0" i="0" sz="1100" u="none" cap="none" strike="noStrike">
              <a:solidFill>
                <a:schemeClr val="dk1"/>
              </a:solidFill>
              <a:latin typeface="Arial"/>
              <a:ea typeface="Arial"/>
              <a:cs typeface="Arial"/>
              <a:sym typeface="Arial"/>
            </a:endParaRPr>
          </a:p>
          <a:p>
            <a:pPr indent="-406400" lvl="1" marL="431800" marR="0" rtl="0" algn="l">
              <a:lnSpc>
                <a:spcPct val="100000"/>
              </a:lnSpc>
              <a:spcBef>
                <a:spcPts val="0"/>
              </a:spcBef>
              <a:spcAft>
                <a:spcPts val="0"/>
              </a:spcAft>
              <a:buClr>
                <a:srgbClr val="000000"/>
              </a:buClr>
              <a:buSzPts val="1400"/>
              <a:buFont typeface="Helvetica Neue"/>
              <a:buChar char="–"/>
            </a:pPr>
            <a:r>
              <a:rPr b="0" i="0" lang="en" sz="1100" u="none" cap="none" strike="noStrike">
                <a:solidFill>
                  <a:schemeClr val="dk1"/>
                </a:solidFill>
                <a:latin typeface="Helvetica Neue"/>
                <a:ea typeface="Helvetica Neue"/>
                <a:cs typeface="Helvetica Neue"/>
                <a:sym typeface="Helvetica Neue"/>
              </a:rPr>
              <a:t>Some mission-critical systems offer public access to data</a:t>
            </a:r>
            <a:endParaRPr b="0" i="0" sz="1100" u="none" cap="none" strike="noStrike">
              <a:solidFill>
                <a:schemeClr val="dk1"/>
              </a:solidFill>
              <a:latin typeface="Arial"/>
              <a:ea typeface="Arial"/>
              <a:cs typeface="Arial"/>
              <a:sym typeface="Arial"/>
            </a:endParaRPr>
          </a:p>
          <a:p>
            <a:pPr indent="-406400" lvl="1" marL="431800" marR="0" rtl="0" algn="l">
              <a:lnSpc>
                <a:spcPct val="100000"/>
              </a:lnSpc>
              <a:spcBef>
                <a:spcPts val="0"/>
              </a:spcBef>
              <a:spcAft>
                <a:spcPts val="0"/>
              </a:spcAft>
              <a:buClr>
                <a:srgbClr val="000000"/>
              </a:buClr>
              <a:buSzPts val="1400"/>
              <a:buFont typeface="Helvetica Neue"/>
              <a:buChar char="–"/>
            </a:pPr>
            <a:r>
              <a:rPr b="0" i="0" lang="en" sz="1100" u="none" cap="none" strike="noStrike">
                <a:solidFill>
                  <a:schemeClr val="dk1"/>
                </a:solidFill>
                <a:latin typeface="Helvetica Neue"/>
                <a:ea typeface="Helvetica Neue"/>
                <a:cs typeface="Helvetica Neue"/>
                <a:sym typeface="Helvetica Neue"/>
              </a:rPr>
              <a:t>External users have access inside federal security boundary</a:t>
            </a:r>
            <a:endParaRPr b="0" i="0" sz="1100" u="none" cap="none" strike="noStrike">
              <a:solidFill>
                <a:schemeClr val="dk1"/>
              </a:solidFill>
              <a:latin typeface="Arial"/>
              <a:ea typeface="Arial"/>
              <a:cs typeface="Arial"/>
              <a:sym typeface="Arial"/>
            </a:endParaRPr>
          </a:p>
          <a:p>
            <a:pPr indent="-139700" lvl="0" marL="914400" marR="0" rtl="0" algn="l">
              <a:lnSpc>
                <a:spcPct val="100000"/>
              </a:lnSpc>
              <a:spcBef>
                <a:spcPts val="0"/>
              </a:spcBef>
              <a:spcAft>
                <a:spcPts val="0"/>
              </a:spcAft>
              <a:buClr>
                <a:srgbClr val="000000"/>
              </a:buClr>
              <a:buSzPts val="1100"/>
              <a:buFont typeface="Arial"/>
              <a:buNone/>
            </a:pPr>
            <a:r>
              <a:t/>
            </a:r>
            <a:endParaRPr b="0" i="0" sz="1800" u="none" cap="none" strike="noStrike">
              <a:solidFill>
                <a:schemeClr val="dk1"/>
              </a:solidFill>
              <a:latin typeface="Helvetica Neue"/>
              <a:ea typeface="Helvetica Neue"/>
              <a:cs typeface="Helvetica Neue"/>
              <a:sym typeface="Helvetica Neue"/>
            </a:endParaRPr>
          </a:p>
          <a:p>
            <a:pPr indent="-342900" lvl="0" marL="342900" marR="0" rtl="0" algn="l">
              <a:lnSpc>
                <a:spcPct val="100000"/>
              </a:lnSpc>
              <a:spcBef>
                <a:spcPts val="0"/>
              </a:spcBef>
              <a:spcAft>
                <a:spcPts val="0"/>
              </a:spcAft>
              <a:buClr>
                <a:srgbClr val="000000"/>
              </a:buClr>
              <a:buSzPts val="1800"/>
              <a:buFont typeface="Helvetica Neue"/>
              <a:buChar char="•"/>
            </a:pPr>
            <a:r>
              <a:rPr b="0" i="0" lang="en" sz="1800" u="none" cap="none" strike="noStrike">
                <a:solidFill>
                  <a:schemeClr val="dk1"/>
                </a:solidFill>
                <a:latin typeface="Helvetica Neue"/>
                <a:ea typeface="Helvetica Neue"/>
                <a:cs typeface="Helvetica Neue"/>
                <a:sym typeface="Helvetica Neue"/>
              </a:rPr>
              <a:t>Potential: All data access occurs in non-federal system</a:t>
            </a:r>
            <a:endParaRPr b="0" i="0" sz="1100" u="none" cap="none" strike="noStrike">
              <a:solidFill>
                <a:schemeClr val="dk1"/>
              </a:solidFill>
              <a:latin typeface="Arial"/>
              <a:ea typeface="Arial"/>
              <a:cs typeface="Arial"/>
              <a:sym typeface="Arial"/>
            </a:endParaRPr>
          </a:p>
          <a:p>
            <a:pPr indent="-406400" lvl="1" marL="431800" marR="0" rtl="0" algn="l">
              <a:lnSpc>
                <a:spcPct val="100000"/>
              </a:lnSpc>
              <a:spcBef>
                <a:spcPts val="0"/>
              </a:spcBef>
              <a:spcAft>
                <a:spcPts val="0"/>
              </a:spcAft>
              <a:buClr>
                <a:srgbClr val="000000"/>
              </a:buClr>
              <a:buSzPts val="1400"/>
              <a:buFont typeface="Helvetica Neue"/>
              <a:buChar char="–"/>
            </a:pPr>
            <a:r>
              <a:rPr b="0" i="0" lang="en" sz="1100" u="none" cap="none" strike="noStrike">
                <a:solidFill>
                  <a:schemeClr val="dk1"/>
                </a:solidFill>
                <a:latin typeface="Helvetica Neue"/>
                <a:ea typeface="Helvetica Neue"/>
                <a:cs typeface="Helvetica Neue"/>
                <a:sym typeface="Helvetica Neue"/>
              </a:rPr>
              <a:t>Reallocate security assets and staffing to focus on mission-critical systems</a:t>
            </a:r>
            <a:endParaRPr b="0" i="0" sz="1100" u="none" cap="none" strike="noStrike">
              <a:solidFill>
                <a:schemeClr val="dk1"/>
              </a:solidFill>
              <a:latin typeface="Arial"/>
              <a:ea typeface="Arial"/>
              <a:cs typeface="Arial"/>
              <a:sym typeface="Arial"/>
            </a:endParaRPr>
          </a:p>
          <a:p>
            <a:pPr indent="-406400" lvl="1" marL="431800" marR="0" rtl="0" algn="l">
              <a:lnSpc>
                <a:spcPct val="100000"/>
              </a:lnSpc>
              <a:spcBef>
                <a:spcPts val="0"/>
              </a:spcBef>
              <a:spcAft>
                <a:spcPts val="0"/>
              </a:spcAft>
              <a:buClr>
                <a:srgbClr val="000000"/>
              </a:buClr>
              <a:buSzPts val="1400"/>
              <a:buFont typeface="Helvetica Neue"/>
              <a:buChar char="–"/>
            </a:pPr>
            <a:r>
              <a:rPr b="0" i="0" lang="en" sz="1100" u="none" cap="none" strike="noStrike">
                <a:solidFill>
                  <a:schemeClr val="dk1"/>
                </a:solidFill>
                <a:latin typeface="Helvetica Neue"/>
                <a:ea typeface="Helvetica Neue"/>
                <a:cs typeface="Helvetica Neue"/>
                <a:sym typeface="Helvetica Neue"/>
              </a:rPr>
              <a:t>Only verified trusted users granted access to federal systems</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t/>
            </a:r>
            <a:endParaRPr b="0" i="0" sz="6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1" name="Google Shape;531;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Helvetica Neue"/>
              <a:buNone/>
            </a:pPr>
            <a:r>
              <a:rPr lang="en" sz="2200" u="sng">
                <a:latin typeface="Helvetica Neue"/>
                <a:ea typeface="Helvetica Neue"/>
                <a:cs typeface="Helvetica Neue"/>
                <a:sym typeface="Helvetica Neue"/>
              </a:rPr>
              <a:t>Examples of Data Broker explorations</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t/>
            </a:r>
            <a:endParaRPr b="0" i="0" sz="6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8" name="Google Shape;538;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400"/>
              <a:buFont typeface="Arial"/>
              <a:buNone/>
            </a:pPr>
            <a:r>
              <a:rPr lang="en" sz="2200" u="sng">
                <a:latin typeface="Helvetica Neue"/>
                <a:ea typeface="Helvetica Neue"/>
                <a:cs typeface="Helvetica Neue"/>
                <a:sym typeface="Helvetica Neue"/>
              </a:rPr>
              <a:t>Example cloud-based data maintenance possible</a:t>
            </a:r>
            <a:endParaRPr b="0" i="0" sz="6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Importance of NOAA Subject Matter Expertise (SMEs)</a:t>
            </a:r>
            <a:br>
              <a:rPr b="0" i="0" lang="en" sz="1100" u="none" cap="none" strike="noStrike">
                <a:solidFill>
                  <a:schemeClr val="dk1"/>
                </a:solidFill>
                <a:latin typeface="Arial"/>
                <a:ea typeface="Arial"/>
                <a:cs typeface="Arial"/>
                <a:sym typeface="Arial"/>
              </a:rPr>
            </a:br>
            <a:endParaRPr b="0" i="0" sz="1100" u="none" cap="none" strike="noStrike">
              <a:solidFill>
                <a:schemeClr val="dk1"/>
              </a:solidFill>
              <a:latin typeface="Arial"/>
              <a:ea typeface="Arial"/>
              <a:cs typeface="Arial"/>
              <a:sym typeface="Arial"/>
            </a:endParaRPr>
          </a:p>
        </p:txBody>
      </p:sp>
      <p:sp>
        <p:nvSpPr>
          <p:cNvPr id="545" name="Google Shape;54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2" name="Google Shape;57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400"/>
              <a:buFont typeface="Arial"/>
              <a:buNone/>
            </a:pPr>
            <a:r>
              <a:rPr lang="en">
                <a:latin typeface="Calibri"/>
                <a:ea typeface="Calibri"/>
                <a:cs typeface="Calibri"/>
                <a:sym typeface="Calibri"/>
              </a:rPr>
              <a:t>NOAA data and expertise provide the foundation for a value-driven ecosystem.</a:t>
            </a:r>
            <a:endParaRPr b="0" i="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5f9a87b2d5_0_77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94" name="Google Shape;594;g5f9a87b2d5_0_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5f9a87b2d5_0_77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00" name="Google Shape;600;g5f9a87b2d5_0_7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5f9a87b2d5_0_56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t>Presentation outline</a:t>
            </a:r>
            <a:r>
              <a:rPr lang="en"/>
              <a:t> </a:t>
            </a:r>
            <a:endParaRPr b="0" i="0" sz="1100" u="none" cap="none" strike="noStrike">
              <a:solidFill>
                <a:schemeClr val="dk1"/>
              </a:solidFill>
              <a:latin typeface="Arial"/>
              <a:ea typeface="Arial"/>
              <a:cs typeface="Arial"/>
              <a:sym typeface="Arial"/>
            </a:endParaRPr>
          </a:p>
        </p:txBody>
      </p:sp>
      <p:sp>
        <p:nvSpPr>
          <p:cNvPr id="402" name="Google Shape;402;g5f9a87b2d5_0_5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5f9a87b2d5_0_78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07" name="Google Shape;607;g5f9a87b2d5_0_7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5f9a87b2d5_0_78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13" name="Google Shape;613;g5f9a87b2d5_0_7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5f9a87b2d5_0_594:notes"/>
          <p:cNvSpPr/>
          <p:nvPr>
            <p:ph idx="2" type="sldImg"/>
          </p:nvPr>
        </p:nvSpPr>
        <p:spPr>
          <a:xfrm>
            <a:off x="1143386" y="685800"/>
            <a:ext cx="45717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5f9a87b2d5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4" name="Google Shape;63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342900" marR="0" rtl="0" algn="l">
              <a:lnSpc>
                <a:spcPct val="115000"/>
              </a:lnSpc>
              <a:spcBef>
                <a:spcPts val="0"/>
              </a:spcBef>
              <a:spcAft>
                <a:spcPts val="0"/>
              </a:spcAft>
              <a:buClr>
                <a:srgbClr val="000000"/>
              </a:buClr>
              <a:buSzPts val="18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342900" marR="0" rtl="0" algn="l">
              <a:lnSpc>
                <a:spcPct val="115000"/>
              </a:lnSpc>
              <a:spcBef>
                <a:spcPts val="0"/>
              </a:spcBef>
              <a:spcAft>
                <a:spcPts val="0"/>
              </a:spcAft>
              <a:buClr>
                <a:srgbClr val="000000"/>
              </a:buClr>
              <a:buSzPts val="18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p1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51" name="Google Shape;65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0" name="Google Shape;66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7" name="Google Shape;66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8890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5f9a87b2d5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5f9a87b2d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5f9a87b2d5_0_57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08" name="Google Shape;408;g5f9a87b2d5_0_5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5f9a87b2d5_0_5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5f9a87b2d5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91" name="Google Shape;691;g5f9a87b2d5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5f9a87b2d5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698" name="Google Shape;698;g5f9a87b2d5_0_3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5f9a87b2d5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04" name="Google Shape;704;g5f9a87b2d5_0_3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5f9a87b2d5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10" name="Google Shape;710;g5f9a87b2d5_0_3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5f9a87b2d5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17" name="Google Shape;717;g5f9a87b2d5_0_4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5f9a87b2d5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24" name="Google Shape;724;g5f9a87b2d5_0_4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g5f9a87b2d5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Statistics are for the BDP brokered datasets</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33" name="Google Shape;733;g5f9a87b2d5_0_4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5f9a87b2d5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Statistics are for the BDP brokered datasets</a:t>
            </a:r>
            <a:endParaRPr/>
          </a:p>
          <a:p>
            <a:pPr indent="0" lvl="0" marL="0" marR="0" rtl="0" algn="l">
              <a:lnSpc>
                <a:spcPct val="100000"/>
              </a:lnSpc>
              <a:spcBef>
                <a:spcPts val="0"/>
              </a:spcBef>
              <a:spcAft>
                <a:spcPts val="0"/>
              </a:spcAft>
              <a:buClr>
                <a:srgbClr val="000000"/>
              </a:buClr>
              <a:buSzPts val="1400"/>
              <a:buFont typeface="Arial"/>
              <a:buNone/>
            </a:pPr>
            <a:r>
              <a:rPr lang="en"/>
              <a:t>Current plateau is ~350TB</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41" name="Google Shape;741;g5f9a87b2d5_0_4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g5f9a87b2d5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BDP meets the 3 Vs criteria</a:t>
            </a:r>
            <a:endParaRPr b="0" i="0" sz="1200" u="none" cap="none" strike="noStrike">
              <a:solidFill>
                <a:schemeClr val="dk1"/>
              </a:solidFill>
              <a:latin typeface="Calibri"/>
              <a:ea typeface="Calibri"/>
              <a:cs typeface="Calibri"/>
              <a:sym typeface="Calibri"/>
            </a:endParaRPr>
          </a:p>
        </p:txBody>
      </p:sp>
      <p:sp>
        <p:nvSpPr>
          <p:cNvPr id="750" name="Google Shape;750;g5f9a87b2d5_0_4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5f9a87b2d5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Accession ratio -= Out/In</a:t>
            </a:r>
            <a:endParaRPr/>
          </a:p>
          <a:p>
            <a:pPr indent="0" lvl="0" marL="0" marR="0" rtl="0" algn="l">
              <a:lnSpc>
                <a:spcPct val="100000"/>
              </a:lnSpc>
              <a:spcBef>
                <a:spcPts val="0"/>
              </a:spcBef>
              <a:spcAft>
                <a:spcPts val="0"/>
              </a:spcAft>
              <a:buClr>
                <a:srgbClr val="000000"/>
              </a:buClr>
              <a:buSzPts val="1400"/>
              <a:buFont typeface="Arial"/>
              <a:buNone/>
            </a:pPr>
            <a:r>
              <a:rPr lang="en"/>
              <a:t>~doubled over the past year</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56" name="Google Shape;756;g5f9a87b2d5_0_4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5f9a87b2d5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Accession ratio -= Out/In</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63" name="Google Shape;763;g5f9a87b2d5_0_4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5f9a87b2d5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By uniquely authenticated requestors</a:t>
            </a:r>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Binned by Level/type…</a:t>
            </a:r>
            <a:endParaRPr b="0" i="0" sz="1200" u="none" cap="none" strike="noStrike">
              <a:solidFill>
                <a:schemeClr val="dk1"/>
              </a:solidFill>
              <a:latin typeface="Calibri"/>
              <a:ea typeface="Calibri"/>
              <a:cs typeface="Calibri"/>
              <a:sym typeface="Calibri"/>
            </a:endParaRPr>
          </a:p>
        </p:txBody>
      </p:sp>
      <p:sp>
        <p:nvSpPr>
          <p:cNvPr id="770" name="Google Shape;770;g5f9a87b2d5_0_4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5f9a87b2d5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
              <a:t>By uniquely authenticated requestors</a:t>
            </a:r>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Binned by coverage type</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77" name="Google Shape;777;g5f9a87b2d5_0_4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5f9a87b2d5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Weekly access frequency for combined GOES-16/17 datasets. ~1/4 of the accesses are for data older than 24 hours</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84" name="Google Shape;784;g5f9a87b2d5_0_4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g5f9a87b2d5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Broad audience for GOES-16</a:t>
            </a:r>
            <a:endParaRPr b="0" i="0" sz="1200" u="none" cap="none" strike="noStrike">
              <a:solidFill>
                <a:schemeClr val="dk1"/>
              </a:solidFill>
              <a:latin typeface="Calibri"/>
              <a:ea typeface="Calibri"/>
              <a:cs typeface="Calibri"/>
              <a:sym typeface="Calibri"/>
            </a:endParaRPr>
          </a:p>
        </p:txBody>
      </p:sp>
      <p:sp>
        <p:nvSpPr>
          <p:cNvPr id="792" name="Google Shape;792;g5f9a87b2d5_0_4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g5f9a87b2d5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chemeClr val="dk1"/>
                </a:solidFill>
                <a:latin typeface="Calibri"/>
                <a:ea typeface="Calibri"/>
                <a:cs typeface="Calibri"/>
                <a:sym typeface="Calibri"/>
              </a:rPr>
              <a:t>Interesting consumption of GHCNd…global!</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98" name="Google Shape;798;g5f9a87b2d5_0_4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g5f9a87b2d5_0_1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04" name="Google Shape;804;g5f9a87b2d5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5f9a87b2d5_0_76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09" name="Google Shape;809;g5f9a87b2d5_0_7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5f9a87b2d5_0_79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16" name="Google Shape;816;g5f9a87b2d5_0_7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g5f9a87b2d5_0_80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22" name="Google Shape;822;g5f9a87b2d5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800"/>
              </a:spcBef>
              <a:spcAft>
                <a:spcPts val="0"/>
              </a:spcAft>
              <a:buClr>
                <a:schemeClr val="dk1"/>
              </a:buClr>
              <a:buSzPts val="1100"/>
              <a:buFont typeface="Arial"/>
              <a:buNone/>
            </a:pPr>
            <a:r>
              <a:rPr lang="en" sz="1050">
                <a:solidFill>
                  <a:srgbClr val="333333"/>
                </a:solidFill>
                <a:highlight>
                  <a:schemeClr val="lt1"/>
                </a:highlight>
              </a:rPr>
              <a:t>The US Department of Commerce and the National Oceanic and Atmospheric Administration (NOAA) announced the NOAA Big Data Partnership (BDP) in April 2015. Through five cooperative research and development agreements (CRADAs) between NOAA and selected commercial and academic collaborators, NOAA is learning how the value inherent in its data may be leveraged to broaden the distribution and utilization of those data. Selected datasets of interest to the BDP collaborators and their business partners are being transferred from NOAA to the collaborators’ infrastructure. The partnership has already realized a number of dataset improvements, and new and novel applications that employ NOAA’s atmospheric, geophysical, and oceanographic data, at no net cost to the US taxpayer. For example, NOAA’s National Centers for Environmental Information (NCEI) has transferred the complete NEXRAD Level II historical archive to the CRADA collaborators. </a:t>
            </a:r>
            <a:endParaRPr/>
          </a:p>
          <a:p>
            <a:pPr indent="0" lvl="0" marL="0" rtl="0" algn="l">
              <a:lnSpc>
                <a:spcPct val="115000"/>
              </a:lnSpc>
              <a:spcBef>
                <a:spcPts val="80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23" name="Google Shape;42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p1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27" name="Google Shape;82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5f9a87b2d5_0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33" name="Google Shape;833;g5f9a87b2d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5f9a87b2d5_0_75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39" name="Google Shape;839;g5f9a87b2d5_0_7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5" name="Google Shape;845;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000000"/>
              </a:buClr>
              <a:buSzPts val="18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p2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852" name="Google Shape;85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5f9a87b2d5_0_57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36" name="Google Shape;436;g5f9a87b2d5_0_5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1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42" name="Google Shape;44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5fb57ec324_0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53" name="Google Shape;453;g5fb57ec32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4:notes"/>
          <p:cNvSpPr/>
          <p:nvPr>
            <p:ph idx="2" type="sldImg"/>
          </p:nvPr>
        </p:nvSpPr>
        <p:spPr>
          <a:xfrm>
            <a:off x="1146175" y="687388"/>
            <a:ext cx="4578350" cy="34337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4:notes"/>
          <p:cNvSpPr txBox="1"/>
          <p:nvPr>
            <p:ph idx="1" type="body"/>
          </p:nvPr>
        </p:nvSpPr>
        <p:spPr>
          <a:xfrm>
            <a:off x="687042" y="4349334"/>
            <a:ext cx="5496300" cy="4120500"/>
          </a:xfrm>
          <a:prstGeom prst="rect">
            <a:avLst/>
          </a:prstGeom>
          <a:noFill/>
          <a:ln>
            <a:noFill/>
          </a:ln>
        </p:spPr>
        <p:txBody>
          <a:bodyPr anchorCtr="0" anchor="t" bIns="45725" lIns="91450" spcFirstLastPara="1" rIns="91450" wrap="square" tIns="457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60" name="Google Shape;460;p4:notes"/>
          <p:cNvSpPr txBox="1"/>
          <p:nvPr>
            <p:ph idx="12" type="sldNum"/>
          </p:nvPr>
        </p:nvSpPr>
        <p:spPr>
          <a:xfrm>
            <a:off x="3891648" y="8697079"/>
            <a:ext cx="2976900" cy="458100"/>
          </a:xfrm>
          <a:prstGeom prst="rect">
            <a:avLst/>
          </a:prstGeom>
          <a:noFill/>
          <a:ln>
            <a:noFill/>
          </a:ln>
        </p:spPr>
        <p:txBody>
          <a:bodyPr anchorCtr="0" anchor="b" bIns="45725" lIns="91450" spcFirstLastPara="1" rIns="91450" wrap="square" tIns="4572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5661233"/>
            <a:ext cx="897600" cy="11967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8246400" y="5661167"/>
            <a:ext cx="897600" cy="1196700"/>
          </a:xfrm>
          <a:prstGeom prst="round1Rect">
            <a:avLst>
              <a:gd fmla="val 16667" name="adj"/>
            </a:avLst>
          </a:prstGeom>
          <a:solidFill>
            <a:schemeClr val="lt1">
              <a:alpha val="6666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txBox="1"/>
          <p:nvPr>
            <p:ph type="ctrTitle"/>
          </p:nvPr>
        </p:nvSpPr>
        <p:spPr>
          <a:xfrm>
            <a:off x="390525" y="2425700"/>
            <a:ext cx="8222100" cy="1244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9pPr>
          </a:lstStyle>
          <a:p/>
        </p:txBody>
      </p:sp>
      <p:sp>
        <p:nvSpPr>
          <p:cNvPr id="13" name="Google Shape;13;p2"/>
          <p:cNvSpPr txBox="1"/>
          <p:nvPr>
            <p:ph idx="1" type="subTitle"/>
          </p:nvPr>
        </p:nvSpPr>
        <p:spPr>
          <a:xfrm>
            <a:off x="390525" y="3718840"/>
            <a:ext cx="8222100" cy="577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14" name="Google Shape;14;p2"/>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54" name="Shape 54"/>
        <p:cNvGrpSpPr/>
        <p:nvPr/>
      </p:nvGrpSpPr>
      <p:grpSpPr>
        <a:xfrm>
          <a:off x="0" y="0"/>
          <a:ext cx="0" cy="0"/>
          <a:chOff x="0" y="0"/>
          <a:chExt cx="0" cy="0"/>
        </a:xfrm>
      </p:grpSpPr>
      <p:sp>
        <p:nvSpPr>
          <p:cNvPr id="55" name="Google Shape;55;p11"/>
          <p:cNvSpPr txBox="1"/>
          <p:nvPr/>
        </p:nvSpPr>
        <p:spPr>
          <a:xfrm flipH="1" rot="10800000">
            <a:off x="3276600" y="33"/>
            <a:ext cx="58674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1"/>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1"/>
          <p:cNvSpPr txBox="1"/>
          <p:nvPr>
            <p:ph type="title"/>
          </p:nvPr>
        </p:nvSpPr>
        <p:spPr>
          <a:xfrm>
            <a:off x="226078" y="477067"/>
            <a:ext cx="2808000" cy="1271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9pPr>
          </a:lstStyle>
          <a:p/>
        </p:txBody>
      </p:sp>
      <p:sp>
        <p:nvSpPr>
          <p:cNvPr id="58" name="Google Shape;58;p11"/>
          <p:cNvSpPr txBox="1"/>
          <p:nvPr>
            <p:ph idx="1" type="body"/>
          </p:nvPr>
        </p:nvSpPr>
        <p:spPr>
          <a:xfrm>
            <a:off x="226075" y="1954400"/>
            <a:ext cx="2808000" cy="4218000"/>
          </a:xfrm>
          <a:prstGeom prst="rect">
            <a:avLst/>
          </a:prstGeom>
          <a:noFill/>
          <a:ln>
            <a:noFill/>
          </a:ln>
        </p:spPr>
        <p:txBody>
          <a:bodyPr anchorCtr="0" anchor="t" bIns="91425" lIns="91425" spcFirstLastPara="1" rIns="91425" wrap="square" tIns="91425">
            <a:noAutofit/>
          </a:bodyPr>
          <a:lstStyle>
            <a:lvl1pPr indent="-304800" lvl="0" marL="457200" marR="0" algn="l">
              <a:lnSpc>
                <a:spcPct val="115000"/>
              </a:lnSpc>
              <a:spcBef>
                <a:spcPts val="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1pPr>
            <a:lvl2pPr indent="-304800" lvl="1" marL="914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2pPr>
            <a:lvl3pPr indent="-304800" lvl="2" marL="1371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3pPr>
            <a:lvl4pPr indent="-304800" lvl="3" marL="18288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4pPr>
            <a:lvl5pPr indent="-304800" lvl="4" marL="22860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5pPr>
            <a:lvl6pPr indent="-304800" lvl="5" marL="27432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6pPr>
            <a:lvl7pPr indent="-304800" lvl="6" marL="3200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7pPr>
            <a:lvl8pPr indent="-304800" lvl="7" marL="3657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8pPr>
            <a:lvl9pPr indent="-304800" lvl="8" marL="4114800" marR="0" algn="l">
              <a:lnSpc>
                <a:spcPct val="115000"/>
              </a:lnSpc>
              <a:spcBef>
                <a:spcPts val="1600"/>
              </a:spcBef>
              <a:spcAft>
                <a:spcPts val="1600"/>
              </a:spcAft>
              <a:buClr>
                <a:schemeClr val="lt1"/>
              </a:buClr>
              <a:buSzPts val="1200"/>
              <a:buFont typeface="Roboto"/>
              <a:buChar char="■"/>
              <a:defRPr b="0" i="0" sz="1200" u="none" cap="none" strike="noStrike">
                <a:solidFill>
                  <a:schemeClr val="lt1"/>
                </a:solidFill>
                <a:latin typeface="Roboto"/>
                <a:ea typeface="Roboto"/>
                <a:cs typeface="Roboto"/>
                <a:sym typeface="Roboto"/>
              </a:defRPr>
            </a:lvl9pPr>
          </a:lstStyle>
          <a:p/>
        </p:txBody>
      </p:sp>
      <p:sp>
        <p:nvSpPr>
          <p:cNvPr id="59" name="Google Shape;59;p11"/>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ster Slide">
  <p:cSld name="Master Slide">
    <p:spTree>
      <p:nvGrpSpPr>
        <p:cNvPr id="60" name="Shape 60"/>
        <p:cNvGrpSpPr/>
        <p:nvPr/>
      </p:nvGrpSpPr>
      <p:grpSpPr>
        <a:xfrm>
          <a:off x="0" y="0"/>
          <a:ext cx="0" cy="0"/>
          <a:chOff x="0" y="0"/>
          <a:chExt cx="0" cy="0"/>
        </a:xfrm>
      </p:grpSpPr>
      <p:sp>
        <p:nvSpPr>
          <p:cNvPr id="61" name="Google Shape;61;p12"/>
          <p:cNvSpPr txBox="1"/>
          <p:nvPr>
            <p:ph idx="12" type="sldNum"/>
          </p:nvPr>
        </p:nvSpPr>
        <p:spPr>
          <a:xfrm>
            <a:off x="4449266" y="6509742"/>
            <a:ext cx="236400" cy="249300"/>
          </a:xfrm>
          <a:prstGeom prst="rect">
            <a:avLst/>
          </a:prstGeom>
          <a:noFill/>
          <a:ln>
            <a:noFill/>
          </a:ln>
        </p:spPr>
        <p:txBody>
          <a:bodyPr anchorCtr="0" anchor="t" bIns="35700" lIns="35700" spcFirstLastPara="1" rIns="35700" wrap="square" tIns="35700">
            <a:noAutofit/>
          </a:bodyPr>
          <a:lstStyle>
            <a:lvl1pPr indent="0" lvl="0"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1200"/>
              <a:buFont typeface="Gill Sans"/>
              <a:buNone/>
              <a:defRPr b="0" i="0" sz="12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3"/>
          <p:cNvSpPr txBox="1"/>
          <p:nvPr>
            <p:ph type="title"/>
          </p:nvPr>
        </p:nvSpPr>
        <p:spPr>
          <a:xfrm>
            <a:off x="460950" y="2753800"/>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9pPr>
          </a:lstStyle>
          <a:p/>
        </p:txBody>
      </p:sp>
      <p:sp>
        <p:nvSpPr>
          <p:cNvPr id="64" name="Google Shape;64;p13"/>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4"/>
          <p:cNvSpPr/>
          <p:nvPr/>
        </p:nvSpPr>
        <p:spPr>
          <a:xfrm flipH="1" rot="10800000">
            <a:off x="0" y="2247900"/>
            <a:ext cx="9144000" cy="4610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4"/>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4"/>
          <p:cNvSpPr txBox="1"/>
          <p:nvPr>
            <p:ph type="title"/>
          </p:nvPr>
        </p:nvSpPr>
        <p:spPr>
          <a:xfrm>
            <a:off x="471900" y="984967"/>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69" name="Google Shape;69;p14"/>
          <p:cNvSpPr txBox="1"/>
          <p:nvPr>
            <p:ph idx="1" type="body"/>
          </p:nvPr>
        </p:nvSpPr>
        <p:spPr>
          <a:xfrm>
            <a:off x="47190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70" name="Google Shape;70;p14"/>
          <p:cNvSpPr txBox="1"/>
          <p:nvPr>
            <p:ph idx="2" type="body"/>
          </p:nvPr>
        </p:nvSpPr>
        <p:spPr>
          <a:xfrm>
            <a:off x="469425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71" name="Google Shape;71;p14"/>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72" name="Shape 72"/>
        <p:cNvGrpSpPr/>
        <p:nvPr/>
      </p:nvGrpSpPr>
      <p:grpSpPr>
        <a:xfrm>
          <a:off x="0" y="0"/>
          <a:ext cx="0" cy="0"/>
          <a:chOff x="0" y="0"/>
          <a:chExt cx="0" cy="0"/>
        </a:xfrm>
      </p:grpSpPr>
      <p:sp>
        <p:nvSpPr>
          <p:cNvPr id="73" name="Google Shape;73;p15"/>
          <p:cNvSpPr txBox="1"/>
          <p:nvPr>
            <p:ph type="title"/>
          </p:nvPr>
        </p:nvSpPr>
        <p:spPr>
          <a:xfrm>
            <a:off x="490250" y="651000"/>
            <a:ext cx="62271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9pPr>
          </a:lstStyle>
          <a:p/>
        </p:txBody>
      </p:sp>
      <p:sp>
        <p:nvSpPr>
          <p:cNvPr id="74" name="Google Shape;74;p15"/>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75" name="Shape 75"/>
        <p:cNvGrpSpPr/>
        <p:nvPr/>
      </p:nvGrpSpPr>
      <p:grpSpPr>
        <a:xfrm>
          <a:off x="0" y="0"/>
          <a:ext cx="0" cy="0"/>
          <a:chOff x="0" y="0"/>
          <a:chExt cx="0" cy="0"/>
        </a:xfrm>
      </p:grpSpPr>
      <p:sp>
        <p:nvSpPr>
          <p:cNvPr id="76" name="Google Shape;76;p16"/>
          <p:cNvSpPr/>
          <p:nvPr/>
        </p:nvSpPr>
        <p:spPr>
          <a:xfrm flipH="1">
            <a:off x="0" y="0"/>
            <a:ext cx="45720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6"/>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9pPr>
          </a:lstStyle>
          <a:p/>
        </p:txBody>
      </p:sp>
      <p:sp>
        <p:nvSpPr>
          <p:cNvPr id="79" name="Google Shape;79;p16"/>
          <p:cNvSpPr txBox="1"/>
          <p:nvPr>
            <p:ph idx="1" type="subTitle"/>
          </p:nvPr>
        </p:nvSpPr>
        <p:spPr>
          <a:xfrm>
            <a:off x="265500" y="3705956"/>
            <a:ext cx="4045200" cy="1646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1pPr>
            <a:lvl2pPr lvl="1"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2pPr>
            <a:lvl3pPr lvl="2"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3pPr>
            <a:lvl4pPr lvl="3"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4pPr>
            <a:lvl5pPr lvl="4"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5pPr>
            <a:lvl6pPr lvl="5"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6pPr>
            <a:lvl7pPr lvl="6"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7pPr>
            <a:lvl8pPr lvl="7"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8pPr>
            <a:lvl9pPr lvl="8"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9pPr>
          </a:lstStyle>
          <a:p/>
        </p:txBody>
      </p:sp>
      <p:sp>
        <p:nvSpPr>
          <p:cNvPr id="80" name="Google Shape;80;p16"/>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Autofit/>
          </a:bodyPr>
          <a:lstStyle>
            <a:lvl1pPr indent="-342900" lvl="0" marL="457200" marR="0" algn="l">
              <a:lnSpc>
                <a:spcPct val="115000"/>
              </a:lnSpc>
              <a:spcBef>
                <a:spcPts val="0"/>
              </a:spcBef>
              <a:spcAft>
                <a:spcPts val="0"/>
              </a:spcAft>
              <a:buClr>
                <a:schemeClr val="lt1"/>
              </a:buClr>
              <a:buSzPts val="1800"/>
              <a:buFont typeface="Roboto"/>
              <a:buChar char="●"/>
              <a:defRPr b="0" i="0" sz="1800" u="none" cap="none" strike="noStrike">
                <a:solidFill>
                  <a:schemeClr val="lt1"/>
                </a:solidFill>
                <a:latin typeface="Roboto"/>
                <a:ea typeface="Roboto"/>
                <a:cs typeface="Roboto"/>
                <a:sym typeface="Roboto"/>
              </a:defRPr>
            </a:lvl1pPr>
            <a:lvl2pPr indent="-317500" lvl="1" marL="914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2pPr>
            <a:lvl3pPr indent="-317500" lvl="2" marL="1371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3pPr>
            <a:lvl4pPr indent="-317500" lvl="3" marL="18288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4pPr>
            <a:lvl5pPr indent="-317500" lvl="4" marL="22860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5pPr>
            <a:lvl6pPr indent="-317500" lvl="5" marL="27432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6pPr>
            <a:lvl7pPr indent="-317500" lvl="6" marL="3200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7pPr>
            <a:lvl8pPr indent="-317500" lvl="7" marL="3657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8pPr>
            <a:lvl9pPr indent="-317500" lvl="8" marL="4114800" marR="0" algn="l">
              <a:lnSpc>
                <a:spcPct val="115000"/>
              </a:lnSpc>
              <a:spcBef>
                <a:spcPts val="1600"/>
              </a:spcBef>
              <a:spcAft>
                <a:spcPts val="1600"/>
              </a:spcAft>
              <a:buClr>
                <a:schemeClr val="lt1"/>
              </a:buClr>
              <a:buSzPts val="1400"/>
              <a:buFont typeface="Roboto"/>
              <a:buChar char="■"/>
              <a:defRPr b="0" i="0" sz="1400" u="none" cap="none" strike="noStrike">
                <a:solidFill>
                  <a:schemeClr val="lt1"/>
                </a:solidFill>
                <a:latin typeface="Roboto"/>
                <a:ea typeface="Roboto"/>
                <a:cs typeface="Roboto"/>
                <a:sym typeface="Roboto"/>
              </a:defRPr>
            </a:lvl9pPr>
          </a:lstStyle>
          <a:p/>
        </p:txBody>
      </p:sp>
      <p:sp>
        <p:nvSpPr>
          <p:cNvPr id="81" name="Google Shape;81;p16"/>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bg>
      <p:bgPr>
        <a:solidFill>
          <a:schemeClr val="accent4"/>
        </a:solid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475500" y="1678033"/>
            <a:ext cx="82221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9pPr>
          </a:lstStyle>
          <a:p/>
        </p:txBody>
      </p:sp>
      <p:sp>
        <p:nvSpPr>
          <p:cNvPr id="84" name="Google Shape;84;p17"/>
          <p:cNvSpPr txBox="1"/>
          <p:nvPr>
            <p:ph idx="1" type="body"/>
          </p:nvPr>
        </p:nvSpPr>
        <p:spPr>
          <a:xfrm>
            <a:off x="475500" y="4406167"/>
            <a:ext cx="8222100" cy="1734300"/>
          </a:xfrm>
          <a:prstGeom prst="rect">
            <a:avLst/>
          </a:prstGeom>
          <a:noFill/>
          <a:ln>
            <a:noFill/>
          </a:ln>
        </p:spPr>
        <p:txBody>
          <a:bodyPr anchorCtr="0" anchor="t" bIns="91425" lIns="91425" spcFirstLastPara="1" rIns="91425" wrap="square" tIns="91425">
            <a:noAutofit/>
          </a:bodyPr>
          <a:lstStyle>
            <a:lvl1pPr indent="-342900" lvl="0" marL="457200" marR="0" algn="ctr">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ctr">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5" name="Google Shape;85;p17"/>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1">
  <p:cSld name="Title and Content 1">
    <p:spTree>
      <p:nvGrpSpPr>
        <p:cNvPr id="86" name="Shape 86"/>
        <p:cNvGrpSpPr/>
        <p:nvPr/>
      </p:nvGrpSpPr>
      <p:grpSpPr>
        <a:xfrm>
          <a:off x="0" y="0"/>
          <a:ext cx="0" cy="0"/>
          <a:chOff x="0" y="0"/>
          <a:chExt cx="0" cy="0"/>
        </a:xfrm>
      </p:grpSpPr>
      <p:sp>
        <p:nvSpPr>
          <p:cNvPr id="87" name="Google Shape;87;p18"/>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8" name="Google Shape;88;p18"/>
          <p:cNvSpPr/>
          <p:nvPr/>
        </p:nvSpPr>
        <p:spPr>
          <a:xfrm>
            <a:off x="628650" y="6615953"/>
            <a:ext cx="3477300" cy="242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8"/>
          <p:cNvSpPr txBox="1"/>
          <p:nvPr>
            <p:ph idx="12" type="sldNum"/>
          </p:nvPr>
        </p:nvSpPr>
        <p:spPr>
          <a:xfrm>
            <a:off x="8556784" y="6333134"/>
            <a:ext cx="548700" cy="5250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0" name="Shape 90"/>
        <p:cNvGrpSpPr/>
        <p:nvPr/>
      </p:nvGrpSpPr>
      <p:grpSpPr>
        <a:xfrm>
          <a:off x="0" y="0"/>
          <a:ext cx="0" cy="0"/>
          <a:chOff x="0" y="0"/>
          <a:chExt cx="0" cy="0"/>
        </a:xfrm>
      </p:grpSpPr>
      <p:sp>
        <p:nvSpPr>
          <p:cNvPr id="91" name="Google Shape;91;p19"/>
          <p:cNvSpPr/>
          <p:nvPr/>
        </p:nvSpPr>
        <p:spPr>
          <a:xfrm flipH="1" rot="10800000">
            <a:off x="0" y="2247900"/>
            <a:ext cx="9144000" cy="4610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9"/>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9"/>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94" name="Google Shape;94;p19"/>
          <p:cNvSpPr txBox="1"/>
          <p:nvPr>
            <p:ph idx="1" type="body"/>
          </p:nvPr>
        </p:nvSpPr>
        <p:spPr>
          <a:xfrm>
            <a:off x="471900" y="2558766"/>
            <a:ext cx="8222100" cy="3613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95" name="Google Shape;95;p19"/>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2">
  <p:cSld name="Title and Content 2">
    <p:spTree>
      <p:nvGrpSpPr>
        <p:cNvPr id="96" name="Shape 96"/>
        <p:cNvGrpSpPr/>
        <p:nvPr/>
      </p:nvGrpSpPr>
      <p:grpSpPr>
        <a:xfrm>
          <a:off x="0" y="0"/>
          <a:ext cx="0" cy="0"/>
          <a:chOff x="0" y="0"/>
          <a:chExt cx="0" cy="0"/>
        </a:xfrm>
      </p:grpSpPr>
      <p:sp>
        <p:nvSpPr>
          <p:cNvPr id="97" name="Google Shape;97;p20"/>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160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1600"/>
              </a:spcBef>
              <a:spcAft>
                <a:spcPts val="160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98" name="Google Shape;98;p20"/>
          <p:cNvSpPr/>
          <p:nvPr/>
        </p:nvSpPr>
        <p:spPr>
          <a:xfrm>
            <a:off x="628650" y="6615953"/>
            <a:ext cx="3477300" cy="242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20"/>
          <p:cNvSpPr txBox="1"/>
          <p:nvPr>
            <p:ph idx="12" type="sldNum"/>
          </p:nvPr>
        </p:nvSpPr>
        <p:spPr>
          <a:xfrm>
            <a:off x="8556784" y="6333134"/>
            <a:ext cx="548700" cy="525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 name="Shape 15"/>
        <p:cNvGrpSpPr/>
        <p:nvPr/>
      </p:nvGrpSpPr>
      <p:grpSpPr>
        <a:xfrm>
          <a:off x="0" y="0"/>
          <a:ext cx="0" cy="0"/>
          <a:chOff x="0" y="0"/>
          <a:chExt cx="0" cy="0"/>
        </a:xfrm>
      </p:grpSpPr>
      <p:sp>
        <p:nvSpPr>
          <p:cNvPr id="16" name="Google Shape;16;p3"/>
          <p:cNvSpPr/>
          <p:nvPr/>
        </p:nvSpPr>
        <p:spPr>
          <a:xfrm flipH="1" rot="10800000">
            <a:off x="0" y="875100"/>
            <a:ext cx="9144000" cy="5982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txBox="1"/>
          <p:nvPr>
            <p:ph type="title"/>
          </p:nvPr>
        </p:nvSpPr>
        <p:spPr>
          <a:xfrm>
            <a:off x="98250" y="21800"/>
            <a:ext cx="8826600" cy="803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19" name="Google Shape;19;p3"/>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00" name="Shape 10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 Only_1">
    <p:spTree>
      <p:nvGrpSpPr>
        <p:cNvPr id="101" name="Shape 101"/>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ster Slide">
  <p:cSld name="Master Slide">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4449266" y="6509742"/>
            <a:ext cx="236400" cy="249300"/>
          </a:xfrm>
          <a:prstGeom prst="rect">
            <a:avLst/>
          </a:prstGeom>
          <a:noFill/>
          <a:ln>
            <a:noFill/>
          </a:ln>
        </p:spPr>
        <p:txBody>
          <a:bodyPr anchorCtr="0" anchor="t" bIns="35700" lIns="35700" spcFirstLastPara="1" rIns="35700" wrap="square" tIns="35700">
            <a:noAutofit/>
          </a:bodyPr>
          <a:lstStyle>
            <a:lvl1pPr indent="0" lvl="0"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8" name="Shape 108"/>
        <p:cNvGrpSpPr/>
        <p:nvPr/>
      </p:nvGrpSpPr>
      <p:grpSpPr>
        <a:xfrm>
          <a:off x="0" y="0"/>
          <a:ext cx="0" cy="0"/>
          <a:chOff x="0" y="0"/>
          <a:chExt cx="0" cy="0"/>
        </a:xfrm>
      </p:grpSpPr>
      <p:sp>
        <p:nvSpPr>
          <p:cNvPr id="109" name="Google Shape;109;p25"/>
          <p:cNvSpPr/>
          <p:nvPr/>
        </p:nvSpPr>
        <p:spPr>
          <a:xfrm flipH="1">
            <a:off x="8246400" y="5661233"/>
            <a:ext cx="897600" cy="11967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5"/>
          <p:cNvSpPr/>
          <p:nvPr/>
        </p:nvSpPr>
        <p:spPr>
          <a:xfrm flipH="1">
            <a:off x="8246400" y="5661166"/>
            <a:ext cx="897600" cy="1196700"/>
          </a:xfrm>
          <a:prstGeom prst="round1Rect">
            <a:avLst>
              <a:gd fmla="val 16667" name="adj"/>
            </a:avLst>
          </a:prstGeom>
          <a:solidFill>
            <a:schemeClr val="lt1">
              <a:alpha val="6666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5"/>
          <p:cNvSpPr txBox="1"/>
          <p:nvPr>
            <p:ph type="ctrTitle"/>
          </p:nvPr>
        </p:nvSpPr>
        <p:spPr>
          <a:xfrm>
            <a:off x="390525" y="2425700"/>
            <a:ext cx="8222100" cy="1244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9pPr>
          </a:lstStyle>
          <a:p/>
        </p:txBody>
      </p:sp>
      <p:sp>
        <p:nvSpPr>
          <p:cNvPr id="112" name="Google Shape;112;p25"/>
          <p:cNvSpPr txBox="1"/>
          <p:nvPr>
            <p:ph idx="1" type="subTitle"/>
          </p:nvPr>
        </p:nvSpPr>
        <p:spPr>
          <a:xfrm>
            <a:off x="390525" y="3718840"/>
            <a:ext cx="8222100" cy="577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113" name="Google Shape;113;p25"/>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 and body 1">
    <p:spTree>
      <p:nvGrpSpPr>
        <p:cNvPr id="114" name="Shape 114"/>
        <p:cNvGrpSpPr/>
        <p:nvPr/>
      </p:nvGrpSpPr>
      <p:grpSpPr>
        <a:xfrm>
          <a:off x="0" y="0"/>
          <a:ext cx="0" cy="0"/>
          <a:chOff x="0" y="0"/>
          <a:chExt cx="0" cy="0"/>
        </a:xfrm>
      </p:grpSpPr>
      <p:sp>
        <p:nvSpPr>
          <p:cNvPr id="115" name="Google Shape;115;p26"/>
          <p:cNvSpPr/>
          <p:nvPr/>
        </p:nvSpPr>
        <p:spPr>
          <a:xfrm flipH="1" rot="10800000">
            <a:off x="0" y="2247900"/>
            <a:ext cx="9144000" cy="46101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6" name="Google Shape;116;p26"/>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7" name="Google Shape;117;p26"/>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18" name="Google Shape;118;p26"/>
          <p:cNvSpPr txBox="1"/>
          <p:nvPr>
            <p:ph idx="1" type="body"/>
          </p:nvPr>
        </p:nvSpPr>
        <p:spPr>
          <a:xfrm>
            <a:off x="471900" y="2558765"/>
            <a:ext cx="82221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9pPr>
          </a:lstStyle>
          <a:p/>
        </p:txBody>
      </p:sp>
      <p:sp>
        <p:nvSpPr>
          <p:cNvPr id="119" name="Google Shape;119;p26"/>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0" name="Shape 120"/>
        <p:cNvGrpSpPr/>
        <p:nvPr/>
      </p:nvGrpSpPr>
      <p:grpSpPr>
        <a:xfrm>
          <a:off x="0" y="0"/>
          <a:ext cx="0" cy="0"/>
          <a:chOff x="0" y="0"/>
          <a:chExt cx="0" cy="0"/>
        </a:xfrm>
      </p:grpSpPr>
      <p:sp>
        <p:nvSpPr>
          <p:cNvPr id="121" name="Google Shape;121;p27"/>
          <p:cNvSpPr/>
          <p:nvPr/>
        </p:nvSpPr>
        <p:spPr>
          <a:xfrm flipH="1" rot="10800000">
            <a:off x="0" y="875100"/>
            <a:ext cx="9144000" cy="598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7"/>
          <p:cNvSpPr txBox="1"/>
          <p:nvPr>
            <p:ph type="title"/>
          </p:nvPr>
        </p:nvSpPr>
        <p:spPr>
          <a:xfrm>
            <a:off x="98250" y="21800"/>
            <a:ext cx="8826600" cy="803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123" name="Google Shape;123;p27"/>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24" name="Shape 124"/>
        <p:cNvGrpSpPr/>
        <p:nvPr/>
      </p:nvGrpSpPr>
      <p:grpSpPr>
        <a:xfrm>
          <a:off x="0" y="0"/>
          <a:ext cx="0" cy="0"/>
          <a:chOff x="0" y="0"/>
          <a:chExt cx="0" cy="0"/>
        </a:xfrm>
      </p:grpSpPr>
      <p:sp>
        <p:nvSpPr>
          <p:cNvPr id="125" name="Google Shape;125;p28"/>
          <p:cNvSpPr/>
          <p:nvPr/>
        </p:nvSpPr>
        <p:spPr>
          <a:xfrm flipH="1" rot="10800000">
            <a:off x="0" y="2247900"/>
            <a:ext cx="9144000" cy="4610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8"/>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8"/>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128" name="Google Shape;128;p28"/>
          <p:cNvSpPr txBox="1"/>
          <p:nvPr>
            <p:ph idx="1" type="body"/>
          </p:nvPr>
        </p:nvSpPr>
        <p:spPr>
          <a:xfrm>
            <a:off x="471900" y="2558766"/>
            <a:ext cx="8222100" cy="36135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29" name="Google Shape;129;p28"/>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 header 1">
    <p:spTree>
      <p:nvGrpSpPr>
        <p:cNvPr id="130" name="Shape 130"/>
        <p:cNvGrpSpPr/>
        <p:nvPr/>
      </p:nvGrpSpPr>
      <p:grpSpPr>
        <a:xfrm>
          <a:off x="0" y="0"/>
          <a:ext cx="0" cy="0"/>
          <a:chOff x="0" y="0"/>
          <a:chExt cx="0" cy="0"/>
        </a:xfrm>
      </p:grpSpPr>
      <p:sp>
        <p:nvSpPr>
          <p:cNvPr id="131" name="Google Shape;131;p29"/>
          <p:cNvSpPr txBox="1"/>
          <p:nvPr>
            <p:ph type="title"/>
          </p:nvPr>
        </p:nvSpPr>
        <p:spPr>
          <a:xfrm>
            <a:off x="460950" y="2753799"/>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4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32" name="Google Shape;132;p29"/>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33" name="Shape 133"/>
        <p:cNvGrpSpPr/>
        <p:nvPr/>
      </p:nvGrpSpPr>
      <p:grpSpPr>
        <a:xfrm>
          <a:off x="0" y="0"/>
          <a:ext cx="0" cy="0"/>
          <a:chOff x="0" y="0"/>
          <a:chExt cx="0" cy="0"/>
        </a:xfrm>
      </p:grpSpPr>
      <p:sp>
        <p:nvSpPr>
          <p:cNvPr id="134" name="Google Shape;134;p30"/>
          <p:cNvSpPr txBox="1"/>
          <p:nvPr/>
        </p:nvSpPr>
        <p:spPr>
          <a:xfrm flipH="1" rot="10800000">
            <a:off x="0" y="-100"/>
            <a:ext cx="9144000" cy="6261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0"/>
          <p:cNvSpPr/>
          <p:nvPr/>
        </p:nvSpPr>
        <p:spPr>
          <a:xfrm flipH="1" rot="10800000">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30"/>
          <p:cNvSpPr txBox="1"/>
          <p:nvPr>
            <p:ph idx="1" type="body"/>
          </p:nvPr>
        </p:nvSpPr>
        <p:spPr>
          <a:xfrm>
            <a:off x="57150" y="6262433"/>
            <a:ext cx="8382000" cy="5955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lt1"/>
              </a:buClr>
              <a:buSzPts val="1200"/>
              <a:buFont typeface="Roboto"/>
              <a:buNone/>
              <a:defRPr b="0" i="0" sz="1200" u="none" cap="none" strike="noStrike">
                <a:solidFill>
                  <a:schemeClr val="lt1"/>
                </a:solidFill>
                <a:latin typeface="Roboto"/>
                <a:ea typeface="Roboto"/>
                <a:cs typeface="Roboto"/>
                <a:sym typeface="Roboto"/>
              </a:defRPr>
            </a:lvl1pPr>
            <a:lvl2pPr indent="-317500" lvl="1" marL="9144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37" name="Google Shape;137;p30"/>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8" name="Shape 138"/>
        <p:cNvGrpSpPr/>
        <p:nvPr/>
      </p:nvGrpSpPr>
      <p:grpSpPr>
        <a:xfrm>
          <a:off x="0" y="0"/>
          <a:ext cx="0" cy="0"/>
          <a:chOff x="0" y="0"/>
          <a:chExt cx="0" cy="0"/>
        </a:xfrm>
      </p:grpSpPr>
      <p:sp>
        <p:nvSpPr>
          <p:cNvPr id="139" name="Google Shape;139;p31"/>
          <p:cNvSpPr txBox="1"/>
          <p:nvPr>
            <p:ph type="title"/>
          </p:nvPr>
        </p:nvSpPr>
        <p:spPr>
          <a:xfrm>
            <a:off x="460950" y="2753800"/>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9pPr>
          </a:lstStyle>
          <a:p/>
        </p:txBody>
      </p:sp>
      <p:sp>
        <p:nvSpPr>
          <p:cNvPr id="140" name="Google Shape;140;p31"/>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Graphic - White Background">
  <p:cSld name="Title and Graphic - White Background">
    <p:spTree>
      <p:nvGrpSpPr>
        <p:cNvPr id="20" name="Shape 20"/>
        <p:cNvGrpSpPr/>
        <p:nvPr/>
      </p:nvGrpSpPr>
      <p:grpSpPr>
        <a:xfrm>
          <a:off x="0" y="0"/>
          <a:ext cx="0" cy="0"/>
          <a:chOff x="0" y="0"/>
          <a:chExt cx="0" cy="0"/>
        </a:xfrm>
      </p:grpSpPr>
      <p:sp>
        <p:nvSpPr>
          <p:cNvPr id="21" name="Google Shape;21;p4"/>
          <p:cNvSpPr/>
          <p:nvPr/>
        </p:nvSpPr>
        <p:spPr>
          <a:xfrm flipH="1" rot="10800000">
            <a:off x="0" y="2247900"/>
            <a:ext cx="9144000" cy="4610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
          <p:cNvSpPr txBox="1"/>
          <p:nvPr>
            <p:ph type="title"/>
          </p:nvPr>
        </p:nvSpPr>
        <p:spPr>
          <a:xfrm>
            <a:off x="471900" y="603967"/>
            <a:ext cx="8222100" cy="10236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9pPr>
          </a:lstStyle>
          <a:p/>
        </p:txBody>
      </p:sp>
      <p:sp>
        <p:nvSpPr>
          <p:cNvPr id="23" name="Google Shape;23;p4"/>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4" name="Google Shape;24;p4"/>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32"/>
          <p:cNvSpPr/>
          <p:nvPr/>
        </p:nvSpPr>
        <p:spPr>
          <a:xfrm flipH="1" rot="10800000">
            <a:off x="0" y="2247900"/>
            <a:ext cx="9144000" cy="4610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32"/>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2"/>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145" name="Google Shape;145;p32"/>
          <p:cNvSpPr txBox="1"/>
          <p:nvPr>
            <p:ph idx="1" type="body"/>
          </p:nvPr>
        </p:nvSpPr>
        <p:spPr>
          <a:xfrm>
            <a:off x="47190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146" name="Google Shape;146;p32"/>
          <p:cNvSpPr txBox="1"/>
          <p:nvPr>
            <p:ph idx="2" type="body"/>
          </p:nvPr>
        </p:nvSpPr>
        <p:spPr>
          <a:xfrm>
            <a:off x="469425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147" name="Google Shape;147;p32"/>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148" name="Shape 148"/>
        <p:cNvGrpSpPr/>
        <p:nvPr/>
      </p:nvGrpSpPr>
      <p:grpSpPr>
        <a:xfrm>
          <a:off x="0" y="0"/>
          <a:ext cx="0" cy="0"/>
          <a:chOff x="0" y="0"/>
          <a:chExt cx="0" cy="0"/>
        </a:xfrm>
      </p:grpSpPr>
      <p:sp>
        <p:nvSpPr>
          <p:cNvPr id="149" name="Google Shape;149;p33"/>
          <p:cNvSpPr txBox="1"/>
          <p:nvPr/>
        </p:nvSpPr>
        <p:spPr>
          <a:xfrm flipH="1" rot="10800000">
            <a:off x="3276600" y="33"/>
            <a:ext cx="58674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3"/>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3"/>
          <p:cNvSpPr txBox="1"/>
          <p:nvPr>
            <p:ph type="title"/>
          </p:nvPr>
        </p:nvSpPr>
        <p:spPr>
          <a:xfrm>
            <a:off x="226077" y="477066"/>
            <a:ext cx="2808000" cy="1271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9pPr>
          </a:lstStyle>
          <a:p/>
        </p:txBody>
      </p:sp>
      <p:sp>
        <p:nvSpPr>
          <p:cNvPr id="152" name="Google Shape;152;p33"/>
          <p:cNvSpPr txBox="1"/>
          <p:nvPr>
            <p:ph idx="1" type="body"/>
          </p:nvPr>
        </p:nvSpPr>
        <p:spPr>
          <a:xfrm>
            <a:off x="226075" y="1954400"/>
            <a:ext cx="2808000" cy="4218000"/>
          </a:xfrm>
          <a:prstGeom prst="rect">
            <a:avLst/>
          </a:prstGeom>
          <a:noFill/>
          <a:ln>
            <a:noFill/>
          </a:ln>
        </p:spPr>
        <p:txBody>
          <a:bodyPr anchorCtr="0" anchor="t" bIns="91425" lIns="91425" spcFirstLastPara="1" rIns="91425" wrap="square" tIns="91425">
            <a:noAutofit/>
          </a:bodyPr>
          <a:lstStyle>
            <a:lvl1pPr indent="-304800" lvl="0" marL="457200" marR="0" algn="l">
              <a:lnSpc>
                <a:spcPct val="115000"/>
              </a:lnSpc>
              <a:spcBef>
                <a:spcPts val="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1pPr>
            <a:lvl2pPr indent="-304800" lvl="1" marL="914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2pPr>
            <a:lvl3pPr indent="-304800" lvl="2" marL="1371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3pPr>
            <a:lvl4pPr indent="-304800" lvl="3" marL="18288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4pPr>
            <a:lvl5pPr indent="-304800" lvl="4" marL="22860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5pPr>
            <a:lvl6pPr indent="-304800" lvl="5" marL="27432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6pPr>
            <a:lvl7pPr indent="-304800" lvl="6" marL="3200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7pPr>
            <a:lvl8pPr indent="-304800" lvl="7" marL="3657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8pPr>
            <a:lvl9pPr indent="-304800" lvl="8" marL="4114800" marR="0" algn="l">
              <a:lnSpc>
                <a:spcPct val="115000"/>
              </a:lnSpc>
              <a:spcBef>
                <a:spcPts val="1600"/>
              </a:spcBef>
              <a:spcAft>
                <a:spcPts val="1600"/>
              </a:spcAft>
              <a:buClr>
                <a:schemeClr val="lt1"/>
              </a:buClr>
              <a:buSzPts val="1200"/>
              <a:buFont typeface="Roboto"/>
              <a:buChar char="■"/>
              <a:defRPr b="0" i="0" sz="1200" u="none" cap="none" strike="noStrike">
                <a:solidFill>
                  <a:schemeClr val="lt1"/>
                </a:solidFill>
                <a:latin typeface="Roboto"/>
                <a:ea typeface="Roboto"/>
                <a:cs typeface="Roboto"/>
                <a:sym typeface="Roboto"/>
              </a:defRPr>
            </a:lvl9pPr>
          </a:lstStyle>
          <a:p/>
        </p:txBody>
      </p:sp>
      <p:sp>
        <p:nvSpPr>
          <p:cNvPr id="153" name="Google Shape;153;p33"/>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154" name="Shape 154"/>
        <p:cNvGrpSpPr/>
        <p:nvPr/>
      </p:nvGrpSpPr>
      <p:grpSpPr>
        <a:xfrm>
          <a:off x="0" y="0"/>
          <a:ext cx="0" cy="0"/>
          <a:chOff x="0" y="0"/>
          <a:chExt cx="0" cy="0"/>
        </a:xfrm>
      </p:grpSpPr>
      <p:sp>
        <p:nvSpPr>
          <p:cNvPr id="155" name="Google Shape;155;p34"/>
          <p:cNvSpPr txBox="1"/>
          <p:nvPr>
            <p:ph type="title"/>
          </p:nvPr>
        </p:nvSpPr>
        <p:spPr>
          <a:xfrm>
            <a:off x="490250" y="651000"/>
            <a:ext cx="62271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9pPr>
          </a:lstStyle>
          <a:p/>
        </p:txBody>
      </p:sp>
      <p:sp>
        <p:nvSpPr>
          <p:cNvPr id="156" name="Google Shape;156;p34"/>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157" name="Shape 157"/>
        <p:cNvGrpSpPr/>
        <p:nvPr/>
      </p:nvGrpSpPr>
      <p:grpSpPr>
        <a:xfrm>
          <a:off x="0" y="0"/>
          <a:ext cx="0" cy="0"/>
          <a:chOff x="0" y="0"/>
          <a:chExt cx="0" cy="0"/>
        </a:xfrm>
      </p:grpSpPr>
      <p:sp>
        <p:nvSpPr>
          <p:cNvPr id="158" name="Google Shape;158;p35"/>
          <p:cNvSpPr/>
          <p:nvPr/>
        </p:nvSpPr>
        <p:spPr>
          <a:xfrm flipH="1">
            <a:off x="0" y="0"/>
            <a:ext cx="45720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5"/>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5"/>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9pPr>
          </a:lstStyle>
          <a:p/>
        </p:txBody>
      </p:sp>
      <p:sp>
        <p:nvSpPr>
          <p:cNvPr id="161" name="Google Shape;161;p35"/>
          <p:cNvSpPr txBox="1"/>
          <p:nvPr>
            <p:ph idx="1" type="subTitle"/>
          </p:nvPr>
        </p:nvSpPr>
        <p:spPr>
          <a:xfrm>
            <a:off x="265500" y="3705955"/>
            <a:ext cx="4045200" cy="1646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1pPr>
            <a:lvl2pPr lvl="1"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2pPr>
            <a:lvl3pPr lvl="2"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3pPr>
            <a:lvl4pPr lvl="3"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4pPr>
            <a:lvl5pPr lvl="4"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5pPr>
            <a:lvl6pPr lvl="5"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6pPr>
            <a:lvl7pPr lvl="6"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7pPr>
            <a:lvl8pPr lvl="7"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8pPr>
            <a:lvl9pPr lvl="8"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9pPr>
          </a:lstStyle>
          <a:p/>
        </p:txBody>
      </p:sp>
      <p:sp>
        <p:nvSpPr>
          <p:cNvPr id="162" name="Google Shape;162;p35"/>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Autofit/>
          </a:bodyPr>
          <a:lstStyle>
            <a:lvl1pPr indent="-342900" lvl="0" marL="457200" marR="0" algn="l">
              <a:lnSpc>
                <a:spcPct val="115000"/>
              </a:lnSpc>
              <a:spcBef>
                <a:spcPts val="0"/>
              </a:spcBef>
              <a:spcAft>
                <a:spcPts val="0"/>
              </a:spcAft>
              <a:buClr>
                <a:schemeClr val="lt1"/>
              </a:buClr>
              <a:buSzPts val="1800"/>
              <a:buFont typeface="Roboto"/>
              <a:buChar char="●"/>
              <a:defRPr b="0" i="0" sz="1800" u="none" cap="none" strike="noStrike">
                <a:solidFill>
                  <a:schemeClr val="lt1"/>
                </a:solidFill>
                <a:latin typeface="Roboto"/>
                <a:ea typeface="Roboto"/>
                <a:cs typeface="Roboto"/>
                <a:sym typeface="Roboto"/>
              </a:defRPr>
            </a:lvl1pPr>
            <a:lvl2pPr indent="-317500" lvl="1" marL="914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2pPr>
            <a:lvl3pPr indent="-317500" lvl="2" marL="1371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3pPr>
            <a:lvl4pPr indent="-317500" lvl="3" marL="18288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4pPr>
            <a:lvl5pPr indent="-317500" lvl="4" marL="22860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5pPr>
            <a:lvl6pPr indent="-317500" lvl="5" marL="27432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6pPr>
            <a:lvl7pPr indent="-317500" lvl="6" marL="3200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7pPr>
            <a:lvl8pPr indent="-317500" lvl="7" marL="3657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8pPr>
            <a:lvl9pPr indent="-317500" lvl="8" marL="4114800" marR="0" algn="l">
              <a:lnSpc>
                <a:spcPct val="115000"/>
              </a:lnSpc>
              <a:spcBef>
                <a:spcPts val="1600"/>
              </a:spcBef>
              <a:spcAft>
                <a:spcPts val="1600"/>
              </a:spcAft>
              <a:buClr>
                <a:schemeClr val="lt1"/>
              </a:buClr>
              <a:buSzPts val="1400"/>
              <a:buFont typeface="Roboto"/>
              <a:buChar char="■"/>
              <a:defRPr b="0" i="0" sz="1400" u="none" cap="none" strike="noStrike">
                <a:solidFill>
                  <a:schemeClr val="lt1"/>
                </a:solidFill>
                <a:latin typeface="Roboto"/>
                <a:ea typeface="Roboto"/>
                <a:cs typeface="Roboto"/>
                <a:sym typeface="Roboto"/>
              </a:defRPr>
            </a:lvl9pPr>
          </a:lstStyle>
          <a:p/>
        </p:txBody>
      </p:sp>
      <p:sp>
        <p:nvSpPr>
          <p:cNvPr id="163" name="Google Shape;163;p35"/>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bg>
      <p:bgPr>
        <a:solidFill>
          <a:schemeClr val="accent4"/>
        </a:solidFill>
      </p:bgPr>
    </p:bg>
    <p:spTree>
      <p:nvGrpSpPr>
        <p:cNvPr id="164" name="Shape 164"/>
        <p:cNvGrpSpPr/>
        <p:nvPr/>
      </p:nvGrpSpPr>
      <p:grpSpPr>
        <a:xfrm>
          <a:off x="0" y="0"/>
          <a:ext cx="0" cy="0"/>
          <a:chOff x="0" y="0"/>
          <a:chExt cx="0" cy="0"/>
        </a:xfrm>
      </p:grpSpPr>
      <p:sp>
        <p:nvSpPr>
          <p:cNvPr id="165" name="Google Shape;165;p36"/>
          <p:cNvSpPr txBox="1"/>
          <p:nvPr>
            <p:ph type="title"/>
          </p:nvPr>
        </p:nvSpPr>
        <p:spPr>
          <a:xfrm>
            <a:off x="475500" y="1678033"/>
            <a:ext cx="82221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9pPr>
          </a:lstStyle>
          <a:p/>
        </p:txBody>
      </p:sp>
      <p:sp>
        <p:nvSpPr>
          <p:cNvPr id="166" name="Google Shape;166;p36"/>
          <p:cNvSpPr txBox="1"/>
          <p:nvPr>
            <p:ph idx="1" type="body"/>
          </p:nvPr>
        </p:nvSpPr>
        <p:spPr>
          <a:xfrm>
            <a:off x="475500" y="4406166"/>
            <a:ext cx="8222100" cy="1734300"/>
          </a:xfrm>
          <a:prstGeom prst="rect">
            <a:avLst/>
          </a:prstGeom>
          <a:noFill/>
          <a:ln>
            <a:noFill/>
          </a:ln>
        </p:spPr>
        <p:txBody>
          <a:bodyPr anchorCtr="0" anchor="t" bIns="91425" lIns="91425" spcFirstLastPara="1" rIns="91425" wrap="square" tIns="91425">
            <a:noAutofit/>
          </a:bodyPr>
          <a:lstStyle>
            <a:lvl1pPr indent="-342900" lvl="0" marL="457200" marR="0" algn="ctr">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ctr">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67" name="Google Shape;167;p36"/>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68" name="Shape 168"/>
        <p:cNvGrpSpPr/>
        <p:nvPr/>
      </p:nvGrpSpPr>
      <p:grpSpPr>
        <a:xfrm>
          <a:off x="0" y="0"/>
          <a:ext cx="0" cy="0"/>
          <a:chOff x="0" y="0"/>
          <a:chExt cx="0" cy="0"/>
        </a:xfrm>
      </p:grpSpPr>
      <p:sp>
        <p:nvSpPr>
          <p:cNvPr id="169" name="Google Shape;169;p37"/>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1277" lvl="3" marL="18288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4pPr>
            <a:lvl5pPr indent="-311276" lvl="4" marL="22860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5pPr>
            <a:lvl6pPr indent="-311276" lvl="5" marL="27432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6pPr>
            <a:lvl7pPr indent="-311276" lvl="6" marL="32004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7pPr>
            <a:lvl8pPr indent="-311277" lvl="7" marL="36576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8pPr>
            <a:lvl9pPr indent="-311277" lvl="8" marL="4114800" marR="0" algn="l">
              <a:lnSpc>
                <a:spcPct val="90000"/>
              </a:lnSpc>
              <a:spcBef>
                <a:spcPts val="1600"/>
              </a:spcBef>
              <a:spcAft>
                <a:spcPts val="160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9pPr>
          </a:lstStyle>
          <a:p/>
        </p:txBody>
      </p:sp>
      <p:sp>
        <p:nvSpPr>
          <p:cNvPr id="170" name="Google Shape;170;p37"/>
          <p:cNvSpPr/>
          <p:nvPr/>
        </p:nvSpPr>
        <p:spPr>
          <a:xfrm>
            <a:off x="628650" y="6615953"/>
            <a:ext cx="3477300" cy="242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37"/>
          <p:cNvSpPr txBox="1"/>
          <p:nvPr>
            <p:ph idx="12" type="sldNum"/>
          </p:nvPr>
        </p:nvSpPr>
        <p:spPr>
          <a:xfrm>
            <a:off x="8556783" y="6333134"/>
            <a:ext cx="548700" cy="5250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 and body 1">
    <p:spTree>
      <p:nvGrpSpPr>
        <p:cNvPr id="176" name="Shape 176"/>
        <p:cNvGrpSpPr/>
        <p:nvPr/>
      </p:nvGrpSpPr>
      <p:grpSpPr>
        <a:xfrm>
          <a:off x="0" y="0"/>
          <a:ext cx="0" cy="0"/>
          <a:chOff x="0" y="0"/>
          <a:chExt cx="0" cy="0"/>
        </a:xfrm>
      </p:grpSpPr>
      <p:sp>
        <p:nvSpPr>
          <p:cNvPr id="177" name="Google Shape;177;p39"/>
          <p:cNvSpPr/>
          <p:nvPr/>
        </p:nvSpPr>
        <p:spPr>
          <a:xfrm flipH="1" rot="10800000">
            <a:off x="0" y="2247900"/>
            <a:ext cx="9144000" cy="46101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78" name="Google Shape;178;p39"/>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79" name="Google Shape;179;p39"/>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80" name="Google Shape;180;p39"/>
          <p:cNvSpPr txBox="1"/>
          <p:nvPr>
            <p:ph idx="1" type="body"/>
          </p:nvPr>
        </p:nvSpPr>
        <p:spPr>
          <a:xfrm>
            <a:off x="471900" y="2558765"/>
            <a:ext cx="82221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9pPr>
          </a:lstStyle>
          <a:p/>
        </p:txBody>
      </p:sp>
      <p:sp>
        <p:nvSpPr>
          <p:cNvPr id="181" name="Google Shape;181;p39"/>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2" name="Shape 182"/>
        <p:cNvGrpSpPr/>
        <p:nvPr/>
      </p:nvGrpSpPr>
      <p:grpSpPr>
        <a:xfrm>
          <a:off x="0" y="0"/>
          <a:ext cx="0" cy="0"/>
          <a:chOff x="0" y="0"/>
          <a:chExt cx="0" cy="0"/>
        </a:xfrm>
      </p:grpSpPr>
      <p:sp>
        <p:nvSpPr>
          <p:cNvPr id="183" name="Google Shape;183;p40"/>
          <p:cNvSpPr/>
          <p:nvPr/>
        </p:nvSpPr>
        <p:spPr>
          <a:xfrm flipH="1" rot="10800000">
            <a:off x="0" y="875100"/>
            <a:ext cx="9144000" cy="5982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0"/>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0"/>
          <p:cNvSpPr txBox="1"/>
          <p:nvPr>
            <p:ph type="title"/>
          </p:nvPr>
        </p:nvSpPr>
        <p:spPr>
          <a:xfrm>
            <a:off x="98250" y="21800"/>
            <a:ext cx="8826600" cy="803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186" name="Google Shape;186;p40"/>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187" name="Shape 187"/>
        <p:cNvGrpSpPr/>
        <p:nvPr/>
      </p:nvGrpSpPr>
      <p:grpSpPr>
        <a:xfrm>
          <a:off x="0" y="0"/>
          <a:ext cx="0" cy="0"/>
          <a:chOff x="0" y="0"/>
          <a:chExt cx="0" cy="0"/>
        </a:xfrm>
      </p:grpSpPr>
      <p:sp>
        <p:nvSpPr>
          <p:cNvPr id="188" name="Google Shape;188;p41"/>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9" name="Shape 189"/>
        <p:cNvGrpSpPr/>
        <p:nvPr/>
      </p:nvGrpSpPr>
      <p:grpSpPr>
        <a:xfrm>
          <a:off x="0" y="0"/>
          <a:ext cx="0" cy="0"/>
          <a:chOff x="0" y="0"/>
          <a:chExt cx="0" cy="0"/>
        </a:xfrm>
      </p:grpSpPr>
      <p:sp>
        <p:nvSpPr>
          <p:cNvPr id="190" name="Google Shape;190;p42"/>
          <p:cNvSpPr/>
          <p:nvPr/>
        </p:nvSpPr>
        <p:spPr>
          <a:xfrm flipH="1" rot="10800000">
            <a:off x="0" y="2247900"/>
            <a:ext cx="9144000" cy="4610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2"/>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2"/>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193" name="Google Shape;193;p42"/>
          <p:cNvSpPr txBox="1"/>
          <p:nvPr>
            <p:ph idx="1" type="body"/>
          </p:nvPr>
        </p:nvSpPr>
        <p:spPr>
          <a:xfrm>
            <a:off x="471900" y="2558766"/>
            <a:ext cx="8222100" cy="36135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94" name="Google Shape;194;p42"/>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 and body 1">
    <p:spTree>
      <p:nvGrpSpPr>
        <p:cNvPr id="25" name="Shape 25"/>
        <p:cNvGrpSpPr/>
        <p:nvPr/>
      </p:nvGrpSpPr>
      <p:grpSpPr>
        <a:xfrm>
          <a:off x="0" y="0"/>
          <a:ext cx="0" cy="0"/>
          <a:chOff x="0" y="0"/>
          <a:chExt cx="0" cy="0"/>
        </a:xfrm>
      </p:grpSpPr>
      <p:sp>
        <p:nvSpPr>
          <p:cNvPr id="26" name="Google Shape;26;p5"/>
          <p:cNvSpPr/>
          <p:nvPr/>
        </p:nvSpPr>
        <p:spPr>
          <a:xfrm flipH="1" rot="10800000">
            <a:off x="0" y="2247900"/>
            <a:ext cx="9144000" cy="46101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7" name="Google Shape;27;p5"/>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8" name="Google Shape;28;p5"/>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9" name="Google Shape;29;p5"/>
          <p:cNvSpPr txBox="1"/>
          <p:nvPr>
            <p:ph idx="1" type="body"/>
          </p:nvPr>
        </p:nvSpPr>
        <p:spPr>
          <a:xfrm>
            <a:off x="471900" y="2558765"/>
            <a:ext cx="82221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30" name="Google Shape;30;p5"/>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ster Slide">
  <p:cSld name="Master Slide">
    <p:spTree>
      <p:nvGrpSpPr>
        <p:cNvPr id="195" name="Shape 195"/>
        <p:cNvGrpSpPr/>
        <p:nvPr/>
      </p:nvGrpSpPr>
      <p:grpSpPr>
        <a:xfrm>
          <a:off x="0" y="0"/>
          <a:ext cx="0" cy="0"/>
          <a:chOff x="0" y="0"/>
          <a:chExt cx="0" cy="0"/>
        </a:xfrm>
      </p:grpSpPr>
      <p:sp>
        <p:nvSpPr>
          <p:cNvPr id="196" name="Google Shape;196;p43"/>
          <p:cNvSpPr txBox="1"/>
          <p:nvPr>
            <p:ph idx="12" type="sldNum"/>
          </p:nvPr>
        </p:nvSpPr>
        <p:spPr>
          <a:xfrm>
            <a:off x="4449266" y="6509742"/>
            <a:ext cx="236400" cy="249300"/>
          </a:xfrm>
          <a:prstGeom prst="rect">
            <a:avLst/>
          </a:prstGeom>
          <a:noFill/>
          <a:ln>
            <a:noFill/>
          </a:ln>
        </p:spPr>
        <p:txBody>
          <a:bodyPr anchorCtr="0" anchor="t" bIns="35700" lIns="35700" spcFirstLastPara="1" rIns="35700" wrap="square" tIns="35700">
            <a:noAutofit/>
          </a:bodyPr>
          <a:lstStyle>
            <a:lvl1pPr indent="0" lvl="0"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300"/>
              <a:buFont typeface="Gill Sans"/>
              <a:buNone/>
              <a:defRPr b="0" i="0" sz="12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 header 1">
    <p:spTree>
      <p:nvGrpSpPr>
        <p:cNvPr id="197" name="Shape 197"/>
        <p:cNvGrpSpPr/>
        <p:nvPr/>
      </p:nvGrpSpPr>
      <p:grpSpPr>
        <a:xfrm>
          <a:off x="0" y="0"/>
          <a:ext cx="0" cy="0"/>
          <a:chOff x="0" y="0"/>
          <a:chExt cx="0" cy="0"/>
        </a:xfrm>
      </p:grpSpPr>
      <p:sp>
        <p:nvSpPr>
          <p:cNvPr id="198" name="Google Shape;198;p44"/>
          <p:cNvSpPr txBox="1"/>
          <p:nvPr>
            <p:ph type="title"/>
          </p:nvPr>
        </p:nvSpPr>
        <p:spPr>
          <a:xfrm>
            <a:off x="460950" y="2753799"/>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4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99" name="Google Shape;199;p44"/>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25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00" name="Shape 200"/>
        <p:cNvGrpSpPr/>
        <p:nvPr/>
      </p:nvGrpSpPr>
      <p:grpSpPr>
        <a:xfrm>
          <a:off x="0" y="0"/>
          <a:ext cx="0" cy="0"/>
          <a:chOff x="0" y="0"/>
          <a:chExt cx="0" cy="0"/>
        </a:xfrm>
      </p:grpSpPr>
      <p:sp>
        <p:nvSpPr>
          <p:cNvPr id="201" name="Google Shape;201;p45"/>
          <p:cNvSpPr/>
          <p:nvPr/>
        </p:nvSpPr>
        <p:spPr>
          <a:xfrm flipH="1">
            <a:off x="8246400" y="5661233"/>
            <a:ext cx="897600" cy="11967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5"/>
          <p:cNvSpPr/>
          <p:nvPr/>
        </p:nvSpPr>
        <p:spPr>
          <a:xfrm flipH="1">
            <a:off x="8246400" y="5661166"/>
            <a:ext cx="897600" cy="1196700"/>
          </a:xfrm>
          <a:prstGeom prst="round1Rect">
            <a:avLst>
              <a:gd fmla="val 16667" name="adj"/>
            </a:avLst>
          </a:prstGeom>
          <a:solidFill>
            <a:schemeClr val="lt1">
              <a:alpha val="6627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5"/>
          <p:cNvSpPr txBox="1"/>
          <p:nvPr>
            <p:ph type="ctrTitle"/>
          </p:nvPr>
        </p:nvSpPr>
        <p:spPr>
          <a:xfrm>
            <a:off x="390525" y="2425700"/>
            <a:ext cx="8222100" cy="1244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9pPr>
          </a:lstStyle>
          <a:p/>
        </p:txBody>
      </p:sp>
      <p:sp>
        <p:nvSpPr>
          <p:cNvPr id="204" name="Google Shape;204;p45"/>
          <p:cNvSpPr txBox="1"/>
          <p:nvPr>
            <p:ph idx="1" type="subTitle"/>
          </p:nvPr>
        </p:nvSpPr>
        <p:spPr>
          <a:xfrm>
            <a:off x="390525" y="3718840"/>
            <a:ext cx="8222100" cy="577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205" name="Google Shape;205;p45"/>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1">
  <p:cSld name="Title and two columns 1">
    <p:bg>
      <p:bgPr>
        <a:solidFill>
          <a:srgbClr val="4285F4"/>
        </a:solidFill>
      </p:bgPr>
    </p:bg>
    <p:spTree>
      <p:nvGrpSpPr>
        <p:cNvPr id="206" name="Shape 206"/>
        <p:cNvGrpSpPr/>
        <p:nvPr/>
      </p:nvGrpSpPr>
      <p:grpSpPr>
        <a:xfrm>
          <a:off x="0" y="0"/>
          <a:ext cx="0" cy="0"/>
          <a:chOff x="0" y="0"/>
          <a:chExt cx="0" cy="0"/>
        </a:xfrm>
      </p:grpSpPr>
      <p:sp>
        <p:nvSpPr>
          <p:cNvPr id="207" name="Google Shape;207;p46"/>
          <p:cNvSpPr/>
          <p:nvPr/>
        </p:nvSpPr>
        <p:spPr>
          <a:xfrm flipH="1" rot="10800000">
            <a:off x="0" y="2247900"/>
            <a:ext cx="9144000" cy="46101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08" name="Google Shape;208;p46"/>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09" name="Google Shape;209;p46"/>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10" name="Google Shape;210;p46"/>
          <p:cNvSpPr txBox="1"/>
          <p:nvPr>
            <p:ph idx="1" type="body"/>
          </p:nvPr>
        </p:nvSpPr>
        <p:spPr>
          <a:xfrm>
            <a:off x="471900" y="2558766"/>
            <a:ext cx="39999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9pPr>
          </a:lstStyle>
          <a:p/>
        </p:txBody>
      </p:sp>
      <p:sp>
        <p:nvSpPr>
          <p:cNvPr id="211" name="Google Shape;211;p46"/>
          <p:cNvSpPr txBox="1"/>
          <p:nvPr>
            <p:ph idx="2" type="body"/>
          </p:nvPr>
        </p:nvSpPr>
        <p:spPr>
          <a:xfrm>
            <a:off x="4694248" y="2558766"/>
            <a:ext cx="39999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9pPr>
          </a:lstStyle>
          <a:p/>
        </p:txBody>
      </p:sp>
      <p:sp>
        <p:nvSpPr>
          <p:cNvPr id="212" name="Google Shape;212;p46"/>
          <p:cNvSpPr txBox="1"/>
          <p:nvPr>
            <p:ph idx="12" type="sldNum"/>
          </p:nvPr>
        </p:nvSpPr>
        <p:spPr>
          <a:xfrm>
            <a:off x="8735428" y="6355555"/>
            <a:ext cx="336900" cy="335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25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3" name="Shape 213"/>
        <p:cNvGrpSpPr/>
        <p:nvPr/>
      </p:nvGrpSpPr>
      <p:grpSpPr>
        <a:xfrm>
          <a:off x="0" y="0"/>
          <a:ext cx="0" cy="0"/>
          <a:chOff x="0" y="0"/>
          <a:chExt cx="0" cy="0"/>
        </a:xfrm>
      </p:grpSpPr>
      <p:sp>
        <p:nvSpPr>
          <p:cNvPr id="214" name="Google Shape;214;p47"/>
          <p:cNvSpPr txBox="1"/>
          <p:nvPr>
            <p:ph type="title"/>
          </p:nvPr>
        </p:nvSpPr>
        <p:spPr>
          <a:xfrm>
            <a:off x="460950" y="2753800"/>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9pPr>
          </a:lstStyle>
          <a:p/>
        </p:txBody>
      </p:sp>
      <p:sp>
        <p:nvSpPr>
          <p:cNvPr id="215" name="Google Shape;215;p47"/>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6" name="Shape 216"/>
        <p:cNvGrpSpPr/>
        <p:nvPr/>
      </p:nvGrpSpPr>
      <p:grpSpPr>
        <a:xfrm>
          <a:off x="0" y="0"/>
          <a:ext cx="0" cy="0"/>
          <a:chOff x="0" y="0"/>
          <a:chExt cx="0" cy="0"/>
        </a:xfrm>
      </p:grpSpPr>
      <p:sp>
        <p:nvSpPr>
          <p:cNvPr id="217" name="Google Shape;217;p48"/>
          <p:cNvSpPr/>
          <p:nvPr/>
        </p:nvSpPr>
        <p:spPr>
          <a:xfrm flipH="1" rot="10800000">
            <a:off x="0" y="2247900"/>
            <a:ext cx="9144000" cy="4610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8"/>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8"/>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220" name="Google Shape;220;p48"/>
          <p:cNvSpPr txBox="1"/>
          <p:nvPr>
            <p:ph idx="1" type="body"/>
          </p:nvPr>
        </p:nvSpPr>
        <p:spPr>
          <a:xfrm>
            <a:off x="47190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221" name="Google Shape;221;p48"/>
          <p:cNvSpPr txBox="1"/>
          <p:nvPr>
            <p:ph idx="2" type="body"/>
          </p:nvPr>
        </p:nvSpPr>
        <p:spPr>
          <a:xfrm>
            <a:off x="469425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222" name="Google Shape;222;p48"/>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23" name="Shape 223"/>
        <p:cNvGrpSpPr/>
        <p:nvPr/>
      </p:nvGrpSpPr>
      <p:grpSpPr>
        <a:xfrm>
          <a:off x="0" y="0"/>
          <a:ext cx="0" cy="0"/>
          <a:chOff x="0" y="0"/>
          <a:chExt cx="0" cy="0"/>
        </a:xfrm>
      </p:grpSpPr>
      <p:sp>
        <p:nvSpPr>
          <p:cNvPr id="224" name="Google Shape;224;p49"/>
          <p:cNvSpPr txBox="1"/>
          <p:nvPr/>
        </p:nvSpPr>
        <p:spPr>
          <a:xfrm flipH="1" rot="10800000">
            <a:off x="3276600" y="33"/>
            <a:ext cx="5867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9"/>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9"/>
          <p:cNvSpPr txBox="1"/>
          <p:nvPr>
            <p:ph type="title"/>
          </p:nvPr>
        </p:nvSpPr>
        <p:spPr>
          <a:xfrm>
            <a:off x="226077" y="477066"/>
            <a:ext cx="2808000" cy="1271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9pPr>
          </a:lstStyle>
          <a:p/>
        </p:txBody>
      </p:sp>
      <p:sp>
        <p:nvSpPr>
          <p:cNvPr id="227" name="Google Shape;227;p49"/>
          <p:cNvSpPr txBox="1"/>
          <p:nvPr>
            <p:ph idx="1" type="body"/>
          </p:nvPr>
        </p:nvSpPr>
        <p:spPr>
          <a:xfrm>
            <a:off x="226075" y="1954400"/>
            <a:ext cx="2808000" cy="4218000"/>
          </a:xfrm>
          <a:prstGeom prst="rect">
            <a:avLst/>
          </a:prstGeom>
          <a:noFill/>
          <a:ln>
            <a:noFill/>
          </a:ln>
        </p:spPr>
        <p:txBody>
          <a:bodyPr anchorCtr="0" anchor="t" bIns="91425" lIns="91425" spcFirstLastPara="1" rIns="91425" wrap="square" tIns="91425">
            <a:noAutofit/>
          </a:bodyPr>
          <a:lstStyle>
            <a:lvl1pPr indent="-304800" lvl="0" marL="457200" marR="0" algn="l">
              <a:lnSpc>
                <a:spcPct val="115000"/>
              </a:lnSpc>
              <a:spcBef>
                <a:spcPts val="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1pPr>
            <a:lvl2pPr indent="-304800" lvl="1" marL="914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2pPr>
            <a:lvl3pPr indent="-304800" lvl="2" marL="1371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3pPr>
            <a:lvl4pPr indent="-304800" lvl="3" marL="18288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4pPr>
            <a:lvl5pPr indent="-304800" lvl="4" marL="22860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5pPr>
            <a:lvl6pPr indent="-304800" lvl="5" marL="27432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6pPr>
            <a:lvl7pPr indent="-304800" lvl="6" marL="3200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7pPr>
            <a:lvl8pPr indent="-304800" lvl="7" marL="3657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8pPr>
            <a:lvl9pPr indent="-304800" lvl="8" marL="4114800" marR="0" algn="l">
              <a:lnSpc>
                <a:spcPct val="115000"/>
              </a:lnSpc>
              <a:spcBef>
                <a:spcPts val="1600"/>
              </a:spcBef>
              <a:spcAft>
                <a:spcPts val="1600"/>
              </a:spcAft>
              <a:buClr>
                <a:schemeClr val="lt1"/>
              </a:buClr>
              <a:buSzPts val="1200"/>
              <a:buFont typeface="Roboto"/>
              <a:buChar char="■"/>
              <a:defRPr b="0" i="0" sz="1200" u="none" cap="none" strike="noStrike">
                <a:solidFill>
                  <a:schemeClr val="lt1"/>
                </a:solidFill>
                <a:latin typeface="Roboto"/>
                <a:ea typeface="Roboto"/>
                <a:cs typeface="Roboto"/>
                <a:sym typeface="Roboto"/>
              </a:defRPr>
            </a:lvl9pPr>
          </a:lstStyle>
          <a:p/>
        </p:txBody>
      </p:sp>
      <p:sp>
        <p:nvSpPr>
          <p:cNvPr id="228" name="Google Shape;228;p49"/>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229" name="Shape 229"/>
        <p:cNvGrpSpPr/>
        <p:nvPr/>
      </p:nvGrpSpPr>
      <p:grpSpPr>
        <a:xfrm>
          <a:off x="0" y="0"/>
          <a:ext cx="0" cy="0"/>
          <a:chOff x="0" y="0"/>
          <a:chExt cx="0" cy="0"/>
        </a:xfrm>
      </p:grpSpPr>
      <p:sp>
        <p:nvSpPr>
          <p:cNvPr id="230" name="Google Shape;230;p50"/>
          <p:cNvSpPr txBox="1"/>
          <p:nvPr>
            <p:ph type="title"/>
          </p:nvPr>
        </p:nvSpPr>
        <p:spPr>
          <a:xfrm>
            <a:off x="490250" y="651000"/>
            <a:ext cx="62271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9pPr>
          </a:lstStyle>
          <a:p/>
        </p:txBody>
      </p:sp>
      <p:sp>
        <p:nvSpPr>
          <p:cNvPr id="231" name="Google Shape;231;p50"/>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232" name="Shape 232"/>
        <p:cNvGrpSpPr/>
        <p:nvPr/>
      </p:nvGrpSpPr>
      <p:grpSpPr>
        <a:xfrm>
          <a:off x="0" y="0"/>
          <a:ext cx="0" cy="0"/>
          <a:chOff x="0" y="0"/>
          <a:chExt cx="0" cy="0"/>
        </a:xfrm>
      </p:grpSpPr>
      <p:sp>
        <p:nvSpPr>
          <p:cNvPr id="233" name="Google Shape;233;p51"/>
          <p:cNvSpPr/>
          <p:nvPr/>
        </p:nvSpPr>
        <p:spPr>
          <a:xfrm flipH="1">
            <a:off x="0" y="0"/>
            <a:ext cx="45720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51"/>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51"/>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9pPr>
          </a:lstStyle>
          <a:p/>
        </p:txBody>
      </p:sp>
      <p:sp>
        <p:nvSpPr>
          <p:cNvPr id="236" name="Google Shape;236;p51"/>
          <p:cNvSpPr txBox="1"/>
          <p:nvPr>
            <p:ph idx="1" type="subTitle"/>
          </p:nvPr>
        </p:nvSpPr>
        <p:spPr>
          <a:xfrm>
            <a:off x="265500" y="3705955"/>
            <a:ext cx="4045200" cy="1646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1pPr>
            <a:lvl2pPr lvl="1"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2pPr>
            <a:lvl3pPr lvl="2"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3pPr>
            <a:lvl4pPr lvl="3"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4pPr>
            <a:lvl5pPr lvl="4"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5pPr>
            <a:lvl6pPr lvl="5"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6pPr>
            <a:lvl7pPr lvl="6"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7pPr>
            <a:lvl8pPr lvl="7"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8pPr>
            <a:lvl9pPr lvl="8"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9pPr>
          </a:lstStyle>
          <a:p/>
        </p:txBody>
      </p:sp>
      <p:sp>
        <p:nvSpPr>
          <p:cNvPr id="237" name="Google Shape;237;p51"/>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Autofit/>
          </a:bodyPr>
          <a:lstStyle>
            <a:lvl1pPr indent="-342900" lvl="0" marL="457200" marR="0" algn="l">
              <a:lnSpc>
                <a:spcPct val="115000"/>
              </a:lnSpc>
              <a:spcBef>
                <a:spcPts val="0"/>
              </a:spcBef>
              <a:spcAft>
                <a:spcPts val="0"/>
              </a:spcAft>
              <a:buClr>
                <a:schemeClr val="lt1"/>
              </a:buClr>
              <a:buSzPts val="1800"/>
              <a:buFont typeface="Roboto"/>
              <a:buChar char="●"/>
              <a:defRPr b="0" i="0" sz="1800" u="none" cap="none" strike="noStrike">
                <a:solidFill>
                  <a:schemeClr val="lt1"/>
                </a:solidFill>
                <a:latin typeface="Roboto"/>
                <a:ea typeface="Roboto"/>
                <a:cs typeface="Roboto"/>
                <a:sym typeface="Roboto"/>
              </a:defRPr>
            </a:lvl1pPr>
            <a:lvl2pPr indent="-317500" lvl="1" marL="914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2pPr>
            <a:lvl3pPr indent="-317500" lvl="2" marL="1371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3pPr>
            <a:lvl4pPr indent="-317500" lvl="3" marL="18288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4pPr>
            <a:lvl5pPr indent="-317500" lvl="4" marL="22860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5pPr>
            <a:lvl6pPr indent="-317500" lvl="5" marL="27432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6pPr>
            <a:lvl7pPr indent="-317500" lvl="6" marL="3200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7pPr>
            <a:lvl8pPr indent="-317500" lvl="7" marL="3657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8pPr>
            <a:lvl9pPr indent="-317500" lvl="8" marL="4114800" marR="0" algn="l">
              <a:lnSpc>
                <a:spcPct val="115000"/>
              </a:lnSpc>
              <a:spcBef>
                <a:spcPts val="1600"/>
              </a:spcBef>
              <a:spcAft>
                <a:spcPts val="1600"/>
              </a:spcAft>
              <a:buClr>
                <a:schemeClr val="lt1"/>
              </a:buClr>
              <a:buSzPts val="1400"/>
              <a:buFont typeface="Roboto"/>
              <a:buChar char="■"/>
              <a:defRPr b="0" i="0" sz="1400" u="none" cap="none" strike="noStrike">
                <a:solidFill>
                  <a:schemeClr val="lt1"/>
                </a:solidFill>
                <a:latin typeface="Roboto"/>
                <a:ea typeface="Roboto"/>
                <a:cs typeface="Roboto"/>
                <a:sym typeface="Roboto"/>
              </a:defRPr>
            </a:lvl9pPr>
          </a:lstStyle>
          <a:p/>
        </p:txBody>
      </p:sp>
      <p:sp>
        <p:nvSpPr>
          <p:cNvPr id="238" name="Google Shape;238;p51"/>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239" name="Shape 239"/>
        <p:cNvGrpSpPr/>
        <p:nvPr/>
      </p:nvGrpSpPr>
      <p:grpSpPr>
        <a:xfrm>
          <a:off x="0" y="0"/>
          <a:ext cx="0" cy="0"/>
          <a:chOff x="0" y="0"/>
          <a:chExt cx="0" cy="0"/>
        </a:xfrm>
      </p:grpSpPr>
      <p:sp>
        <p:nvSpPr>
          <p:cNvPr id="240" name="Google Shape;240;p52"/>
          <p:cNvSpPr txBox="1"/>
          <p:nvPr/>
        </p:nvSpPr>
        <p:spPr>
          <a:xfrm flipH="1" rot="10800000">
            <a:off x="0" y="-100"/>
            <a:ext cx="9144000" cy="6261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52"/>
          <p:cNvSpPr/>
          <p:nvPr/>
        </p:nvSpPr>
        <p:spPr>
          <a:xfrm flipH="1" rot="10800000">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52"/>
          <p:cNvSpPr txBox="1"/>
          <p:nvPr>
            <p:ph idx="1" type="body"/>
          </p:nvPr>
        </p:nvSpPr>
        <p:spPr>
          <a:xfrm>
            <a:off x="57150" y="6262433"/>
            <a:ext cx="8382000" cy="5955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lt1"/>
              </a:buClr>
              <a:buSzPts val="1200"/>
              <a:buFont typeface="Roboto"/>
              <a:buNone/>
              <a:defRPr b="0" i="0" sz="1200" u="none" cap="none" strike="noStrike">
                <a:solidFill>
                  <a:schemeClr val="lt1"/>
                </a:solidFill>
                <a:latin typeface="Roboto"/>
                <a:ea typeface="Roboto"/>
                <a:cs typeface="Roboto"/>
                <a:sym typeface="Roboto"/>
              </a:defRPr>
            </a:lvl1pPr>
            <a:lvl2pPr indent="-317500" lvl="1" marL="9144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243" name="Google Shape;243;p52"/>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1" name="Shape 31"/>
        <p:cNvGrpSpPr/>
        <p:nvPr/>
      </p:nvGrpSpPr>
      <p:grpSpPr>
        <a:xfrm>
          <a:off x="0" y="0"/>
          <a:ext cx="0" cy="0"/>
          <a:chOff x="0" y="0"/>
          <a:chExt cx="0" cy="0"/>
        </a:xfrm>
      </p:grpSpPr>
      <p:sp>
        <p:nvSpPr>
          <p:cNvPr id="32" name="Google Shape;32;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3D7499"/>
              </a:buClr>
              <a:buSzPts val="3200"/>
              <a:buFont typeface="Arial Narrow"/>
              <a:buNone/>
              <a:defRPr b="0" i="0" sz="4400" u="none" cap="none" strike="noStrike">
                <a:solidFill>
                  <a:srgbClr val="3D7499"/>
                </a:solidFill>
                <a:latin typeface="Arial Narrow"/>
                <a:ea typeface="Arial Narrow"/>
                <a:cs typeface="Arial Narrow"/>
                <a:sym typeface="Arial Narrow"/>
              </a:defRPr>
            </a:lvl1pPr>
            <a:lvl2pPr lvl="1"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1800" u="none" cap="none" strike="noStrike">
                <a:solidFill>
                  <a:schemeClr val="lt1"/>
                </a:solidFill>
                <a:latin typeface="Roboto"/>
                <a:ea typeface="Roboto"/>
                <a:cs typeface="Roboto"/>
                <a:sym typeface="Roboto"/>
              </a:defRPr>
            </a:lvl9pPr>
          </a:lstStyle>
          <a:p/>
        </p:txBody>
      </p:sp>
      <p:sp>
        <p:nvSpPr>
          <p:cNvPr id="33" name="Google Shape;33;p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15000"/>
              </a:lnSpc>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15000"/>
              </a:lnSpc>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 name="Google Shape;34;p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5" name="Google Shape;35;p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6" name="Google Shape;36;p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bg>
      <p:bgPr>
        <a:solidFill>
          <a:srgbClr val="FFFFFF"/>
        </a:solidFill>
      </p:bgPr>
    </p:bg>
    <p:spTree>
      <p:nvGrpSpPr>
        <p:cNvPr id="244" name="Shape 244"/>
        <p:cNvGrpSpPr/>
        <p:nvPr/>
      </p:nvGrpSpPr>
      <p:grpSpPr>
        <a:xfrm>
          <a:off x="0" y="0"/>
          <a:ext cx="0" cy="0"/>
          <a:chOff x="0" y="0"/>
          <a:chExt cx="0" cy="0"/>
        </a:xfrm>
      </p:grpSpPr>
      <p:sp>
        <p:nvSpPr>
          <p:cNvPr id="245" name="Google Shape;245;p53"/>
          <p:cNvSpPr txBox="1"/>
          <p:nvPr>
            <p:ph type="title"/>
          </p:nvPr>
        </p:nvSpPr>
        <p:spPr>
          <a:xfrm>
            <a:off x="475500" y="1678033"/>
            <a:ext cx="82221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9pPr>
          </a:lstStyle>
          <a:p/>
        </p:txBody>
      </p:sp>
      <p:sp>
        <p:nvSpPr>
          <p:cNvPr id="246" name="Google Shape;246;p53"/>
          <p:cNvSpPr txBox="1"/>
          <p:nvPr>
            <p:ph idx="1" type="body"/>
          </p:nvPr>
        </p:nvSpPr>
        <p:spPr>
          <a:xfrm>
            <a:off x="475500" y="4406166"/>
            <a:ext cx="8222100" cy="1734300"/>
          </a:xfrm>
          <a:prstGeom prst="rect">
            <a:avLst/>
          </a:prstGeom>
          <a:noFill/>
          <a:ln>
            <a:noFill/>
          </a:ln>
        </p:spPr>
        <p:txBody>
          <a:bodyPr anchorCtr="0" anchor="t" bIns="91425" lIns="91425" spcFirstLastPara="1" rIns="91425" wrap="square" tIns="91425">
            <a:noAutofit/>
          </a:bodyPr>
          <a:lstStyle>
            <a:lvl1pPr indent="-342900" lvl="0" marL="457200" marR="0" algn="ctr">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ctr">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247" name="Google Shape;247;p53"/>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48" name="Shape 248"/>
        <p:cNvGrpSpPr/>
        <p:nvPr/>
      </p:nvGrpSpPr>
      <p:grpSpPr>
        <a:xfrm>
          <a:off x="0" y="0"/>
          <a:ext cx="0" cy="0"/>
          <a:chOff x="0" y="0"/>
          <a:chExt cx="0" cy="0"/>
        </a:xfrm>
      </p:grpSpPr>
      <p:sp>
        <p:nvSpPr>
          <p:cNvPr id="249" name="Google Shape;249;p54"/>
          <p:cNvSpPr txBox="1"/>
          <p:nvPr>
            <p:ph idx="1" type="body"/>
          </p:nvPr>
        </p:nvSpPr>
        <p:spPr>
          <a:xfrm>
            <a:off x="628650" y="1825625"/>
            <a:ext cx="7886700" cy="4351200"/>
          </a:xfrm>
          <a:prstGeom prst="rect">
            <a:avLst/>
          </a:prstGeom>
          <a:noFill/>
          <a:ln>
            <a:noFill/>
          </a:ln>
        </p:spPr>
        <p:txBody>
          <a:bodyPr anchorCtr="0" anchor="t" bIns="91425" lIns="91425" spcFirstLastPara="1" rIns="91425" wrap="square" tIns="91425">
            <a:no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1277" lvl="3" marL="18288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4pPr>
            <a:lvl5pPr indent="-311276" lvl="4" marL="22860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5pPr>
            <a:lvl6pPr indent="-311276" lvl="5" marL="27432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6pPr>
            <a:lvl7pPr indent="-311276" lvl="6" marL="32004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7pPr>
            <a:lvl8pPr indent="-311277" lvl="7" marL="3657600" marR="0" algn="l">
              <a:lnSpc>
                <a:spcPct val="90000"/>
              </a:lnSpc>
              <a:spcBef>
                <a:spcPts val="1600"/>
              </a:spcBef>
              <a:spcAft>
                <a:spcPts val="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8pPr>
            <a:lvl9pPr indent="-311277" lvl="8" marL="4114800" marR="0" algn="l">
              <a:lnSpc>
                <a:spcPct val="90000"/>
              </a:lnSpc>
              <a:spcBef>
                <a:spcPts val="1600"/>
              </a:spcBef>
              <a:spcAft>
                <a:spcPts val="1600"/>
              </a:spcAft>
              <a:buClr>
                <a:schemeClr val="dk1"/>
              </a:buClr>
              <a:buSzPts val="1302"/>
              <a:buFont typeface="Arial"/>
              <a:buChar char="•"/>
              <a:defRPr b="0" i="0" sz="1350" u="none" cap="none" strike="noStrike">
                <a:solidFill>
                  <a:schemeClr val="dk1"/>
                </a:solidFill>
                <a:latin typeface="Calibri"/>
                <a:ea typeface="Calibri"/>
                <a:cs typeface="Calibri"/>
                <a:sym typeface="Calibri"/>
              </a:defRPr>
            </a:lvl9pPr>
          </a:lstStyle>
          <a:p/>
        </p:txBody>
      </p:sp>
      <p:sp>
        <p:nvSpPr>
          <p:cNvPr id="250" name="Google Shape;250;p54"/>
          <p:cNvSpPr/>
          <p:nvPr/>
        </p:nvSpPr>
        <p:spPr>
          <a:xfrm>
            <a:off x="628650" y="6615953"/>
            <a:ext cx="3477300" cy="2421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54"/>
          <p:cNvSpPr txBox="1"/>
          <p:nvPr>
            <p:ph idx="12" type="sldNum"/>
          </p:nvPr>
        </p:nvSpPr>
        <p:spPr>
          <a:xfrm>
            <a:off x="8556783" y="6333134"/>
            <a:ext cx="548700" cy="5250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Graphic - White Background">
  <p:cSld name="Title and Graphic - White Background">
    <p:spTree>
      <p:nvGrpSpPr>
        <p:cNvPr id="256" name="Shape 256"/>
        <p:cNvGrpSpPr/>
        <p:nvPr/>
      </p:nvGrpSpPr>
      <p:grpSpPr>
        <a:xfrm>
          <a:off x="0" y="0"/>
          <a:ext cx="0" cy="0"/>
          <a:chOff x="0" y="0"/>
          <a:chExt cx="0" cy="0"/>
        </a:xfrm>
      </p:grpSpPr>
      <p:sp>
        <p:nvSpPr>
          <p:cNvPr id="257" name="Google Shape;257;p56"/>
          <p:cNvSpPr/>
          <p:nvPr/>
        </p:nvSpPr>
        <p:spPr>
          <a:xfrm flipH="1" rot="10800000">
            <a:off x="0" y="2247900"/>
            <a:ext cx="9144000" cy="4610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56"/>
          <p:cNvSpPr txBox="1"/>
          <p:nvPr>
            <p:ph type="title"/>
          </p:nvPr>
        </p:nvSpPr>
        <p:spPr>
          <a:xfrm>
            <a:off x="471900" y="603967"/>
            <a:ext cx="8222100" cy="10236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9pPr>
          </a:lstStyle>
          <a:p/>
        </p:txBody>
      </p:sp>
      <p:sp>
        <p:nvSpPr>
          <p:cNvPr id="259" name="Google Shape;259;p56"/>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60" name="Google Shape;260;p56"/>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 header 1">
    <p:spTree>
      <p:nvGrpSpPr>
        <p:cNvPr id="261" name="Shape 261"/>
        <p:cNvGrpSpPr/>
        <p:nvPr/>
      </p:nvGrpSpPr>
      <p:grpSpPr>
        <a:xfrm>
          <a:off x="0" y="0"/>
          <a:ext cx="0" cy="0"/>
          <a:chOff x="0" y="0"/>
          <a:chExt cx="0" cy="0"/>
        </a:xfrm>
      </p:grpSpPr>
      <p:sp>
        <p:nvSpPr>
          <p:cNvPr id="262" name="Google Shape;262;p57"/>
          <p:cNvSpPr txBox="1"/>
          <p:nvPr>
            <p:ph type="title"/>
          </p:nvPr>
        </p:nvSpPr>
        <p:spPr>
          <a:xfrm>
            <a:off x="460950" y="2753799"/>
            <a:ext cx="8222100" cy="1350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63" name="Google Shape;263;p57"/>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64" name="Shape 264"/>
        <p:cNvGrpSpPr/>
        <p:nvPr/>
      </p:nvGrpSpPr>
      <p:grpSpPr>
        <a:xfrm>
          <a:off x="0" y="0"/>
          <a:ext cx="0" cy="0"/>
          <a:chOff x="0" y="0"/>
          <a:chExt cx="0" cy="0"/>
        </a:xfrm>
      </p:grpSpPr>
      <p:sp>
        <p:nvSpPr>
          <p:cNvPr id="265" name="Google Shape;265;p58"/>
          <p:cNvSpPr/>
          <p:nvPr/>
        </p:nvSpPr>
        <p:spPr>
          <a:xfrm flipH="1">
            <a:off x="8246400" y="5661233"/>
            <a:ext cx="897600" cy="11967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8"/>
          <p:cNvSpPr/>
          <p:nvPr/>
        </p:nvSpPr>
        <p:spPr>
          <a:xfrm flipH="1">
            <a:off x="8246400" y="5661167"/>
            <a:ext cx="897600" cy="1196700"/>
          </a:xfrm>
          <a:prstGeom prst="round1Rect">
            <a:avLst>
              <a:gd fmla="val 16667" name="adj"/>
            </a:avLst>
          </a:prstGeom>
          <a:solidFill>
            <a:schemeClr val="lt1">
              <a:alpha val="6666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58"/>
          <p:cNvSpPr txBox="1"/>
          <p:nvPr>
            <p:ph type="ctrTitle"/>
          </p:nvPr>
        </p:nvSpPr>
        <p:spPr>
          <a:xfrm>
            <a:off x="390525" y="2425700"/>
            <a:ext cx="8222100" cy="1244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9pPr>
          </a:lstStyle>
          <a:p/>
        </p:txBody>
      </p:sp>
      <p:sp>
        <p:nvSpPr>
          <p:cNvPr id="268" name="Google Shape;268;p58"/>
          <p:cNvSpPr txBox="1"/>
          <p:nvPr>
            <p:ph idx="1" type="subTitle"/>
          </p:nvPr>
        </p:nvSpPr>
        <p:spPr>
          <a:xfrm>
            <a:off x="390525" y="3718840"/>
            <a:ext cx="8222100" cy="577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269" name="Google Shape;269;p58"/>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0" name="Shape 270"/>
        <p:cNvGrpSpPr/>
        <p:nvPr/>
      </p:nvGrpSpPr>
      <p:grpSpPr>
        <a:xfrm>
          <a:off x="0" y="0"/>
          <a:ext cx="0" cy="0"/>
          <a:chOff x="0" y="0"/>
          <a:chExt cx="0" cy="0"/>
        </a:xfrm>
      </p:grpSpPr>
      <p:sp>
        <p:nvSpPr>
          <p:cNvPr id="271" name="Google Shape;271;p59"/>
          <p:cNvSpPr txBox="1"/>
          <p:nvPr>
            <p:ph type="title"/>
          </p:nvPr>
        </p:nvSpPr>
        <p:spPr>
          <a:xfrm>
            <a:off x="460950" y="2753800"/>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9pPr>
          </a:lstStyle>
          <a:p/>
        </p:txBody>
      </p:sp>
      <p:sp>
        <p:nvSpPr>
          <p:cNvPr id="272" name="Google Shape;272;p59"/>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73" name="Shape 273"/>
        <p:cNvGrpSpPr/>
        <p:nvPr/>
      </p:nvGrpSpPr>
      <p:grpSpPr>
        <a:xfrm>
          <a:off x="0" y="0"/>
          <a:ext cx="0" cy="0"/>
          <a:chOff x="0" y="0"/>
          <a:chExt cx="0" cy="0"/>
        </a:xfrm>
      </p:grpSpPr>
      <p:sp>
        <p:nvSpPr>
          <p:cNvPr id="274" name="Google Shape;274;p60"/>
          <p:cNvSpPr/>
          <p:nvPr/>
        </p:nvSpPr>
        <p:spPr>
          <a:xfrm flipH="1" rot="10800000">
            <a:off x="0" y="2247900"/>
            <a:ext cx="9144000" cy="4610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60"/>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60"/>
          <p:cNvSpPr txBox="1"/>
          <p:nvPr>
            <p:ph type="title"/>
          </p:nvPr>
        </p:nvSpPr>
        <p:spPr>
          <a:xfrm>
            <a:off x="471900" y="603967"/>
            <a:ext cx="8222100" cy="10236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9pPr>
          </a:lstStyle>
          <a:p/>
        </p:txBody>
      </p:sp>
      <p:sp>
        <p:nvSpPr>
          <p:cNvPr id="277" name="Google Shape;277;p60"/>
          <p:cNvSpPr txBox="1"/>
          <p:nvPr>
            <p:ph idx="1" type="body"/>
          </p:nvPr>
        </p:nvSpPr>
        <p:spPr>
          <a:xfrm>
            <a:off x="471900" y="2558767"/>
            <a:ext cx="8222100" cy="36135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278" name="Google Shape;278;p60"/>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79" name="Google Shape;279;p60"/>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0" name="Shape 280"/>
        <p:cNvGrpSpPr/>
        <p:nvPr/>
      </p:nvGrpSpPr>
      <p:grpSpPr>
        <a:xfrm>
          <a:off x="0" y="0"/>
          <a:ext cx="0" cy="0"/>
          <a:chOff x="0" y="0"/>
          <a:chExt cx="0" cy="0"/>
        </a:xfrm>
      </p:grpSpPr>
      <p:sp>
        <p:nvSpPr>
          <p:cNvPr id="281" name="Google Shape;281;p61"/>
          <p:cNvSpPr/>
          <p:nvPr/>
        </p:nvSpPr>
        <p:spPr>
          <a:xfrm flipH="1" rot="10800000">
            <a:off x="0" y="2247900"/>
            <a:ext cx="9144000" cy="4610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61"/>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61"/>
          <p:cNvSpPr txBox="1"/>
          <p:nvPr>
            <p:ph idx="1" type="body"/>
          </p:nvPr>
        </p:nvSpPr>
        <p:spPr>
          <a:xfrm>
            <a:off x="47190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284" name="Google Shape;284;p61"/>
          <p:cNvSpPr txBox="1"/>
          <p:nvPr>
            <p:ph idx="2" type="body"/>
          </p:nvPr>
        </p:nvSpPr>
        <p:spPr>
          <a:xfrm>
            <a:off x="4694250" y="2558767"/>
            <a:ext cx="3999900" cy="36135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1pPr>
            <a:lvl2pPr indent="-304800" lvl="1" marL="914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2pPr>
            <a:lvl3pPr indent="-304800" lvl="2" marL="1371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3pPr>
            <a:lvl4pPr indent="-304800" lvl="3" marL="18288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4pPr>
            <a:lvl5pPr indent="-304800" lvl="4" marL="22860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5pPr>
            <a:lvl6pPr indent="-304800" lvl="5" marL="27432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6pPr>
            <a:lvl7pPr indent="-304800" lvl="6" marL="32004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7pPr>
            <a:lvl8pPr indent="-304800" lvl="7" marL="3657600" marR="0" algn="l">
              <a:lnSpc>
                <a:spcPct val="115000"/>
              </a:lnSpc>
              <a:spcBef>
                <a:spcPts val="1600"/>
              </a:spcBef>
              <a:spcAft>
                <a:spcPts val="0"/>
              </a:spcAft>
              <a:buClr>
                <a:schemeClr val="lt2"/>
              </a:buClr>
              <a:buSzPts val="1200"/>
              <a:buFont typeface="Roboto"/>
              <a:buChar char="○"/>
              <a:defRPr b="0" i="0" sz="1200" u="none" cap="none" strike="noStrike">
                <a:solidFill>
                  <a:schemeClr val="lt2"/>
                </a:solidFill>
                <a:latin typeface="Roboto"/>
                <a:ea typeface="Roboto"/>
                <a:cs typeface="Roboto"/>
                <a:sym typeface="Roboto"/>
              </a:defRPr>
            </a:lvl8pPr>
            <a:lvl9pPr indent="-304800" lvl="8" marL="4114800" marR="0" algn="l">
              <a:lnSpc>
                <a:spcPct val="115000"/>
              </a:lnSpc>
              <a:spcBef>
                <a:spcPts val="1600"/>
              </a:spcBef>
              <a:spcAft>
                <a:spcPts val="1600"/>
              </a:spcAft>
              <a:buClr>
                <a:schemeClr val="lt2"/>
              </a:buClr>
              <a:buSzPts val="1200"/>
              <a:buFont typeface="Roboto"/>
              <a:buChar char="■"/>
              <a:defRPr b="0" i="0" sz="1200" u="none" cap="none" strike="noStrike">
                <a:solidFill>
                  <a:schemeClr val="lt2"/>
                </a:solidFill>
                <a:latin typeface="Roboto"/>
                <a:ea typeface="Roboto"/>
                <a:cs typeface="Roboto"/>
                <a:sym typeface="Roboto"/>
              </a:defRPr>
            </a:lvl9pPr>
          </a:lstStyle>
          <a:p/>
        </p:txBody>
      </p:sp>
      <p:sp>
        <p:nvSpPr>
          <p:cNvPr id="285" name="Google Shape;285;p61"/>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86" name="Google Shape;286;p61"/>
          <p:cNvSpPr txBox="1"/>
          <p:nvPr>
            <p:ph type="title"/>
          </p:nvPr>
        </p:nvSpPr>
        <p:spPr>
          <a:xfrm>
            <a:off x="471900" y="603967"/>
            <a:ext cx="8222100" cy="10236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9pPr>
          </a:lstStyle>
          <a:p/>
        </p:txBody>
      </p:sp>
      <p:sp>
        <p:nvSpPr>
          <p:cNvPr id="287" name="Google Shape;287;p61"/>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8" name="Shape 288"/>
        <p:cNvGrpSpPr/>
        <p:nvPr/>
      </p:nvGrpSpPr>
      <p:grpSpPr>
        <a:xfrm>
          <a:off x="0" y="0"/>
          <a:ext cx="0" cy="0"/>
          <a:chOff x="0" y="0"/>
          <a:chExt cx="0" cy="0"/>
        </a:xfrm>
      </p:grpSpPr>
      <p:sp>
        <p:nvSpPr>
          <p:cNvPr id="289" name="Google Shape;289;p62"/>
          <p:cNvSpPr/>
          <p:nvPr/>
        </p:nvSpPr>
        <p:spPr>
          <a:xfrm flipH="1" rot="10800000">
            <a:off x="0" y="875100"/>
            <a:ext cx="9144000" cy="598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62"/>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62"/>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92" name="Google Shape;292;p62"/>
          <p:cNvSpPr txBox="1"/>
          <p:nvPr>
            <p:ph type="title"/>
          </p:nvPr>
        </p:nvSpPr>
        <p:spPr>
          <a:xfrm>
            <a:off x="460950" y="-1"/>
            <a:ext cx="8222100" cy="87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93" name="Shape 293"/>
        <p:cNvGrpSpPr/>
        <p:nvPr/>
      </p:nvGrpSpPr>
      <p:grpSpPr>
        <a:xfrm>
          <a:off x="0" y="0"/>
          <a:ext cx="0" cy="0"/>
          <a:chOff x="0" y="0"/>
          <a:chExt cx="0" cy="0"/>
        </a:xfrm>
      </p:grpSpPr>
      <p:sp>
        <p:nvSpPr>
          <p:cNvPr id="294" name="Google Shape;294;p63"/>
          <p:cNvSpPr txBox="1"/>
          <p:nvPr/>
        </p:nvSpPr>
        <p:spPr>
          <a:xfrm flipH="1" rot="10800000">
            <a:off x="3276600" y="33"/>
            <a:ext cx="58674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63"/>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63"/>
          <p:cNvSpPr txBox="1"/>
          <p:nvPr>
            <p:ph type="title"/>
          </p:nvPr>
        </p:nvSpPr>
        <p:spPr>
          <a:xfrm>
            <a:off x="226078" y="477067"/>
            <a:ext cx="2808000" cy="12711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2400"/>
              <a:buFont typeface="Roboto"/>
              <a:buNone/>
              <a:defRPr b="0" i="0" sz="2400" u="none" cap="none" strike="noStrike">
                <a:solidFill>
                  <a:schemeClr val="lt1"/>
                </a:solidFill>
                <a:latin typeface="Roboto"/>
                <a:ea typeface="Roboto"/>
                <a:cs typeface="Roboto"/>
                <a:sym typeface="Roboto"/>
              </a:defRPr>
            </a:lvl9pPr>
          </a:lstStyle>
          <a:p/>
        </p:txBody>
      </p:sp>
      <p:sp>
        <p:nvSpPr>
          <p:cNvPr id="297" name="Google Shape;297;p63"/>
          <p:cNvSpPr txBox="1"/>
          <p:nvPr>
            <p:ph idx="1" type="body"/>
          </p:nvPr>
        </p:nvSpPr>
        <p:spPr>
          <a:xfrm>
            <a:off x="226075" y="1954400"/>
            <a:ext cx="2808000" cy="4218000"/>
          </a:xfrm>
          <a:prstGeom prst="rect">
            <a:avLst/>
          </a:prstGeom>
          <a:noFill/>
          <a:ln>
            <a:noFill/>
          </a:ln>
        </p:spPr>
        <p:txBody>
          <a:bodyPr anchorCtr="0" anchor="t" bIns="91425" lIns="91425" spcFirstLastPara="1" rIns="91425" wrap="square" tIns="91425">
            <a:noAutofit/>
          </a:bodyPr>
          <a:lstStyle>
            <a:lvl1pPr indent="-304800" lvl="0" marL="457200" marR="0" algn="l">
              <a:lnSpc>
                <a:spcPct val="115000"/>
              </a:lnSpc>
              <a:spcBef>
                <a:spcPts val="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1pPr>
            <a:lvl2pPr indent="-304800" lvl="1" marL="914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2pPr>
            <a:lvl3pPr indent="-304800" lvl="2" marL="1371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3pPr>
            <a:lvl4pPr indent="-304800" lvl="3" marL="18288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4pPr>
            <a:lvl5pPr indent="-304800" lvl="4" marL="22860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5pPr>
            <a:lvl6pPr indent="-304800" lvl="5" marL="27432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6pPr>
            <a:lvl7pPr indent="-304800" lvl="6" marL="32004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7pPr>
            <a:lvl8pPr indent="-304800" lvl="7" marL="3657600" marR="0" algn="l">
              <a:lnSpc>
                <a:spcPct val="115000"/>
              </a:lnSpc>
              <a:spcBef>
                <a:spcPts val="1600"/>
              </a:spcBef>
              <a:spcAft>
                <a:spcPts val="0"/>
              </a:spcAft>
              <a:buClr>
                <a:schemeClr val="lt1"/>
              </a:buClr>
              <a:buSzPts val="1200"/>
              <a:buFont typeface="Roboto"/>
              <a:buChar char="○"/>
              <a:defRPr b="0" i="0" sz="1200" u="none" cap="none" strike="noStrike">
                <a:solidFill>
                  <a:schemeClr val="lt1"/>
                </a:solidFill>
                <a:latin typeface="Roboto"/>
                <a:ea typeface="Roboto"/>
                <a:cs typeface="Roboto"/>
                <a:sym typeface="Roboto"/>
              </a:defRPr>
            </a:lvl8pPr>
            <a:lvl9pPr indent="-304800" lvl="8" marL="4114800" marR="0" algn="l">
              <a:lnSpc>
                <a:spcPct val="115000"/>
              </a:lnSpc>
              <a:spcBef>
                <a:spcPts val="1600"/>
              </a:spcBef>
              <a:spcAft>
                <a:spcPts val="1600"/>
              </a:spcAft>
              <a:buClr>
                <a:schemeClr val="lt1"/>
              </a:buClr>
              <a:buSzPts val="1200"/>
              <a:buFont typeface="Roboto"/>
              <a:buChar char="■"/>
              <a:defRPr b="0" i="0" sz="1200" u="none" cap="none" strike="noStrike">
                <a:solidFill>
                  <a:schemeClr val="lt1"/>
                </a:solidFill>
                <a:latin typeface="Roboto"/>
                <a:ea typeface="Roboto"/>
                <a:cs typeface="Roboto"/>
                <a:sym typeface="Roboto"/>
              </a:defRPr>
            </a:lvl9pPr>
          </a:lstStyle>
          <a:p/>
        </p:txBody>
      </p:sp>
      <p:sp>
        <p:nvSpPr>
          <p:cNvPr id="298" name="Google Shape;298;p63"/>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 header 1">
    <p:spTree>
      <p:nvGrpSpPr>
        <p:cNvPr id="37" name="Shape 37"/>
        <p:cNvGrpSpPr/>
        <p:nvPr/>
      </p:nvGrpSpPr>
      <p:grpSpPr>
        <a:xfrm>
          <a:off x="0" y="0"/>
          <a:ext cx="0" cy="0"/>
          <a:chOff x="0" y="0"/>
          <a:chExt cx="0" cy="0"/>
        </a:xfrm>
      </p:grpSpPr>
      <p:sp>
        <p:nvSpPr>
          <p:cNvPr id="38" name="Google Shape;38;p7"/>
          <p:cNvSpPr txBox="1"/>
          <p:nvPr>
            <p:ph type="title"/>
          </p:nvPr>
        </p:nvSpPr>
        <p:spPr>
          <a:xfrm>
            <a:off x="460950" y="2753799"/>
            <a:ext cx="8222100" cy="1350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9" name="Google Shape;39;p7"/>
          <p:cNvSpPr txBox="1"/>
          <p:nvPr>
            <p:ph idx="12" type="sldNum"/>
          </p:nvPr>
        </p:nvSpPr>
        <p:spPr>
          <a:xfrm>
            <a:off x="8735428" y="6355555"/>
            <a:ext cx="3369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299" name="Shape 299"/>
        <p:cNvGrpSpPr/>
        <p:nvPr/>
      </p:nvGrpSpPr>
      <p:grpSpPr>
        <a:xfrm>
          <a:off x="0" y="0"/>
          <a:ext cx="0" cy="0"/>
          <a:chOff x="0" y="0"/>
          <a:chExt cx="0" cy="0"/>
        </a:xfrm>
      </p:grpSpPr>
      <p:sp>
        <p:nvSpPr>
          <p:cNvPr id="300" name="Google Shape;300;p64"/>
          <p:cNvSpPr txBox="1"/>
          <p:nvPr>
            <p:ph type="title"/>
          </p:nvPr>
        </p:nvSpPr>
        <p:spPr>
          <a:xfrm>
            <a:off x="490250" y="651000"/>
            <a:ext cx="62271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9pPr>
          </a:lstStyle>
          <a:p/>
        </p:txBody>
      </p:sp>
      <p:sp>
        <p:nvSpPr>
          <p:cNvPr id="301" name="Google Shape;301;p64"/>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02" name="Shape 302"/>
        <p:cNvGrpSpPr/>
        <p:nvPr/>
      </p:nvGrpSpPr>
      <p:grpSpPr>
        <a:xfrm>
          <a:off x="0" y="0"/>
          <a:ext cx="0" cy="0"/>
          <a:chOff x="0" y="0"/>
          <a:chExt cx="0" cy="0"/>
        </a:xfrm>
      </p:grpSpPr>
      <p:sp>
        <p:nvSpPr>
          <p:cNvPr id="303" name="Google Shape;303;p65"/>
          <p:cNvSpPr/>
          <p:nvPr/>
        </p:nvSpPr>
        <p:spPr>
          <a:xfrm flipH="1">
            <a:off x="0" y="0"/>
            <a:ext cx="457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65"/>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65"/>
          <p:cNvSpPr txBox="1"/>
          <p:nvPr>
            <p:ph type="title"/>
          </p:nvPr>
        </p:nvSpPr>
        <p:spPr>
          <a:xfrm>
            <a:off x="265500" y="-100"/>
            <a:ext cx="4045200" cy="6858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9pPr>
          </a:lstStyle>
          <a:p/>
        </p:txBody>
      </p:sp>
      <p:sp>
        <p:nvSpPr>
          <p:cNvPr id="306" name="Google Shape;306;p65"/>
          <p:cNvSpPr txBox="1"/>
          <p:nvPr>
            <p:ph idx="1" type="body"/>
          </p:nvPr>
        </p:nvSpPr>
        <p:spPr>
          <a:xfrm>
            <a:off x="4939500" y="965550"/>
            <a:ext cx="3837000" cy="4926900"/>
          </a:xfrm>
          <a:prstGeom prst="rect">
            <a:avLst/>
          </a:prstGeom>
          <a:noFill/>
          <a:ln>
            <a:noFill/>
          </a:ln>
        </p:spPr>
        <p:txBody>
          <a:bodyPr anchorCtr="0" anchor="ctr" bIns="91425" lIns="91425" spcFirstLastPara="1" rIns="91425" wrap="square" tIns="91425">
            <a:noAutofit/>
          </a:bodyPr>
          <a:lstStyle>
            <a:lvl1pPr indent="-342900" lvl="0" marL="457200" marR="0" algn="l">
              <a:lnSpc>
                <a:spcPct val="115000"/>
              </a:lnSpc>
              <a:spcBef>
                <a:spcPts val="0"/>
              </a:spcBef>
              <a:spcAft>
                <a:spcPts val="0"/>
              </a:spcAft>
              <a:buClr>
                <a:schemeClr val="lt1"/>
              </a:buClr>
              <a:buSzPts val="1800"/>
              <a:buFont typeface="Roboto"/>
              <a:buChar char="●"/>
              <a:defRPr b="0" i="0" sz="1800" u="none" cap="none" strike="noStrike">
                <a:solidFill>
                  <a:schemeClr val="lt1"/>
                </a:solidFill>
                <a:latin typeface="Roboto"/>
                <a:ea typeface="Roboto"/>
                <a:cs typeface="Roboto"/>
                <a:sym typeface="Roboto"/>
              </a:defRPr>
            </a:lvl1pPr>
            <a:lvl2pPr indent="-317500" lvl="1" marL="914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2pPr>
            <a:lvl3pPr indent="-317500" lvl="2" marL="1371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3pPr>
            <a:lvl4pPr indent="-317500" lvl="3" marL="18288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4pPr>
            <a:lvl5pPr indent="-317500" lvl="4" marL="22860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5pPr>
            <a:lvl6pPr indent="-317500" lvl="5" marL="27432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6pPr>
            <a:lvl7pPr indent="-317500" lvl="6" marL="3200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7pPr>
            <a:lvl8pPr indent="-317500" lvl="7" marL="3657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8pPr>
            <a:lvl9pPr indent="-317500" lvl="8" marL="4114800" marR="0" algn="l">
              <a:lnSpc>
                <a:spcPct val="115000"/>
              </a:lnSpc>
              <a:spcBef>
                <a:spcPts val="1600"/>
              </a:spcBef>
              <a:spcAft>
                <a:spcPts val="1600"/>
              </a:spcAft>
              <a:buClr>
                <a:schemeClr val="lt1"/>
              </a:buClr>
              <a:buSzPts val="1400"/>
              <a:buFont typeface="Roboto"/>
              <a:buChar char="■"/>
              <a:defRPr b="0" i="0" sz="1400" u="none" cap="none" strike="noStrike">
                <a:solidFill>
                  <a:schemeClr val="lt1"/>
                </a:solidFill>
                <a:latin typeface="Roboto"/>
                <a:ea typeface="Roboto"/>
                <a:cs typeface="Roboto"/>
                <a:sym typeface="Roboto"/>
              </a:defRPr>
            </a:lvl9pPr>
          </a:lstStyle>
          <a:p/>
        </p:txBody>
      </p:sp>
      <p:sp>
        <p:nvSpPr>
          <p:cNvPr id="307" name="Google Shape;307;p65"/>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08" name="Google Shape;308;p65"/>
          <p:cNvSpPr txBox="1"/>
          <p:nvPr/>
        </p:nvSpPr>
        <p:spPr>
          <a:xfrm>
            <a:off x="6594125" y="14125"/>
            <a:ext cx="2501100" cy="24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1" lang="en" sz="1000" u="none" cap="none" strike="noStrike">
                <a:solidFill>
                  <a:srgbClr val="000000"/>
                </a:solidFill>
                <a:latin typeface="Arial"/>
                <a:ea typeface="Arial"/>
                <a:cs typeface="Arial"/>
                <a:sym typeface="Arial"/>
              </a:rPr>
              <a:t>Pre-decisional, not for public distribution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309" name="Shape 309"/>
        <p:cNvGrpSpPr/>
        <p:nvPr/>
      </p:nvGrpSpPr>
      <p:grpSpPr>
        <a:xfrm>
          <a:off x="0" y="0"/>
          <a:ext cx="0" cy="0"/>
          <a:chOff x="0" y="0"/>
          <a:chExt cx="0" cy="0"/>
        </a:xfrm>
      </p:grpSpPr>
      <p:sp>
        <p:nvSpPr>
          <p:cNvPr id="310" name="Google Shape;310;p66"/>
          <p:cNvSpPr txBox="1"/>
          <p:nvPr/>
        </p:nvSpPr>
        <p:spPr>
          <a:xfrm flipH="1" rot="10800000">
            <a:off x="0" y="-100"/>
            <a:ext cx="9144000" cy="626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6"/>
          <p:cNvSpPr/>
          <p:nvPr/>
        </p:nvSpPr>
        <p:spPr>
          <a:xfrm flipH="1" rot="10800000">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6"/>
          <p:cNvSpPr txBox="1"/>
          <p:nvPr>
            <p:ph idx="1" type="body"/>
          </p:nvPr>
        </p:nvSpPr>
        <p:spPr>
          <a:xfrm>
            <a:off x="57150" y="6262433"/>
            <a:ext cx="8382000" cy="5955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lt1"/>
              </a:buClr>
              <a:buSzPts val="1200"/>
              <a:buFont typeface="Roboto"/>
              <a:buNone/>
              <a:defRPr b="0" i="0" sz="1200" u="none" cap="none" strike="noStrike">
                <a:solidFill>
                  <a:schemeClr val="lt1"/>
                </a:solidFill>
                <a:latin typeface="Roboto"/>
                <a:ea typeface="Roboto"/>
                <a:cs typeface="Roboto"/>
                <a:sym typeface="Roboto"/>
              </a:defRPr>
            </a:lvl1pPr>
            <a:lvl2pPr indent="-317500" lvl="1" marL="9144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313" name="Google Shape;313;p66"/>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14" name="Google Shape;314;p66"/>
          <p:cNvSpPr/>
          <p:nvPr/>
        </p:nvSpPr>
        <p:spPr>
          <a:xfrm>
            <a:off x="292800" y="6329329"/>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bg>
      <p:bgPr>
        <a:solidFill>
          <a:schemeClr val="lt1"/>
        </a:solidFill>
      </p:bgPr>
    </p:bg>
    <p:spTree>
      <p:nvGrpSpPr>
        <p:cNvPr id="315" name="Shape 315"/>
        <p:cNvGrpSpPr/>
        <p:nvPr/>
      </p:nvGrpSpPr>
      <p:grpSpPr>
        <a:xfrm>
          <a:off x="0" y="0"/>
          <a:ext cx="0" cy="0"/>
          <a:chOff x="0" y="0"/>
          <a:chExt cx="0" cy="0"/>
        </a:xfrm>
      </p:grpSpPr>
      <p:sp>
        <p:nvSpPr>
          <p:cNvPr id="316" name="Google Shape;316;p67"/>
          <p:cNvSpPr txBox="1"/>
          <p:nvPr>
            <p:ph type="title"/>
          </p:nvPr>
        </p:nvSpPr>
        <p:spPr>
          <a:xfrm>
            <a:off x="475500" y="1678033"/>
            <a:ext cx="82221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9pPr>
          </a:lstStyle>
          <a:p/>
        </p:txBody>
      </p:sp>
      <p:sp>
        <p:nvSpPr>
          <p:cNvPr id="317" name="Google Shape;317;p67"/>
          <p:cNvSpPr txBox="1"/>
          <p:nvPr>
            <p:ph idx="1" type="body"/>
          </p:nvPr>
        </p:nvSpPr>
        <p:spPr>
          <a:xfrm>
            <a:off x="475500" y="4406167"/>
            <a:ext cx="8222100" cy="1734300"/>
          </a:xfrm>
          <a:prstGeom prst="rect">
            <a:avLst/>
          </a:prstGeom>
          <a:noFill/>
          <a:ln>
            <a:noFill/>
          </a:ln>
        </p:spPr>
        <p:txBody>
          <a:bodyPr anchorCtr="0" anchor="t" bIns="91425" lIns="91425" spcFirstLastPara="1" rIns="91425" wrap="square" tIns="91425">
            <a:noAutofit/>
          </a:bodyPr>
          <a:lstStyle>
            <a:lvl1pPr indent="-342900" lvl="0" marL="457200" marR="0" algn="ctr">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ctr">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318" name="Google Shape;318;p67"/>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lt1"/>
        </a:solidFill>
      </p:bgPr>
    </p:bg>
    <p:spTree>
      <p:nvGrpSpPr>
        <p:cNvPr id="319" name="Shape 319"/>
        <p:cNvGrpSpPr/>
        <p:nvPr/>
      </p:nvGrpSpPr>
      <p:grpSpPr>
        <a:xfrm>
          <a:off x="0" y="0"/>
          <a:ext cx="0" cy="0"/>
          <a:chOff x="0" y="0"/>
          <a:chExt cx="0" cy="0"/>
        </a:xfrm>
      </p:grpSpPr>
      <p:sp>
        <p:nvSpPr>
          <p:cNvPr id="320" name="Google Shape;320;p68"/>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 and body 1">
    <p:spTree>
      <p:nvGrpSpPr>
        <p:cNvPr id="321" name="Shape 321"/>
        <p:cNvGrpSpPr/>
        <p:nvPr/>
      </p:nvGrpSpPr>
      <p:grpSpPr>
        <a:xfrm>
          <a:off x="0" y="0"/>
          <a:ext cx="0" cy="0"/>
          <a:chOff x="0" y="0"/>
          <a:chExt cx="0" cy="0"/>
        </a:xfrm>
      </p:grpSpPr>
      <p:sp>
        <p:nvSpPr>
          <p:cNvPr id="322" name="Google Shape;322;p69"/>
          <p:cNvSpPr/>
          <p:nvPr/>
        </p:nvSpPr>
        <p:spPr>
          <a:xfrm flipH="1" rot="10800000">
            <a:off x="0" y="2247900"/>
            <a:ext cx="9144000" cy="46101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23" name="Google Shape;323;p69"/>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24" name="Google Shape;324;p69"/>
          <p:cNvSpPr txBox="1"/>
          <p:nvPr>
            <p:ph idx="1" type="body"/>
          </p:nvPr>
        </p:nvSpPr>
        <p:spPr>
          <a:xfrm>
            <a:off x="287625" y="2544901"/>
            <a:ext cx="8688000" cy="41019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1600"/>
              </a:spcBef>
              <a:spcAft>
                <a:spcPts val="0"/>
              </a:spcAft>
              <a:buClr>
                <a:srgbClr val="737373"/>
              </a:buClr>
              <a:buSzPts val="1800"/>
              <a:buFont typeface="Roboto"/>
              <a:buAutoNum type="arabicPeriod"/>
              <a:defRPr b="0" i="0" sz="2400" u="none" cap="none" strike="noStrike">
                <a:solidFill>
                  <a:srgbClr val="737373"/>
                </a:solidFill>
                <a:latin typeface="Roboto"/>
                <a:ea typeface="Roboto"/>
                <a:cs typeface="Roboto"/>
                <a:sym typeface="Roboto"/>
              </a:defRPr>
            </a:lvl1pPr>
            <a:lvl2pPr indent="-317500" lvl="1" marL="914400" marR="0" algn="l">
              <a:lnSpc>
                <a:spcPct val="115000"/>
              </a:lnSpc>
              <a:spcBef>
                <a:spcPts val="1600"/>
              </a:spcBef>
              <a:spcAft>
                <a:spcPts val="0"/>
              </a:spcAft>
              <a:buClr>
                <a:srgbClr val="737373"/>
              </a:buClr>
              <a:buSzPts val="1400"/>
              <a:buFont typeface="Roboto"/>
              <a:buAutoNum type="alphaLcPeriod"/>
              <a:defRPr b="0" i="0" sz="1800" u="none" cap="none" strike="noStrike">
                <a:solidFill>
                  <a:srgbClr val="737373"/>
                </a:solidFill>
                <a:latin typeface="Roboto"/>
                <a:ea typeface="Roboto"/>
                <a:cs typeface="Roboto"/>
                <a:sym typeface="Roboto"/>
              </a:defRPr>
            </a:lvl2pPr>
            <a:lvl3pPr indent="-317500" lvl="2" marL="1371600" marR="0" algn="l">
              <a:lnSpc>
                <a:spcPct val="115000"/>
              </a:lnSpc>
              <a:spcBef>
                <a:spcPts val="1600"/>
              </a:spcBef>
              <a:spcAft>
                <a:spcPts val="0"/>
              </a:spcAft>
              <a:buClr>
                <a:srgbClr val="737373"/>
              </a:buClr>
              <a:buSzPts val="1400"/>
              <a:buFont typeface="Roboto"/>
              <a:buAutoNum type="romanLcPeriod"/>
              <a:defRPr b="0" i="0" sz="1800" u="none" cap="none" strike="noStrike">
                <a:solidFill>
                  <a:srgbClr val="737373"/>
                </a:solidFill>
                <a:latin typeface="Roboto"/>
                <a:ea typeface="Roboto"/>
                <a:cs typeface="Roboto"/>
                <a:sym typeface="Roboto"/>
              </a:defRPr>
            </a:lvl3pPr>
            <a:lvl4pPr indent="-317500" lvl="3" marL="1828800" marR="0" algn="l">
              <a:lnSpc>
                <a:spcPct val="115000"/>
              </a:lnSpc>
              <a:spcBef>
                <a:spcPts val="1600"/>
              </a:spcBef>
              <a:spcAft>
                <a:spcPts val="0"/>
              </a:spcAft>
              <a:buClr>
                <a:srgbClr val="737373"/>
              </a:buClr>
              <a:buSzPts val="1400"/>
              <a:buFont typeface="Roboto"/>
              <a:buAutoNum type="arabicPeriod"/>
              <a:defRPr b="0" i="0" sz="1800" u="none" cap="none" strike="noStrike">
                <a:solidFill>
                  <a:srgbClr val="737373"/>
                </a:solidFill>
                <a:latin typeface="Roboto"/>
                <a:ea typeface="Roboto"/>
                <a:cs typeface="Roboto"/>
                <a:sym typeface="Roboto"/>
              </a:defRPr>
            </a:lvl4pPr>
            <a:lvl5pPr indent="-317500" lvl="4" marL="2286000" marR="0" algn="l">
              <a:lnSpc>
                <a:spcPct val="115000"/>
              </a:lnSpc>
              <a:spcBef>
                <a:spcPts val="1600"/>
              </a:spcBef>
              <a:spcAft>
                <a:spcPts val="0"/>
              </a:spcAft>
              <a:buClr>
                <a:srgbClr val="737373"/>
              </a:buClr>
              <a:buSzPts val="1400"/>
              <a:buFont typeface="Roboto"/>
              <a:buAutoNum type="alphaLcPeriod"/>
              <a:defRPr b="0" i="0" sz="1800" u="none" cap="none" strike="noStrike">
                <a:solidFill>
                  <a:srgbClr val="737373"/>
                </a:solidFill>
                <a:latin typeface="Roboto"/>
                <a:ea typeface="Roboto"/>
                <a:cs typeface="Roboto"/>
                <a:sym typeface="Roboto"/>
              </a:defRPr>
            </a:lvl5pPr>
            <a:lvl6pPr indent="-317500" lvl="5" marL="2743200" marR="0" algn="l">
              <a:lnSpc>
                <a:spcPct val="115000"/>
              </a:lnSpc>
              <a:spcBef>
                <a:spcPts val="1600"/>
              </a:spcBef>
              <a:spcAft>
                <a:spcPts val="0"/>
              </a:spcAft>
              <a:buClr>
                <a:srgbClr val="737373"/>
              </a:buClr>
              <a:buSzPts val="1400"/>
              <a:buFont typeface="Roboto"/>
              <a:buAutoNum type="romanLcPeriod"/>
              <a:defRPr b="0" i="0" sz="1800" u="none" cap="none" strike="noStrike">
                <a:solidFill>
                  <a:srgbClr val="737373"/>
                </a:solidFill>
                <a:latin typeface="Roboto"/>
                <a:ea typeface="Roboto"/>
                <a:cs typeface="Roboto"/>
                <a:sym typeface="Roboto"/>
              </a:defRPr>
            </a:lvl6pPr>
            <a:lvl7pPr indent="-317500" lvl="6" marL="3200400" marR="0" algn="l">
              <a:lnSpc>
                <a:spcPct val="115000"/>
              </a:lnSpc>
              <a:spcBef>
                <a:spcPts val="1600"/>
              </a:spcBef>
              <a:spcAft>
                <a:spcPts val="0"/>
              </a:spcAft>
              <a:buClr>
                <a:srgbClr val="737373"/>
              </a:buClr>
              <a:buSzPts val="1400"/>
              <a:buFont typeface="Roboto"/>
              <a:buAutoNum type="arabicPeriod"/>
              <a:defRPr b="0" i="0" sz="1800" u="none" cap="none" strike="noStrike">
                <a:solidFill>
                  <a:srgbClr val="737373"/>
                </a:solidFill>
                <a:latin typeface="Roboto"/>
                <a:ea typeface="Roboto"/>
                <a:cs typeface="Roboto"/>
                <a:sym typeface="Roboto"/>
              </a:defRPr>
            </a:lvl7pPr>
            <a:lvl8pPr indent="-317500" lvl="7" marL="3657600" marR="0" algn="l">
              <a:lnSpc>
                <a:spcPct val="115000"/>
              </a:lnSpc>
              <a:spcBef>
                <a:spcPts val="1600"/>
              </a:spcBef>
              <a:spcAft>
                <a:spcPts val="0"/>
              </a:spcAft>
              <a:buClr>
                <a:srgbClr val="737373"/>
              </a:buClr>
              <a:buSzPts val="1400"/>
              <a:buFont typeface="Roboto"/>
              <a:buAutoNum type="alphaLcPeriod"/>
              <a:defRPr b="0" i="0" sz="1800" u="none" cap="none" strike="noStrike">
                <a:solidFill>
                  <a:srgbClr val="737373"/>
                </a:solidFill>
                <a:latin typeface="Roboto"/>
                <a:ea typeface="Roboto"/>
                <a:cs typeface="Roboto"/>
                <a:sym typeface="Roboto"/>
              </a:defRPr>
            </a:lvl8pPr>
            <a:lvl9pPr indent="-317500" lvl="8" marL="4114800" marR="0" algn="l">
              <a:lnSpc>
                <a:spcPct val="115000"/>
              </a:lnSpc>
              <a:spcBef>
                <a:spcPts val="1600"/>
              </a:spcBef>
              <a:spcAft>
                <a:spcPts val="0"/>
              </a:spcAft>
              <a:buClr>
                <a:srgbClr val="737373"/>
              </a:buClr>
              <a:buSzPts val="14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325" name="Google Shape;325;p69"/>
          <p:cNvSpPr txBox="1"/>
          <p:nvPr>
            <p:ph idx="12" type="sldNum"/>
          </p:nvPr>
        </p:nvSpPr>
        <p:spPr>
          <a:xfrm>
            <a:off x="8537798" y="6355550"/>
            <a:ext cx="534600" cy="3351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326" name="Google Shape;326;p69"/>
          <p:cNvSpPr txBox="1"/>
          <p:nvPr>
            <p:ph type="title"/>
          </p:nvPr>
        </p:nvSpPr>
        <p:spPr>
          <a:xfrm>
            <a:off x="471900" y="603967"/>
            <a:ext cx="8222100" cy="10236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9pPr>
          </a:lstStyle>
          <a:p/>
        </p:txBody>
      </p:sp>
      <p:sp>
        <p:nvSpPr>
          <p:cNvPr id="327" name="Google Shape;327;p69"/>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37" name="Shape 337"/>
        <p:cNvGrpSpPr/>
        <p:nvPr/>
      </p:nvGrpSpPr>
      <p:grpSpPr>
        <a:xfrm>
          <a:off x="0" y="0"/>
          <a:ext cx="0" cy="0"/>
          <a:chOff x="0" y="0"/>
          <a:chExt cx="0" cy="0"/>
        </a:xfrm>
      </p:grpSpPr>
      <p:sp>
        <p:nvSpPr>
          <p:cNvPr id="338" name="Google Shape;338;p71"/>
          <p:cNvSpPr txBox="1"/>
          <p:nvPr>
            <p:ph type="ctrTitle"/>
          </p:nvPr>
        </p:nvSpPr>
        <p:spPr>
          <a:xfrm>
            <a:off x="685800" y="2130425"/>
            <a:ext cx="7772400" cy="147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39" name="Google Shape;339;p7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340" name="Shape 340"/>
        <p:cNvGrpSpPr/>
        <p:nvPr/>
      </p:nvGrpSpPr>
      <p:grpSpPr>
        <a:xfrm>
          <a:off x="0" y="0"/>
          <a:ext cx="0" cy="0"/>
          <a:chOff x="0" y="0"/>
          <a:chExt cx="0" cy="0"/>
        </a:xfrm>
      </p:grpSpPr>
      <p:sp>
        <p:nvSpPr>
          <p:cNvPr id="341" name="Google Shape;341;p72"/>
          <p:cNvSpPr txBox="1"/>
          <p:nvPr>
            <p:ph type="title"/>
          </p:nvPr>
        </p:nvSpPr>
        <p:spPr>
          <a:xfrm>
            <a:off x="1981200" y="152400"/>
            <a:ext cx="6705600" cy="8946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2" name="Google Shape;342;p7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343" name="Shape 343"/>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48" name="Shape 348"/>
        <p:cNvGrpSpPr/>
        <p:nvPr/>
      </p:nvGrpSpPr>
      <p:grpSpPr>
        <a:xfrm>
          <a:off x="0" y="0"/>
          <a:ext cx="0" cy="0"/>
          <a:chOff x="0" y="0"/>
          <a:chExt cx="0" cy="0"/>
        </a:xfrm>
      </p:grpSpPr>
      <p:sp>
        <p:nvSpPr>
          <p:cNvPr id="349" name="Google Shape;349;p75"/>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0" name="Google Shape;350;p75"/>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1" name="Google Shape;351;p7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1">
  <p:cSld name="Title and two columns 1">
    <p:bg>
      <p:bgPr>
        <a:solidFill>
          <a:srgbClr val="4285F4"/>
        </a:solidFill>
      </p:bgPr>
    </p:bg>
    <p:spTree>
      <p:nvGrpSpPr>
        <p:cNvPr id="40" name="Shape 40"/>
        <p:cNvGrpSpPr/>
        <p:nvPr/>
      </p:nvGrpSpPr>
      <p:grpSpPr>
        <a:xfrm>
          <a:off x="0" y="0"/>
          <a:ext cx="0" cy="0"/>
          <a:chOff x="0" y="0"/>
          <a:chExt cx="0" cy="0"/>
        </a:xfrm>
      </p:grpSpPr>
      <p:sp>
        <p:nvSpPr>
          <p:cNvPr id="41" name="Google Shape;41;p8"/>
          <p:cNvSpPr/>
          <p:nvPr/>
        </p:nvSpPr>
        <p:spPr>
          <a:xfrm flipH="1" rot="10800000">
            <a:off x="0" y="2247900"/>
            <a:ext cx="9144000" cy="46101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2" name="Google Shape;42;p8"/>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3" name="Google Shape;43;p8"/>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44" name="Google Shape;44;p8"/>
          <p:cNvSpPr txBox="1"/>
          <p:nvPr>
            <p:ph idx="1" type="body"/>
          </p:nvPr>
        </p:nvSpPr>
        <p:spPr>
          <a:xfrm>
            <a:off x="471900" y="2558767"/>
            <a:ext cx="39999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4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4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45" name="Google Shape;45;p8"/>
          <p:cNvSpPr txBox="1"/>
          <p:nvPr>
            <p:ph idx="2" type="body"/>
          </p:nvPr>
        </p:nvSpPr>
        <p:spPr>
          <a:xfrm>
            <a:off x="4694249" y="2558767"/>
            <a:ext cx="3999900" cy="36135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46" name="Google Shape;46;p8"/>
          <p:cNvSpPr txBox="1"/>
          <p:nvPr>
            <p:ph idx="12" type="sldNum"/>
          </p:nvPr>
        </p:nvSpPr>
        <p:spPr>
          <a:xfrm>
            <a:off x="8735428" y="6355555"/>
            <a:ext cx="336900" cy="335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2" name="Shape 352"/>
        <p:cNvGrpSpPr/>
        <p:nvPr/>
      </p:nvGrpSpPr>
      <p:grpSpPr>
        <a:xfrm>
          <a:off x="0" y="0"/>
          <a:ext cx="0" cy="0"/>
          <a:chOff x="0" y="0"/>
          <a:chExt cx="0" cy="0"/>
        </a:xfrm>
      </p:grpSpPr>
      <p:sp>
        <p:nvSpPr>
          <p:cNvPr id="353" name="Google Shape;353;p76"/>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4" name="Google Shape;354;p7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55" name="Shape 355"/>
        <p:cNvGrpSpPr/>
        <p:nvPr/>
      </p:nvGrpSpPr>
      <p:grpSpPr>
        <a:xfrm>
          <a:off x="0" y="0"/>
          <a:ext cx="0" cy="0"/>
          <a:chOff x="0" y="0"/>
          <a:chExt cx="0" cy="0"/>
        </a:xfrm>
      </p:grpSpPr>
      <p:sp>
        <p:nvSpPr>
          <p:cNvPr id="356" name="Google Shape;356;p7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7" name="Google Shape;357;p7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8" name="Google Shape;358;p7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59" name="Shape 359"/>
        <p:cNvGrpSpPr/>
        <p:nvPr/>
      </p:nvGrpSpPr>
      <p:grpSpPr>
        <a:xfrm>
          <a:off x="0" y="0"/>
          <a:ext cx="0" cy="0"/>
          <a:chOff x="0" y="0"/>
          <a:chExt cx="0" cy="0"/>
        </a:xfrm>
      </p:grpSpPr>
      <p:sp>
        <p:nvSpPr>
          <p:cNvPr id="360" name="Google Shape;360;p7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1" name="Google Shape;361;p78"/>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2" name="Google Shape;362;p78"/>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3" name="Google Shape;363;p7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4" name="Shape 364"/>
        <p:cNvGrpSpPr/>
        <p:nvPr/>
      </p:nvGrpSpPr>
      <p:grpSpPr>
        <a:xfrm>
          <a:off x="0" y="0"/>
          <a:ext cx="0" cy="0"/>
          <a:chOff x="0" y="0"/>
          <a:chExt cx="0" cy="0"/>
        </a:xfrm>
      </p:grpSpPr>
      <p:sp>
        <p:nvSpPr>
          <p:cNvPr id="365" name="Google Shape;365;p7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 name="Google Shape;366;p7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7" name="Shape 367"/>
        <p:cNvGrpSpPr/>
        <p:nvPr/>
      </p:nvGrpSpPr>
      <p:grpSpPr>
        <a:xfrm>
          <a:off x="0" y="0"/>
          <a:ext cx="0" cy="0"/>
          <a:chOff x="0" y="0"/>
          <a:chExt cx="0" cy="0"/>
        </a:xfrm>
      </p:grpSpPr>
      <p:sp>
        <p:nvSpPr>
          <p:cNvPr id="368" name="Google Shape;368;p80"/>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9" name="Google Shape;369;p80"/>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0" name="Google Shape;370;p8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71" name="Shape 371"/>
        <p:cNvGrpSpPr/>
        <p:nvPr/>
      </p:nvGrpSpPr>
      <p:grpSpPr>
        <a:xfrm>
          <a:off x="0" y="0"/>
          <a:ext cx="0" cy="0"/>
          <a:chOff x="0" y="0"/>
          <a:chExt cx="0" cy="0"/>
        </a:xfrm>
      </p:grpSpPr>
      <p:sp>
        <p:nvSpPr>
          <p:cNvPr id="372" name="Google Shape;372;p81"/>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73" name="Google Shape;373;p8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4" name="Shape 374"/>
        <p:cNvGrpSpPr/>
        <p:nvPr/>
      </p:nvGrpSpPr>
      <p:grpSpPr>
        <a:xfrm>
          <a:off x="0" y="0"/>
          <a:ext cx="0" cy="0"/>
          <a:chOff x="0" y="0"/>
          <a:chExt cx="0" cy="0"/>
        </a:xfrm>
      </p:grpSpPr>
      <p:sp>
        <p:nvSpPr>
          <p:cNvPr id="375" name="Google Shape;375;p82"/>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82"/>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77" name="Google Shape;377;p82"/>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8" name="Google Shape;378;p82"/>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79" name="Google Shape;379;p8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80" name="Shape 380"/>
        <p:cNvGrpSpPr/>
        <p:nvPr/>
      </p:nvGrpSpPr>
      <p:grpSpPr>
        <a:xfrm>
          <a:off x="0" y="0"/>
          <a:ext cx="0" cy="0"/>
          <a:chOff x="0" y="0"/>
          <a:chExt cx="0" cy="0"/>
        </a:xfrm>
      </p:grpSpPr>
      <p:sp>
        <p:nvSpPr>
          <p:cNvPr id="381" name="Google Shape;381;p83"/>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82" name="Google Shape;382;p8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383" name="Shape 383"/>
        <p:cNvGrpSpPr/>
        <p:nvPr/>
      </p:nvGrpSpPr>
      <p:grpSpPr>
        <a:xfrm>
          <a:off x="0" y="0"/>
          <a:ext cx="0" cy="0"/>
          <a:chOff x="0" y="0"/>
          <a:chExt cx="0" cy="0"/>
        </a:xfrm>
      </p:grpSpPr>
      <p:sp>
        <p:nvSpPr>
          <p:cNvPr id="384" name="Google Shape;384;p84"/>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85" name="Google Shape;385;p84"/>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86" name="Google Shape;386;p8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7" name="Shape 387"/>
        <p:cNvGrpSpPr/>
        <p:nvPr/>
      </p:nvGrpSpPr>
      <p:grpSpPr>
        <a:xfrm>
          <a:off x="0" y="0"/>
          <a:ext cx="0" cy="0"/>
          <a:chOff x="0" y="0"/>
          <a:chExt cx="0" cy="0"/>
        </a:xfrm>
      </p:grpSpPr>
      <p:sp>
        <p:nvSpPr>
          <p:cNvPr id="388" name="Google Shape;388;p8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47" name="Shape 47"/>
        <p:cNvGrpSpPr/>
        <p:nvPr/>
      </p:nvGrpSpPr>
      <p:grpSpPr>
        <a:xfrm>
          <a:off x="0" y="0"/>
          <a:ext cx="0" cy="0"/>
          <a:chOff x="0" y="0"/>
          <a:chExt cx="0" cy="0"/>
        </a:xfrm>
      </p:grpSpPr>
      <p:sp>
        <p:nvSpPr>
          <p:cNvPr id="48" name="Google Shape;48;p9"/>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9" name="Shape 49"/>
        <p:cNvGrpSpPr/>
        <p:nvPr/>
      </p:nvGrpSpPr>
      <p:grpSpPr>
        <a:xfrm>
          <a:off x="0" y="0"/>
          <a:ext cx="0" cy="0"/>
          <a:chOff x="0" y="0"/>
          <a:chExt cx="0" cy="0"/>
        </a:xfrm>
      </p:grpSpPr>
      <p:sp>
        <p:nvSpPr>
          <p:cNvPr id="50" name="Google Shape;50;p10"/>
          <p:cNvSpPr txBox="1"/>
          <p:nvPr/>
        </p:nvSpPr>
        <p:spPr>
          <a:xfrm flipH="1" rot="10800000">
            <a:off x="0" y="-100"/>
            <a:ext cx="9144000" cy="62613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0"/>
          <p:cNvSpPr/>
          <p:nvPr/>
        </p:nvSpPr>
        <p:spPr>
          <a:xfrm flipH="1" rot="10800000">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0"/>
          <p:cNvSpPr txBox="1"/>
          <p:nvPr>
            <p:ph idx="1" type="body"/>
          </p:nvPr>
        </p:nvSpPr>
        <p:spPr>
          <a:xfrm>
            <a:off x="57150" y="6262433"/>
            <a:ext cx="8382000" cy="5955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lt1"/>
              </a:buClr>
              <a:buSzPts val="1200"/>
              <a:buFont typeface="Roboto"/>
              <a:buNone/>
              <a:defRPr b="0" i="0" sz="1200" u="none" cap="none" strike="noStrike">
                <a:solidFill>
                  <a:schemeClr val="lt1"/>
                </a:solidFill>
                <a:latin typeface="Roboto"/>
                <a:ea typeface="Roboto"/>
                <a:cs typeface="Roboto"/>
                <a:sym typeface="Roboto"/>
              </a:defRPr>
            </a:lvl1pPr>
            <a:lvl2pPr indent="-317500" lvl="1" marL="9144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53" name="Google Shape;53;p10"/>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slideLayout" Target="../slideLayouts/slideLayout3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theme" Target="../theme/theme4.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theme" Target="../theme/theme5.xml"/><Relationship Id="rId14" Type="http://schemas.openxmlformats.org/officeDocument/2006/relationships/slideLayout" Target="../slideLayouts/slideLayout6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0" Type="http://schemas.openxmlformats.org/officeDocument/2006/relationships/slideLayout" Target="../slideLayouts/slideLayout78.xml"/><Relationship Id="rId12" Type="http://schemas.openxmlformats.org/officeDocument/2006/relationships/theme" Target="../theme/theme1.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984967"/>
            <a:ext cx="8222100" cy="1023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2558767"/>
            <a:ext cx="8222100" cy="3613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102" name="Shape 102"/>
        <p:cNvGrpSpPr/>
        <p:nvPr/>
      </p:nvGrpSpPr>
      <p:grpSpPr>
        <a:xfrm>
          <a:off x="0" y="0"/>
          <a:ext cx="0" cy="0"/>
          <a:chOff x="0" y="0"/>
          <a:chExt cx="0" cy="0"/>
        </a:xfrm>
      </p:grpSpPr>
      <p:sp>
        <p:nvSpPr>
          <p:cNvPr id="103" name="Google Shape;103;p23"/>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104" name="Google Shape;104;p23"/>
          <p:cNvSpPr txBox="1"/>
          <p:nvPr>
            <p:ph idx="1" type="body"/>
          </p:nvPr>
        </p:nvSpPr>
        <p:spPr>
          <a:xfrm>
            <a:off x="471900" y="2558766"/>
            <a:ext cx="8222100" cy="3613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05" name="Google Shape;105;p23"/>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172" name="Shape 172"/>
        <p:cNvGrpSpPr/>
        <p:nvPr/>
      </p:nvGrpSpPr>
      <p:grpSpPr>
        <a:xfrm>
          <a:off x="0" y="0"/>
          <a:ext cx="0" cy="0"/>
          <a:chOff x="0" y="0"/>
          <a:chExt cx="0" cy="0"/>
        </a:xfrm>
      </p:grpSpPr>
      <p:sp>
        <p:nvSpPr>
          <p:cNvPr id="173" name="Google Shape;173;p38"/>
          <p:cNvSpPr txBox="1"/>
          <p:nvPr>
            <p:ph type="title"/>
          </p:nvPr>
        </p:nvSpPr>
        <p:spPr>
          <a:xfrm>
            <a:off x="471900" y="984966"/>
            <a:ext cx="8222100" cy="1023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174" name="Google Shape;174;p38"/>
          <p:cNvSpPr txBox="1"/>
          <p:nvPr>
            <p:ph idx="1" type="body"/>
          </p:nvPr>
        </p:nvSpPr>
        <p:spPr>
          <a:xfrm>
            <a:off x="471900" y="2558766"/>
            <a:ext cx="8222100" cy="3613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175" name="Google Shape;175;p38"/>
          <p:cNvSpPr txBox="1"/>
          <p:nvPr>
            <p:ph idx="12" type="sldNum"/>
          </p:nvPr>
        </p:nvSpPr>
        <p:spPr>
          <a:xfrm>
            <a:off x="8523541" y="6260830"/>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chemeClr val="lt2"/>
              </a:buClr>
              <a:buSzPts val="1000"/>
              <a:buFont typeface="Roboto"/>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252" name="Shape 252"/>
        <p:cNvGrpSpPr/>
        <p:nvPr/>
      </p:nvGrpSpPr>
      <p:grpSpPr>
        <a:xfrm>
          <a:off x="0" y="0"/>
          <a:ext cx="0" cy="0"/>
          <a:chOff x="0" y="0"/>
          <a:chExt cx="0" cy="0"/>
        </a:xfrm>
      </p:grpSpPr>
      <p:sp>
        <p:nvSpPr>
          <p:cNvPr id="253" name="Google Shape;253;p55"/>
          <p:cNvSpPr txBox="1"/>
          <p:nvPr>
            <p:ph type="title"/>
          </p:nvPr>
        </p:nvSpPr>
        <p:spPr>
          <a:xfrm>
            <a:off x="471900" y="984967"/>
            <a:ext cx="8222100" cy="10236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254" name="Google Shape;254;p55"/>
          <p:cNvSpPr txBox="1"/>
          <p:nvPr>
            <p:ph idx="1" type="body"/>
          </p:nvPr>
        </p:nvSpPr>
        <p:spPr>
          <a:xfrm>
            <a:off x="471900" y="2558767"/>
            <a:ext cx="8222100" cy="3613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255" name="Google Shape;255;p55"/>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alpha val="84710"/>
          </a:schemeClr>
        </a:solidFill>
      </p:bgPr>
    </p:bg>
    <p:spTree>
      <p:nvGrpSpPr>
        <p:cNvPr id="328" name="Shape 328"/>
        <p:cNvGrpSpPr/>
        <p:nvPr/>
      </p:nvGrpSpPr>
      <p:grpSpPr>
        <a:xfrm>
          <a:off x="0" y="0"/>
          <a:ext cx="0" cy="0"/>
          <a:chOff x="0" y="0"/>
          <a:chExt cx="0" cy="0"/>
        </a:xfrm>
      </p:grpSpPr>
      <p:sp>
        <p:nvSpPr>
          <p:cNvPr id="329" name="Google Shape;329;p70"/>
          <p:cNvSpPr/>
          <p:nvPr/>
        </p:nvSpPr>
        <p:spPr>
          <a:xfrm>
            <a:off x="-69898" y="-76200"/>
            <a:ext cx="9296400" cy="1072800"/>
          </a:xfrm>
          <a:prstGeom prst="rect">
            <a:avLst/>
          </a:prstGeom>
          <a:solidFill>
            <a:schemeClr val="dk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0" name="Google Shape;330;p7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1" name="Google Shape;331;p70"/>
          <p:cNvSpPr txBox="1"/>
          <p:nvPr/>
        </p:nvSpPr>
        <p:spPr>
          <a:xfrm>
            <a:off x="7010400" y="6308725"/>
            <a:ext cx="2133600" cy="5493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pic>
        <p:nvPicPr>
          <p:cNvPr id="332" name="Google Shape;332;p70"/>
          <p:cNvPicPr preferRelativeResize="0"/>
          <p:nvPr/>
        </p:nvPicPr>
        <p:blipFill rotWithShape="1">
          <a:blip r:embed="rId1">
            <a:alphaModFix/>
          </a:blip>
          <a:srcRect b="0" l="0" r="0" t="0"/>
          <a:stretch/>
        </p:blipFill>
        <p:spPr>
          <a:xfrm>
            <a:off x="381000" y="152400"/>
            <a:ext cx="1482277" cy="617616"/>
          </a:xfrm>
          <a:prstGeom prst="rect">
            <a:avLst/>
          </a:prstGeom>
          <a:noFill/>
          <a:ln>
            <a:noFill/>
          </a:ln>
        </p:spPr>
      </p:pic>
      <p:sp>
        <p:nvSpPr>
          <p:cNvPr id="333" name="Google Shape;333;p70"/>
          <p:cNvSpPr/>
          <p:nvPr/>
        </p:nvSpPr>
        <p:spPr>
          <a:xfrm>
            <a:off x="-76200" y="6235193"/>
            <a:ext cx="9296400" cy="627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34" name="Google Shape;334;p70"/>
          <p:cNvPicPr preferRelativeResize="0"/>
          <p:nvPr/>
        </p:nvPicPr>
        <p:blipFill rotWithShape="1">
          <a:blip r:embed="rId2">
            <a:alphaModFix/>
          </a:blip>
          <a:srcRect b="0" l="0" r="0" t="0"/>
          <a:stretch/>
        </p:blipFill>
        <p:spPr>
          <a:xfrm>
            <a:off x="457200" y="6397384"/>
            <a:ext cx="705944" cy="359985"/>
          </a:xfrm>
          <a:prstGeom prst="rect">
            <a:avLst/>
          </a:prstGeom>
          <a:noFill/>
          <a:ln>
            <a:noFill/>
          </a:ln>
        </p:spPr>
      </p:pic>
      <p:pic>
        <p:nvPicPr>
          <p:cNvPr id="335" name="Google Shape;335;p70"/>
          <p:cNvPicPr preferRelativeResize="0"/>
          <p:nvPr/>
        </p:nvPicPr>
        <p:blipFill rotWithShape="1">
          <a:blip r:embed="rId3">
            <a:alphaModFix/>
          </a:blip>
          <a:srcRect b="0" l="0" r="0" t="0"/>
          <a:stretch/>
        </p:blipFill>
        <p:spPr>
          <a:xfrm>
            <a:off x="1881131" y="6338923"/>
            <a:ext cx="467159" cy="467159"/>
          </a:xfrm>
          <a:prstGeom prst="rect">
            <a:avLst/>
          </a:prstGeom>
          <a:noFill/>
          <a:ln>
            <a:noFill/>
          </a:ln>
        </p:spPr>
      </p:pic>
      <p:pic>
        <p:nvPicPr>
          <p:cNvPr id="336" name="Google Shape;336;p70"/>
          <p:cNvPicPr preferRelativeResize="0"/>
          <p:nvPr/>
        </p:nvPicPr>
        <p:blipFill rotWithShape="1">
          <a:blip r:embed="rId4">
            <a:alphaModFix/>
          </a:blip>
          <a:srcRect b="0" l="0" r="0" t="0"/>
          <a:stretch/>
        </p:blipFill>
        <p:spPr>
          <a:xfrm>
            <a:off x="1271531" y="6324600"/>
            <a:ext cx="485602" cy="4671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3" r:id="rId5"/>
    <p:sldLayoutId id="2147483714" r:id="rId6"/>
    <p:sldLayoutId id="214748371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44" name="Shape 344"/>
        <p:cNvGrpSpPr/>
        <p:nvPr/>
      </p:nvGrpSpPr>
      <p:grpSpPr>
        <a:xfrm>
          <a:off x="0" y="0"/>
          <a:ext cx="0" cy="0"/>
          <a:chOff x="0" y="0"/>
          <a:chExt cx="0" cy="0"/>
        </a:xfrm>
      </p:grpSpPr>
      <p:sp>
        <p:nvSpPr>
          <p:cNvPr id="345" name="Google Shape;345;p7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46" name="Google Shape;346;p7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347" name="Google Shape;347;p7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hyperlink" Target="https://ncics.org/data/noaa-big-data-projec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hyperlink" Target="https://sites.google.com/a/noaa.gov/nws-sr-stb/science/big-data-cloud-computing"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image" Target="../media/image10.png"/><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hyperlink" Target="https://registry.opendata.aws/" TargetMode="External"/><Relationship Id="rId4" Type="http://schemas.openxmlformats.org/officeDocument/2006/relationships/hyperlink" Target="https://cloud.google.com/bigquery/public-data/" TargetMode="External"/><Relationship Id="rId9" Type="http://schemas.openxmlformats.org/officeDocument/2006/relationships/image" Target="../media/image11.png"/><Relationship Id="rId5" Type="http://schemas.openxmlformats.org/officeDocument/2006/relationships/hyperlink" Target="https://explorer.earthengine.google.com/#index" TargetMode="External"/><Relationship Id="rId6" Type="http://schemas.openxmlformats.org/officeDocument/2006/relationships/hyperlink" Target="https://noaa-crada.mybluemix.net/" TargetMode="External"/><Relationship Id="rId7" Type="http://schemas.openxmlformats.org/officeDocument/2006/relationships/hyperlink" Target="https://azure.microsoft.com/en-us/services/open-datasets/catalog/nexrad-l2/" TargetMode="External"/><Relationship Id="rId8" Type="http://schemas.openxmlformats.org/officeDocument/2006/relationships/hyperlink" Target="http://edc.occ-data.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2.xml"/><Relationship Id="rId3" Type="http://schemas.openxmlformats.org/officeDocument/2006/relationships/hyperlink" Target="https://docs.google.com/presentation/d/1rpZAxcgO7xK02yNttXv6E6vyIuvbJFdS0BZkYhjhjFU/edit?usp=sharing" TargetMode="External"/><Relationship Id="rId4" Type="http://schemas.openxmlformats.org/officeDocument/2006/relationships/image" Target="../media/image21.jp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hyperlink" Target="https://www.fbo.gov/index?s=opportunity&amp;mode=form&amp;id=19eb6c031d19e717c7f4b0dee2feed8a&amp;tab=core&amp;_cview=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 Id="rId3" Type="http://schemas.openxmlformats.org/officeDocument/2006/relationships/hyperlink" Target="https://cloud.google.com/bigquery/public-data/"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hyperlink" Target="http://edc.occ-data.org/"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hyperlink" Target="http://www.tampabay.com/projects/2017/hurricane-irma/matter-of-miles/" TargetMode="External"/><Relationship Id="rId4" Type="http://schemas.openxmlformats.org/officeDocument/2006/relationships/image" Target="../media/image4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2019esipsummermeeting.sched.com/?iframe=n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hyperlink" Target="https://registry.opendata.aws/noaa-goes/" TargetMode="Externa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aws.amazon.com/blogs/big-data/visualize-over-200-years-of-global-climate-data-using-amazon-athena-and-amazon-quicksight/" TargetMode="Externa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hyperlink" Target="https://github.com/search?q=exploreatlanticstorms" TargetMode="Externa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hyperlink" Target="https://www.noaa.gov/big-data-project" TargetMode="External"/><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hyperlink" Target="https://ncics.org/data/noaa-big-data-projec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hyperlink" Target="mailto:andy.bailey@noaa.gov" TargetMode="Externa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image" Target="../media/image10.png"/><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hyperlink" Target="https://registry.opendata.aws/" TargetMode="External"/><Relationship Id="rId4" Type="http://schemas.openxmlformats.org/officeDocument/2006/relationships/hyperlink" Target="https://cloud.google.com/bigquery/public-data/" TargetMode="External"/><Relationship Id="rId9" Type="http://schemas.openxmlformats.org/officeDocument/2006/relationships/image" Target="../media/image11.png"/><Relationship Id="rId5" Type="http://schemas.openxmlformats.org/officeDocument/2006/relationships/hyperlink" Target="https://explorer.earthengine.google.com/#index" TargetMode="External"/><Relationship Id="rId6" Type="http://schemas.openxmlformats.org/officeDocument/2006/relationships/hyperlink" Target="https://noaa-crada.mybluemix.net/" TargetMode="External"/><Relationship Id="rId7" Type="http://schemas.openxmlformats.org/officeDocument/2006/relationships/hyperlink" Target="https://azure.microsoft.com/en-us/services/open-datasets/catalog/nexrad-l2/" TargetMode="External"/><Relationship Id="rId8" Type="http://schemas.openxmlformats.org/officeDocument/2006/relationships/hyperlink" Target="http://edc.occ-data.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id="394" name="Google Shape;394;p86"/>
          <p:cNvPicPr preferRelativeResize="0"/>
          <p:nvPr/>
        </p:nvPicPr>
        <p:blipFill rotWithShape="1">
          <a:blip r:embed="rId3">
            <a:alphaModFix/>
          </a:blip>
          <a:srcRect b="0" l="6578" r="6588" t="0"/>
          <a:stretch/>
        </p:blipFill>
        <p:spPr>
          <a:xfrm>
            <a:off x="-2675" y="1313350"/>
            <a:ext cx="9144000" cy="2876700"/>
          </a:xfrm>
          <a:prstGeom prst="rect">
            <a:avLst/>
          </a:prstGeom>
          <a:noFill/>
          <a:ln>
            <a:noFill/>
          </a:ln>
        </p:spPr>
      </p:pic>
      <p:sp>
        <p:nvSpPr>
          <p:cNvPr id="395" name="Google Shape;395;p86"/>
          <p:cNvSpPr txBox="1"/>
          <p:nvPr>
            <p:ph idx="1" type="subTitle"/>
          </p:nvPr>
        </p:nvSpPr>
        <p:spPr>
          <a:xfrm>
            <a:off x="421275" y="5818696"/>
            <a:ext cx="8389800" cy="1056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B9DA0"/>
              </a:buClr>
              <a:buSzPts val="1800"/>
              <a:buFont typeface="Arial"/>
              <a:buNone/>
            </a:pPr>
            <a:r>
              <a:t/>
            </a:r>
            <a:endParaRPr b="0" i="1" sz="1800" u="none" cap="none" strike="noStrike">
              <a:solidFill>
                <a:schemeClr val="lt1"/>
              </a:solidFill>
              <a:latin typeface="Roboto"/>
              <a:ea typeface="Roboto"/>
              <a:cs typeface="Roboto"/>
              <a:sym typeface="Roboto"/>
            </a:endParaRPr>
          </a:p>
          <a:p>
            <a:pPr indent="0" lvl="0" marL="0" marR="0" rtl="0" algn="ctr">
              <a:lnSpc>
                <a:spcPct val="100000"/>
              </a:lnSpc>
              <a:spcBef>
                <a:spcPts val="360"/>
              </a:spcBef>
              <a:spcAft>
                <a:spcPts val="0"/>
              </a:spcAft>
              <a:buClr>
                <a:srgbClr val="9B9DA0"/>
              </a:buClr>
              <a:buSzPts val="1800"/>
              <a:buFont typeface="Roboto"/>
              <a:buNone/>
            </a:pPr>
            <a:r>
              <a:rPr i="1" lang="en"/>
              <a:t> VLab Forum 8</a:t>
            </a:r>
            <a:r>
              <a:rPr b="0" i="1" lang="en" sz="1800" u="none" cap="none" strike="noStrike">
                <a:solidFill>
                  <a:schemeClr val="lt1"/>
                </a:solidFill>
                <a:latin typeface="Roboto"/>
                <a:ea typeface="Roboto"/>
                <a:cs typeface="Roboto"/>
                <a:sym typeface="Roboto"/>
              </a:rPr>
              <a:t>/21/2019</a:t>
            </a:r>
            <a:endParaRPr b="0" i="0" sz="1800" u="none" cap="none" strike="noStrike">
              <a:solidFill>
                <a:schemeClr val="lt1"/>
              </a:solidFill>
              <a:latin typeface="Roboto"/>
              <a:ea typeface="Roboto"/>
              <a:cs typeface="Roboto"/>
              <a:sym typeface="Roboto"/>
            </a:endParaRPr>
          </a:p>
        </p:txBody>
      </p:sp>
      <p:sp>
        <p:nvSpPr>
          <p:cNvPr id="396" name="Google Shape;396;p86"/>
          <p:cNvSpPr txBox="1"/>
          <p:nvPr/>
        </p:nvSpPr>
        <p:spPr>
          <a:xfrm>
            <a:off x="133350" y="2012050"/>
            <a:ext cx="8877300" cy="1479300"/>
          </a:xfrm>
          <a:prstGeom prst="rect">
            <a:avLst/>
          </a:prstGeom>
          <a:noFill/>
          <a:ln>
            <a:noFill/>
          </a:ln>
          <a:effectLst>
            <a:outerShdw blurRad="57150" rotWithShape="0" algn="bl" dir="5400000" dist="19050">
              <a:srgbClr val="000000">
                <a:alpha val="49019"/>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100"/>
              <a:buFont typeface="Arial"/>
              <a:buNone/>
            </a:pPr>
            <a:r>
              <a:rPr b="0" i="0" lang="en" sz="4000" u="none" cap="none" strike="noStrike">
                <a:solidFill>
                  <a:srgbClr val="FFFFFF"/>
                </a:solidFill>
                <a:latin typeface="Roboto"/>
                <a:ea typeface="Roboto"/>
                <a:cs typeface="Roboto"/>
                <a:sym typeface="Roboto"/>
              </a:rPr>
              <a:t>Enhancing Data Utilization Through Adoption of Cloud-Based Data Architecture</a:t>
            </a:r>
            <a:endParaRPr b="0" i="0" sz="4000" u="none" cap="none" strike="noStrike">
              <a:solidFill>
                <a:srgbClr val="FFFFFF"/>
              </a:solidFill>
              <a:latin typeface="Roboto"/>
              <a:ea typeface="Roboto"/>
              <a:cs typeface="Roboto"/>
              <a:sym typeface="Roboto"/>
            </a:endParaRPr>
          </a:p>
          <a:p>
            <a:pPr indent="0" lvl="0" marL="0" marR="0" rtl="0" algn="ctr">
              <a:lnSpc>
                <a:spcPct val="90000"/>
              </a:lnSpc>
              <a:spcBef>
                <a:spcPts val="0"/>
              </a:spcBef>
              <a:spcAft>
                <a:spcPts val="0"/>
              </a:spcAft>
              <a:buClr>
                <a:schemeClr val="lt1"/>
              </a:buClr>
              <a:buSzPts val="3600"/>
              <a:buFont typeface="Calibri"/>
              <a:buNone/>
            </a:pPr>
            <a:r>
              <a:t/>
            </a:r>
            <a:endParaRPr b="0" i="0" sz="4000" u="none" cap="none" strike="noStrike">
              <a:solidFill>
                <a:schemeClr val="lt1"/>
              </a:solidFill>
              <a:latin typeface="Roboto"/>
              <a:ea typeface="Roboto"/>
              <a:cs typeface="Roboto"/>
              <a:sym typeface="Roboto"/>
            </a:endParaRPr>
          </a:p>
        </p:txBody>
      </p:sp>
      <p:sp>
        <p:nvSpPr>
          <p:cNvPr id="397" name="Google Shape;397;p86"/>
          <p:cNvSpPr txBox="1"/>
          <p:nvPr/>
        </p:nvSpPr>
        <p:spPr>
          <a:xfrm>
            <a:off x="133354" y="4731798"/>
            <a:ext cx="88773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0" i="0" lang="en" sz="2400" u="none" cap="none" strike="noStrike">
                <a:solidFill>
                  <a:srgbClr val="FFFFFF"/>
                </a:solidFill>
                <a:latin typeface="Calibri"/>
                <a:ea typeface="Calibri"/>
                <a:cs typeface="Calibri"/>
                <a:sym typeface="Calibri"/>
              </a:rPr>
              <a:t>Jonathan S. O’Neil, Director, NO</a:t>
            </a:r>
            <a:r>
              <a:rPr lang="en" sz="2400">
                <a:solidFill>
                  <a:srgbClr val="FFFFFF"/>
                </a:solidFill>
                <a:latin typeface="Calibri"/>
                <a:ea typeface="Calibri"/>
                <a:cs typeface="Calibri"/>
                <a:sym typeface="Calibri"/>
              </a:rPr>
              <a:t>AA</a:t>
            </a:r>
            <a:r>
              <a:rPr b="0" i="0" lang="en" sz="2400" u="none" cap="none" strike="noStrike">
                <a:solidFill>
                  <a:srgbClr val="FFFFFF"/>
                </a:solidFill>
                <a:latin typeface="Calibri"/>
                <a:ea typeface="Calibri"/>
                <a:cs typeface="Calibri"/>
                <a:sym typeface="Calibri"/>
              </a:rPr>
              <a:t> Big Data Project (BDP)</a:t>
            </a:r>
            <a:endParaRPr b="0" i="0" sz="2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400"/>
              <a:buFont typeface="Calibri"/>
              <a:buNone/>
            </a:pPr>
            <a:r>
              <a:rPr lang="en" sz="2400">
                <a:solidFill>
                  <a:srgbClr val="FFFFFF"/>
                </a:solidFill>
                <a:latin typeface="Calibri"/>
                <a:ea typeface="Calibri"/>
                <a:cs typeface="Calibri"/>
                <a:sym typeface="Calibri"/>
              </a:rPr>
              <a:t>Jack Settelmaier, Technical Lead (NRAP)</a:t>
            </a:r>
            <a:endParaRPr sz="24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2400"/>
              <a:buFont typeface="Calibri"/>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400"/>
              <a:buFont typeface="Calibri"/>
              <a:buNone/>
            </a:pPr>
            <a:r>
              <a:rPr b="0" i="0" lang="en" sz="2400" u="none" cap="none" strike="noStrike">
                <a:solidFill>
                  <a:srgbClr val="FFFFFF"/>
                </a:solidFill>
                <a:latin typeface="Calibri"/>
                <a:ea typeface="Calibri"/>
                <a:cs typeface="Calibri"/>
                <a:sym typeface="Calibri"/>
              </a:rPr>
              <a:t>National Oceanic and Atmospheric Administration</a:t>
            </a:r>
            <a:endParaRPr b="0" i="0" sz="1400" u="none" cap="none" strike="noStrike">
              <a:solidFill>
                <a:srgbClr val="000000"/>
              </a:solidFill>
              <a:latin typeface="Arial"/>
              <a:ea typeface="Arial"/>
              <a:cs typeface="Arial"/>
              <a:sym typeface="Arial"/>
            </a:endParaRPr>
          </a:p>
        </p:txBody>
      </p:sp>
      <p:sp>
        <p:nvSpPr>
          <p:cNvPr id="398" name="Google Shape;398;p86"/>
          <p:cNvSpPr/>
          <p:nvPr/>
        </p:nvSpPr>
        <p:spPr>
          <a:xfrm>
            <a:off x="7831191" y="125099"/>
            <a:ext cx="1084200" cy="10842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86"/>
          <p:cNvSpPr/>
          <p:nvPr/>
        </p:nvSpPr>
        <p:spPr>
          <a:xfrm>
            <a:off x="249331" y="115199"/>
            <a:ext cx="1100100" cy="10941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95"/>
          <p:cNvSpPr txBox="1"/>
          <p:nvPr>
            <p:ph idx="1" type="body"/>
          </p:nvPr>
        </p:nvSpPr>
        <p:spPr>
          <a:xfrm>
            <a:off x="328725" y="2155800"/>
            <a:ext cx="8688000" cy="3239100"/>
          </a:xfrm>
          <a:prstGeom prst="rect">
            <a:avLst/>
          </a:prstGeom>
          <a:noFill/>
          <a:ln>
            <a:noFill/>
          </a:ln>
        </p:spPr>
        <p:txBody>
          <a:bodyPr anchorCtr="0" anchor="ctr" bIns="68550" lIns="68550" spcFirstLastPara="1" rIns="68550" wrap="square" tIns="68550">
            <a:noAutofit/>
          </a:bodyPr>
          <a:lstStyle/>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I</a:t>
            </a:r>
            <a:r>
              <a:rPr i="0" lang="en" sz="2400" u="none" cap="none" strike="noStrike">
                <a:solidFill>
                  <a:srgbClr val="000000"/>
                </a:solidFill>
                <a:latin typeface="Arial"/>
                <a:ea typeface="Arial"/>
                <a:cs typeface="Arial"/>
                <a:sym typeface="Arial"/>
              </a:rPr>
              <a:t>mprove data access</a:t>
            </a:r>
            <a:endParaRPr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Facilitate use of the data</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i="0" lang="en" sz="2400" u="none" cap="none" strike="noStrike">
                <a:solidFill>
                  <a:srgbClr val="000000"/>
                </a:solidFill>
                <a:latin typeface="Arial"/>
                <a:ea typeface="Arial"/>
                <a:cs typeface="Arial"/>
                <a:sym typeface="Arial"/>
              </a:rPr>
              <a:t>Improve</a:t>
            </a:r>
            <a:r>
              <a:rPr lang="en" sz="2400">
                <a:solidFill>
                  <a:srgbClr val="000000"/>
                </a:solidFill>
                <a:latin typeface="Arial"/>
                <a:ea typeface="Arial"/>
                <a:cs typeface="Arial"/>
                <a:sym typeface="Arial"/>
              </a:rPr>
              <a:t> NOAA’s</a:t>
            </a:r>
            <a:r>
              <a:rPr i="0" lang="en" sz="2400" u="none" cap="none" strike="noStrike">
                <a:solidFill>
                  <a:srgbClr val="000000"/>
                </a:solidFill>
                <a:latin typeface="Arial"/>
                <a:ea typeface="Arial"/>
                <a:cs typeface="Arial"/>
                <a:sym typeface="Arial"/>
              </a:rPr>
              <a:t> cybersecurity posture</a:t>
            </a:r>
            <a:endParaRPr i="0" sz="2400" u="none" cap="none" strike="noStrike">
              <a:solidFill>
                <a:srgbClr val="737373"/>
              </a:solidFill>
            </a:endParaRPr>
          </a:p>
          <a:p>
            <a:pPr indent="-381000" lvl="0" marL="457200" marR="0" rtl="0" algn="l">
              <a:lnSpc>
                <a:spcPct val="115000"/>
              </a:lnSpc>
              <a:spcBef>
                <a:spcPts val="0"/>
              </a:spcBef>
              <a:spcAft>
                <a:spcPts val="0"/>
              </a:spcAft>
              <a:buClr>
                <a:srgbClr val="000000"/>
              </a:buClr>
              <a:buSzPts val="2400"/>
              <a:buChar char="●"/>
            </a:pPr>
            <a:r>
              <a:rPr i="0" lang="en" sz="2400" u="none" cap="none" strike="noStrike">
                <a:solidFill>
                  <a:srgbClr val="000000"/>
                </a:solidFill>
                <a:latin typeface="Arial"/>
                <a:ea typeface="Arial"/>
                <a:cs typeface="Arial"/>
                <a:sym typeface="Arial"/>
              </a:rPr>
              <a:t>Develop</a:t>
            </a:r>
            <a:r>
              <a:rPr i="0" lang="en" sz="2400" u="none" cap="none" strike="noStrike">
                <a:solidFill>
                  <a:srgbClr val="000000"/>
                </a:solidFill>
                <a:latin typeface="Helvetica Neue"/>
                <a:ea typeface="Helvetica Neue"/>
                <a:cs typeface="Helvetica Neue"/>
                <a:sym typeface="Helvetica Neue"/>
              </a:rPr>
              <a:t> new authenticity tools</a:t>
            </a:r>
            <a:endParaRPr i="0" sz="2400" u="none" cap="none" strike="noStrike">
              <a:solidFill>
                <a:srgbClr val="737373"/>
              </a:solidFill>
            </a:endParaRPr>
          </a:p>
          <a:p>
            <a:pPr indent="-381000" lvl="0" marL="457200" marR="0" rtl="0" algn="l">
              <a:lnSpc>
                <a:spcPct val="115000"/>
              </a:lnSpc>
              <a:spcBef>
                <a:spcPts val="0"/>
              </a:spcBef>
              <a:spcAft>
                <a:spcPts val="0"/>
              </a:spcAft>
              <a:buClr>
                <a:srgbClr val="000000"/>
              </a:buClr>
              <a:buSzPts val="2400"/>
              <a:buFont typeface="Arial"/>
              <a:buChar char="●"/>
            </a:pPr>
            <a:r>
              <a:rPr i="0" lang="en" sz="2400" u="none" cap="none" strike="noStrike">
                <a:solidFill>
                  <a:srgbClr val="000000"/>
                </a:solidFill>
                <a:latin typeface="Arial"/>
                <a:ea typeface="Arial"/>
                <a:cs typeface="Arial"/>
                <a:sym typeface="Arial"/>
              </a:rPr>
              <a:t>Enable new economic </a:t>
            </a:r>
            <a:r>
              <a:rPr lang="en" sz="2400">
                <a:solidFill>
                  <a:srgbClr val="000000"/>
                </a:solidFill>
                <a:latin typeface="Arial"/>
                <a:ea typeface="Arial"/>
                <a:cs typeface="Arial"/>
                <a:sym typeface="Arial"/>
              </a:rPr>
              <a:t>&amp;</a:t>
            </a:r>
            <a:endParaRPr i="0" sz="2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SzPts val="1800"/>
              <a:buNone/>
            </a:pPr>
            <a:r>
              <a:rPr i="0" lang="en" sz="2400" u="none" cap="none" strike="noStrike">
                <a:solidFill>
                  <a:srgbClr val="000000"/>
                </a:solidFill>
                <a:latin typeface="Arial"/>
                <a:ea typeface="Arial"/>
                <a:cs typeface="Arial"/>
                <a:sym typeface="Arial"/>
              </a:rPr>
              <a:t>research opportunities</a:t>
            </a:r>
            <a:endParaRPr i="0" sz="2400" u="none" cap="none" strike="noStrike">
              <a:solidFill>
                <a:srgbClr val="737373"/>
              </a:solidFill>
            </a:endParaRPr>
          </a:p>
        </p:txBody>
      </p:sp>
      <p:sp>
        <p:nvSpPr>
          <p:cNvPr id="488" name="Google Shape;488;p95"/>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4800" u="none" cap="none" strike="noStrike">
                <a:solidFill>
                  <a:srgbClr val="FFFFFF"/>
                </a:solidFill>
                <a:latin typeface="Roboto"/>
                <a:ea typeface="Roboto"/>
                <a:cs typeface="Roboto"/>
                <a:sym typeface="Roboto"/>
              </a:rPr>
              <a:t>Collaborative Solutions</a:t>
            </a:r>
            <a:endParaRPr b="0" i="0" sz="1400" u="none" cap="none" strike="noStrike">
              <a:solidFill>
                <a:srgbClr val="000000"/>
              </a:solidFill>
              <a:latin typeface="Arial"/>
              <a:ea typeface="Arial"/>
              <a:cs typeface="Arial"/>
              <a:sym typeface="Arial"/>
            </a:endParaRPr>
          </a:p>
        </p:txBody>
      </p:sp>
      <p:pic>
        <p:nvPicPr>
          <p:cNvPr id="489" name="Google Shape;489;p95"/>
          <p:cNvPicPr preferRelativeResize="0"/>
          <p:nvPr/>
        </p:nvPicPr>
        <p:blipFill rotWithShape="1">
          <a:blip r:embed="rId3">
            <a:alphaModFix/>
          </a:blip>
          <a:srcRect b="0" l="0" r="0" t="0"/>
          <a:stretch/>
        </p:blipFill>
        <p:spPr>
          <a:xfrm>
            <a:off x="4267050" y="4099325"/>
            <a:ext cx="4692574" cy="2627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96"/>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495" name="Google Shape;495;p96"/>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How/Where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97"/>
          <p:cNvSpPr txBox="1"/>
          <p:nvPr>
            <p:ph type="title"/>
          </p:nvPr>
        </p:nvSpPr>
        <p:spPr>
          <a:xfrm>
            <a:off x="460950" y="145225"/>
            <a:ext cx="8222100" cy="1601700"/>
          </a:xfrm>
          <a:prstGeom prst="rect">
            <a:avLst/>
          </a:prstGeom>
          <a:noFill/>
          <a:ln>
            <a:noFill/>
          </a:ln>
        </p:spPr>
        <p:txBody>
          <a:bodyPr anchorCtr="0" anchor="b"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4000" u="none" cap="none" strike="noStrike">
                <a:solidFill>
                  <a:srgbClr val="FFFFFF"/>
                </a:solidFill>
                <a:latin typeface="Roboto"/>
                <a:ea typeface="Roboto"/>
                <a:cs typeface="Roboto"/>
                <a:sym typeface="Roboto"/>
              </a:rPr>
              <a:t>Traditional NOAA Satellite Data</a:t>
            </a:r>
            <a:endParaRPr b="0" i="0" sz="3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00"/>
              <a:buFont typeface="Helvetica Neue"/>
              <a:buNone/>
            </a:pPr>
            <a:r>
              <a:rPr b="0" i="0" lang="en" sz="4000" u="none" cap="none" strike="noStrike">
                <a:solidFill>
                  <a:srgbClr val="FFFFFF"/>
                </a:solidFill>
                <a:latin typeface="Roboto"/>
                <a:ea typeface="Roboto"/>
                <a:cs typeface="Roboto"/>
                <a:sym typeface="Roboto"/>
              </a:rPr>
              <a:t> Internet Access Strategy</a:t>
            </a:r>
            <a:endParaRPr b="0" i="0" sz="3200" u="none" cap="none" strike="noStrike">
              <a:solidFill>
                <a:srgbClr val="FFFFFF"/>
              </a:solidFill>
              <a:latin typeface="Roboto"/>
              <a:ea typeface="Roboto"/>
              <a:cs typeface="Roboto"/>
              <a:sym typeface="Roboto"/>
            </a:endParaRPr>
          </a:p>
        </p:txBody>
      </p:sp>
      <p:sp>
        <p:nvSpPr>
          <p:cNvPr id="501" name="Google Shape;501;p97"/>
          <p:cNvSpPr/>
          <p:nvPr/>
        </p:nvSpPr>
        <p:spPr>
          <a:xfrm>
            <a:off x="875000" y="1693400"/>
            <a:ext cx="74367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600"/>
              <a:buFont typeface="Arial"/>
              <a:buNone/>
            </a:pPr>
            <a:r>
              <a:rPr b="0" i="0" lang="en" sz="2400" u="none" cap="none" strike="noStrike">
                <a:solidFill>
                  <a:schemeClr val="accent4"/>
                </a:solidFill>
                <a:latin typeface="Arial"/>
                <a:ea typeface="Arial"/>
                <a:cs typeface="Arial"/>
                <a:sym typeface="Arial"/>
              </a:rPr>
              <a:t>Consumer Must Download Data to Use</a:t>
            </a:r>
            <a:endParaRPr b="0" i="0" sz="1400" u="none" cap="none" strike="noStrike">
              <a:solidFill>
                <a:srgbClr val="000000"/>
              </a:solidFill>
              <a:latin typeface="Arial"/>
              <a:ea typeface="Arial"/>
              <a:cs typeface="Arial"/>
              <a:sym typeface="Arial"/>
            </a:endParaRPr>
          </a:p>
        </p:txBody>
      </p:sp>
      <p:sp>
        <p:nvSpPr>
          <p:cNvPr id="502" name="Google Shape;502;p97"/>
          <p:cNvSpPr/>
          <p:nvPr/>
        </p:nvSpPr>
        <p:spPr>
          <a:xfrm>
            <a:off x="3902862" y="3625700"/>
            <a:ext cx="1743075" cy="1752600"/>
          </a:xfrm>
          <a:prstGeom prst="flowChartMagneticDisk">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Ground System Data Distribution</a:t>
            </a:r>
            <a:endParaRPr b="0" i="0" sz="1400" u="none" cap="none" strike="noStrike">
              <a:solidFill>
                <a:srgbClr val="000000"/>
              </a:solidFill>
              <a:latin typeface="Arial"/>
              <a:ea typeface="Arial"/>
              <a:cs typeface="Arial"/>
              <a:sym typeface="Arial"/>
            </a:endParaRPr>
          </a:p>
        </p:txBody>
      </p:sp>
      <p:grpSp>
        <p:nvGrpSpPr>
          <p:cNvPr id="503" name="Google Shape;503;p97"/>
          <p:cNvGrpSpPr/>
          <p:nvPr/>
        </p:nvGrpSpPr>
        <p:grpSpPr>
          <a:xfrm>
            <a:off x="5895712" y="3115100"/>
            <a:ext cx="2764325" cy="2773800"/>
            <a:chOff x="5510475" y="3115100"/>
            <a:chExt cx="2764325" cy="2773800"/>
          </a:xfrm>
        </p:grpSpPr>
        <p:sp>
          <p:nvSpPr>
            <p:cNvPr id="504" name="Google Shape;504;p97"/>
            <p:cNvSpPr/>
            <p:nvPr/>
          </p:nvSpPr>
          <p:spPr>
            <a:xfrm>
              <a:off x="5510475" y="4257575"/>
              <a:ext cx="1098000" cy="381000"/>
            </a:xfrm>
            <a:prstGeom prst="rightArrow">
              <a:avLst>
                <a:gd fmla="val 50000" name="adj1"/>
                <a:gd fmla="val 50000" name="adj2"/>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97"/>
            <p:cNvSpPr txBox="1"/>
            <p:nvPr/>
          </p:nvSpPr>
          <p:spPr>
            <a:xfrm>
              <a:off x="6684200" y="4181900"/>
              <a:ext cx="15906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Consumer</a:t>
              </a:r>
              <a:endParaRPr b="0" i="0" sz="1400" u="none" cap="none" strike="noStrike">
                <a:solidFill>
                  <a:srgbClr val="000000"/>
                </a:solidFill>
                <a:latin typeface="Arial"/>
                <a:ea typeface="Arial"/>
                <a:cs typeface="Arial"/>
                <a:sym typeface="Arial"/>
              </a:endParaRPr>
            </a:p>
          </p:txBody>
        </p:sp>
        <p:sp>
          <p:nvSpPr>
            <p:cNvPr id="506" name="Google Shape;506;p97"/>
            <p:cNvSpPr/>
            <p:nvPr/>
          </p:nvSpPr>
          <p:spPr>
            <a:xfrm>
              <a:off x="5510475" y="4790975"/>
              <a:ext cx="1098000" cy="381000"/>
            </a:xfrm>
            <a:prstGeom prst="rightArrow">
              <a:avLst>
                <a:gd fmla="val 50000" name="adj1"/>
                <a:gd fmla="val 50000" name="adj2"/>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97"/>
            <p:cNvSpPr txBox="1"/>
            <p:nvPr/>
          </p:nvSpPr>
          <p:spPr>
            <a:xfrm>
              <a:off x="6684200" y="4715300"/>
              <a:ext cx="15906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Consumer</a:t>
              </a:r>
              <a:endParaRPr b="0" i="0" sz="1400" u="none" cap="none" strike="noStrike">
                <a:solidFill>
                  <a:srgbClr val="000000"/>
                </a:solidFill>
                <a:latin typeface="Arial"/>
                <a:ea typeface="Arial"/>
                <a:cs typeface="Arial"/>
                <a:sym typeface="Arial"/>
              </a:endParaRPr>
            </a:p>
          </p:txBody>
        </p:sp>
        <p:sp>
          <p:nvSpPr>
            <p:cNvPr id="508" name="Google Shape;508;p97"/>
            <p:cNvSpPr/>
            <p:nvPr/>
          </p:nvSpPr>
          <p:spPr>
            <a:xfrm>
              <a:off x="5510475" y="3724175"/>
              <a:ext cx="1098000" cy="381000"/>
            </a:xfrm>
            <a:prstGeom prst="rightArrow">
              <a:avLst>
                <a:gd fmla="val 50000" name="adj1"/>
                <a:gd fmla="val 50000" name="adj2"/>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97"/>
            <p:cNvSpPr txBox="1"/>
            <p:nvPr/>
          </p:nvSpPr>
          <p:spPr>
            <a:xfrm>
              <a:off x="6684200" y="3648500"/>
              <a:ext cx="15906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Consumer</a:t>
              </a:r>
              <a:endParaRPr b="0" i="0" sz="1400" u="none" cap="none" strike="noStrike">
                <a:solidFill>
                  <a:srgbClr val="000000"/>
                </a:solidFill>
                <a:latin typeface="Arial"/>
                <a:ea typeface="Arial"/>
                <a:cs typeface="Arial"/>
                <a:sym typeface="Arial"/>
              </a:endParaRPr>
            </a:p>
          </p:txBody>
        </p:sp>
        <p:sp>
          <p:nvSpPr>
            <p:cNvPr id="510" name="Google Shape;510;p97"/>
            <p:cNvSpPr/>
            <p:nvPr/>
          </p:nvSpPr>
          <p:spPr>
            <a:xfrm>
              <a:off x="5510475" y="5324375"/>
              <a:ext cx="1098000" cy="381000"/>
            </a:xfrm>
            <a:prstGeom prst="rightArrow">
              <a:avLst>
                <a:gd fmla="val 50000" name="adj1"/>
                <a:gd fmla="val 50000" name="adj2"/>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97"/>
            <p:cNvSpPr txBox="1"/>
            <p:nvPr/>
          </p:nvSpPr>
          <p:spPr>
            <a:xfrm>
              <a:off x="6684200" y="5248700"/>
              <a:ext cx="15906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Consumer</a:t>
              </a:r>
              <a:endParaRPr b="0" i="0" sz="1400" u="none" cap="none" strike="noStrike">
                <a:solidFill>
                  <a:srgbClr val="000000"/>
                </a:solidFill>
                <a:latin typeface="Arial"/>
                <a:ea typeface="Arial"/>
                <a:cs typeface="Arial"/>
                <a:sym typeface="Arial"/>
              </a:endParaRPr>
            </a:p>
          </p:txBody>
        </p:sp>
        <p:sp>
          <p:nvSpPr>
            <p:cNvPr id="512" name="Google Shape;512;p97"/>
            <p:cNvSpPr/>
            <p:nvPr/>
          </p:nvSpPr>
          <p:spPr>
            <a:xfrm>
              <a:off x="5510475" y="3190775"/>
              <a:ext cx="1098000" cy="381000"/>
            </a:xfrm>
            <a:prstGeom prst="rightArrow">
              <a:avLst>
                <a:gd fmla="val 50000" name="adj1"/>
                <a:gd fmla="val 50000" name="adj2"/>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97"/>
            <p:cNvSpPr txBox="1"/>
            <p:nvPr/>
          </p:nvSpPr>
          <p:spPr>
            <a:xfrm>
              <a:off x="6684200" y="3115100"/>
              <a:ext cx="1590600" cy="64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Consumer</a:t>
              </a:r>
              <a:endParaRPr b="0" i="0" sz="1400" u="none" cap="none" strike="noStrike">
                <a:solidFill>
                  <a:srgbClr val="000000"/>
                </a:solidFill>
                <a:latin typeface="Arial"/>
                <a:ea typeface="Arial"/>
                <a:cs typeface="Arial"/>
                <a:sym typeface="Arial"/>
              </a:endParaRPr>
            </a:p>
          </p:txBody>
        </p:sp>
      </p:grpSp>
      <p:pic>
        <p:nvPicPr>
          <p:cNvPr id="514" name="Google Shape;514;p97"/>
          <p:cNvPicPr preferRelativeResize="0"/>
          <p:nvPr/>
        </p:nvPicPr>
        <p:blipFill rotWithShape="1">
          <a:blip r:embed="rId3">
            <a:alphaModFix/>
          </a:blip>
          <a:srcRect b="0" l="0" r="0" t="0"/>
          <a:stretch/>
        </p:blipFill>
        <p:spPr>
          <a:xfrm>
            <a:off x="483962" y="3604905"/>
            <a:ext cx="3212831" cy="1794190"/>
          </a:xfrm>
          <a:prstGeom prst="rect">
            <a:avLst/>
          </a:prstGeom>
          <a:noFill/>
          <a:ln>
            <a:noFill/>
          </a:ln>
        </p:spPr>
      </p:pic>
      <p:sp>
        <p:nvSpPr>
          <p:cNvPr id="515" name="Google Shape;515;p97"/>
          <p:cNvSpPr/>
          <p:nvPr/>
        </p:nvSpPr>
        <p:spPr>
          <a:xfrm>
            <a:off x="4454820" y="3275112"/>
            <a:ext cx="23436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98"/>
          <p:cNvSpPr txBox="1"/>
          <p:nvPr>
            <p:ph type="title"/>
          </p:nvPr>
        </p:nvSpPr>
        <p:spPr>
          <a:xfrm>
            <a:off x="460950" y="-2"/>
            <a:ext cx="8222100" cy="2292000"/>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lt1"/>
              </a:buClr>
              <a:buSzPts val="3200"/>
              <a:buFont typeface="Roboto"/>
              <a:buNone/>
            </a:pPr>
            <a:r>
              <a:rPr b="0" i="0" lang="en" sz="4800" u="none" cap="none" strike="noStrike">
                <a:solidFill>
                  <a:schemeClr val="lt1"/>
                </a:solidFill>
                <a:latin typeface="Roboto"/>
                <a:ea typeface="Roboto"/>
                <a:cs typeface="Roboto"/>
                <a:sym typeface="Roboto"/>
              </a:rPr>
              <a:t>NOAA Big Data Project</a:t>
            </a:r>
            <a:endParaRPr b="0" i="0" sz="4000" u="none" cap="none" strike="noStrike">
              <a:solidFill>
                <a:schemeClr val="lt1"/>
              </a:solidFill>
              <a:latin typeface="Roboto"/>
              <a:ea typeface="Roboto"/>
              <a:cs typeface="Roboto"/>
              <a:sym typeface="Roboto"/>
            </a:endParaRPr>
          </a:p>
        </p:txBody>
      </p:sp>
      <p:grpSp>
        <p:nvGrpSpPr>
          <p:cNvPr id="521" name="Google Shape;521;p98"/>
          <p:cNvGrpSpPr/>
          <p:nvPr/>
        </p:nvGrpSpPr>
        <p:grpSpPr>
          <a:xfrm>
            <a:off x="68850" y="2292063"/>
            <a:ext cx="9006300" cy="4565926"/>
            <a:chOff x="68850" y="2284938"/>
            <a:chExt cx="9006300" cy="4565926"/>
          </a:xfrm>
        </p:grpSpPr>
        <p:pic>
          <p:nvPicPr>
            <p:cNvPr descr="BDPScheme.png" id="522" name="Google Shape;522;p98"/>
            <p:cNvPicPr preferRelativeResize="0"/>
            <p:nvPr/>
          </p:nvPicPr>
          <p:blipFill rotWithShape="1">
            <a:blip r:embed="rId3">
              <a:alphaModFix/>
            </a:blip>
            <a:srcRect b="1968" l="0" r="0" t="0"/>
            <a:stretch/>
          </p:blipFill>
          <p:spPr>
            <a:xfrm>
              <a:off x="68850" y="2284938"/>
              <a:ext cx="9006300" cy="4565926"/>
            </a:xfrm>
            <a:prstGeom prst="rect">
              <a:avLst/>
            </a:prstGeom>
            <a:noFill/>
            <a:ln>
              <a:noFill/>
            </a:ln>
          </p:spPr>
        </p:pic>
        <p:grpSp>
          <p:nvGrpSpPr>
            <p:cNvPr id="523" name="Google Shape;523;p98"/>
            <p:cNvGrpSpPr/>
            <p:nvPr/>
          </p:nvGrpSpPr>
          <p:grpSpPr>
            <a:xfrm>
              <a:off x="2402475" y="2484200"/>
              <a:ext cx="6423228" cy="4037106"/>
              <a:chOff x="2384767" y="2403322"/>
              <a:chExt cx="6475681" cy="4093183"/>
            </a:xfrm>
          </p:grpSpPr>
          <p:sp>
            <p:nvSpPr>
              <p:cNvPr id="524" name="Google Shape;524;p98"/>
              <p:cNvSpPr txBox="1"/>
              <p:nvPr/>
            </p:nvSpPr>
            <p:spPr>
              <a:xfrm>
                <a:off x="2384767" y="2403322"/>
                <a:ext cx="2742000" cy="92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One-way transfer out of federal systems. Only a </a:t>
                </a:r>
                <a:r>
                  <a:rPr b="1" i="0" lang="en" sz="1400" u="none" cap="none" strike="noStrike">
                    <a:solidFill>
                      <a:srgbClr val="000000"/>
                    </a:solidFill>
                    <a:latin typeface="Arial"/>
                    <a:ea typeface="Arial"/>
                    <a:cs typeface="Arial"/>
                    <a:sym typeface="Arial"/>
                  </a:rPr>
                  <a:t>trusted user </a:t>
                </a:r>
                <a:r>
                  <a:rPr b="0" i="0" lang="en" sz="1400" u="none" cap="none" strike="noStrike">
                    <a:solidFill>
                      <a:srgbClr val="000000"/>
                    </a:solidFill>
                    <a:latin typeface="Arial"/>
                    <a:ea typeface="Arial"/>
                    <a:cs typeface="Arial"/>
                    <a:sym typeface="Arial"/>
                  </a:rPr>
                  <a:t>inside security boundary</a:t>
                </a:r>
                <a:endParaRPr b="0" i="0" sz="1400" u="none" cap="none" strike="noStrike">
                  <a:solidFill>
                    <a:srgbClr val="000000"/>
                  </a:solidFill>
                  <a:latin typeface="Arial"/>
                  <a:ea typeface="Arial"/>
                  <a:cs typeface="Arial"/>
                  <a:sym typeface="Arial"/>
                </a:endParaRPr>
              </a:p>
            </p:txBody>
          </p:sp>
          <p:sp>
            <p:nvSpPr>
              <p:cNvPr id="525" name="Google Shape;525;p98"/>
              <p:cNvSpPr txBox="1"/>
              <p:nvPr/>
            </p:nvSpPr>
            <p:spPr>
              <a:xfrm>
                <a:off x="5921948" y="5529005"/>
                <a:ext cx="2938500" cy="96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Distributing a single copy of data can support all users. </a:t>
                </a:r>
                <a:endParaRPr b="0" i="0" sz="1400" u="none" cap="none" strike="noStrike">
                  <a:solidFill>
                    <a:srgbClr val="000000"/>
                  </a:solidFill>
                  <a:latin typeface="Arial"/>
                  <a:ea typeface="Arial"/>
                  <a:cs typeface="Arial"/>
                  <a:sym typeface="Arial"/>
                </a:endParaRPr>
              </a:p>
            </p:txBody>
          </p:sp>
        </p:grpSp>
      </p:grpSp>
      <p:sp>
        <p:nvSpPr>
          <p:cNvPr id="526" name="Google Shape;526;p98"/>
          <p:cNvSpPr/>
          <p:nvPr/>
        </p:nvSpPr>
        <p:spPr>
          <a:xfrm>
            <a:off x="292800" y="1754104"/>
            <a:ext cx="85584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rPr b="0" i="0" lang="en" sz="2400" u="none" cap="none" strike="noStrike">
                <a:solidFill>
                  <a:schemeClr val="accent4"/>
                </a:solidFill>
                <a:latin typeface="Arial"/>
                <a:ea typeface="Arial"/>
                <a:cs typeface="Arial"/>
                <a:sym typeface="Arial"/>
              </a:rPr>
              <a:t>Single Copy Services Many  -- Use Data in Place</a:t>
            </a:r>
            <a:endParaRPr b="0" i="0" sz="1400" u="none" cap="none" strike="noStrike">
              <a:solidFill>
                <a:srgbClr val="000000"/>
              </a:solidFill>
              <a:latin typeface="Arial"/>
              <a:ea typeface="Arial"/>
              <a:cs typeface="Arial"/>
              <a:sym typeface="Arial"/>
            </a:endParaRPr>
          </a:p>
        </p:txBody>
      </p:sp>
      <p:sp>
        <p:nvSpPr>
          <p:cNvPr id="527" name="Google Shape;527;p98"/>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pic>
        <p:nvPicPr>
          <p:cNvPr id="528" name="Google Shape;528;p98"/>
          <p:cNvPicPr preferRelativeResize="0"/>
          <p:nvPr/>
        </p:nvPicPr>
        <p:blipFill rotWithShape="1">
          <a:blip r:embed="rId4">
            <a:alphaModFix/>
          </a:blip>
          <a:srcRect b="0" l="0" r="0" t="0"/>
          <a:stretch/>
        </p:blipFill>
        <p:spPr>
          <a:xfrm>
            <a:off x="3988573" y="5057375"/>
            <a:ext cx="735300" cy="732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99"/>
          <p:cNvSpPr txBox="1"/>
          <p:nvPr>
            <p:ph type="title"/>
          </p:nvPr>
        </p:nvSpPr>
        <p:spPr>
          <a:xfrm>
            <a:off x="460950" y="-2"/>
            <a:ext cx="8222100" cy="2292000"/>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lt1"/>
              </a:buClr>
              <a:buSzPts val="3200"/>
              <a:buFont typeface="Roboto"/>
              <a:buNone/>
            </a:pPr>
            <a:r>
              <a:rPr lang="en" sz="4800" u="sng">
                <a:solidFill>
                  <a:schemeClr val="hlink"/>
                </a:solidFill>
                <a:hlinkClick r:id="rId3"/>
              </a:rPr>
              <a:t>Data Broker</a:t>
            </a:r>
            <a:r>
              <a:rPr lang="en" sz="4800"/>
              <a:t> Study: </a:t>
            </a:r>
            <a:endParaRPr sz="4800"/>
          </a:p>
          <a:p>
            <a:pPr indent="0" lvl="0" marL="0" marR="0" rtl="0" algn="ctr">
              <a:lnSpc>
                <a:spcPct val="100000"/>
              </a:lnSpc>
              <a:spcBef>
                <a:spcPts val="0"/>
              </a:spcBef>
              <a:spcAft>
                <a:spcPts val="0"/>
              </a:spcAft>
              <a:buClr>
                <a:schemeClr val="lt1"/>
              </a:buClr>
              <a:buSzPts val="3200"/>
              <a:buFont typeface="Roboto"/>
              <a:buNone/>
            </a:pPr>
            <a:r>
              <a:rPr lang="en" sz="4800"/>
              <a:t>Format Conversions</a:t>
            </a:r>
            <a:endParaRPr b="0" i="0" sz="4000" u="none" cap="none" strike="noStrike">
              <a:solidFill>
                <a:schemeClr val="lt1"/>
              </a:solidFill>
              <a:latin typeface="Roboto"/>
              <a:ea typeface="Roboto"/>
              <a:cs typeface="Roboto"/>
              <a:sym typeface="Roboto"/>
            </a:endParaRPr>
          </a:p>
        </p:txBody>
      </p:sp>
      <p:sp>
        <p:nvSpPr>
          <p:cNvPr id="534" name="Google Shape;534;p99"/>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35" name="Google Shape;535;p99"/>
          <p:cNvSpPr txBox="1"/>
          <p:nvPr/>
        </p:nvSpPr>
        <p:spPr>
          <a:xfrm>
            <a:off x="205750" y="2362200"/>
            <a:ext cx="8866500" cy="4495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56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Pilot using Lambda functions converting GHCN-D granules from .gz to .csv: </a:t>
            </a:r>
            <a:endParaRPr b="0" i="0" sz="3000" u="none" cap="none" strike="noStrike">
              <a:solidFill>
                <a:srgbClr val="000000"/>
              </a:solidFill>
              <a:latin typeface="Calibri"/>
              <a:ea typeface="Calibri"/>
              <a:cs typeface="Calibri"/>
              <a:sym typeface="Calibri"/>
            </a:endParaRPr>
          </a:p>
          <a:p>
            <a:pPr indent="-323850" lvl="1" marL="742950" marR="0" rtl="0" algn="l">
              <a:lnSpc>
                <a:spcPct val="100000"/>
              </a:lnSpc>
              <a:spcBef>
                <a:spcPts val="48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Exceptions due to limitations built into Lambda functions (exceeds memory limit), requiring cloud instance to convert for most</a:t>
            </a:r>
            <a:endParaRPr b="0" i="0" sz="3000" u="none" cap="none" strike="noStrike">
              <a:solidFill>
                <a:srgbClr val="000000"/>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Datasets under discussion:</a:t>
            </a:r>
            <a:endParaRPr b="0" i="0" sz="3000" u="none" cap="none" strike="noStrike">
              <a:solidFill>
                <a:srgbClr val="000000"/>
              </a:solidFill>
              <a:latin typeface="Calibri"/>
              <a:ea typeface="Calibri"/>
              <a:cs typeface="Calibri"/>
              <a:sym typeface="Calibri"/>
            </a:endParaRPr>
          </a:p>
          <a:p>
            <a:pPr indent="-323850" lvl="1" marL="742950" marR="0" rtl="0" algn="l">
              <a:lnSpc>
                <a:spcPct val="100000"/>
              </a:lnSpc>
              <a:spcBef>
                <a:spcPts val="48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NetCDF images -&gt; cloud optimized geotiff</a:t>
            </a:r>
            <a:endParaRPr b="0" i="0" sz="3000" u="none" cap="none" strike="noStrike">
              <a:solidFill>
                <a:srgbClr val="000000"/>
              </a:solidFill>
              <a:latin typeface="Calibri"/>
              <a:ea typeface="Calibri"/>
              <a:cs typeface="Calibri"/>
              <a:sym typeface="Calibri"/>
            </a:endParaRPr>
          </a:p>
          <a:p>
            <a:pPr indent="-323850" lvl="1" marL="742950" marR="0" rtl="0" algn="l">
              <a:lnSpc>
                <a:spcPct val="100000"/>
              </a:lnSpc>
              <a:spcBef>
                <a:spcPts val="48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GRIB/GRIB2 data matrices -&gt; NetCDF or other formats</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100"/>
          <p:cNvSpPr txBox="1"/>
          <p:nvPr>
            <p:ph type="title"/>
          </p:nvPr>
        </p:nvSpPr>
        <p:spPr>
          <a:xfrm>
            <a:off x="460950" y="-2"/>
            <a:ext cx="8222100" cy="2292000"/>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lt1"/>
              </a:buClr>
              <a:buSzPts val="3200"/>
              <a:buFont typeface="Roboto"/>
              <a:buNone/>
            </a:pPr>
            <a:r>
              <a:rPr lang="en" sz="4800"/>
              <a:t>Dataset Maintenance </a:t>
            </a:r>
            <a:endParaRPr b="0" i="0" sz="4800" u="none" cap="none" strike="noStrike">
              <a:solidFill>
                <a:schemeClr val="lt1"/>
              </a:solidFill>
              <a:latin typeface="Roboto"/>
              <a:ea typeface="Roboto"/>
              <a:cs typeface="Roboto"/>
              <a:sym typeface="Roboto"/>
            </a:endParaRPr>
          </a:p>
        </p:txBody>
      </p:sp>
      <p:sp>
        <p:nvSpPr>
          <p:cNvPr id="541" name="Google Shape;541;p100"/>
          <p:cNvSpPr txBox="1"/>
          <p:nvPr>
            <p:ph idx="12" type="sldNum"/>
          </p:nvPr>
        </p:nvSpPr>
        <p:spPr>
          <a:xfrm>
            <a:off x="8523541" y="6260831"/>
            <a:ext cx="548700" cy="52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42" name="Google Shape;542;p100"/>
          <p:cNvSpPr txBox="1"/>
          <p:nvPr/>
        </p:nvSpPr>
        <p:spPr>
          <a:xfrm>
            <a:off x="205750" y="2514600"/>
            <a:ext cx="8866500" cy="3843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NWC requested that we remove a parameter from the historical NWM datasets</a:t>
            </a:r>
            <a:endParaRPr b="0" i="0" sz="3000" u="none" cap="none" strike="noStrike">
              <a:solidFill>
                <a:srgbClr val="000000"/>
              </a:solidFill>
              <a:latin typeface="Calibri"/>
              <a:ea typeface="Calibri"/>
              <a:cs typeface="Calibri"/>
              <a:sym typeface="Calibri"/>
            </a:endParaRPr>
          </a:p>
          <a:p>
            <a:pPr indent="-419100" lvl="1" marL="914400" marR="0" rtl="0" algn="l">
              <a:lnSpc>
                <a:spcPct val="100000"/>
              </a:lnSpc>
              <a:spcBef>
                <a:spcPts val="56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Pilot using AWS FARGATE launching 20 </a:t>
            </a:r>
            <a:r>
              <a:rPr b="0" i="1" lang="en" sz="3000" u="none" cap="none" strike="noStrike">
                <a:solidFill>
                  <a:srgbClr val="000000"/>
                </a:solidFill>
                <a:latin typeface="Calibri"/>
                <a:ea typeface="Calibri"/>
                <a:cs typeface="Calibri"/>
                <a:sym typeface="Calibri"/>
              </a:rPr>
              <a:t>Docker </a:t>
            </a:r>
            <a:r>
              <a:rPr b="0" i="0" lang="en" sz="3000" u="none" cap="none" strike="noStrike">
                <a:solidFill>
                  <a:srgbClr val="000000"/>
                </a:solidFill>
                <a:latin typeface="Calibri"/>
                <a:ea typeface="Calibri"/>
                <a:cs typeface="Calibri"/>
                <a:sym typeface="Calibri"/>
              </a:rPr>
              <a:t>containers with </a:t>
            </a:r>
            <a:endParaRPr b="0" i="0" sz="3000" u="none" cap="none" strike="noStrike">
              <a:solidFill>
                <a:srgbClr val="000000"/>
              </a:solidFill>
              <a:latin typeface="Calibri"/>
              <a:ea typeface="Calibri"/>
              <a:cs typeface="Calibri"/>
              <a:sym typeface="Calibri"/>
            </a:endParaRPr>
          </a:p>
          <a:p>
            <a:pPr indent="-419100" lvl="2" marL="1371600" marR="0" rtl="0" algn="l">
              <a:lnSpc>
                <a:spcPct val="100000"/>
              </a:lnSpc>
              <a:spcBef>
                <a:spcPts val="480"/>
              </a:spcBef>
              <a:spcAft>
                <a:spcPts val="0"/>
              </a:spcAft>
              <a:buClr>
                <a:srgbClr val="000000"/>
              </a:buClr>
              <a:buSzPts val="3000"/>
              <a:buFont typeface="Arial"/>
              <a:buChar char="•"/>
            </a:pPr>
            <a:r>
              <a:rPr b="0" i="1" lang="en" sz="3000" u="none" cap="none" strike="noStrike">
                <a:solidFill>
                  <a:srgbClr val="000000"/>
                </a:solidFill>
                <a:latin typeface="Calibri"/>
                <a:ea typeface="Calibri"/>
                <a:cs typeface="Calibri"/>
                <a:sym typeface="Calibri"/>
              </a:rPr>
              <a:t>Python</a:t>
            </a:r>
            <a:r>
              <a:rPr b="0" i="0" lang="en" sz="3000" u="none" cap="none" strike="noStrike">
                <a:solidFill>
                  <a:srgbClr val="000000"/>
                </a:solidFill>
                <a:latin typeface="Calibri"/>
                <a:ea typeface="Calibri"/>
                <a:cs typeface="Calibri"/>
                <a:sym typeface="Calibri"/>
              </a:rPr>
              <a:t> wrapper around the NCO (NCKS) tool</a:t>
            </a:r>
            <a:endParaRPr b="0" i="0" sz="3000" u="none" cap="none" strike="noStrike">
              <a:solidFill>
                <a:srgbClr val="000000"/>
              </a:solidFill>
              <a:latin typeface="Calibri"/>
              <a:ea typeface="Calibri"/>
              <a:cs typeface="Calibri"/>
              <a:sym typeface="Calibri"/>
            </a:endParaRPr>
          </a:p>
          <a:p>
            <a:pPr indent="-419100" lvl="2" marL="1371600" marR="0" rtl="0" algn="l">
              <a:lnSpc>
                <a:spcPct val="100000"/>
              </a:lnSpc>
              <a:spcBef>
                <a:spcPts val="560"/>
              </a:spcBef>
              <a:spcAft>
                <a:spcPts val="0"/>
              </a:spcAft>
              <a:buClr>
                <a:srgbClr val="000000"/>
              </a:buClr>
              <a:buSzPts val="3000"/>
              <a:buFont typeface="Arial"/>
              <a:buChar char="•"/>
            </a:pPr>
            <a:r>
              <a:rPr b="0" i="0" lang="en" sz="3000" u="none" cap="none" strike="noStrike">
                <a:solidFill>
                  <a:srgbClr val="000000"/>
                </a:solidFill>
                <a:latin typeface="Calibri"/>
                <a:ea typeface="Calibri"/>
                <a:cs typeface="Calibri"/>
                <a:sym typeface="Calibri"/>
              </a:rPr>
              <a:t>~26 hours to remove one parameter from ~75K objects</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101"/>
          <p:cNvSpPr txBox="1"/>
          <p:nvPr>
            <p:ph type="title"/>
          </p:nvPr>
        </p:nvSpPr>
        <p:spPr>
          <a:xfrm>
            <a:off x="158700" y="21800"/>
            <a:ext cx="8826600" cy="80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Roboto"/>
              <a:buNone/>
            </a:pPr>
            <a:r>
              <a:rPr b="1" lang="en" sz="3600"/>
              <a:t>The Limiting Factor for Use of the Data </a:t>
            </a:r>
            <a:endParaRPr b="1" i="0" sz="3600" u="none" cap="none" strike="noStrike">
              <a:solidFill>
                <a:schemeClr val="lt1"/>
              </a:solidFill>
              <a:latin typeface="Roboto"/>
              <a:ea typeface="Roboto"/>
              <a:cs typeface="Roboto"/>
              <a:sym typeface="Roboto"/>
            </a:endParaRPr>
          </a:p>
        </p:txBody>
      </p:sp>
      <p:pic>
        <p:nvPicPr>
          <p:cNvPr descr="https://upload.wikimedia.org/wikipedia/commons/thumb/7/79/NOAA_logo.svg/2000px-NOAA_logo.svg.png" id="548" name="Google Shape;548;p101"/>
          <p:cNvPicPr preferRelativeResize="0"/>
          <p:nvPr/>
        </p:nvPicPr>
        <p:blipFill rotWithShape="1">
          <a:blip r:embed="rId3">
            <a:alphaModFix/>
          </a:blip>
          <a:srcRect b="0" l="466419" r="-466419" t="0"/>
          <a:stretch/>
        </p:blipFill>
        <p:spPr>
          <a:xfrm>
            <a:off x="7350820" y="4855200"/>
            <a:ext cx="330125" cy="1356000"/>
          </a:xfrm>
          <a:prstGeom prst="rect">
            <a:avLst/>
          </a:prstGeom>
          <a:noFill/>
          <a:ln>
            <a:noFill/>
          </a:ln>
        </p:spPr>
      </p:pic>
      <p:sp>
        <p:nvSpPr>
          <p:cNvPr id="549" name="Google Shape;549;p101"/>
          <p:cNvSpPr/>
          <p:nvPr/>
        </p:nvSpPr>
        <p:spPr>
          <a:xfrm>
            <a:off x="5687615" y="4114800"/>
            <a:ext cx="1398900" cy="1473900"/>
          </a:xfrm>
          <a:custGeom>
            <a:rect b="b" l="l" r="r" t="t"/>
            <a:pathLst>
              <a:path extrusionOk="0" h="120000" w="120000">
                <a:moveTo>
                  <a:pt x="51711" y="0"/>
                </a:moveTo>
                <a:cubicBezTo>
                  <a:pt x="46694" y="272"/>
                  <a:pt x="45500" y="766"/>
                  <a:pt x="44050" y="1744"/>
                </a:cubicBezTo>
                <a:cubicBezTo>
                  <a:pt x="38727" y="5344"/>
                  <a:pt x="37788" y="11283"/>
                  <a:pt x="41294" y="19383"/>
                </a:cubicBezTo>
                <a:cubicBezTo>
                  <a:pt x="41822" y="20605"/>
                  <a:pt x="40888" y="21711"/>
                  <a:pt x="37888" y="23422"/>
                </a:cubicBezTo>
                <a:cubicBezTo>
                  <a:pt x="35616" y="24722"/>
                  <a:pt x="33622" y="25877"/>
                  <a:pt x="33427" y="26011"/>
                </a:cubicBezTo>
                <a:cubicBezTo>
                  <a:pt x="33238" y="26144"/>
                  <a:pt x="32744" y="29405"/>
                  <a:pt x="32338" y="33244"/>
                </a:cubicBezTo>
                <a:cubicBezTo>
                  <a:pt x="31661" y="39722"/>
                  <a:pt x="31361" y="40372"/>
                  <a:pt x="28116" y="42166"/>
                </a:cubicBezTo>
                <a:cubicBezTo>
                  <a:pt x="26194" y="43227"/>
                  <a:pt x="24100" y="43816"/>
                  <a:pt x="23488" y="43455"/>
                </a:cubicBezTo>
                <a:cubicBezTo>
                  <a:pt x="22877" y="43100"/>
                  <a:pt x="22366" y="39688"/>
                  <a:pt x="22366" y="35894"/>
                </a:cubicBezTo>
                <a:lnTo>
                  <a:pt x="22366" y="29016"/>
                </a:lnTo>
                <a:lnTo>
                  <a:pt x="14672" y="24588"/>
                </a:lnTo>
                <a:lnTo>
                  <a:pt x="6944" y="20194"/>
                </a:lnTo>
                <a:lnTo>
                  <a:pt x="3538" y="22100"/>
                </a:lnTo>
                <a:lnTo>
                  <a:pt x="138" y="23972"/>
                </a:lnTo>
                <a:lnTo>
                  <a:pt x="0" y="48272"/>
                </a:lnTo>
                <a:lnTo>
                  <a:pt x="3916" y="50627"/>
                </a:lnTo>
                <a:cubicBezTo>
                  <a:pt x="7105" y="52538"/>
                  <a:pt x="8272" y="53927"/>
                  <a:pt x="8272" y="55833"/>
                </a:cubicBezTo>
                <a:cubicBezTo>
                  <a:pt x="8272" y="57255"/>
                  <a:pt x="9050" y="58694"/>
                  <a:pt x="9972" y="59033"/>
                </a:cubicBezTo>
                <a:cubicBezTo>
                  <a:pt x="12927" y="60105"/>
                  <a:pt x="23111" y="57522"/>
                  <a:pt x="28494" y="54344"/>
                </a:cubicBezTo>
                <a:cubicBezTo>
                  <a:pt x="35455" y="50233"/>
                  <a:pt x="36494" y="51161"/>
                  <a:pt x="36494" y="61550"/>
                </a:cubicBezTo>
                <a:cubicBezTo>
                  <a:pt x="36494" y="66000"/>
                  <a:pt x="37027" y="76611"/>
                  <a:pt x="37683" y="85172"/>
                </a:cubicBezTo>
                <a:lnTo>
                  <a:pt x="38877" y="100744"/>
                </a:lnTo>
                <a:lnTo>
                  <a:pt x="34961" y="104522"/>
                </a:lnTo>
                <a:cubicBezTo>
                  <a:pt x="29988" y="109355"/>
                  <a:pt x="30033" y="111216"/>
                  <a:pt x="35133" y="113216"/>
                </a:cubicBezTo>
                <a:cubicBezTo>
                  <a:pt x="37366" y="114094"/>
                  <a:pt x="40661" y="115988"/>
                  <a:pt x="42450" y="117416"/>
                </a:cubicBezTo>
                <a:lnTo>
                  <a:pt x="45683" y="120000"/>
                </a:lnTo>
                <a:lnTo>
                  <a:pt x="46127" y="120000"/>
                </a:lnTo>
                <a:lnTo>
                  <a:pt x="54127" y="115377"/>
                </a:lnTo>
                <a:lnTo>
                  <a:pt x="62261" y="110661"/>
                </a:lnTo>
                <a:lnTo>
                  <a:pt x="62977" y="103588"/>
                </a:lnTo>
                <a:lnTo>
                  <a:pt x="63727" y="96477"/>
                </a:lnTo>
                <a:lnTo>
                  <a:pt x="73088" y="91116"/>
                </a:lnTo>
                <a:lnTo>
                  <a:pt x="82450" y="85783"/>
                </a:lnTo>
                <a:lnTo>
                  <a:pt x="86300" y="87788"/>
                </a:lnTo>
                <a:cubicBezTo>
                  <a:pt x="88427" y="88900"/>
                  <a:pt x="92605" y="91105"/>
                  <a:pt x="95588" y="92700"/>
                </a:cubicBezTo>
                <a:lnTo>
                  <a:pt x="101038" y="95605"/>
                </a:lnTo>
                <a:lnTo>
                  <a:pt x="110500" y="90305"/>
                </a:lnTo>
                <a:lnTo>
                  <a:pt x="120000" y="84977"/>
                </a:lnTo>
                <a:lnTo>
                  <a:pt x="120000" y="66655"/>
                </a:lnTo>
                <a:lnTo>
                  <a:pt x="111044" y="61650"/>
                </a:lnTo>
                <a:lnTo>
                  <a:pt x="102094" y="56638"/>
                </a:lnTo>
                <a:lnTo>
                  <a:pt x="101788" y="46850"/>
                </a:lnTo>
                <a:lnTo>
                  <a:pt x="101483" y="37061"/>
                </a:lnTo>
                <a:lnTo>
                  <a:pt x="92155" y="32083"/>
                </a:lnTo>
                <a:cubicBezTo>
                  <a:pt x="81705" y="26522"/>
                  <a:pt x="83905" y="26405"/>
                  <a:pt x="72066" y="32988"/>
                </a:cubicBezTo>
                <a:lnTo>
                  <a:pt x="66961" y="35833"/>
                </a:lnTo>
                <a:lnTo>
                  <a:pt x="64750" y="31694"/>
                </a:lnTo>
                <a:cubicBezTo>
                  <a:pt x="63527" y="29427"/>
                  <a:pt x="60572" y="26088"/>
                  <a:pt x="58177" y="24266"/>
                </a:cubicBezTo>
                <a:cubicBezTo>
                  <a:pt x="54083" y="21144"/>
                  <a:pt x="53944" y="20861"/>
                  <a:pt x="55627" y="19094"/>
                </a:cubicBezTo>
                <a:cubicBezTo>
                  <a:pt x="56611" y="18066"/>
                  <a:pt x="57627" y="14955"/>
                  <a:pt x="57905" y="12211"/>
                </a:cubicBezTo>
                <a:cubicBezTo>
                  <a:pt x="58361" y="7727"/>
                  <a:pt x="58083" y="6844"/>
                  <a:pt x="54944" y="3455"/>
                </a:cubicBezTo>
                <a:lnTo>
                  <a:pt x="51711" y="0"/>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0" name="Google Shape;550;p101"/>
          <p:cNvGrpSpPr/>
          <p:nvPr/>
        </p:nvGrpSpPr>
        <p:grpSpPr>
          <a:xfrm>
            <a:off x="2545743" y="1000035"/>
            <a:ext cx="5063951" cy="5516346"/>
            <a:chOff x="1464936" y="-210567"/>
            <a:chExt cx="5227574" cy="5516346"/>
          </a:xfrm>
        </p:grpSpPr>
        <p:sp>
          <p:nvSpPr>
            <p:cNvPr id="551" name="Google Shape;551;p101"/>
            <p:cNvSpPr/>
            <p:nvPr/>
          </p:nvSpPr>
          <p:spPr>
            <a:xfrm>
              <a:off x="3402934" y="2231349"/>
              <a:ext cx="2727300" cy="2727300"/>
            </a:xfrm>
            <a:custGeom>
              <a:rect b="b" l="l" r="r" t="t"/>
              <a:pathLst>
                <a:path extrusionOk="0" h="120000" w="12000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gradFill>
              <a:gsLst>
                <a:gs pos="0">
                  <a:srgbClr val="007DD9"/>
                </a:gs>
                <a:gs pos="100000">
                  <a:srgbClr val="89BDFF"/>
                </a:gs>
              </a:gsLst>
              <a:lin ang="16200038"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01"/>
            <p:cNvSpPr txBox="1"/>
            <p:nvPr/>
          </p:nvSpPr>
          <p:spPr>
            <a:xfrm>
              <a:off x="3951224" y="2870184"/>
              <a:ext cx="1630500" cy="14019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Arial"/>
                <a:buNone/>
              </a:pPr>
              <a:r>
                <a:rPr b="0" i="0" lang="en" sz="2700" u="none" cap="none" strike="noStrike">
                  <a:solidFill>
                    <a:schemeClr val="lt1"/>
                  </a:solidFill>
                  <a:latin typeface="Arial"/>
                  <a:ea typeface="Arial"/>
                  <a:cs typeface="Arial"/>
                  <a:sym typeface="Arial"/>
                </a:rPr>
                <a:t>Open Data</a:t>
              </a:r>
              <a:endParaRPr b="0" i="0" sz="2700" u="none" cap="none" strike="noStrike">
                <a:solidFill>
                  <a:schemeClr val="lt1"/>
                </a:solidFill>
                <a:latin typeface="Arial"/>
                <a:ea typeface="Arial"/>
                <a:cs typeface="Arial"/>
                <a:sym typeface="Arial"/>
              </a:endParaRPr>
            </a:p>
          </p:txBody>
        </p:sp>
        <p:sp>
          <p:nvSpPr>
            <p:cNvPr id="553" name="Google Shape;553;p101"/>
            <p:cNvSpPr/>
            <p:nvPr/>
          </p:nvSpPr>
          <p:spPr>
            <a:xfrm>
              <a:off x="1816196" y="1586737"/>
              <a:ext cx="1983300" cy="1983300"/>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accent2"/>
            </a:soli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101"/>
            <p:cNvSpPr txBox="1"/>
            <p:nvPr/>
          </p:nvSpPr>
          <p:spPr>
            <a:xfrm>
              <a:off x="2194426" y="2089098"/>
              <a:ext cx="1212000" cy="9786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Arial"/>
                <a:buNone/>
              </a:pPr>
              <a:r>
                <a:rPr b="0" i="0" lang="en" sz="2700" u="none" cap="none" strike="noStrike">
                  <a:solidFill>
                    <a:schemeClr val="lt1"/>
                  </a:solidFill>
                  <a:latin typeface="Arial"/>
                  <a:ea typeface="Arial"/>
                  <a:cs typeface="Arial"/>
                  <a:sym typeface="Arial"/>
                </a:rPr>
                <a:t>Cloud</a:t>
              </a:r>
              <a:endParaRPr b="0" i="0" sz="2700" u="none" cap="none" strike="noStrike">
                <a:solidFill>
                  <a:schemeClr val="lt1"/>
                </a:solidFill>
                <a:latin typeface="Arial"/>
                <a:ea typeface="Arial"/>
                <a:cs typeface="Arial"/>
                <a:sym typeface="Arial"/>
              </a:endParaRPr>
            </a:p>
          </p:txBody>
        </p:sp>
        <p:sp>
          <p:nvSpPr>
            <p:cNvPr id="555" name="Google Shape;555;p101"/>
            <p:cNvSpPr/>
            <p:nvPr/>
          </p:nvSpPr>
          <p:spPr>
            <a:xfrm rot="-900227">
              <a:off x="2927161" y="218299"/>
              <a:ext cx="1943351" cy="1943351"/>
            </a:xfrm>
            <a:custGeom>
              <a:rect b="b" l="l" r="r" t="t"/>
              <a:pathLst>
                <a:path extrusionOk="0" h="120000" w="12000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accent6"/>
            </a:soli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01"/>
            <p:cNvSpPr txBox="1"/>
            <p:nvPr/>
          </p:nvSpPr>
          <p:spPr>
            <a:xfrm>
              <a:off x="3353348" y="644612"/>
              <a:ext cx="1090800" cy="10908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lt1"/>
                </a:buClr>
                <a:buSzPts val="2700"/>
                <a:buFont typeface="Arial"/>
                <a:buNone/>
              </a:pPr>
              <a:r>
                <a:rPr b="0" i="0" lang="en" sz="2700" u="none" cap="none" strike="noStrike">
                  <a:solidFill>
                    <a:schemeClr val="lt1"/>
                  </a:solidFill>
                  <a:latin typeface="Arial"/>
                  <a:ea typeface="Arial"/>
                  <a:cs typeface="Arial"/>
                  <a:sym typeface="Arial"/>
                </a:rPr>
                <a:t>Use</a:t>
              </a:r>
              <a:endParaRPr b="0" i="0" sz="2700" u="none" cap="none" strike="noStrike">
                <a:solidFill>
                  <a:schemeClr val="lt1"/>
                </a:solidFill>
                <a:latin typeface="Arial"/>
                <a:ea typeface="Arial"/>
                <a:cs typeface="Arial"/>
                <a:sym typeface="Arial"/>
              </a:endParaRPr>
            </a:p>
          </p:txBody>
        </p:sp>
        <p:sp>
          <p:nvSpPr>
            <p:cNvPr id="557" name="Google Shape;557;p101"/>
            <p:cNvSpPr/>
            <p:nvPr/>
          </p:nvSpPr>
          <p:spPr>
            <a:xfrm>
              <a:off x="3201710" y="1814979"/>
              <a:ext cx="3490800" cy="3490800"/>
            </a:xfrm>
            <a:custGeom>
              <a:rect b="b" l="l" r="r" t="t"/>
              <a:pathLst>
                <a:path extrusionOk="0" h="120000" w="120000">
                  <a:moveTo>
                    <a:pt x="53924" y="4080"/>
                  </a:moveTo>
                  <a:lnTo>
                    <a:pt x="53924" y="4080"/>
                  </a:lnTo>
                  <a:cubicBezTo>
                    <a:pt x="77192" y="1552"/>
                    <a:pt x="99593" y="13695"/>
                    <a:pt x="110173" y="34571"/>
                  </a:cubicBezTo>
                  <a:cubicBezTo>
                    <a:pt x="120754" y="55447"/>
                    <a:pt x="117302" y="80693"/>
                    <a:pt x="101507" y="97963"/>
                  </a:cubicBezTo>
                  <a:lnTo>
                    <a:pt x="104049" y="100707"/>
                  </a:lnTo>
                  <a:lnTo>
                    <a:pt x="96321" y="99196"/>
                  </a:lnTo>
                  <a:lnTo>
                    <a:pt x="95128" y="91079"/>
                  </a:lnTo>
                  <a:lnTo>
                    <a:pt x="97669" y="93822"/>
                  </a:lnTo>
                  <a:cubicBezTo>
                    <a:pt x="111685" y="78212"/>
                    <a:pt x="114621" y="55575"/>
                    <a:pt x="105051" y="36906"/>
                  </a:cubicBezTo>
                  <a:cubicBezTo>
                    <a:pt x="95481" y="18237"/>
                    <a:pt x="75388" y="7405"/>
                    <a:pt x="54532" y="9671"/>
                  </a:cubicBezTo>
                  <a:close/>
                </a:path>
              </a:pathLst>
            </a:custGeom>
            <a:gradFill>
              <a:gsLst>
                <a:gs pos="0">
                  <a:srgbClr val="9FBAE1"/>
                </a:gs>
                <a:gs pos="100000">
                  <a:srgbClr val="BDDDFF"/>
                </a:gs>
              </a:gsLst>
              <a:lin ang="16200038"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101"/>
            <p:cNvSpPr/>
            <p:nvPr/>
          </p:nvSpPr>
          <p:spPr>
            <a:xfrm>
              <a:off x="1464936" y="1144601"/>
              <a:ext cx="2536200" cy="2536200"/>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gradFill>
              <a:gsLst>
                <a:gs pos="0">
                  <a:srgbClr val="9FBAE1"/>
                </a:gs>
                <a:gs pos="100000">
                  <a:srgbClr val="BDDDFF"/>
                </a:gs>
              </a:gsLst>
              <a:lin ang="16200038"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01"/>
            <p:cNvSpPr/>
            <p:nvPr/>
          </p:nvSpPr>
          <p:spPr>
            <a:xfrm>
              <a:off x="2477598" y="-210567"/>
              <a:ext cx="2734500" cy="2734500"/>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gradFill>
              <a:gsLst>
                <a:gs pos="0">
                  <a:srgbClr val="9FBAE1"/>
                </a:gs>
                <a:gs pos="100000">
                  <a:srgbClr val="BDDDFF"/>
                </a:gs>
              </a:gsLst>
              <a:lin ang="16200038"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0" name="Google Shape;560;p101"/>
          <p:cNvSpPr txBox="1"/>
          <p:nvPr/>
        </p:nvSpPr>
        <p:spPr>
          <a:xfrm>
            <a:off x="7086525" y="2217100"/>
            <a:ext cx="1926300" cy="4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Expertise</a:t>
            </a:r>
            <a:endParaRPr b="1" i="0" sz="2400" u="none" cap="none" strike="noStrike">
              <a:solidFill>
                <a:srgbClr val="000000"/>
              </a:solidFill>
              <a:latin typeface="Arial"/>
              <a:ea typeface="Arial"/>
              <a:cs typeface="Arial"/>
              <a:sym typeface="Arial"/>
            </a:endParaRPr>
          </a:p>
        </p:txBody>
      </p:sp>
      <p:sp>
        <p:nvSpPr>
          <p:cNvPr id="561" name="Google Shape;561;p101"/>
          <p:cNvSpPr txBox="1"/>
          <p:nvPr/>
        </p:nvSpPr>
        <p:spPr>
          <a:xfrm>
            <a:off x="158700" y="959024"/>
            <a:ext cx="2983200" cy="162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pic>
        <p:nvPicPr>
          <p:cNvPr id="562" name="Google Shape;562;p101"/>
          <p:cNvPicPr preferRelativeResize="0"/>
          <p:nvPr/>
        </p:nvPicPr>
        <p:blipFill rotWithShape="1">
          <a:blip r:embed="rId4">
            <a:alphaModFix/>
          </a:blip>
          <a:srcRect b="0" l="0" r="0" t="0"/>
          <a:stretch/>
        </p:blipFill>
        <p:spPr>
          <a:xfrm>
            <a:off x="6143950" y="2640900"/>
            <a:ext cx="2401775" cy="1473900"/>
          </a:xfrm>
          <a:prstGeom prst="rect">
            <a:avLst/>
          </a:prstGeom>
          <a:noFill/>
          <a:ln>
            <a:noFill/>
          </a:ln>
        </p:spPr>
      </p:pic>
      <p:pic>
        <p:nvPicPr>
          <p:cNvPr descr="https://upload.wikimedia.org/wikipedia/commons/thumb/7/79/NOAA_logo.svg/2000px-NOAA_logo.svg.png" id="563" name="Google Shape;563;p101"/>
          <p:cNvPicPr preferRelativeResize="0"/>
          <p:nvPr/>
        </p:nvPicPr>
        <p:blipFill rotWithShape="1">
          <a:blip r:embed="rId3">
            <a:alphaModFix/>
          </a:blip>
          <a:srcRect b="0" l="0" r="0" t="0"/>
          <a:stretch/>
        </p:blipFill>
        <p:spPr>
          <a:xfrm>
            <a:off x="7247025" y="1037250"/>
            <a:ext cx="1298700" cy="1268325"/>
          </a:xfrm>
          <a:prstGeom prst="rect">
            <a:avLst/>
          </a:prstGeom>
          <a:noFill/>
          <a:ln>
            <a:noFill/>
          </a:ln>
        </p:spPr>
      </p:pic>
      <p:pic>
        <p:nvPicPr>
          <p:cNvPr id="564" name="Google Shape;564;p101"/>
          <p:cNvPicPr preferRelativeResize="0"/>
          <p:nvPr/>
        </p:nvPicPr>
        <p:blipFill rotWithShape="1">
          <a:blip r:embed="rId5">
            <a:alphaModFix/>
          </a:blip>
          <a:srcRect b="0" l="0" r="0" t="0"/>
          <a:stretch/>
        </p:blipFill>
        <p:spPr>
          <a:xfrm>
            <a:off x="158712" y="1037250"/>
            <a:ext cx="2474125" cy="2201450"/>
          </a:xfrm>
          <a:prstGeom prst="rect">
            <a:avLst/>
          </a:prstGeom>
          <a:noFill/>
          <a:ln>
            <a:noFill/>
          </a:ln>
        </p:spPr>
      </p:pic>
      <p:pic>
        <p:nvPicPr>
          <p:cNvPr id="565" name="Google Shape;565;p101"/>
          <p:cNvPicPr preferRelativeResize="0"/>
          <p:nvPr/>
        </p:nvPicPr>
        <p:blipFill rotWithShape="1">
          <a:blip r:embed="rId6">
            <a:alphaModFix/>
          </a:blip>
          <a:srcRect b="0" l="0" r="0" t="0"/>
          <a:stretch/>
        </p:blipFill>
        <p:spPr>
          <a:xfrm>
            <a:off x="902826" y="4264671"/>
            <a:ext cx="1326600" cy="558300"/>
          </a:xfrm>
          <a:prstGeom prst="rect">
            <a:avLst/>
          </a:prstGeom>
          <a:noFill/>
          <a:ln>
            <a:noFill/>
          </a:ln>
        </p:spPr>
      </p:pic>
      <p:pic>
        <p:nvPicPr>
          <p:cNvPr descr="https://media.licdn.com/mpr/mpr/shrink_200_200/AAEAAQAAAAAAAAmBAAAAJGUxMDJkNWUzLTZhMTMtNDk2Mi1iNmFkLTNlMjE5MzFiYzE5Ng.png" id="566" name="Google Shape;566;p101"/>
          <p:cNvPicPr preferRelativeResize="0"/>
          <p:nvPr/>
        </p:nvPicPr>
        <p:blipFill rotWithShape="1">
          <a:blip r:embed="rId7">
            <a:alphaModFix/>
          </a:blip>
          <a:srcRect b="27163" l="0" r="0" t="26984"/>
          <a:stretch/>
        </p:blipFill>
        <p:spPr>
          <a:xfrm>
            <a:off x="2291885" y="4615058"/>
            <a:ext cx="806700" cy="358500"/>
          </a:xfrm>
          <a:prstGeom prst="rect">
            <a:avLst/>
          </a:prstGeom>
          <a:noFill/>
          <a:ln>
            <a:noFill/>
          </a:ln>
        </p:spPr>
      </p:pic>
      <p:pic>
        <p:nvPicPr>
          <p:cNvPr descr="C:\Users\shane.glass\Pictures\Logos\Microsoft_logo.png" id="567" name="Google Shape;567;p101"/>
          <p:cNvPicPr preferRelativeResize="0"/>
          <p:nvPr/>
        </p:nvPicPr>
        <p:blipFill rotWithShape="1">
          <a:blip r:embed="rId8">
            <a:alphaModFix/>
          </a:blip>
          <a:srcRect b="0" l="0" r="0" t="0"/>
          <a:stretch/>
        </p:blipFill>
        <p:spPr>
          <a:xfrm>
            <a:off x="656195" y="5046713"/>
            <a:ext cx="1326600" cy="274500"/>
          </a:xfrm>
          <a:prstGeom prst="rect">
            <a:avLst/>
          </a:prstGeom>
          <a:noFill/>
          <a:ln>
            <a:noFill/>
          </a:ln>
        </p:spPr>
      </p:pic>
      <p:pic>
        <p:nvPicPr>
          <p:cNvPr id="568" name="Google Shape;568;p101"/>
          <p:cNvPicPr preferRelativeResize="0"/>
          <p:nvPr/>
        </p:nvPicPr>
        <p:blipFill rotWithShape="1">
          <a:blip r:embed="rId9">
            <a:alphaModFix/>
          </a:blip>
          <a:srcRect b="0" l="0" r="0" t="0"/>
          <a:stretch/>
        </p:blipFill>
        <p:spPr>
          <a:xfrm>
            <a:off x="1932531" y="5266798"/>
            <a:ext cx="1163400" cy="532800"/>
          </a:xfrm>
          <a:prstGeom prst="rect">
            <a:avLst/>
          </a:prstGeom>
          <a:noFill/>
          <a:ln>
            <a:noFill/>
          </a:ln>
        </p:spPr>
      </p:pic>
      <p:pic>
        <p:nvPicPr>
          <p:cNvPr id="569" name="Google Shape;569;p101"/>
          <p:cNvPicPr preferRelativeResize="0"/>
          <p:nvPr/>
        </p:nvPicPr>
        <p:blipFill rotWithShape="1">
          <a:blip r:embed="rId10">
            <a:alphaModFix/>
          </a:blip>
          <a:srcRect b="0" l="0" r="0" t="0"/>
          <a:stretch/>
        </p:blipFill>
        <p:spPr>
          <a:xfrm>
            <a:off x="1086107" y="5575269"/>
            <a:ext cx="710700" cy="27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102"/>
          <p:cNvSpPr txBox="1"/>
          <p:nvPr>
            <p:ph type="title"/>
          </p:nvPr>
        </p:nvSpPr>
        <p:spPr>
          <a:xfrm>
            <a:off x="439175" y="384977"/>
            <a:ext cx="8222100" cy="1486800"/>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chemeClr val="lt1"/>
              </a:buClr>
              <a:buSzPts val="3200"/>
              <a:buFont typeface="Roboto"/>
              <a:buNone/>
            </a:pPr>
            <a:r>
              <a:rPr b="1" lang="en" sz="4800"/>
              <a:t>Value Driven Ecosystem</a:t>
            </a:r>
            <a:endParaRPr b="1" i="0" sz="4800" u="none" cap="none" strike="noStrike">
              <a:solidFill>
                <a:schemeClr val="lt1"/>
              </a:solidFill>
              <a:latin typeface="Roboto"/>
              <a:ea typeface="Roboto"/>
              <a:cs typeface="Roboto"/>
              <a:sym typeface="Roboto"/>
            </a:endParaRPr>
          </a:p>
        </p:txBody>
      </p:sp>
      <p:grpSp>
        <p:nvGrpSpPr>
          <p:cNvPr id="575" name="Google Shape;575;p102"/>
          <p:cNvGrpSpPr/>
          <p:nvPr/>
        </p:nvGrpSpPr>
        <p:grpSpPr>
          <a:xfrm>
            <a:off x="344774" y="2315891"/>
            <a:ext cx="6256400" cy="4339740"/>
            <a:chOff x="0" y="6345"/>
            <a:chExt cx="6256400" cy="4339740"/>
          </a:xfrm>
        </p:grpSpPr>
        <p:sp>
          <p:nvSpPr>
            <p:cNvPr id="576" name="Google Shape;576;p102"/>
            <p:cNvSpPr/>
            <p:nvPr/>
          </p:nvSpPr>
          <p:spPr>
            <a:xfrm>
              <a:off x="2346150" y="6345"/>
              <a:ext cx="1564100" cy="1086521"/>
            </a:xfrm>
            <a:prstGeom prst="trapezoid">
              <a:avLst>
                <a:gd fmla="val 71977" name="adj"/>
              </a:avLst>
            </a:prstGeom>
            <a:gradFill>
              <a:gsLst>
                <a:gs pos="0">
                  <a:srgbClr val="007DD9"/>
                </a:gs>
                <a:gs pos="100000">
                  <a:srgbClr val="89BDFF"/>
                </a:gs>
              </a:gsLst>
              <a:lin ang="16200000"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02"/>
            <p:cNvSpPr txBox="1"/>
            <p:nvPr/>
          </p:nvSpPr>
          <p:spPr>
            <a:xfrm>
              <a:off x="2346150" y="6345"/>
              <a:ext cx="1564100" cy="1086521"/>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0" lvl="0" marL="0" marR="0" rtl="0" algn="ctr">
                <a:lnSpc>
                  <a:spcPct val="90000"/>
                </a:lnSpc>
                <a:spcBef>
                  <a:spcPts val="875"/>
                </a:spcBef>
                <a:spcAft>
                  <a:spcPts val="0"/>
                </a:spcAft>
                <a:buClr>
                  <a:schemeClr val="lt1"/>
                </a:buClr>
                <a:buSzPts val="2500"/>
                <a:buFont typeface="Arial"/>
                <a:buNone/>
              </a:pPr>
              <a:r>
                <a:rPr b="0" i="0" lang="en" sz="2500" u="none" cap="none" strike="noStrike">
                  <a:solidFill>
                    <a:schemeClr val="lt1"/>
                  </a:solidFill>
                  <a:latin typeface="Arial"/>
                  <a:ea typeface="Arial"/>
                  <a:cs typeface="Arial"/>
                  <a:sym typeface="Arial"/>
                </a:rPr>
                <a:t>Uses</a:t>
              </a:r>
              <a:endParaRPr b="0" i="0" sz="1400" u="none" cap="none" strike="noStrike">
                <a:solidFill>
                  <a:srgbClr val="000000"/>
                </a:solidFill>
                <a:latin typeface="Arial"/>
                <a:ea typeface="Arial"/>
                <a:cs typeface="Arial"/>
                <a:sym typeface="Arial"/>
              </a:endParaRPr>
            </a:p>
          </p:txBody>
        </p:sp>
        <p:sp>
          <p:nvSpPr>
            <p:cNvPr id="578" name="Google Shape;578;p102"/>
            <p:cNvSpPr/>
            <p:nvPr/>
          </p:nvSpPr>
          <p:spPr>
            <a:xfrm>
              <a:off x="1564100" y="1086521"/>
              <a:ext cx="3128200" cy="1086521"/>
            </a:xfrm>
            <a:prstGeom prst="trapezoid">
              <a:avLst>
                <a:gd fmla="val 71977" name="adj"/>
              </a:avLst>
            </a:prstGeom>
            <a:gradFill>
              <a:gsLst>
                <a:gs pos="0">
                  <a:srgbClr val="007DD9"/>
                </a:gs>
                <a:gs pos="100000">
                  <a:srgbClr val="89BDFF"/>
                </a:gs>
              </a:gsLst>
              <a:lin ang="16200000"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102"/>
            <p:cNvSpPr txBox="1"/>
            <p:nvPr/>
          </p:nvSpPr>
          <p:spPr>
            <a:xfrm>
              <a:off x="2111535" y="1086521"/>
              <a:ext cx="2033330" cy="1086521"/>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Clr>
                  <a:schemeClr val="lt1"/>
                </a:buClr>
                <a:buSzPts val="2500"/>
                <a:buFont typeface="Arial"/>
                <a:buNone/>
              </a:pPr>
              <a:r>
                <a:rPr b="0" i="0" lang="en" sz="2500" u="none" cap="none" strike="noStrike">
                  <a:solidFill>
                    <a:schemeClr val="lt1"/>
                  </a:solidFill>
                  <a:latin typeface="Arial"/>
                  <a:ea typeface="Arial"/>
                  <a:cs typeface="Arial"/>
                  <a:sym typeface="Arial"/>
                </a:rPr>
                <a:t>Decision Support Tools</a:t>
              </a:r>
              <a:endParaRPr b="0" i="0" sz="1400" u="none" cap="none" strike="noStrike">
                <a:solidFill>
                  <a:srgbClr val="000000"/>
                </a:solidFill>
                <a:latin typeface="Arial"/>
                <a:ea typeface="Arial"/>
                <a:cs typeface="Arial"/>
                <a:sym typeface="Arial"/>
              </a:endParaRPr>
            </a:p>
          </p:txBody>
        </p:sp>
        <p:sp>
          <p:nvSpPr>
            <p:cNvPr id="580" name="Google Shape;580;p102"/>
            <p:cNvSpPr/>
            <p:nvPr/>
          </p:nvSpPr>
          <p:spPr>
            <a:xfrm>
              <a:off x="782050" y="2173043"/>
              <a:ext cx="4692300" cy="1086521"/>
            </a:xfrm>
            <a:prstGeom prst="trapezoid">
              <a:avLst>
                <a:gd fmla="val 71977" name="adj"/>
              </a:avLst>
            </a:prstGeom>
            <a:gradFill>
              <a:gsLst>
                <a:gs pos="0">
                  <a:srgbClr val="FF0000"/>
                </a:gs>
                <a:gs pos="100000">
                  <a:srgbClr val="89BDFF"/>
                </a:gs>
              </a:gsLst>
              <a:lin ang="16200000"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102"/>
            <p:cNvSpPr txBox="1"/>
            <p:nvPr/>
          </p:nvSpPr>
          <p:spPr>
            <a:xfrm>
              <a:off x="1603202" y="2173043"/>
              <a:ext cx="3049995" cy="1086521"/>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Clr>
                  <a:schemeClr val="lt1"/>
                </a:buClr>
                <a:buSzPts val="2500"/>
                <a:buFont typeface="Arial"/>
                <a:buNone/>
              </a:pPr>
              <a:r>
                <a:rPr b="0" i="0" lang="en" sz="2500" u="none" cap="none" strike="noStrike">
                  <a:solidFill>
                    <a:schemeClr val="lt1"/>
                  </a:solidFill>
                  <a:latin typeface="Arial"/>
                  <a:ea typeface="Arial"/>
                  <a:cs typeface="Arial"/>
                  <a:sym typeface="Arial"/>
                </a:rPr>
                <a:t>Cloud Platforms</a:t>
              </a:r>
              <a:endParaRPr b="0" i="0" sz="1400" u="none" cap="none" strike="noStrike">
                <a:solidFill>
                  <a:srgbClr val="000000"/>
                </a:solidFill>
                <a:latin typeface="Arial"/>
                <a:ea typeface="Arial"/>
                <a:cs typeface="Arial"/>
                <a:sym typeface="Arial"/>
              </a:endParaRPr>
            </a:p>
          </p:txBody>
        </p:sp>
        <p:sp>
          <p:nvSpPr>
            <p:cNvPr id="582" name="Google Shape;582;p102"/>
            <p:cNvSpPr/>
            <p:nvPr/>
          </p:nvSpPr>
          <p:spPr>
            <a:xfrm>
              <a:off x="0" y="3259564"/>
              <a:ext cx="6256400" cy="1086521"/>
            </a:xfrm>
            <a:prstGeom prst="trapezoid">
              <a:avLst>
                <a:gd fmla="val 71977" name="adj"/>
              </a:avLst>
            </a:prstGeom>
            <a:gradFill>
              <a:gsLst>
                <a:gs pos="0">
                  <a:srgbClr val="007DD9"/>
                </a:gs>
                <a:gs pos="100000">
                  <a:srgbClr val="89BDFF"/>
                </a:gs>
              </a:gsLst>
              <a:lin ang="16200000" scaled="0"/>
            </a:gradFill>
            <a:ln>
              <a:noFill/>
            </a:ln>
            <a:effectLst>
              <a:outerShdw blurRad="40000" rotWithShape="0" dir="5400000" dist="23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102"/>
            <p:cNvSpPr txBox="1"/>
            <p:nvPr/>
          </p:nvSpPr>
          <p:spPr>
            <a:xfrm>
              <a:off x="1094869" y="3259564"/>
              <a:ext cx="4066660" cy="1086521"/>
            </a:xfrm>
            <a:prstGeom prst="rect">
              <a:avLst/>
            </a:prstGeom>
            <a:noFill/>
            <a:ln>
              <a:noFill/>
            </a:ln>
          </p:spPr>
          <p:txBody>
            <a:bodyPr anchorCtr="0" anchor="ctr" bIns="31750" lIns="31750" spcFirstLastPara="1" rIns="31750" wrap="square" tIns="31750">
              <a:noAutofit/>
            </a:bodyPr>
            <a:lstStyle/>
            <a:p>
              <a:pPr indent="0" lvl="0" marL="0" marR="0" rtl="0" algn="ctr">
                <a:lnSpc>
                  <a:spcPct val="90000"/>
                </a:lnSpc>
                <a:spcBef>
                  <a:spcPts val="0"/>
                </a:spcBef>
                <a:spcAft>
                  <a:spcPts val="0"/>
                </a:spcAft>
                <a:buClr>
                  <a:schemeClr val="lt1"/>
                </a:buClr>
                <a:buSzPts val="2500"/>
                <a:buFont typeface="Arial"/>
                <a:buNone/>
              </a:pPr>
              <a:r>
                <a:rPr b="0" i="0" lang="en" sz="2500" u="none" cap="none" strike="noStrike">
                  <a:solidFill>
                    <a:schemeClr val="lt1"/>
                  </a:solidFill>
                  <a:latin typeface="Arial"/>
                  <a:ea typeface="Arial"/>
                  <a:cs typeface="Arial"/>
                  <a:sym typeface="Arial"/>
                </a:rPr>
                <a:t>NOAA Data and Expertise </a:t>
              </a:r>
              <a:endParaRPr b="0" i="0" sz="1400" u="none" cap="none" strike="noStrike">
                <a:solidFill>
                  <a:srgbClr val="000000"/>
                </a:solidFill>
                <a:latin typeface="Arial"/>
                <a:ea typeface="Arial"/>
                <a:cs typeface="Arial"/>
                <a:sym typeface="Arial"/>
              </a:endParaRPr>
            </a:p>
          </p:txBody>
        </p:sp>
      </p:grpSp>
      <p:pic>
        <p:nvPicPr>
          <p:cNvPr descr="https://upload.wikimedia.org/wikipedia/commons/thumb/7/79/NOAA_logo.svg/2000px-NOAA_logo.svg.png" id="584" name="Google Shape;584;p102"/>
          <p:cNvPicPr preferRelativeResize="0"/>
          <p:nvPr/>
        </p:nvPicPr>
        <p:blipFill rotWithShape="1">
          <a:blip r:embed="rId3">
            <a:alphaModFix/>
          </a:blip>
          <a:srcRect b="0" l="0" r="0" t="0"/>
          <a:stretch/>
        </p:blipFill>
        <p:spPr>
          <a:xfrm>
            <a:off x="6974117" y="5815994"/>
            <a:ext cx="848240" cy="791727"/>
          </a:xfrm>
          <a:prstGeom prst="rect">
            <a:avLst/>
          </a:prstGeom>
          <a:noFill/>
          <a:ln>
            <a:noFill/>
          </a:ln>
        </p:spPr>
      </p:pic>
      <p:pic>
        <p:nvPicPr>
          <p:cNvPr id="585" name="Google Shape;585;p102"/>
          <p:cNvPicPr preferRelativeResize="0"/>
          <p:nvPr/>
        </p:nvPicPr>
        <p:blipFill rotWithShape="1">
          <a:blip r:embed="rId4">
            <a:alphaModFix/>
          </a:blip>
          <a:srcRect b="0" l="0" r="0" t="0"/>
          <a:stretch/>
        </p:blipFill>
        <p:spPr>
          <a:xfrm>
            <a:off x="5528796" y="4547913"/>
            <a:ext cx="1326600" cy="558300"/>
          </a:xfrm>
          <a:prstGeom prst="rect">
            <a:avLst/>
          </a:prstGeom>
          <a:noFill/>
          <a:ln>
            <a:noFill/>
          </a:ln>
        </p:spPr>
      </p:pic>
      <p:pic>
        <p:nvPicPr>
          <p:cNvPr id="586" name="Google Shape;586;p102"/>
          <p:cNvPicPr preferRelativeResize="0"/>
          <p:nvPr/>
        </p:nvPicPr>
        <p:blipFill rotWithShape="1">
          <a:blip r:embed="rId5">
            <a:alphaModFix/>
          </a:blip>
          <a:srcRect b="0" l="0" r="0" t="0"/>
          <a:stretch/>
        </p:blipFill>
        <p:spPr>
          <a:xfrm>
            <a:off x="7058051" y="4664624"/>
            <a:ext cx="710700" cy="275700"/>
          </a:xfrm>
          <a:prstGeom prst="rect">
            <a:avLst/>
          </a:prstGeom>
          <a:noFill/>
          <a:ln>
            <a:noFill/>
          </a:ln>
        </p:spPr>
      </p:pic>
      <p:pic>
        <p:nvPicPr>
          <p:cNvPr descr="C:\Users\shane.glass\Pictures\Logos\Microsoft_logo.png" id="587" name="Google Shape;587;p102"/>
          <p:cNvPicPr preferRelativeResize="0"/>
          <p:nvPr/>
        </p:nvPicPr>
        <p:blipFill rotWithShape="1">
          <a:blip r:embed="rId6">
            <a:alphaModFix/>
          </a:blip>
          <a:srcRect b="0" l="0" r="0" t="0"/>
          <a:stretch/>
        </p:blipFill>
        <p:spPr>
          <a:xfrm>
            <a:off x="6035005" y="5198909"/>
            <a:ext cx="1326600" cy="274500"/>
          </a:xfrm>
          <a:prstGeom prst="rect">
            <a:avLst/>
          </a:prstGeom>
          <a:noFill/>
          <a:ln>
            <a:noFill/>
          </a:ln>
        </p:spPr>
      </p:pic>
      <p:pic>
        <p:nvPicPr>
          <p:cNvPr id="588" name="Google Shape;588;p102"/>
          <p:cNvPicPr preferRelativeResize="0"/>
          <p:nvPr/>
        </p:nvPicPr>
        <p:blipFill rotWithShape="1">
          <a:blip r:embed="rId7">
            <a:alphaModFix/>
          </a:blip>
          <a:srcRect b="0" l="0" r="0" t="0"/>
          <a:stretch/>
        </p:blipFill>
        <p:spPr>
          <a:xfrm>
            <a:off x="7822357" y="4543792"/>
            <a:ext cx="1163400" cy="532800"/>
          </a:xfrm>
          <a:prstGeom prst="rect">
            <a:avLst/>
          </a:prstGeom>
          <a:noFill/>
          <a:ln>
            <a:noFill/>
          </a:ln>
        </p:spPr>
      </p:pic>
      <p:pic>
        <p:nvPicPr>
          <p:cNvPr descr="https://media.licdn.com/mpr/mpr/shrink_200_200/AAEAAQAAAAAAAAmBAAAAJGUxMDJkNWUzLTZhMTMtNDk2Mi1iNmFkLTNlMjE5MzFiYzE5Ng.png" id="589" name="Google Shape;589;p102"/>
          <p:cNvPicPr preferRelativeResize="0"/>
          <p:nvPr/>
        </p:nvPicPr>
        <p:blipFill rotWithShape="1">
          <a:blip r:embed="rId8">
            <a:alphaModFix/>
          </a:blip>
          <a:srcRect b="27163" l="0" r="0" t="26984"/>
          <a:stretch/>
        </p:blipFill>
        <p:spPr>
          <a:xfrm>
            <a:off x="7684817" y="5198909"/>
            <a:ext cx="806700" cy="358500"/>
          </a:xfrm>
          <a:prstGeom prst="rect">
            <a:avLst/>
          </a:prstGeom>
          <a:noFill/>
          <a:ln>
            <a:noFill/>
          </a:ln>
        </p:spPr>
      </p:pic>
      <p:sp>
        <p:nvSpPr>
          <p:cNvPr id="590" name="Google Shape;590;p102"/>
          <p:cNvSpPr txBox="1"/>
          <p:nvPr/>
        </p:nvSpPr>
        <p:spPr>
          <a:xfrm>
            <a:off x="5198346" y="3629670"/>
            <a:ext cx="299357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3</a:t>
            </a:r>
            <a:r>
              <a:rPr b="0" baseline="30000" i="0" lang="en" sz="2800" u="none" cap="none" strike="noStrike">
                <a:solidFill>
                  <a:srgbClr val="000000"/>
                </a:solidFill>
                <a:latin typeface="Arial"/>
                <a:ea typeface="Arial"/>
                <a:cs typeface="Arial"/>
                <a:sym typeface="Arial"/>
              </a:rPr>
              <a:t>rd</a:t>
            </a:r>
            <a:r>
              <a:rPr b="0" i="0" lang="en" sz="2800" u="none" cap="none" strike="noStrike">
                <a:solidFill>
                  <a:srgbClr val="000000"/>
                </a:solidFill>
                <a:latin typeface="Arial"/>
                <a:ea typeface="Arial"/>
                <a:cs typeface="Arial"/>
                <a:sym typeface="Arial"/>
              </a:rPr>
              <a:t> Parties</a:t>
            </a:r>
            <a:endParaRPr b="0" i="0" sz="1400" u="none" cap="none" strike="noStrike">
              <a:solidFill>
                <a:srgbClr val="000000"/>
              </a:solidFill>
              <a:latin typeface="Arial"/>
              <a:ea typeface="Arial"/>
              <a:cs typeface="Arial"/>
              <a:sym typeface="Arial"/>
            </a:endParaRPr>
          </a:p>
        </p:txBody>
      </p:sp>
      <p:sp>
        <p:nvSpPr>
          <p:cNvPr id="591" name="Google Shape;591;p102"/>
          <p:cNvSpPr txBox="1"/>
          <p:nvPr/>
        </p:nvSpPr>
        <p:spPr>
          <a:xfrm>
            <a:off x="4402974" y="2599862"/>
            <a:ext cx="4258304"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Information Consumers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103"/>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597" name="Google Shape;597;p103"/>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BDP Project Cadence</a:t>
            </a:r>
            <a:endParaRPr sz="4800">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Personnel, Roles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Google Shape;602;p104"/>
          <p:cNvSpPr txBox="1"/>
          <p:nvPr>
            <p:ph idx="1" type="body"/>
          </p:nvPr>
        </p:nvSpPr>
        <p:spPr>
          <a:xfrm>
            <a:off x="228000" y="1931375"/>
            <a:ext cx="8688000" cy="3239100"/>
          </a:xfrm>
          <a:prstGeom prst="rect">
            <a:avLst/>
          </a:prstGeom>
          <a:noFill/>
          <a:ln>
            <a:noFill/>
          </a:ln>
        </p:spPr>
        <p:txBody>
          <a:bodyPr anchorCtr="0" anchor="ctr" bIns="68550" lIns="68550" spcFirstLastPara="1" rIns="68550" wrap="square" tIns="68550">
            <a:noAutofit/>
          </a:bodyPr>
          <a:lstStyle/>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Weekly/bi-weekly/monthly, per collaborator</a:t>
            </a:r>
            <a:endParaRPr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NOAA “data pitches” to collaborators</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Communications/Scheduling/Documenting</a:t>
            </a:r>
            <a:endParaRPr i="0" sz="2400" u="none" cap="none" strike="noStrike">
              <a:solidFill>
                <a:srgbClr val="737373"/>
              </a:solidFill>
            </a:endParaRPr>
          </a:p>
          <a:p>
            <a:pPr indent="-381000" lvl="0" marL="457200" marR="0" rtl="0" algn="l">
              <a:lnSpc>
                <a:spcPct val="115000"/>
              </a:lnSpc>
              <a:spcBef>
                <a:spcPts val="0"/>
              </a:spcBef>
              <a:spcAft>
                <a:spcPts val="0"/>
              </a:spcAft>
              <a:buClr>
                <a:srgbClr val="000000"/>
              </a:buClr>
              <a:buSzPts val="2400"/>
              <a:buChar char="●"/>
            </a:pPr>
            <a:r>
              <a:rPr lang="en" sz="2400">
                <a:solidFill>
                  <a:srgbClr val="000000"/>
                </a:solidFill>
                <a:latin typeface="Arial"/>
                <a:ea typeface="Arial"/>
                <a:cs typeface="Arial"/>
                <a:sym typeface="Arial"/>
              </a:rPr>
              <a:t>Technical and non-technical NOAA liaison staff</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BDP Advisory Board</a:t>
            </a:r>
            <a:endParaRPr sz="2400">
              <a:solidFill>
                <a:srgbClr val="000000"/>
              </a:solidFill>
              <a:latin typeface="Arial"/>
              <a:ea typeface="Arial"/>
              <a:cs typeface="Arial"/>
              <a:sym typeface="Arial"/>
            </a:endParaRPr>
          </a:p>
          <a:p>
            <a:pPr indent="0" lvl="0" marL="457200" marR="0" rtl="0" algn="l">
              <a:lnSpc>
                <a:spcPct val="115000"/>
              </a:lnSpc>
              <a:spcBef>
                <a:spcPts val="0"/>
              </a:spcBef>
              <a:spcAft>
                <a:spcPts val="0"/>
              </a:spcAft>
              <a:buSzPts val="1800"/>
              <a:buNone/>
            </a:pPr>
            <a:r>
              <a:t/>
            </a:r>
            <a:endParaRPr i="0" sz="2400" u="none" cap="none" strike="noStrike">
              <a:solidFill>
                <a:srgbClr val="737373"/>
              </a:solidFill>
            </a:endParaRPr>
          </a:p>
        </p:txBody>
      </p:sp>
      <p:sp>
        <p:nvSpPr>
          <p:cNvPr id="603" name="Google Shape;603;p104"/>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Clr>
                <a:schemeClr val="lt1"/>
              </a:buClr>
              <a:buSzPts val="1200"/>
              <a:buFont typeface="Helvetica Neue"/>
              <a:buNone/>
            </a:pPr>
            <a:r>
              <a:rPr lang="en" sz="4800">
                <a:solidFill>
                  <a:schemeClr val="lt1"/>
                </a:solidFill>
                <a:latin typeface="Roboto"/>
                <a:ea typeface="Roboto"/>
                <a:cs typeface="Roboto"/>
                <a:sym typeface="Roboto"/>
              </a:rPr>
              <a:t>BDP Project Cadence</a:t>
            </a:r>
            <a:endParaRPr sz="4800">
              <a:solidFill>
                <a:schemeClr val="lt1"/>
              </a:solidFill>
              <a:latin typeface="Roboto"/>
              <a:ea typeface="Roboto"/>
              <a:cs typeface="Roboto"/>
              <a:sym typeface="Roboto"/>
            </a:endParaRPr>
          </a:p>
          <a:p>
            <a:pPr indent="0" lvl="0" marL="0" rtl="0" algn="ctr">
              <a:spcBef>
                <a:spcPts val="0"/>
              </a:spcBef>
              <a:spcAft>
                <a:spcPts val="0"/>
              </a:spcAft>
              <a:buClr>
                <a:schemeClr val="lt1"/>
              </a:buClr>
              <a:buSzPts val="1200"/>
              <a:buFont typeface="Helvetica Neue"/>
              <a:buNone/>
            </a:pPr>
            <a:r>
              <a:rPr lang="en" sz="4800">
                <a:solidFill>
                  <a:schemeClr val="lt1"/>
                </a:solidFill>
                <a:latin typeface="Roboto"/>
                <a:ea typeface="Roboto"/>
                <a:cs typeface="Roboto"/>
                <a:sym typeface="Roboto"/>
              </a:rPr>
              <a:t>Personnel, Roles</a:t>
            </a:r>
            <a:endParaRPr sz="4800">
              <a:solidFill>
                <a:srgbClr val="FFFFFF"/>
              </a:solidFill>
              <a:latin typeface="Roboto"/>
              <a:ea typeface="Roboto"/>
              <a:cs typeface="Roboto"/>
              <a:sym typeface="Roboto"/>
            </a:endParaRPr>
          </a:p>
        </p:txBody>
      </p:sp>
      <p:pic>
        <p:nvPicPr>
          <p:cNvPr id="604" name="Google Shape;604;p104">
            <a:hlinkClick r:id="rId3"/>
          </p:cNvPr>
          <p:cNvPicPr preferRelativeResize="0"/>
          <p:nvPr/>
        </p:nvPicPr>
        <p:blipFill>
          <a:blip r:embed="rId4">
            <a:alphaModFix/>
          </a:blip>
          <a:stretch>
            <a:fillRect/>
          </a:stretch>
        </p:blipFill>
        <p:spPr>
          <a:xfrm>
            <a:off x="4383975" y="4118925"/>
            <a:ext cx="4458726" cy="25194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87"/>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Who, Why, How/Where</a:t>
            </a:r>
            <a:endParaRPr sz="2400">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Big Data Project - cadence, personnel, roles</a:t>
            </a:r>
            <a:endParaRPr sz="2400">
              <a:solidFill>
                <a:srgbClr val="000000"/>
              </a:solidFill>
              <a:latin typeface="Arial"/>
              <a:ea typeface="Arial"/>
              <a:cs typeface="Arial"/>
              <a:sym typeface="Arial"/>
            </a:endParaRPr>
          </a:p>
          <a:p>
            <a:pPr indent="0" lvl="0" marL="0" rtl="0" algn="l">
              <a:spcBef>
                <a:spcPts val="0"/>
              </a:spcBef>
              <a:spcAft>
                <a:spcPts val="0"/>
              </a:spcAft>
              <a:buNone/>
            </a:pPr>
            <a:r>
              <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Data Usage Statistics / STI,R2O Use Cases</a:t>
            </a:r>
            <a:endParaRPr sz="2400">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Results/Successes/Issues/Future</a:t>
            </a:r>
            <a:endParaRPr sz="2400">
              <a:solidFill>
                <a:srgbClr val="000000"/>
              </a:solidFill>
              <a:latin typeface="Arial"/>
              <a:ea typeface="Arial"/>
              <a:cs typeface="Arial"/>
              <a:sym typeface="Arial"/>
            </a:endParaRPr>
          </a:p>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Questions</a:t>
            </a:r>
            <a:endParaRPr sz="2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405" name="Google Shape;405;p87"/>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Outline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105"/>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610" name="Google Shape;610;p105"/>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Data Usage Statistics </a:t>
            </a:r>
            <a:endParaRPr sz="4800">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STI, R2O Use Cases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106"/>
          <p:cNvSpPr txBox="1"/>
          <p:nvPr>
            <p:ph type="title"/>
          </p:nvPr>
        </p:nvSpPr>
        <p:spPr>
          <a:xfrm>
            <a:off x="282000" y="310825"/>
            <a:ext cx="85800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50"/>
              <a:buFont typeface="Helvetica Neue"/>
              <a:buNone/>
            </a:pPr>
            <a:r>
              <a:rPr b="0" i="0" lang="en" sz="4800" u="none" cap="none" strike="noStrike">
                <a:solidFill>
                  <a:srgbClr val="FFFFFF"/>
                </a:solidFill>
                <a:latin typeface="Roboto"/>
                <a:ea typeface="Roboto"/>
                <a:cs typeface="Roboto"/>
                <a:sym typeface="Roboto"/>
              </a:rPr>
              <a:t>Big Data Project </a:t>
            </a:r>
            <a:endParaRPr b="0" i="0" sz="3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50"/>
              <a:buFont typeface="Helvetica Neue"/>
              <a:buNone/>
            </a:pPr>
            <a:r>
              <a:rPr b="0" i="0" lang="en" sz="4800" u="none" cap="none" strike="noStrike">
                <a:solidFill>
                  <a:srgbClr val="FFFFFF"/>
                </a:solidFill>
                <a:latin typeface="Roboto"/>
                <a:ea typeface="Roboto"/>
                <a:cs typeface="Roboto"/>
                <a:sym typeface="Roboto"/>
              </a:rPr>
              <a:t>Collaborators’ Data Offerings</a:t>
            </a:r>
            <a:endParaRPr b="0" i="0" sz="3200" u="none" cap="none" strike="noStrike">
              <a:solidFill>
                <a:srgbClr val="FFFFFF"/>
              </a:solidFill>
              <a:latin typeface="Roboto"/>
              <a:ea typeface="Roboto"/>
              <a:cs typeface="Roboto"/>
              <a:sym typeface="Roboto"/>
            </a:endParaRPr>
          </a:p>
        </p:txBody>
      </p:sp>
      <p:sp>
        <p:nvSpPr>
          <p:cNvPr id="616" name="Google Shape;616;p106"/>
          <p:cNvSpPr txBox="1"/>
          <p:nvPr/>
        </p:nvSpPr>
        <p:spPr>
          <a:xfrm>
            <a:off x="1932525" y="2322050"/>
            <a:ext cx="7151100" cy="4301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AWS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2000"/>
              <a:buFont typeface="Calibri"/>
              <a:buChar char="○"/>
            </a:pPr>
            <a:r>
              <a:rPr b="0" i="0" lang="en" sz="2400" u="sng" cap="none" strike="noStrike">
                <a:solidFill>
                  <a:schemeClr val="hlink"/>
                </a:solidFill>
                <a:latin typeface="Calibri"/>
                <a:ea typeface="Calibri"/>
                <a:cs typeface="Calibri"/>
                <a:sym typeface="Calibri"/>
                <a:hlinkClick r:id="rId3"/>
              </a:rPr>
              <a:t>https://aws.amazon.com/noaa-big-data/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Google Cloud Platform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4"/>
              </a:rPr>
              <a:t>https://cloud.google.com/bigquery/public-data/</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5"/>
              </a:rPr>
              <a:t>https://explorer.earthengine.google.com/#index</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IBM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6"/>
              </a:rPr>
              <a:t>https://noaa-crada.mybluemix.net/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Microsoft</a:t>
            </a:r>
            <a:endParaRPr b="0" i="0" sz="1400" u="none" cap="none" strike="noStrike">
              <a:solidFill>
                <a:srgbClr val="000000"/>
              </a:solidFill>
              <a:latin typeface="Arial"/>
              <a:ea typeface="Arial"/>
              <a:cs typeface="Arial"/>
              <a:sym typeface="Arial"/>
            </a:endParaRPr>
          </a:p>
          <a:p>
            <a:pPr indent="-311150" lvl="1" marL="742950" marR="0" rtl="0" algn="l">
              <a:lnSpc>
                <a:spcPct val="100000"/>
              </a:lnSpc>
              <a:spcBef>
                <a:spcPts val="0"/>
              </a:spcBef>
              <a:spcAft>
                <a:spcPts val="0"/>
              </a:spcAft>
              <a:buClr>
                <a:srgbClr val="000000"/>
              </a:buClr>
              <a:buSzPts val="2400"/>
              <a:buFont typeface="Calibri"/>
              <a:buChar char="○"/>
            </a:pPr>
            <a:r>
              <a:rPr lang="en" sz="2400" u="sng">
                <a:solidFill>
                  <a:schemeClr val="hlink"/>
                </a:solidFill>
                <a:latin typeface="Calibri"/>
                <a:ea typeface="Calibri"/>
                <a:cs typeface="Calibri"/>
                <a:sym typeface="Calibri"/>
                <a:hlinkClick r:id="rId7"/>
              </a:rPr>
              <a:t>https://azure.microsoft.com/en-us/services/open-datasets/catalog/nexrad-l2/</a:t>
            </a:r>
            <a:endParaRPr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Open Commons Consortium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8"/>
              </a:rPr>
              <a:t>http://edc.occ-data.org/</a:t>
            </a:r>
            <a:endParaRPr b="0" i="0" sz="1400" u="none" cap="none" strike="noStrike">
              <a:solidFill>
                <a:srgbClr val="000000"/>
              </a:solidFill>
              <a:latin typeface="Arial"/>
              <a:ea typeface="Arial"/>
              <a:cs typeface="Arial"/>
              <a:sym typeface="Arial"/>
            </a:endParaRPr>
          </a:p>
        </p:txBody>
      </p:sp>
      <p:pic>
        <p:nvPicPr>
          <p:cNvPr id="617" name="Google Shape;617;p106"/>
          <p:cNvPicPr preferRelativeResize="0"/>
          <p:nvPr/>
        </p:nvPicPr>
        <p:blipFill rotWithShape="1">
          <a:blip r:embed="rId9">
            <a:alphaModFix/>
          </a:blip>
          <a:srcRect b="0" l="0" r="0" t="0"/>
          <a:stretch/>
        </p:blipFill>
        <p:spPr>
          <a:xfrm>
            <a:off x="483776" y="2541846"/>
            <a:ext cx="1326600" cy="558300"/>
          </a:xfrm>
          <a:prstGeom prst="rect">
            <a:avLst/>
          </a:prstGeom>
          <a:noFill/>
          <a:ln>
            <a:noFill/>
          </a:ln>
        </p:spPr>
      </p:pic>
      <p:pic>
        <p:nvPicPr>
          <p:cNvPr id="618" name="Google Shape;618;p106"/>
          <p:cNvPicPr preferRelativeResize="0"/>
          <p:nvPr/>
        </p:nvPicPr>
        <p:blipFill rotWithShape="1">
          <a:blip r:embed="rId10">
            <a:alphaModFix/>
          </a:blip>
          <a:srcRect b="0" l="0" r="0" t="0"/>
          <a:stretch/>
        </p:blipFill>
        <p:spPr>
          <a:xfrm>
            <a:off x="565381" y="3502298"/>
            <a:ext cx="1163400" cy="532800"/>
          </a:xfrm>
          <a:prstGeom prst="rect">
            <a:avLst/>
          </a:prstGeom>
          <a:noFill/>
          <a:ln>
            <a:noFill/>
          </a:ln>
        </p:spPr>
      </p:pic>
      <p:pic>
        <p:nvPicPr>
          <p:cNvPr id="619" name="Google Shape;619;p106"/>
          <p:cNvPicPr preferRelativeResize="0"/>
          <p:nvPr/>
        </p:nvPicPr>
        <p:blipFill rotWithShape="1">
          <a:blip r:embed="rId11">
            <a:alphaModFix/>
          </a:blip>
          <a:srcRect b="0" l="0" r="0" t="0"/>
          <a:stretch/>
        </p:blipFill>
        <p:spPr>
          <a:xfrm>
            <a:off x="791732" y="4453069"/>
            <a:ext cx="710700" cy="275700"/>
          </a:xfrm>
          <a:prstGeom prst="rect">
            <a:avLst/>
          </a:prstGeom>
          <a:noFill/>
          <a:ln>
            <a:noFill/>
          </a:ln>
        </p:spPr>
      </p:pic>
      <p:pic>
        <p:nvPicPr>
          <p:cNvPr descr="C:\Users\shane.glass\Pictures\Logos\Microsoft_logo.png" id="620" name="Google Shape;620;p106"/>
          <p:cNvPicPr preferRelativeResize="0"/>
          <p:nvPr/>
        </p:nvPicPr>
        <p:blipFill rotWithShape="1">
          <a:blip r:embed="rId12">
            <a:alphaModFix/>
          </a:blip>
          <a:srcRect b="0" l="0" r="0" t="0"/>
          <a:stretch/>
        </p:blipFill>
        <p:spPr>
          <a:xfrm>
            <a:off x="483770" y="5146738"/>
            <a:ext cx="1326600" cy="274500"/>
          </a:xfrm>
          <a:prstGeom prst="rect">
            <a:avLst/>
          </a:prstGeom>
          <a:noFill/>
          <a:ln>
            <a:noFill/>
          </a:ln>
        </p:spPr>
      </p:pic>
      <p:pic>
        <p:nvPicPr>
          <p:cNvPr descr="https://media.licdn.com/mpr/mpr/shrink_200_200/AAEAAQAAAAAAAAmBAAAAJGUxMDJkNWUzLTZhMTMtNDk2Mi1iNmFkLTNlMjE5MzFiYzE5Ng.png" id="621" name="Google Shape;621;p106"/>
          <p:cNvPicPr preferRelativeResize="0"/>
          <p:nvPr/>
        </p:nvPicPr>
        <p:blipFill rotWithShape="1">
          <a:blip r:embed="rId13">
            <a:alphaModFix/>
          </a:blip>
          <a:srcRect b="27163" l="0" r="0" t="26984"/>
          <a:stretch/>
        </p:blipFill>
        <p:spPr>
          <a:xfrm>
            <a:off x="743735" y="5855083"/>
            <a:ext cx="806700" cy="358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id="626" name="Google Shape;626;p107">
            <a:hlinkClick r:id="rId3"/>
          </p:cNvPr>
          <p:cNvPicPr preferRelativeResize="0"/>
          <p:nvPr/>
        </p:nvPicPr>
        <p:blipFill rotWithShape="1">
          <a:blip r:embed="rId4">
            <a:alphaModFix/>
          </a:blip>
          <a:srcRect b="0" l="6582" r="6582" t="0"/>
          <a:stretch/>
        </p:blipFill>
        <p:spPr>
          <a:xfrm>
            <a:off x="0" y="0"/>
            <a:ext cx="9144000" cy="1777008"/>
          </a:xfrm>
          <a:prstGeom prst="rect">
            <a:avLst/>
          </a:prstGeom>
          <a:noFill/>
          <a:ln>
            <a:noFill/>
          </a:ln>
        </p:spPr>
      </p:pic>
      <p:sp>
        <p:nvSpPr>
          <p:cNvPr id="627" name="Google Shape;627;p107"/>
          <p:cNvSpPr/>
          <p:nvPr/>
        </p:nvSpPr>
        <p:spPr>
          <a:xfrm>
            <a:off x="0" y="0"/>
            <a:ext cx="1204800" cy="5193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07"/>
          <p:cNvSpPr/>
          <p:nvPr/>
        </p:nvSpPr>
        <p:spPr>
          <a:xfrm>
            <a:off x="0" y="516059"/>
            <a:ext cx="9144000" cy="744900"/>
          </a:xfrm>
          <a:prstGeom prst="rect">
            <a:avLst/>
          </a:prstGeom>
          <a:solidFill>
            <a:srgbClr val="7F7F7F">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9" name="Google Shape;629;p107"/>
          <p:cNvSpPr/>
          <p:nvPr/>
        </p:nvSpPr>
        <p:spPr>
          <a:xfrm>
            <a:off x="7939323" y="10968"/>
            <a:ext cx="1204800" cy="5082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107"/>
          <p:cNvSpPr txBox="1"/>
          <p:nvPr/>
        </p:nvSpPr>
        <p:spPr>
          <a:xfrm>
            <a:off x="645861" y="516059"/>
            <a:ext cx="7884300" cy="74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chemeClr val="lt1"/>
                </a:solidFill>
                <a:latin typeface="Merriweather"/>
                <a:ea typeface="Merriweather"/>
                <a:cs typeface="Merriweather"/>
                <a:sym typeface="Merriweather"/>
              </a:rPr>
              <a:t>NOAA’s</a:t>
            </a:r>
            <a:r>
              <a:rPr b="1" lang="en" sz="3600">
                <a:solidFill>
                  <a:schemeClr val="lt1"/>
                </a:solidFill>
                <a:latin typeface="Merriweather"/>
                <a:ea typeface="Merriweather"/>
                <a:cs typeface="Merriweather"/>
                <a:sym typeface="Merriweather"/>
              </a:rPr>
              <a:t> </a:t>
            </a:r>
            <a:r>
              <a:rPr b="1" lang="en" sz="4000">
                <a:solidFill>
                  <a:schemeClr val="lt1"/>
                </a:solidFill>
                <a:latin typeface="Merriweather"/>
                <a:ea typeface="Merriweather"/>
                <a:cs typeface="Merriweather"/>
                <a:sym typeface="Merriweather"/>
              </a:rPr>
              <a:t>B</a:t>
            </a:r>
            <a:r>
              <a:rPr b="1" lang="en" sz="3600">
                <a:solidFill>
                  <a:schemeClr val="lt1"/>
                </a:solidFill>
                <a:latin typeface="Merriweather"/>
                <a:ea typeface="Merriweather"/>
                <a:cs typeface="Merriweather"/>
                <a:sym typeface="Merriweather"/>
              </a:rPr>
              <a:t>IG </a:t>
            </a:r>
            <a:r>
              <a:rPr b="1" lang="en" sz="4000">
                <a:solidFill>
                  <a:schemeClr val="lt1"/>
                </a:solidFill>
                <a:latin typeface="Merriweather"/>
                <a:ea typeface="Merriweather"/>
                <a:cs typeface="Merriweather"/>
                <a:sym typeface="Merriweather"/>
              </a:rPr>
              <a:t>D</a:t>
            </a:r>
            <a:r>
              <a:rPr b="1" lang="en" sz="3600">
                <a:solidFill>
                  <a:schemeClr val="lt1"/>
                </a:solidFill>
                <a:latin typeface="Merriweather"/>
                <a:ea typeface="Merriweather"/>
                <a:cs typeface="Merriweather"/>
                <a:sym typeface="Merriweather"/>
              </a:rPr>
              <a:t>ATA </a:t>
            </a:r>
            <a:r>
              <a:rPr b="1" lang="en" sz="4000">
                <a:solidFill>
                  <a:schemeClr val="lt1"/>
                </a:solidFill>
                <a:latin typeface="Merriweather"/>
                <a:ea typeface="Merriweather"/>
                <a:cs typeface="Merriweather"/>
                <a:sym typeface="Merriweather"/>
              </a:rPr>
              <a:t>P</a:t>
            </a:r>
            <a:r>
              <a:rPr b="1" lang="en" sz="3600">
                <a:solidFill>
                  <a:schemeClr val="lt1"/>
                </a:solidFill>
                <a:latin typeface="Merriweather"/>
                <a:ea typeface="Merriweather"/>
                <a:cs typeface="Merriweather"/>
                <a:sym typeface="Merriweather"/>
              </a:rPr>
              <a:t>ROJECT </a:t>
            </a:r>
            <a:r>
              <a:rPr b="1" lang="en" sz="4000">
                <a:solidFill>
                  <a:schemeClr val="lt1"/>
                </a:solidFill>
                <a:latin typeface="Merriweather"/>
                <a:ea typeface="Merriweather"/>
                <a:cs typeface="Merriweather"/>
                <a:sym typeface="Merriweather"/>
              </a:rPr>
              <a:t>U</a:t>
            </a:r>
            <a:r>
              <a:rPr b="1" lang="en" sz="3600">
                <a:solidFill>
                  <a:schemeClr val="lt1"/>
                </a:solidFill>
                <a:latin typeface="Merriweather"/>
                <a:ea typeface="Merriweather"/>
                <a:cs typeface="Merriweather"/>
                <a:sym typeface="Merriweather"/>
              </a:rPr>
              <a:t>SE </a:t>
            </a:r>
            <a:r>
              <a:rPr b="1" lang="en" sz="4000">
                <a:solidFill>
                  <a:schemeClr val="lt1"/>
                </a:solidFill>
                <a:latin typeface="Merriweather"/>
                <a:ea typeface="Merriweather"/>
                <a:cs typeface="Merriweather"/>
                <a:sym typeface="Merriweather"/>
              </a:rPr>
              <a:t>C</a:t>
            </a:r>
            <a:r>
              <a:rPr b="1" lang="en" sz="3600">
                <a:solidFill>
                  <a:schemeClr val="lt1"/>
                </a:solidFill>
                <a:latin typeface="Merriweather"/>
                <a:ea typeface="Merriweather"/>
                <a:cs typeface="Merriweather"/>
                <a:sym typeface="Merriweather"/>
              </a:rPr>
              <a:t>ASES</a:t>
            </a:r>
            <a:endParaRPr b="1" sz="3600">
              <a:solidFill>
                <a:schemeClr val="lt1"/>
              </a:solidFill>
              <a:latin typeface="Merriweather"/>
              <a:ea typeface="Merriweather"/>
              <a:cs typeface="Merriweather"/>
              <a:sym typeface="Merriweather"/>
            </a:endParaRPr>
          </a:p>
        </p:txBody>
      </p:sp>
      <p:sp>
        <p:nvSpPr>
          <p:cNvPr id="631" name="Google Shape;631;p107"/>
          <p:cNvSpPr txBox="1"/>
          <p:nvPr/>
        </p:nvSpPr>
        <p:spPr>
          <a:xfrm>
            <a:off x="280528" y="2232422"/>
            <a:ext cx="8615100" cy="29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t>This document contains several use cases the Big Data Project (BDP) team has learned about from communications with end users and the Collaborators of the project. It is not until this last year of the experimental phase of the project that the BDP team has learned more about the various ways individuals, researchers, startups, and companies of different sizes have been utilizing the data accessed through the project. The BDP also gleaned valuable information from RFI responses. The </a:t>
            </a:r>
            <a:r>
              <a:rPr lang="en" sz="1700" u="sng">
                <a:solidFill>
                  <a:schemeClr val="hlink"/>
                </a:solidFill>
                <a:hlinkClick r:id="rId7"/>
              </a:rPr>
              <a:t>RFI</a:t>
            </a:r>
            <a:r>
              <a:rPr lang="en" sz="1700"/>
              <a:t> was published on October 1st 2018 on the Federal Register with an objective of informing the future direction of the Big Data Partnership.  In that notice, NOAA indicated that it sought direct input and feedback from all users of the data on their experience accessing NOAA’s open data through one or more of the five BDP Collaborators’ cloud platforms.This document is a summary aimed at capturing the various use cases in greater detail, grouped by dataset.</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b="1" lang="en" sz="1700">
                <a:solidFill>
                  <a:srgbClr val="990000"/>
                </a:solidFill>
              </a:rPr>
              <a:t>References in this document to individuals, organizations, products, and services do not connote endorsement by NOAA or the Department of Commerce of such individuals, organizations, products, or services, or of their views.</a:t>
            </a:r>
            <a:endParaRPr b="1" sz="1700">
              <a:solidFill>
                <a:srgbClr val="990000"/>
              </a:solidFill>
            </a:endParaRPr>
          </a:p>
          <a:p>
            <a:pPr indent="0" lvl="0" marL="0" rtl="0" algn="l">
              <a:spcBef>
                <a:spcPts val="0"/>
              </a:spcBef>
              <a:spcAft>
                <a:spcPts val="0"/>
              </a:spcAft>
              <a:buNone/>
            </a:pPr>
            <a:r>
              <a:t/>
            </a:r>
            <a:endParaRPr b="1"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108"/>
          <p:cNvSpPr/>
          <p:nvPr/>
        </p:nvSpPr>
        <p:spPr>
          <a:xfrm>
            <a:off x="4454820" y="327511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37" name="Google Shape;637;p108"/>
          <p:cNvSpPr/>
          <p:nvPr/>
        </p:nvSpPr>
        <p:spPr>
          <a:xfrm>
            <a:off x="252646" y="2997201"/>
            <a:ext cx="8873100" cy="369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Cooperative Institute for Climate and Satellites – North Carolina</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Providing GOES-16 data from </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NOAA/NESDIS Ground System (PDA) to Collaborators.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1 source, 5 validated feeds to the CRADA Collaborators</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Timing - As fast as they appear at NOAA/NESDIS distribution point</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Latency - Single hop through CICS-NC systems, w/checksums</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Impact - Minimal load on NOAA’s operational systems and networks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Observed additional latencies from CICS-NC transfer from NOAA Ground System to BDP Collaborator platforms</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Maximum additional latency: 2 to 3 min (full disk ABI, Band 2)</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800"/>
              <a:buFont typeface="Arial"/>
              <a:buChar char="•"/>
            </a:pPr>
            <a:r>
              <a:rPr b="1" i="0" lang="en" sz="1800" u="none" cap="none" strike="noStrike">
                <a:solidFill>
                  <a:srgbClr val="000000"/>
                </a:solidFill>
                <a:latin typeface="Arial"/>
                <a:ea typeface="Arial"/>
                <a:cs typeface="Arial"/>
                <a:sym typeface="Arial"/>
              </a:rPr>
              <a:t>Typical Range of additional latency: 4.5 to 5.5 seconds</a:t>
            </a:r>
            <a:endParaRPr b="0" i="0" sz="1800" u="none" cap="none" strike="noStrike">
              <a:solidFill>
                <a:srgbClr val="000000"/>
              </a:solidFill>
              <a:latin typeface="Arial"/>
              <a:ea typeface="Arial"/>
              <a:cs typeface="Arial"/>
              <a:sym typeface="Arial"/>
            </a:endParaRPr>
          </a:p>
        </p:txBody>
      </p:sp>
      <p:sp>
        <p:nvSpPr>
          <p:cNvPr id="638" name="Google Shape;638;p108"/>
          <p:cNvSpPr txBox="1"/>
          <p:nvPr/>
        </p:nvSpPr>
        <p:spPr>
          <a:xfrm>
            <a:off x="1" y="2438400"/>
            <a:ext cx="4689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Overview of BDP Activity</a:t>
            </a:r>
            <a:endParaRPr b="0" i="0" sz="1400" u="none" cap="none" strike="noStrike">
              <a:solidFill>
                <a:srgbClr val="000000"/>
              </a:solidFill>
              <a:latin typeface="Arial"/>
              <a:ea typeface="Arial"/>
              <a:cs typeface="Arial"/>
              <a:sym typeface="Arial"/>
            </a:endParaRPr>
          </a:p>
        </p:txBody>
      </p:sp>
      <p:sp>
        <p:nvSpPr>
          <p:cNvPr id="639" name="Google Shape;639;p108"/>
          <p:cNvSpPr txBox="1"/>
          <p:nvPr>
            <p:ph type="title"/>
          </p:nvPr>
        </p:nvSpPr>
        <p:spPr>
          <a:xfrm>
            <a:off x="460950" y="533399"/>
            <a:ext cx="4399800" cy="1488000"/>
          </a:xfrm>
          <a:prstGeom prst="rect">
            <a:avLst/>
          </a:prstGeom>
          <a:noFill/>
          <a:ln>
            <a:noFill/>
          </a:ln>
        </p:spPr>
        <p:txBody>
          <a:bodyPr anchorCtr="0" anchor="b"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4800" u="none" cap="none" strike="noStrike">
                <a:solidFill>
                  <a:srgbClr val="FFFFFF"/>
                </a:solidFill>
                <a:latin typeface="Roboto"/>
                <a:ea typeface="Roboto"/>
                <a:cs typeface="Roboto"/>
                <a:sym typeface="Roboto"/>
              </a:rPr>
              <a:t>BDP and </a:t>
            </a:r>
            <a:br>
              <a:rPr b="0" i="0" lang="en" sz="4800" u="none" cap="none" strike="noStrike">
                <a:solidFill>
                  <a:srgbClr val="FFFFFF"/>
                </a:solidFill>
                <a:latin typeface="Roboto"/>
                <a:ea typeface="Roboto"/>
                <a:cs typeface="Roboto"/>
                <a:sym typeface="Roboto"/>
              </a:rPr>
            </a:br>
            <a:r>
              <a:rPr b="0" i="0" lang="en" sz="4800" u="none" cap="none" strike="noStrike">
                <a:solidFill>
                  <a:srgbClr val="FFFFFF"/>
                </a:solidFill>
                <a:latin typeface="Roboto"/>
                <a:ea typeface="Roboto"/>
                <a:cs typeface="Roboto"/>
                <a:sym typeface="Roboto"/>
              </a:rPr>
              <a:t>GOES-16</a:t>
            </a:r>
            <a:endParaRPr b="0" i="0" sz="3200" u="none" cap="none" strike="noStrike">
              <a:solidFill>
                <a:srgbClr val="FFFFFF"/>
              </a:solidFill>
              <a:latin typeface="Roboto"/>
              <a:ea typeface="Roboto"/>
              <a:cs typeface="Roboto"/>
              <a:sym typeface="Roboto"/>
            </a:endParaRPr>
          </a:p>
        </p:txBody>
      </p:sp>
      <p:pic>
        <p:nvPicPr>
          <p:cNvPr id="640" name="Google Shape;640;p108"/>
          <p:cNvPicPr preferRelativeResize="0"/>
          <p:nvPr/>
        </p:nvPicPr>
        <p:blipFill rotWithShape="1">
          <a:blip r:embed="rId3">
            <a:alphaModFix/>
          </a:blip>
          <a:srcRect b="0" l="0" r="0" t="0"/>
          <a:stretch/>
        </p:blipFill>
        <p:spPr>
          <a:xfrm>
            <a:off x="4689180" y="316324"/>
            <a:ext cx="4436532" cy="25221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109"/>
          <p:cNvSpPr txBox="1"/>
          <p:nvPr>
            <p:ph type="title"/>
          </p:nvPr>
        </p:nvSpPr>
        <p:spPr>
          <a:xfrm>
            <a:off x="460950" y="533399"/>
            <a:ext cx="4399800" cy="1488000"/>
          </a:xfrm>
          <a:prstGeom prst="rect">
            <a:avLst/>
          </a:prstGeom>
          <a:noFill/>
          <a:ln>
            <a:noFill/>
          </a:ln>
        </p:spPr>
        <p:txBody>
          <a:bodyPr anchorCtr="0" anchor="b"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4800" u="none" cap="none" strike="noStrike">
                <a:solidFill>
                  <a:srgbClr val="FFFFFF"/>
                </a:solidFill>
                <a:latin typeface="Roboto"/>
                <a:ea typeface="Roboto"/>
                <a:cs typeface="Roboto"/>
                <a:sym typeface="Roboto"/>
              </a:rPr>
              <a:t>AWS and </a:t>
            </a:r>
            <a:br>
              <a:rPr b="0" i="0" lang="en" sz="4800" u="none" cap="none" strike="noStrike">
                <a:solidFill>
                  <a:srgbClr val="FFFFFF"/>
                </a:solidFill>
                <a:latin typeface="Roboto"/>
                <a:ea typeface="Roboto"/>
                <a:cs typeface="Roboto"/>
                <a:sym typeface="Roboto"/>
              </a:rPr>
            </a:br>
            <a:r>
              <a:rPr b="0" i="0" lang="en" sz="4800" u="none" cap="none" strike="noStrike">
                <a:solidFill>
                  <a:srgbClr val="FFFFFF"/>
                </a:solidFill>
                <a:latin typeface="Roboto"/>
                <a:ea typeface="Roboto"/>
                <a:cs typeface="Roboto"/>
                <a:sym typeface="Roboto"/>
              </a:rPr>
              <a:t>Weather Radar</a:t>
            </a:r>
            <a:endParaRPr b="0" i="0" sz="3200" u="none" cap="none" strike="noStrike">
              <a:solidFill>
                <a:srgbClr val="FFFFFF"/>
              </a:solidFill>
              <a:latin typeface="Roboto"/>
              <a:ea typeface="Roboto"/>
              <a:cs typeface="Roboto"/>
              <a:sym typeface="Roboto"/>
            </a:endParaRPr>
          </a:p>
        </p:txBody>
      </p:sp>
      <p:sp>
        <p:nvSpPr>
          <p:cNvPr id="646" name="Google Shape;646;p109"/>
          <p:cNvSpPr/>
          <p:nvPr/>
        </p:nvSpPr>
        <p:spPr>
          <a:xfrm>
            <a:off x="193424" y="3753852"/>
            <a:ext cx="8706300" cy="2921100"/>
          </a:xfrm>
          <a:prstGeom prst="rect">
            <a:avLst/>
          </a:prstGeom>
          <a:noFill/>
          <a:ln>
            <a:noFill/>
          </a:ln>
        </p:spPr>
        <p:txBody>
          <a:bodyPr anchorCtr="0" anchor="ctr" bIns="91400" lIns="91400" spcFirstLastPara="1" rIns="91400" wrap="square" tIns="91400">
            <a:noAutofit/>
          </a:bodyPr>
          <a:lstStyle/>
          <a:p>
            <a:pPr indent="0" lvl="0" marL="889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88900" marR="0" rtl="0" algn="l">
              <a:lnSpc>
                <a:spcPct val="115000"/>
              </a:lnSpc>
              <a:spcBef>
                <a:spcPts val="0"/>
              </a:spcBef>
              <a:spcAft>
                <a:spcPts val="0"/>
              </a:spcAft>
              <a:buClr>
                <a:srgbClr val="000000"/>
              </a:buClr>
              <a:buSzPts val="2200"/>
              <a:buFont typeface="Arial"/>
              <a:buNone/>
            </a:pPr>
            <a:r>
              <a:rPr b="0" i="0" lang="en" sz="2200" u="none" cap="none" strike="noStrike">
                <a:solidFill>
                  <a:srgbClr val="000000"/>
                </a:solidFill>
                <a:latin typeface="Arial"/>
                <a:ea typeface="Arial"/>
                <a:cs typeface="Arial"/>
                <a:sym typeface="Arial"/>
              </a:rPr>
              <a:t>Following AWS service release:</a:t>
            </a:r>
            <a:endParaRPr b="0" i="0" sz="1400" u="none" cap="none" strike="noStrike">
              <a:solidFill>
                <a:srgbClr val="000000"/>
              </a:solidFill>
              <a:latin typeface="Arial"/>
              <a:ea typeface="Arial"/>
              <a:cs typeface="Arial"/>
              <a:sym typeface="Arial"/>
            </a:endParaRPr>
          </a:p>
          <a:p>
            <a:pPr indent="-3683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Increased usage (2.3 times), 50% reduction on NOAA servers.</a:t>
            </a:r>
            <a:endParaRPr b="0" i="0" sz="1400" u="none" cap="none" strike="noStrike">
              <a:solidFill>
                <a:srgbClr val="000000"/>
              </a:solidFill>
              <a:latin typeface="Arial"/>
              <a:ea typeface="Arial"/>
              <a:cs typeface="Arial"/>
              <a:sym typeface="Arial"/>
            </a:endParaRPr>
          </a:p>
          <a:p>
            <a:pPr indent="-368300" lvl="1"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New uses – bird migration, mayfly studies</a:t>
            </a:r>
            <a:br>
              <a:rPr b="0" i="0" lang="en" sz="2200" u="none" cap="none" strike="noStrike">
                <a:solidFill>
                  <a:srgbClr val="000000"/>
                </a:solidFill>
                <a:latin typeface="Arial"/>
                <a:ea typeface="Arial"/>
                <a:cs typeface="Arial"/>
                <a:sym typeface="Arial"/>
              </a:rPr>
            </a:br>
            <a:endParaRPr b="0" i="0" sz="1200" u="none" cap="none" strike="noStrike">
              <a:solidFill>
                <a:srgbClr val="000000"/>
              </a:solidFill>
              <a:latin typeface="Arial"/>
              <a:ea typeface="Arial"/>
              <a:cs typeface="Arial"/>
              <a:sym typeface="Arial"/>
            </a:endParaRPr>
          </a:p>
          <a:p>
            <a:pPr indent="-368300" lvl="0" marL="457200" marR="0" rtl="0" algn="l">
              <a:lnSpc>
                <a:spcPct val="115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80% of NOAA NEXRAD data orders are now served by AWS.</a:t>
            </a:r>
            <a:endParaRPr b="0" i="0" sz="2200" u="none" cap="none" strike="noStrike">
              <a:solidFill>
                <a:srgbClr val="000000"/>
              </a:solidFill>
              <a:latin typeface="Arial"/>
              <a:ea typeface="Arial"/>
              <a:cs typeface="Arial"/>
              <a:sym typeface="Arial"/>
            </a:endParaRPr>
          </a:p>
          <a:p>
            <a:pPr indent="-355600" lvl="1" marL="914400" marR="0" rtl="0" algn="l">
              <a:lnSpc>
                <a:spcPct val="115000"/>
              </a:lnSpc>
              <a:spcBef>
                <a:spcPts val="0"/>
              </a:spcBef>
              <a:spcAft>
                <a:spcPts val="0"/>
              </a:spcAft>
              <a:buClr>
                <a:srgbClr val="000000"/>
              </a:buClr>
              <a:buSzPts val="2000"/>
              <a:buFont typeface="Arial"/>
              <a:buChar char="•"/>
            </a:pPr>
            <a:r>
              <a:rPr b="0" i="1" lang="en" sz="2000" u="none" cap="none" strike="noStrike">
                <a:solidFill>
                  <a:srgbClr val="000000"/>
                </a:solidFill>
                <a:latin typeface="Arial"/>
                <a:ea typeface="Arial"/>
                <a:cs typeface="Arial"/>
                <a:sym typeface="Arial"/>
              </a:rPr>
              <a:t>(Ansari et al, 2017 BAMS)</a:t>
            </a:r>
            <a:endParaRPr b="0" i="1" sz="2200" u="none" cap="none" strike="noStrike">
              <a:solidFill>
                <a:srgbClr val="000000"/>
              </a:solidFill>
              <a:latin typeface="Arial"/>
              <a:ea typeface="Arial"/>
              <a:cs typeface="Arial"/>
              <a:sym typeface="Arial"/>
            </a:endParaRPr>
          </a:p>
        </p:txBody>
      </p:sp>
      <p:pic>
        <p:nvPicPr>
          <p:cNvPr id="647" name="Google Shape;647;p109"/>
          <p:cNvPicPr preferRelativeResize="0"/>
          <p:nvPr/>
        </p:nvPicPr>
        <p:blipFill rotWithShape="1">
          <a:blip r:embed="rId3">
            <a:alphaModFix/>
          </a:blip>
          <a:srcRect b="0" l="0" r="0" t="0"/>
          <a:stretch/>
        </p:blipFill>
        <p:spPr>
          <a:xfrm>
            <a:off x="5207267" y="0"/>
            <a:ext cx="3936733" cy="3999320"/>
          </a:xfrm>
          <a:prstGeom prst="rect">
            <a:avLst/>
          </a:prstGeom>
          <a:noFill/>
          <a:ln>
            <a:noFill/>
          </a:ln>
        </p:spPr>
      </p:pic>
      <p:sp>
        <p:nvSpPr>
          <p:cNvPr id="648" name="Google Shape;648;p109"/>
          <p:cNvSpPr txBox="1"/>
          <p:nvPr/>
        </p:nvSpPr>
        <p:spPr>
          <a:xfrm>
            <a:off x="241551" y="2429660"/>
            <a:ext cx="47925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Entire</a:t>
            </a:r>
            <a:r>
              <a:rPr b="0" i="0" lang="en" sz="2400" u="none" cap="none" strike="noStrike">
                <a:solidFill>
                  <a:srgbClr val="000000"/>
                </a:solidFill>
                <a:latin typeface="Arial"/>
                <a:ea typeface="Arial"/>
                <a:cs typeface="Arial"/>
                <a:sym typeface="Arial"/>
              </a:rPr>
              <a:t> NEXRAD 88D Weather Radar Archive transferred to AWS, Google and OCC in Oct 2015 (~ 300TB, 20M files)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110"/>
          <p:cNvSpPr txBox="1"/>
          <p:nvPr>
            <p:ph type="title"/>
          </p:nvPr>
        </p:nvSpPr>
        <p:spPr>
          <a:xfrm>
            <a:off x="105600" y="21800"/>
            <a:ext cx="8932800" cy="8037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050"/>
              <a:buFont typeface="Helvetica Neue"/>
              <a:buNone/>
            </a:pPr>
            <a:r>
              <a:rPr b="0" i="0" lang="en" sz="4000" u="none" cap="none" strike="noStrike">
                <a:solidFill>
                  <a:schemeClr val="lt1"/>
                </a:solidFill>
                <a:latin typeface="Roboto"/>
                <a:ea typeface="Roboto"/>
                <a:cs typeface="Roboto"/>
                <a:sym typeface="Roboto"/>
              </a:rPr>
              <a:t>Climate Data in Google BigQuery</a:t>
            </a:r>
            <a:endParaRPr b="0" i="0" sz="1800" u="none" cap="none" strike="noStrike">
              <a:solidFill>
                <a:schemeClr val="lt1"/>
              </a:solidFill>
              <a:latin typeface="Roboto"/>
              <a:ea typeface="Roboto"/>
              <a:cs typeface="Roboto"/>
              <a:sym typeface="Roboto"/>
            </a:endParaRPr>
          </a:p>
        </p:txBody>
      </p:sp>
      <p:pic>
        <p:nvPicPr>
          <p:cNvPr descr="GHCN_Google.png" id="654" name="Google Shape;654;p110">
            <a:hlinkClick r:id="rId3"/>
          </p:cNvPr>
          <p:cNvPicPr preferRelativeResize="0"/>
          <p:nvPr/>
        </p:nvPicPr>
        <p:blipFill rotWithShape="1">
          <a:blip r:embed="rId4">
            <a:alphaModFix/>
          </a:blip>
          <a:srcRect b="0" l="0" r="0" t="0"/>
          <a:stretch/>
        </p:blipFill>
        <p:spPr>
          <a:xfrm>
            <a:off x="1019319" y="911937"/>
            <a:ext cx="6454150" cy="3844292"/>
          </a:xfrm>
          <a:prstGeom prst="rect">
            <a:avLst/>
          </a:prstGeom>
          <a:noFill/>
          <a:ln>
            <a:noFill/>
          </a:ln>
        </p:spPr>
      </p:pic>
      <p:sp>
        <p:nvSpPr>
          <p:cNvPr id="655" name="Google Shape;655;p110"/>
          <p:cNvSpPr txBox="1"/>
          <p:nvPr/>
        </p:nvSpPr>
        <p:spPr>
          <a:xfrm>
            <a:off x="139900" y="4927900"/>
            <a:ext cx="4669500" cy="18576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Helvetica Neue"/>
              <a:buChar char="●"/>
            </a:pPr>
            <a:r>
              <a:rPr b="1" i="0" lang="en" sz="2000" u="none" cap="none" strike="noStrike">
                <a:solidFill>
                  <a:srgbClr val="000000"/>
                </a:solidFill>
                <a:latin typeface="Helvetica Neue"/>
                <a:ea typeface="Helvetica Neue"/>
                <a:cs typeface="Helvetica Neue"/>
                <a:sym typeface="Helvetica Neue"/>
              </a:rPr>
              <a:t>1.2 PBs</a:t>
            </a:r>
            <a:r>
              <a:rPr b="0" i="0" lang="en" sz="2000" u="none" cap="none" strike="noStrike">
                <a:solidFill>
                  <a:srgbClr val="000000"/>
                </a:solidFill>
                <a:latin typeface="Helvetica Neue"/>
                <a:ea typeface="Helvetica Neue"/>
                <a:cs typeface="Helvetica Neue"/>
                <a:sym typeface="Helvetica Neue"/>
              </a:rPr>
              <a:t> of climate and weather data accessed through Google BigQuery, in </a:t>
            </a:r>
            <a:r>
              <a:rPr b="1" i="0" lang="en" sz="2000" u="none" cap="none" strike="noStrike">
                <a:solidFill>
                  <a:srgbClr val="000000"/>
                </a:solidFill>
                <a:latin typeface="Helvetica Neue"/>
                <a:ea typeface="Helvetica Neue"/>
                <a:cs typeface="Helvetica Neue"/>
                <a:sym typeface="Helvetica Neue"/>
              </a:rPr>
              <a:t>4 months</a:t>
            </a:r>
            <a:endParaRPr b="0" i="0" sz="1400" u="none" cap="none" strike="noStrike">
              <a:solidFill>
                <a:srgbClr val="000000"/>
              </a:solidFill>
              <a:latin typeface="Arial"/>
              <a:ea typeface="Arial"/>
              <a:cs typeface="Arial"/>
              <a:sym typeface="Arial"/>
            </a:endParaRPr>
          </a:p>
          <a:p>
            <a:pPr indent="-273050" lvl="1" marL="74295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30-100x of NOAA deliveries in that time</a:t>
            </a:r>
            <a:endParaRPr b="0" i="0" sz="1400" u="none" cap="none" strike="noStrike">
              <a:solidFill>
                <a:srgbClr val="000000"/>
              </a:solidFill>
              <a:latin typeface="Arial"/>
              <a:ea typeface="Arial"/>
              <a:cs typeface="Arial"/>
              <a:sym typeface="Arial"/>
            </a:endParaRPr>
          </a:p>
        </p:txBody>
      </p:sp>
      <p:sp>
        <p:nvSpPr>
          <p:cNvPr id="656" name="Google Shape;656;p110"/>
          <p:cNvSpPr txBox="1"/>
          <p:nvPr/>
        </p:nvSpPr>
        <p:spPr>
          <a:xfrm>
            <a:off x="4809400" y="4880975"/>
            <a:ext cx="4334700" cy="18576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2000"/>
              <a:buFont typeface="Helvetica Neue"/>
              <a:buChar char="●"/>
            </a:pPr>
            <a:r>
              <a:rPr b="0" i="0" lang="en" sz="2000" u="none" cap="none" strike="noStrike">
                <a:solidFill>
                  <a:srgbClr val="000000"/>
                </a:solidFill>
                <a:latin typeface="Helvetica Neue"/>
                <a:ea typeface="Helvetica Neue"/>
                <a:cs typeface="Helvetica Neue"/>
                <a:sym typeface="Helvetica Neue"/>
              </a:rPr>
              <a:t>Images in Google Cloud Platform</a:t>
            </a:r>
            <a:endParaRPr b="0" i="0" sz="2000" u="none" cap="none" strike="noStrike">
              <a:solidFill>
                <a:srgbClr val="000000"/>
              </a:solidFill>
              <a:latin typeface="Helvetica Neue"/>
              <a:ea typeface="Helvetica Neue"/>
              <a:cs typeface="Helvetica Neue"/>
              <a:sym typeface="Helvetica Neue"/>
            </a:endParaRPr>
          </a:p>
          <a:p>
            <a:pPr indent="-273050" lvl="1" marL="74295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GOES-16 (began July 2017)</a:t>
            </a:r>
            <a:endParaRPr b="0" i="0" sz="1400" u="none" cap="none" strike="noStrike">
              <a:solidFill>
                <a:srgbClr val="000000"/>
              </a:solidFill>
              <a:latin typeface="Arial"/>
              <a:ea typeface="Arial"/>
              <a:cs typeface="Arial"/>
              <a:sym typeface="Arial"/>
            </a:endParaRPr>
          </a:p>
          <a:p>
            <a:pPr indent="-273050" lvl="1" marL="74295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National Water Model data</a:t>
            </a:r>
            <a:endParaRPr b="0" i="0" sz="1400" u="none" cap="none" strike="noStrike">
              <a:solidFill>
                <a:srgbClr val="000000"/>
              </a:solidFill>
              <a:latin typeface="Arial"/>
              <a:ea typeface="Arial"/>
              <a:cs typeface="Arial"/>
              <a:sym typeface="Arial"/>
            </a:endParaRPr>
          </a:p>
          <a:p>
            <a:pPr indent="-273050" lvl="1" marL="74295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Weather and Climate model output</a:t>
            </a:r>
            <a:endParaRPr b="0" i="0" sz="1400" u="none" cap="none" strike="noStrike">
              <a:solidFill>
                <a:srgbClr val="000000"/>
              </a:solidFill>
              <a:latin typeface="Arial"/>
              <a:ea typeface="Arial"/>
              <a:cs typeface="Arial"/>
              <a:sym typeface="Arial"/>
            </a:endParaRPr>
          </a:p>
          <a:p>
            <a:pPr indent="-273050" lvl="1" marL="742950" marR="0" rtl="0" algn="l">
              <a:lnSpc>
                <a:spcPct val="100000"/>
              </a:lnSpc>
              <a:spcBef>
                <a:spcPts val="0"/>
              </a:spcBef>
              <a:spcAft>
                <a:spcPts val="0"/>
              </a:spcAft>
              <a:buClr>
                <a:srgbClr val="000000"/>
              </a:buClr>
              <a:buSzPts val="1800"/>
              <a:buFont typeface="Calibri"/>
              <a:buChar char="○"/>
            </a:pPr>
            <a:r>
              <a:rPr b="0" i="0" lang="en" sz="1800" u="none" cap="none" strike="noStrike">
                <a:solidFill>
                  <a:srgbClr val="000000"/>
                </a:solidFill>
                <a:latin typeface="Calibri"/>
                <a:ea typeface="Calibri"/>
                <a:cs typeface="Calibri"/>
                <a:sym typeface="Calibri"/>
              </a:rPr>
              <a:t>Climate data records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7" name="Google Shape;657;p110"/>
          <p:cNvSpPr txBox="1"/>
          <p:nvPr/>
        </p:nvSpPr>
        <p:spPr>
          <a:xfrm>
            <a:off x="4125950" y="3200400"/>
            <a:ext cx="5096400" cy="70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https://cloud.google.com/bigquery/public-data/noaa-ghcn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111"/>
          <p:cNvSpPr txBox="1"/>
          <p:nvPr/>
        </p:nvSpPr>
        <p:spPr>
          <a:xfrm>
            <a:off x="726450" y="1790700"/>
            <a:ext cx="7691100" cy="36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1800"/>
              <a:buFont typeface="Arial"/>
              <a:buNone/>
            </a:pPr>
            <a:r>
              <a:rPr b="0" i="0" lang="en" sz="2400" u="none" cap="none" strike="noStrike">
                <a:solidFill>
                  <a:srgbClr val="FFFFFF"/>
                </a:solidFill>
                <a:latin typeface="Arial"/>
                <a:ea typeface="Arial"/>
                <a:cs typeface="Arial"/>
                <a:sym typeface="Arial"/>
              </a:rPr>
              <a:t>http://edc.occ-data.org/</a:t>
            </a:r>
            <a:endParaRPr b="0" i="0" sz="1400" u="none" cap="none" strike="noStrike">
              <a:solidFill>
                <a:srgbClr val="000000"/>
              </a:solidFill>
              <a:latin typeface="Arial"/>
              <a:ea typeface="Arial"/>
              <a:cs typeface="Arial"/>
              <a:sym typeface="Arial"/>
            </a:endParaRPr>
          </a:p>
        </p:txBody>
      </p:sp>
      <p:sp>
        <p:nvSpPr>
          <p:cNvPr id="663" name="Google Shape;663;p111"/>
          <p:cNvSpPr txBox="1"/>
          <p:nvPr>
            <p:ph type="title"/>
          </p:nvPr>
        </p:nvSpPr>
        <p:spPr>
          <a:xfrm>
            <a:off x="0" y="189000"/>
            <a:ext cx="9144000" cy="1601700"/>
          </a:xfrm>
          <a:prstGeom prst="rect">
            <a:avLst/>
          </a:prstGeom>
          <a:noFill/>
          <a:ln>
            <a:noFill/>
          </a:ln>
        </p:spPr>
        <p:txBody>
          <a:bodyPr anchorCtr="0" anchor="b"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00"/>
              <a:buFont typeface="Helvetica Neue"/>
              <a:buNone/>
            </a:pPr>
            <a:r>
              <a:rPr b="0" i="0" lang="en" sz="4800" u="none" cap="none" strike="noStrike">
                <a:solidFill>
                  <a:srgbClr val="FFFFFF"/>
                </a:solidFill>
                <a:latin typeface="Roboto"/>
                <a:ea typeface="Roboto"/>
                <a:cs typeface="Roboto"/>
                <a:sym typeface="Roboto"/>
              </a:rPr>
              <a:t>OCC’s Environmental</a:t>
            </a:r>
            <a:endParaRPr b="0" i="0" sz="3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00"/>
              <a:buFont typeface="Helvetica Neue"/>
              <a:buNone/>
            </a:pPr>
            <a:r>
              <a:rPr b="0" i="0" lang="en" sz="4800" u="none" cap="none" strike="noStrike">
                <a:solidFill>
                  <a:srgbClr val="FFFFFF"/>
                </a:solidFill>
                <a:latin typeface="Roboto"/>
                <a:ea typeface="Roboto"/>
                <a:cs typeface="Roboto"/>
                <a:sym typeface="Roboto"/>
              </a:rPr>
              <a:t>Data Commons</a:t>
            </a:r>
            <a:endParaRPr b="0" i="0" sz="3200" u="none" cap="none" strike="noStrike">
              <a:solidFill>
                <a:srgbClr val="FFFFFF"/>
              </a:solidFill>
              <a:latin typeface="Roboto"/>
              <a:ea typeface="Roboto"/>
              <a:cs typeface="Roboto"/>
              <a:sym typeface="Roboto"/>
            </a:endParaRPr>
          </a:p>
        </p:txBody>
      </p:sp>
      <p:pic>
        <p:nvPicPr>
          <p:cNvPr id="664" name="Google Shape;664;p111">
            <a:hlinkClick r:id="rId3"/>
          </p:cNvPr>
          <p:cNvPicPr preferRelativeResize="0"/>
          <p:nvPr/>
        </p:nvPicPr>
        <p:blipFill>
          <a:blip r:embed="rId4">
            <a:alphaModFix/>
          </a:blip>
          <a:stretch>
            <a:fillRect/>
          </a:stretch>
        </p:blipFill>
        <p:spPr>
          <a:xfrm>
            <a:off x="90600" y="2372650"/>
            <a:ext cx="8878350" cy="4402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2121"/>
        </a:solidFill>
      </p:bgPr>
    </p:bg>
    <p:spTree>
      <p:nvGrpSpPr>
        <p:cNvPr id="668" name="Shape 668"/>
        <p:cNvGrpSpPr/>
        <p:nvPr/>
      </p:nvGrpSpPr>
      <p:grpSpPr>
        <a:xfrm>
          <a:off x="0" y="0"/>
          <a:ext cx="0" cy="0"/>
          <a:chOff x="0" y="0"/>
          <a:chExt cx="0" cy="0"/>
        </a:xfrm>
      </p:grpSpPr>
      <p:pic>
        <p:nvPicPr>
          <p:cNvPr id="669" name="Google Shape;669;p112">
            <a:hlinkClick r:id="rId3"/>
          </p:cNvPr>
          <p:cNvPicPr preferRelativeResize="0"/>
          <p:nvPr/>
        </p:nvPicPr>
        <p:blipFill rotWithShape="1">
          <a:blip r:embed="rId4">
            <a:alphaModFix/>
          </a:blip>
          <a:srcRect b="0" l="0" r="0" t="0"/>
          <a:stretch/>
        </p:blipFill>
        <p:spPr>
          <a:xfrm>
            <a:off x="0" y="976667"/>
            <a:ext cx="9144000" cy="485241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113"/>
          <p:cNvSpPr/>
          <p:nvPr/>
        </p:nvSpPr>
        <p:spPr>
          <a:xfrm>
            <a:off x="3287100" y="19050"/>
            <a:ext cx="58569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5" name="Google Shape;675;p113"/>
          <p:cNvSpPr txBox="1"/>
          <p:nvPr>
            <p:ph type="title"/>
          </p:nvPr>
        </p:nvSpPr>
        <p:spPr>
          <a:xfrm>
            <a:off x="0" y="0"/>
            <a:ext cx="3287100" cy="1748100"/>
          </a:xfrm>
          <a:prstGeom prst="rect">
            <a:avLst/>
          </a:prstGeom>
          <a:solidFill>
            <a:srgbClr val="FFFFFF"/>
          </a:solidFill>
          <a:ln cap="flat" cmpd="sng" w="9525">
            <a:solidFill>
              <a:srgbClr val="01568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400"/>
              <a:buFont typeface="Roboto"/>
              <a:buNone/>
            </a:pPr>
            <a:r>
              <a:rPr b="0" i="0" lang="en" sz="3600" u="none" cap="none" strike="noStrike">
                <a:solidFill>
                  <a:srgbClr val="000000"/>
                </a:solidFill>
                <a:latin typeface="Roboto"/>
                <a:ea typeface="Roboto"/>
                <a:cs typeface="Roboto"/>
                <a:sym typeface="Roboto"/>
              </a:rPr>
              <a:t>Ensuring Data Authenticity</a:t>
            </a:r>
            <a:endParaRPr b="0" i="0" sz="2400" u="none" cap="none" strike="noStrike">
              <a:solidFill>
                <a:schemeClr val="lt1"/>
              </a:solidFill>
              <a:latin typeface="Roboto"/>
              <a:ea typeface="Roboto"/>
              <a:cs typeface="Roboto"/>
              <a:sym typeface="Roboto"/>
            </a:endParaRPr>
          </a:p>
        </p:txBody>
      </p:sp>
      <p:sp>
        <p:nvSpPr>
          <p:cNvPr id="676" name="Google Shape;676;p113"/>
          <p:cNvSpPr txBox="1"/>
          <p:nvPr>
            <p:ph idx="1" type="body"/>
          </p:nvPr>
        </p:nvSpPr>
        <p:spPr>
          <a:xfrm>
            <a:off x="226075" y="3480000"/>
            <a:ext cx="2808000" cy="29973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What about outside NOAA? </a:t>
            </a:r>
            <a:endParaRPr b="0" i="0" sz="1200" u="none" cap="none" strike="noStrike">
              <a:solidFill>
                <a:schemeClr val="lt1"/>
              </a:solidFill>
              <a:latin typeface="Roboto"/>
              <a:ea typeface="Roboto"/>
              <a:cs typeface="Roboto"/>
              <a:sym typeface="Roboto"/>
            </a:endParaRPr>
          </a:p>
          <a:p>
            <a:pPr indent="-342900" lvl="1" marL="914400" marR="0" rtl="0" algn="l">
              <a:lnSpc>
                <a:spcPct val="115000"/>
              </a:lnSpc>
              <a:spcBef>
                <a:spcPts val="0"/>
              </a:spcBef>
              <a:spcAft>
                <a:spcPts val="0"/>
              </a:spcAft>
              <a:buClr>
                <a:srgbClr val="FFFFFF"/>
              </a:buClr>
              <a:buSzPts val="1800"/>
              <a:buFont typeface="Arial"/>
              <a:buChar char="○"/>
            </a:pPr>
            <a:r>
              <a:rPr b="0" i="0" lang="en" sz="1800" u="none" cap="none" strike="noStrike">
                <a:solidFill>
                  <a:srgbClr val="FFFFFF"/>
                </a:solidFill>
                <a:latin typeface="Arial"/>
                <a:ea typeface="Arial"/>
                <a:cs typeface="Arial"/>
                <a:sym typeface="Arial"/>
              </a:rPr>
              <a:t>Collaborators’ sites? </a:t>
            </a:r>
            <a:br>
              <a:rPr b="0" i="0" lang="en" sz="1800" u="none" cap="none" strike="noStrike">
                <a:solidFill>
                  <a:srgbClr val="FFFFFF"/>
                </a:solidFill>
                <a:latin typeface="Arial"/>
                <a:ea typeface="Arial"/>
                <a:cs typeface="Arial"/>
                <a:sym typeface="Arial"/>
              </a:rPr>
            </a:br>
            <a:endParaRPr b="0" i="0" sz="1800" u="none" cap="none" strike="noStrike">
              <a:solidFill>
                <a:srgbClr val="FFFFFF"/>
              </a:solidFill>
              <a:latin typeface="Arial"/>
              <a:ea typeface="Arial"/>
              <a:cs typeface="Arial"/>
              <a:sym typeface="Arial"/>
            </a:endParaRPr>
          </a:p>
          <a:p>
            <a:pPr indent="-355600" lvl="0" marL="4572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Example: Fake Irma forecast</a:t>
            </a:r>
            <a:endParaRPr b="0" i="0" sz="1200" u="none" cap="none" strike="noStrike">
              <a:solidFill>
                <a:schemeClr val="lt1"/>
              </a:solidFill>
              <a:latin typeface="Roboto"/>
              <a:ea typeface="Roboto"/>
              <a:cs typeface="Roboto"/>
              <a:sym typeface="Roboto"/>
            </a:endParaRPr>
          </a:p>
        </p:txBody>
      </p:sp>
      <p:grpSp>
        <p:nvGrpSpPr>
          <p:cNvPr id="677" name="Google Shape;677;p113"/>
          <p:cNvGrpSpPr/>
          <p:nvPr/>
        </p:nvGrpSpPr>
        <p:grpSpPr>
          <a:xfrm>
            <a:off x="3391786" y="76201"/>
            <a:ext cx="5677785" cy="6772941"/>
            <a:chOff x="3391786" y="1"/>
            <a:chExt cx="5677785" cy="6772941"/>
          </a:xfrm>
        </p:grpSpPr>
        <p:pic>
          <p:nvPicPr>
            <p:cNvPr id="678" name="Google Shape;678;p113"/>
            <p:cNvPicPr preferRelativeResize="0"/>
            <p:nvPr/>
          </p:nvPicPr>
          <p:blipFill rotWithShape="1">
            <a:blip r:embed="rId3">
              <a:alphaModFix/>
            </a:blip>
            <a:srcRect b="1244" l="216" r="1290" t="0"/>
            <a:stretch/>
          </p:blipFill>
          <p:spPr>
            <a:xfrm>
              <a:off x="3391786" y="1"/>
              <a:ext cx="5677785" cy="6772941"/>
            </a:xfrm>
            <a:prstGeom prst="rect">
              <a:avLst/>
            </a:prstGeom>
            <a:noFill/>
            <a:ln>
              <a:noFill/>
            </a:ln>
          </p:spPr>
        </p:pic>
        <p:sp>
          <p:nvSpPr>
            <p:cNvPr id="679" name="Google Shape;679;p113"/>
            <p:cNvSpPr/>
            <p:nvPr/>
          </p:nvSpPr>
          <p:spPr>
            <a:xfrm>
              <a:off x="3805350" y="1411400"/>
              <a:ext cx="1533300" cy="430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0" name="Google Shape;680;p113"/>
          <p:cNvSpPr/>
          <p:nvPr/>
        </p:nvSpPr>
        <p:spPr>
          <a:xfrm>
            <a:off x="3705400" y="6080900"/>
            <a:ext cx="1016100" cy="3138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13"/>
          <p:cNvSpPr txBox="1"/>
          <p:nvPr/>
        </p:nvSpPr>
        <p:spPr>
          <a:xfrm>
            <a:off x="226075" y="2052900"/>
            <a:ext cx="2808000" cy="14271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15000"/>
              </a:lnSpc>
              <a:spcBef>
                <a:spcPts val="0"/>
              </a:spcBef>
              <a:spcAft>
                <a:spcPts val="0"/>
              </a:spcAft>
              <a:buClr>
                <a:srgbClr val="FFFFFF"/>
              </a:buClr>
              <a:buSzPts val="1800"/>
              <a:buFont typeface="Arial"/>
              <a:buChar char="●"/>
            </a:pPr>
            <a:r>
              <a:rPr b="0" i="0" lang="en" sz="2000" u="none" cap="none" strike="noStrike">
                <a:solidFill>
                  <a:srgbClr val="FFFFFF"/>
                </a:solidFill>
                <a:latin typeface="Arial"/>
                <a:ea typeface="Arial"/>
                <a:cs typeface="Arial"/>
                <a:sym typeface="Arial"/>
              </a:rPr>
              <a:t>Users trust NOAA data they access from NOAA sites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0" st="0"/>
                                            </p:txEl>
                                          </p:spTgt>
                                        </p:tgtEl>
                                        <p:attrNameLst>
                                          <p:attrName>style.visibility</p:attrName>
                                        </p:attrNameLst>
                                      </p:cBhvr>
                                      <p:to>
                                        <p:strVal val="visible"/>
                                      </p:to>
                                    </p:set>
                                    <p:animEffect filter="fade" transition="in">
                                      <p:cBhvr>
                                        <p:cTn dur="1000"/>
                                        <p:tgtEl>
                                          <p:spTgt spid="6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1" st="1"/>
                                            </p:txEl>
                                          </p:spTgt>
                                        </p:tgtEl>
                                        <p:attrNameLst>
                                          <p:attrName>style.visibility</p:attrName>
                                        </p:attrNameLst>
                                      </p:cBhvr>
                                      <p:to>
                                        <p:strVal val="visible"/>
                                      </p:to>
                                    </p:set>
                                    <p:animEffect filter="fade" transition="in">
                                      <p:cBhvr>
                                        <p:cTn dur="1000"/>
                                        <p:tgtEl>
                                          <p:spTgt spid="6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2" st="2"/>
                                            </p:txEl>
                                          </p:spTgt>
                                        </p:tgtEl>
                                        <p:attrNameLst>
                                          <p:attrName>style.visibility</p:attrName>
                                        </p:attrNameLst>
                                      </p:cBhvr>
                                      <p:to>
                                        <p:strVal val="visible"/>
                                      </p:to>
                                    </p:set>
                                    <p:animEffect filter="fade" transition="in">
                                      <p:cBhvr>
                                        <p:cTn dur="1000"/>
                                        <p:tgtEl>
                                          <p:spTgt spid="6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1000"/>
                                        <p:tgtEl>
                                          <p:spTgt spid="6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114"/>
          <p:cNvSpPr txBox="1"/>
          <p:nvPr>
            <p:ph type="title"/>
          </p:nvPr>
        </p:nvSpPr>
        <p:spPr>
          <a:xfrm>
            <a:off x="471900" y="984966"/>
            <a:ext cx="8222100" cy="102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 Broker’s Usage Statistics Analysis (presented at </a:t>
            </a:r>
            <a:r>
              <a:rPr lang="en" u="sng">
                <a:solidFill>
                  <a:schemeClr val="hlink"/>
                </a:solidFill>
                <a:hlinkClick r:id="rId3"/>
              </a:rPr>
              <a:t>Earth Science Information Partners (ESIP) meeting</a:t>
            </a:r>
            <a:endParaRPr/>
          </a:p>
        </p:txBody>
      </p:sp>
      <p:sp>
        <p:nvSpPr>
          <p:cNvPr id="687" name="Google Shape;687;p114"/>
          <p:cNvSpPr txBox="1"/>
          <p:nvPr>
            <p:ph idx="1" type="body"/>
          </p:nvPr>
        </p:nvSpPr>
        <p:spPr>
          <a:xfrm>
            <a:off x="471900" y="2558765"/>
            <a:ext cx="8222100" cy="3613500"/>
          </a:xfrm>
          <a:prstGeom prst="rect">
            <a:avLst/>
          </a:prstGeom>
        </p:spPr>
        <p:txBody>
          <a:bodyPr anchorCtr="0" anchor="t" bIns="91425" lIns="91425" spcFirstLastPara="1" rIns="91425" wrap="square" tIns="91425">
            <a:noAutofit/>
          </a:bodyPr>
          <a:lstStyle/>
          <a:p>
            <a:pPr indent="0" lvl="0" marL="0" rtl="0" algn="l">
              <a:spcBef>
                <a:spcPts val="16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88"/>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411" name="Google Shape;411;p88"/>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What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115"/>
          <p:cNvSpPr txBox="1"/>
          <p:nvPr>
            <p:ph type="ctrTitle"/>
          </p:nvPr>
        </p:nvSpPr>
        <p:spPr>
          <a:xfrm>
            <a:off x="685800" y="2130425"/>
            <a:ext cx="7772400" cy="1470000"/>
          </a:xfrm>
          <a:prstGeom prst="rect">
            <a:avLst/>
          </a:prstGeom>
          <a:noFill/>
          <a:ln>
            <a:noFill/>
          </a:ln>
        </p:spPr>
        <p:txBody>
          <a:bodyPr anchorCtr="0" anchor="ctr" bIns="38075" lIns="76175" spcFirstLastPara="1" rIns="76175" wrap="square" tIns="38075">
            <a:noAutofit/>
          </a:bodyPr>
          <a:lstStyle/>
          <a:p>
            <a:pPr indent="0" lvl="0" marL="0" rtl="0" algn="ctr">
              <a:spcBef>
                <a:spcPts val="0"/>
              </a:spcBef>
              <a:spcAft>
                <a:spcPts val="0"/>
              </a:spcAft>
              <a:buClr>
                <a:schemeClr val="lt1"/>
              </a:buClr>
              <a:buSzPts val="4400"/>
              <a:buFont typeface="Calibri"/>
              <a:buNone/>
            </a:pPr>
            <a:r>
              <a:rPr lang="en"/>
              <a:t>BDP Data Broker</a:t>
            </a:r>
            <a:br>
              <a:rPr lang="en"/>
            </a:br>
            <a:r>
              <a:rPr lang="en"/>
              <a:t>Update</a:t>
            </a:r>
            <a:endParaRPr/>
          </a:p>
        </p:txBody>
      </p:sp>
      <p:sp>
        <p:nvSpPr>
          <p:cNvPr id="694" name="Google Shape;694;p115"/>
          <p:cNvSpPr txBox="1"/>
          <p:nvPr>
            <p:ph idx="1" type="subTitle"/>
          </p:nvPr>
        </p:nvSpPr>
        <p:spPr>
          <a:xfrm>
            <a:off x="1371600" y="3886200"/>
            <a:ext cx="6400800" cy="1752600"/>
          </a:xfrm>
          <a:prstGeom prst="rect">
            <a:avLst/>
          </a:prstGeom>
          <a:noFill/>
          <a:ln>
            <a:noFill/>
          </a:ln>
        </p:spPr>
        <p:txBody>
          <a:bodyPr anchorCtr="0" anchor="t" bIns="38075" lIns="76175" spcFirstLastPara="1" rIns="76175" wrap="square" tIns="38075">
            <a:noAutofit/>
          </a:bodyPr>
          <a:lstStyle/>
          <a:p>
            <a:pPr indent="0" lvl="0" marL="0" rtl="0" algn="ctr">
              <a:spcBef>
                <a:spcPts val="0"/>
              </a:spcBef>
              <a:spcAft>
                <a:spcPts val="0"/>
              </a:spcAft>
              <a:buClr>
                <a:srgbClr val="D8D8D8"/>
              </a:buClr>
              <a:buSzPts val="3200"/>
              <a:buNone/>
            </a:pPr>
            <a:r>
              <a:rPr lang="en">
                <a:solidFill>
                  <a:srgbClr val="D8D8D8"/>
                </a:solidFill>
              </a:rPr>
              <a:t>Jonathan Brannock and Otis Brown </a:t>
            </a:r>
            <a:endParaRPr>
              <a:solidFill>
                <a:srgbClr val="D8D8D8"/>
              </a:solidFill>
            </a:endParaRPr>
          </a:p>
          <a:p>
            <a:pPr indent="0" lvl="0" marL="0" rtl="0" algn="ctr">
              <a:spcBef>
                <a:spcPts val="640"/>
              </a:spcBef>
              <a:spcAft>
                <a:spcPts val="0"/>
              </a:spcAft>
              <a:buClr>
                <a:srgbClr val="D8D8D8"/>
              </a:buClr>
              <a:buSzPts val="3200"/>
              <a:buNone/>
            </a:pPr>
            <a:r>
              <a:rPr lang="en">
                <a:solidFill>
                  <a:srgbClr val="D8D8D8"/>
                </a:solidFill>
              </a:rPr>
              <a:t>CISESS / NCICS</a:t>
            </a:r>
            <a:endParaRPr>
              <a:solidFill>
                <a:srgbClr val="D8D8D8"/>
              </a:solidFill>
            </a:endParaRPr>
          </a:p>
          <a:p>
            <a:pPr indent="0" lvl="0" marL="0" rtl="0" algn="ctr">
              <a:spcBef>
                <a:spcPts val="640"/>
              </a:spcBef>
              <a:spcAft>
                <a:spcPts val="0"/>
              </a:spcAft>
              <a:buClr>
                <a:srgbClr val="D8D8D8"/>
              </a:buClr>
              <a:buSzPts val="3200"/>
              <a:buNone/>
            </a:pPr>
            <a:r>
              <a:rPr lang="en">
                <a:solidFill>
                  <a:srgbClr val="D8D8D8"/>
                </a:solidFill>
              </a:rPr>
              <a:t>NCSU</a:t>
            </a:r>
            <a:endParaRPr>
              <a:solidFill>
                <a:srgbClr val="D8D8D8"/>
              </a:solidFill>
            </a:endParaRPr>
          </a:p>
        </p:txBody>
      </p:sp>
      <p:sp>
        <p:nvSpPr>
          <p:cNvPr id="695" name="Google Shape;695;p115"/>
          <p:cNvSpPr txBox="1"/>
          <p:nvPr/>
        </p:nvSpPr>
        <p:spPr>
          <a:xfrm>
            <a:off x="9409953" y="4139453"/>
            <a:ext cx="153900" cy="307800"/>
          </a:xfrm>
          <a:prstGeom prst="rect">
            <a:avLst/>
          </a:prstGeom>
          <a:noFill/>
          <a:ln>
            <a:noFill/>
          </a:ln>
        </p:spPr>
        <p:txBody>
          <a:bodyPr anchorCtr="0" anchor="t" bIns="38075" lIns="76175" spcFirstLastPara="1" rIns="76175" wrap="square" tIns="38075">
            <a:noAutofit/>
          </a:bodyPr>
          <a:lstStyle/>
          <a:p>
            <a:pPr indent="0" lvl="0" marL="0" marR="0" rtl="0" algn="l">
              <a:spcBef>
                <a:spcPts val="0"/>
              </a:spcBef>
              <a:spcAft>
                <a:spcPts val="0"/>
              </a:spcAft>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116"/>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Broker Roles</a:t>
            </a:r>
            <a:endParaRPr/>
          </a:p>
        </p:txBody>
      </p:sp>
      <p:sp>
        <p:nvSpPr>
          <p:cNvPr id="701" name="Google Shape;701;p116"/>
          <p:cNvSpPr txBox="1"/>
          <p:nvPr>
            <p:ph idx="4294967295" type="body"/>
          </p:nvPr>
        </p:nvSpPr>
        <p:spPr>
          <a:xfrm>
            <a:off x="590550" y="1587500"/>
            <a:ext cx="8020200" cy="3365400"/>
          </a:xfrm>
          <a:prstGeom prst="rect">
            <a:avLst/>
          </a:prstGeom>
          <a:noFill/>
          <a:ln>
            <a:noFill/>
          </a:ln>
        </p:spPr>
        <p:txBody>
          <a:bodyPr anchorCtr="0" anchor="t" bIns="38075" lIns="76175" spcFirstLastPara="1" rIns="76175" wrap="square" tIns="38075">
            <a:noAutofit/>
          </a:bodyPr>
          <a:lstStyle/>
          <a:p>
            <a:pPr indent="-285738" lvl="0" marL="285738" marR="0" rtl="0" algn="l">
              <a:lnSpc>
                <a:spcPct val="9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Impedance matching with each side of the transfer, </a:t>
            </a:r>
            <a:r>
              <a:rPr b="0" i="1" lang="en" sz="2800" u="none" cap="none" strike="noStrike">
                <a:solidFill>
                  <a:schemeClr val="lt1"/>
                </a:solidFill>
                <a:latin typeface="Calibri"/>
                <a:ea typeface="Calibri"/>
                <a:cs typeface="Calibri"/>
                <a:sym typeface="Calibri"/>
              </a:rPr>
              <a:t>i.e., </a:t>
            </a:r>
            <a:r>
              <a:rPr b="0" i="0" lang="en" sz="2800" u="none" cap="none" strike="noStrike">
                <a:solidFill>
                  <a:schemeClr val="lt1"/>
                </a:solidFill>
                <a:latin typeface="Calibri"/>
                <a:ea typeface="Calibri"/>
                <a:cs typeface="Calibri"/>
                <a:sym typeface="Calibri"/>
              </a:rPr>
              <a:t>use appropriate protocols for each interaction</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Transfer data from NOAA to Cloud partners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Resolve operational problems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Ensure data integrity </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Certify Cloud partner holdings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Add new datasets</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7"/>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Broker Operations</a:t>
            </a:r>
            <a:endParaRPr/>
          </a:p>
        </p:txBody>
      </p:sp>
      <p:sp>
        <p:nvSpPr>
          <p:cNvPr id="707" name="Google Shape;707;p117"/>
          <p:cNvSpPr txBox="1"/>
          <p:nvPr>
            <p:ph idx="4294967295" type="body"/>
          </p:nvPr>
        </p:nvSpPr>
        <p:spPr>
          <a:xfrm>
            <a:off x="171450" y="1587500"/>
            <a:ext cx="8972400" cy="3555900"/>
          </a:xfrm>
          <a:prstGeom prst="rect">
            <a:avLst/>
          </a:prstGeom>
          <a:noFill/>
          <a:ln>
            <a:noFill/>
          </a:ln>
        </p:spPr>
        <p:txBody>
          <a:bodyPr anchorCtr="0" anchor="t" bIns="38075" lIns="76175" spcFirstLastPara="1" rIns="76175" wrap="square" tIns="38075">
            <a:noAutofit/>
          </a:bodyPr>
          <a:lstStyle/>
          <a:p>
            <a:pPr indent="-285738" lvl="0" marL="285738" marR="0" rtl="0" algn="l">
              <a:lnSpc>
                <a:spcPct val="9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Inform Cloud partners of source data outages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Resolve source and/or destination outages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Resolve transmission errors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Maintain 24/7 operations with minimal data loss</a:t>
            </a:r>
            <a:endParaRPr b="0" i="0" sz="2800" u="none" cap="none" strike="noStrike">
              <a:solidFill>
                <a:schemeClr val="lt1"/>
              </a:solidFill>
              <a:latin typeface="Calibri"/>
              <a:ea typeface="Calibri"/>
              <a:cs typeface="Calibri"/>
              <a:sym typeface="Calibri"/>
            </a:endParaRPr>
          </a:p>
          <a:p>
            <a:pPr indent="-285738" lvl="0" marL="285738" marR="0" rtl="0" algn="l">
              <a:lnSpc>
                <a:spcPct val="90000"/>
              </a:lnSpc>
              <a:spcBef>
                <a:spcPts val="100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Add new data sets as requested</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118"/>
          <p:cNvSpPr/>
          <p:nvPr/>
        </p:nvSpPr>
        <p:spPr>
          <a:xfrm>
            <a:off x="228600" y="1447800"/>
            <a:ext cx="8610600" cy="434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3" name="Google Shape;713;p118"/>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Currently Brokered Datasets – ~5TB / day</a:t>
            </a:r>
            <a:endParaRPr/>
          </a:p>
        </p:txBody>
      </p:sp>
      <p:graphicFrame>
        <p:nvGraphicFramePr>
          <p:cNvPr id="714" name="Google Shape;714;p118"/>
          <p:cNvGraphicFramePr/>
          <p:nvPr/>
        </p:nvGraphicFramePr>
        <p:xfrm>
          <a:off x="344094" y="1548651"/>
          <a:ext cx="3000000" cy="3000000"/>
        </p:xfrm>
        <a:graphic>
          <a:graphicData uri="http://schemas.openxmlformats.org/drawingml/2006/table">
            <a:tbl>
              <a:tblPr>
                <a:noFill/>
                <a:tableStyleId>{64F6E557-AF68-4E14-A3F7-8ECDA6F07550}</a:tableStyleId>
              </a:tblPr>
              <a:tblGrid>
                <a:gridCol w="2686600"/>
                <a:gridCol w="1652075"/>
                <a:gridCol w="2272750"/>
                <a:gridCol w="1755525"/>
              </a:tblGrid>
              <a:tr h="547200">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Dataset</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Size</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Cloud Provider(s)</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Source</a:t>
                      </a:r>
                      <a:endParaRPr b="1" sz="17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chemeClr val="dk1"/>
                        </a:buClr>
                        <a:buSzPts val="1100"/>
                        <a:buFont typeface="Arial"/>
                        <a:buNone/>
                      </a:pPr>
                      <a:r>
                        <a:rPr b="1" lang="en" sz="1500" u="none" cap="none" strike="noStrike">
                          <a:solidFill>
                            <a:schemeClr val="dk1"/>
                          </a:solidFill>
                          <a:latin typeface="Calibri"/>
                          <a:ea typeface="Calibri"/>
                          <a:cs typeface="Calibri"/>
                          <a:sym typeface="Calibri"/>
                        </a:rPr>
                        <a:t>GOES-16/17 ABI &amp; GLM</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 TB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 GCS, OCC</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NESDIS/ESPC</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GOES-15 GVAR</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~15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OCC</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NESDIS/ESPC</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NEXRAD L2</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~60 - 201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chemeClr val="dk1"/>
                        </a:buClr>
                        <a:buSzPts val="1100"/>
                        <a:buFont typeface="Arial"/>
                        <a:buNone/>
                      </a:pPr>
                      <a:r>
                        <a:rPr b="1" lang="en" sz="1500" u="none" cap="none" strike="noStrike">
                          <a:solidFill>
                            <a:schemeClr val="dk1"/>
                          </a:solidFill>
                          <a:latin typeface="Calibri"/>
                          <a:ea typeface="Calibri"/>
                          <a:cs typeface="Calibri"/>
                          <a:sym typeface="Calibri"/>
                        </a:rPr>
                        <a:t>AWS, GCS, OCC</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NESDIS/NCEI</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NEXRAD L3</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~20 - 60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chemeClr val="dk1"/>
                        </a:buClr>
                        <a:buSzPts val="1100"/>
                        <a:buFont typeface="Arial"/>
                        <a:buNone/>
                      </a:pPr>
                      <a:r>
                        <a:rPr b="1" lang="en" sz="1500" u="none" cap="none" strike="noStrike">
                          <a:solidFill>
                            <a:schemeClr val="dk1"/>
                          </a:solidFill>
                          <a:latin typeface="Calibri"/>
                          <a:ea typeface="Calibri"/>
                          <a:cs typeface="Calibri"/>
                          <a:sym typeface="Calibri"/>
                        </a:rPr>
                        <a:t>GCS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NESDIS/NCEI</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GHCN-D</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~30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chemeClr val="dk1"/>
                        </a:buClr>
                        <a:buSzPts val="1100"/>
                        <a:buFont typeface="Arial"/>
                        <a:buNone/>
                      </a:pPr>
                      <a:r>
                        <a:rPr b="1" lang="en" sz="1500" u="none" cap="none" strike="noStrike">
                          <a:solidFill>
                            <a:schemeClr val="dk1"/>
                          </a:solidFill>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chemeClr val="dk1"/>
                        </a:buClr>
                        <a:buSzPts val="1100"/>
                        <a:buFont typeface="Arial"/>
                        <a:buNone/>
                      </a:pPr>
                      <a:r>
                        <a:rPr b="1" lang="en" sz="1500" u="none" cap="none" strike="noStrike">
                          <a:solidFill>
                            <a:schemeClr val="dk1"/>
                          </a:solidFill>
                          <a:latin typeface="Calibri"/>
                          <a:ea typeface="Calibri"/>
                          <a:cs typeface="Calibri"/>
                          <a:sym typeface="Calibri"/>
                        </a:rPr>
                        <a:t>NESDIS/NCEI</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National Water Model</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~115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 GCS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NWS/NCO</a:t>
                      </a:r>
                      <a:endParaRPr b="1" sz="1500" u="none" cap="none" strike="noStrike">
                        <a:latin typeface="Calibri"/>
                        <a:ea typeface="Calibri"/>
                        <a:cs typeface="Calibri"/>
                        <a:sym typeface="Calibri"/>
                      </a:endParaRPr>
                    </a:p>
                  </a:txBody>
                  <a:tcPr marT="76200" marB="76200" marR="76200" marL="76200" anchor="ctr"/>
                </a:tc>
              </a:tr>
              <a:tr h="513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Ocean Forecast System</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~288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NWS/NCO</a:t>
                      </a:r>
                      <a:endParaRPr b="1" sz="1500" u="none" cap="none" strike="noStrike">
                        <a:latin typeface="Calibri"/>
                        <a:ea typeface="Calibri"/>
                        <a:cs typeface="Calibri"/>
                        <a:sym typeface="Calibri"/>
                      </a:endParaRPr>
                    </a:p>
                  </a:txBody>
                  <a:tcPr marT="76200" marB="76200" marR="76200" marL="76200" anchor="ct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119"/>
          <p:cNvSpPr/>
          <p:nvPr/>
        </p:nvSpPr>
        <p:spPr>
          <a:xfrm>
            <a:off x="228600" y="1447800"/>
            <a:ext cx="8763000" cy="4191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0" name="Google Shape;720;p119"/>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Brokered Datasets (Continued)</a:t>
            </a:r>
            <a:endParaRPr/>
          </a:p>
        </p:txBody>
      </p:sp>
      <p:graphicFrame>
        <p:nvGraphicFramePr>
          <p:cNvPr id="721" name="Google Shape;721;p119"/>
          <p:cNvGraphicFramePr/>
          <p:nvPr/>
        </p:nvGraphicFramePr>
        <p:xfrm>
          <a:off x="278743" y="1508501"/>
          <a:ext cx="3000000" cy="3000000"/>
        </p:xfrm>
        <a:graphic>
          <a:graphicData uri="http://schemas.openxmlformats.org/drawingml/2006/table">
            <a:tbl>
              <a:tblPr>
                <a:noFill/>
                <a:tableStyleId>{64F6E557-AF68-4E14-A3F7-8ECDA6F07550}</a:tableStyleId>
              </a:tblPr>
              <a:tblGrid>
                <a:gridCol w="2420800"/>
                <a:gridCol w="1749100"/>
                <a:gridCol w="2446350"/>
                <a:gridCol w="2033100"/>
              </a:tblGrid>
              <a:tr h="556575">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Dataset</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Size</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Cloud Provider(s)</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Source</a:t>
                      </a:r>
                      <a:endParaRPr b="1" sz="1700" u="none" cap="none" strike="noStrike">
                        <a:latin typeface="Calibri"/>
                        <a:ea typeface="Calibri"/>
                        <a:cs typeface="Calibri"/>
                        <a:sym typeface="Calibri"/>
                      </a:endParaRPr>
                    </a:p>
                  </a:txBody>
                  <a:tcPr marT="76200" marB="76200" marR="76200" marL="76200" anchor="ctr"/>
                </a:tc>
              </a:tr>
              <a:tr h="5110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NOAA-20 VIIRS DNB</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~60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NESDIS/ESPC</a:t>
                      </a:r>
                      <a:endParaRPr b="1" sz="1500" u="none" cap="none" strike="noStrike">
                        <a:latin typeface="Calibri"/>
                        <a:ea typeface="Calibri"/>
                        <a:cs typeface="Calibri"/>
                        <a:sym typeface="Calibri"/>
                      </a:endParaRPr>
                    </a:p>
                  </a:txBody>
                  <a:tcPr marT="76200" marB="76200" marR="76200" marL="76200" anchor="ctr"/>
                </a:tc>
              </a:tr>
              <a:tr h="556275">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Fire Products</a:t>
                      </a:r>
                      <a:endParaRPr b="1" i="0" sz="1500" u="none" cap="none" strike="noStrike">
                        <a:solidFill>
                          <a:srgbClr val="000000"/>
                        </a:solidFill>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~1.1 GB daily</a:t>
                      </a:r>
                      <a:endParaRPr sz="1500" u="none" cap="none" strike="noStrike"/>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AWS,GCS</a:t>
                      </a:r>
                      <a:endParaRPr b="1" i="0" sz="1500" u="none" cap="none" strike="noStrike">
                        <a:solidFill>
                          <a:srgbClr val="000000"/>
                        </a:solidFill>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NESDIS/ESPC</a:t>
                      </a:r>
                      <a:endParaRPr b="1" i="0" sz="1500" u="none" cap="none" strike="noStrike">
                        <a:solidFill>
                          <a:srgbClr val="000000"/>
                        </a:solidFill>
                        <a:latin typeface="Calibri"/>
                        <a:ea typeface="Calibri"/>
                        <a:cs typeface="Calibri"/>
                        <a:sym typeface="Calibri"/>
                      </a:endParaRPr>
                    </a:p>
                  </a:txBody>
                  <a:tcPr marT="76200" marB="76200" marR="76200" marL="76200" anchor="ctr"/>
                </a:tc>
              </a:tr>
              <a:tr h="5110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ISD</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~750 MB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NESDIS/NCEI</a:t>
                      </a:r>
                      <a:endParaRPr b="1" sz="1500" u="none" cap="none" strike="noStrike">
                        <a:latin typeface="Calibri"/>
                        <a:ea typeface="Calibri"/>
                        <a:cs typeface="Calibri"/>
                        <a:sym typeface="Calibri"/>
                      </a:endParaRPr>
                    </a:p>
                  </a:txBody>
                  <a:tcPr marT="76200" marB="76200" marR="76200" marL="76200" anchor="ctr"/>
                </a:tc>
              </a:tr>
              <a:tr h="396000">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Global Hourly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~20 GB daily</a:t>
                      </a:r>
                      <a:endParaRPr sz="1500" u="none" cap="none" strike="noStrike"/>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sz="1500" u="none" cap="none" strike="noStrike"/>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NESDIS/NCEI</a:t>
                      </a:r>
                      <a:endParaRPr sz="1500" u="none" cap="none" strike="noStrike"/>
                    </a:p>
                  </a:txBody>
                  <a:tcPr marT="76200" marB="76200" marR="76200" marL="76200" anchor="ctr"/>
                </a:tc>
              </a:tr>
              <a:tr h="5110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~950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NOS/CO-OPS</a:t>
                      </a:r>
                      <a:endParaRPr b="1" sz="1500" u="none" cap="none" strike="noStrike">
                        <a:latin typeface="Calibri"/>
                        <a:ea typeface="Calibri"/>
                        <a:cs typeface="Calibri"/>
                        <a:sym typeface="Calibri"/>
                      </a:endParaRPr>
                    </a:p>
                  </a:txBody>
                  <a:tcPr marT="76200" marB="76200" marR="76200" marL="76200" anchor="ctr"/>
                </a:tc>
              </a:tr>
              <a:tr h="5110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HRRR</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~920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AWS,GCS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NWS/NCO</a:t>
                      </a:r>
                      <a:endParaRPr b="1" sz="1500" u="none" cap="none" strike="noStrike">
                        <a:latin typeface="Calibri"/>
                        <a:ea typeface="Calibri"/>
                        <a:cs typeface="Calibri"/>
                        <a:sym typeface="Calibri"/>
                      </a:endParaRPr>
                    </a:p>
                  </a:txBody>
                  <a:tcPr marT="76200" marB="76200" marR="76200" marL="76200" anchor="ctr"/>
                </a:tc>
              </a:tr>
              <a:tr h="5110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CFS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~310 GB daily</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AWS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NWS/NCO</a:t>
                      </a:r>
                      <a:endParaRPr b="1" sz="1500" u="none" cap="none" strike="noStrike">
                        <a:latin typeface="Calibri"/>
                        <a:ea typeface="Calibri"/>
                        <a:cs typeface="Calibri"/>
                        <a:sym typeface="Calibri"/>
                      </a:endParaRPr>
                    </a:p>
                  </a:txBody>
                  <a:tcPr marT="76200" marB="76200" marR="76200" marL="76200" anchor="ct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120"/>
          <p:cNvSpPr/>
          <p:nvPr/>
        </p:nvSpPr>
        <p:spPr>
          <a:xfrm>
            <a:off x="228600" y="1447800"/>
            <a:ext cx="8382000" cy="365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7" name="Google Shape;727;p120"/>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Brokered Datasets Accession (Ranked)</a:t>
            </a:r>
            <a:endParaRPr/>
          </a:p>
        </p:txBody>
      </p:sp>
      <p:graphicFrame>
        <p:nvGraphicFramePr>
          <p:cNvPr id="728" name="Google Shape;728;p120"/>
          <p:cNvGraphicFramePr/>
          <p:nvPr/>
        </p:nvGraphicFramePr>
        <p:xfrm>
          <a:off x="278742" y="1508503"/>
          <a:ext cx="3000000" cy="3000000"/>
        </p:xfrm>
        <a:graphic>
          <a:graphicData uri="http://schemas.openxmlformats.org/drawingml/2006/table">
            <a:tbl>
              <a:tblPr>
                <a:noFill/>
                <a:tableStyleId>{64F6E557-AF68-4E14-A3F7-8ECDA6F07550}</a:tableStyleId>
              </a:tblPr>
              <a:tblGrid>
                <a:gridCol w="2385625"/>
                <a:gridCol w="1723700"/>
              </a:tblGrid>
              <a:tr h="416525">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Dataset</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Count</a:t>
                      </a:r>
                      <a:endParaRPr b="1" sz="17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GOES-16</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754,659,402</a:t>
                      </a:r>
                      <a:endParaRPr/>
                    </a:p>
                  </a:txBody>
                  <a:tcPr marT="7950" marB="0" marR="7950" marL="7950" anchor="b"/>
                </a:tc>
              </a:tr>
              <a:tr h="416300">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GOES-17</a:t>
                      </a:r>
                      <a:endParaRPr b="1" i="0" sz="1500" u="none" cap="none" strike="noStrike">
                        <a:solidFill>
                          <a:srgbClr val="000000"/>
                        </a:solidFill>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80,221,671</a:t>
                      </a:r>
                      <a:endParaRPr/>
                    </a:p>
                  </a:txBody>
                  <a:tcPr marT="7950" marB="0" marR="7950" marL="795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NWM (Archive)</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11,530,076</a:t>
                      </a:r>
                      <a:endParaRPr b="1" sz="1500" u="none" cap="none" strike="noStrike">
                        <a:latin typeface="Calibri"/>
                        <a:ea typeface="Calibri"/>
                        <a:cs typeface="Calibri"/>
                        <a:sym typeface="Calibri"/>
                      </a:endParaRPr>
                    </a:p>
                  </a:txBody>
                  <a:tcPr marT="76200" marB="76200" marR="76200" marL="76200" anchor="ctr"/>
                </a:tc>
              </a:tr>
              <a:tr h="3809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3,048,159</a:t>
                      </a:r>
                      <a:endParaRPr b="1" i="0" sz="1500" u="none" cap="none" strike="noStrike">
                        <a:solidFill>
                          <a:srgbClr val="000000"/>
                        </a:solidFill>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GHCNd</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1,116,821</a:t>
                      </a:r>
                      <a:endParaRPr b="1" sz="15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NWM</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136,287</a:t>
                      </a:r>
                      <a:endParaRPr b="1" sz="15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ISD</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114,879</a:t>
                      </a:r>
                      <a:endParaRPr b="1" sz="15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GEFS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63,598</a:t>
                      </a:r>
                      <a:endParaRPr b="1" sz="1500" u="none" cap="none" strike="noStrike">
                        <a:latin typeface="Calibri"/>
                        <a:ea typeface="Calibri"/>
                        <a:cs typeface="Calibri"/>
                        <a:sym typeface="Calibri"/>
                      </a:endParaRPr>
                    </a:p>
                  </a:txBody>
                  <a:tcPr marT="76200" marB="76200" marR="76200" marL="76200" anchor="ctr"/>
                </a:tc>
              </a:tr>
            </a:tbl>
          </a:graphicData>
        </a:graphic>
      </p:graphicFrame>
      <p:graphicFrame>
        <p:nvGraphicFramePr>
          <p:cNvPr id="729" name="Google Shape;729;p120"/>
          <p:cNvGraphicFramePr/>
          <p:nvPr/>
        </p:nvGraphicFramePr>
        <p:xfrm>
          <a:off x="4441715" y="1508503"/>
          <a:ext cx="3000000" cy="3000000"/>
        </p:xfrm>
        <a:graphic>
          <a:graphicData uri="http://schemas.openxmlformats.org/drawingml/2006/table">
            <a:tbl>
              <a:tblPr>
                <a:noFill/>
                <a:tableStyleId>{64F6E557-AF68-4E14-A3F7-8ECDA6F07550}</a:tableStyleId>
              </a:tblPr>
              <a:tblGrid>
                <a:gridCol w="2385625"/>
                <a:gridCol w="1723700"/>
              </a:tblGrid>
              <a:tr h="416525">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Dataset</a:t>
                      </a:r>
                      <a:endParaRPr b="1" sz="17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2000"/>
                        <a:buFont typeface="Arial"/>
                        <a:buNone/>
                      </a:pPr>
                      <a:r>
                        <a:rPr b="1" lang="en" sz="1700" u="none" cap="none" strike="noStrike">
                          <a:latin typeface="Calibri"/>
                          <a:ea typeface="Calibri"/>
                          <a:cs typeface="Calibri"/>
                          <a:sym typeface="Calibri"/>
                        </a:rPr>
                        <a:t>Bytes</a:t>
                      </a:r>
                      <a:endParaRPr b="1" sz="17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GOES-16</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3,163,532GB</a:t>
                      </a:r>
                      <a:endParaRPr/>
                    </a:p>
                  </a:txBody>
                  <a:tcPr marT="7950" marB="0" marR="7950" marL="7950" anchor="b"/>
                </a:tc>
              </a:tr>
              <a:tr h="416300">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GOES-17</a:t>
                      </a:r>
                      <a:endParaRPr b="1" i="0" sz="1500" u="none" cap="none" strike="noStrike">
                        <a:solidFill>
                          <a:srgbClr val="000000"/>
                        </a:solidFill>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584,946GB</a:t>
                      </a:r>
                      <a:endParaRPr/>
                    </a:p>
                  </a:txBody>
                  <a:tcPr marT="7950" marB="0" marR="7950" marL="795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NWM (Archive)</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142,768GB</a:t>
                      </a:r>
                      <a:endParaRPr b="1" sz="1500" u="none" cap="none" strike="noStrike">
                        <a:latin typeface="Calibri"/>
                        <a:ea typeface="Calibri"/>
                        <a:cs typeface="Calibri"/>
                        <a:sym typeface="Calibri"/>
                      </a:endParaRPr>
                    </a:p>
                  </a:txBody>
                  <a:tcPr marT="76200" marB="76200" marR="76200" marL="76200" anchor="ctr"/>
                </a:tc>
              </a:tr>
              <a:tr h="3809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GHCNd</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50,658GB</a:t>
                      </a:r>
                      <a:endParaRPr b="1" i="0" sz="1500" u="none" cap="none" strike="noStrike">
                        <a:solidFill>
                          <a:srgbClr val="000000"/>
                        </a:solidFill>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000000"/>
                          </a:solidFill>
                          <a:latin typeface="Calibri"/>
                          <a:ea typeface="Calibri"/>
                          <a:cs typeface="Calibri"/>
                          <a:sym typeface="Calibri"/>
                        </a:rPr>
                        <a:t>41.800GB</a:t>
                      </a:r>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GEFS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.377GB</a:t>
                      </a:r>
                      <a:endParaRPr b="1" sz="15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GFS(para)</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.297GB</a:t>
                      </a:r>
                      <a:endParaRPr b="1" sz="1500" u="none" cap="none" strike="noStrike">
                        <a:latin typeface="Calibri"/>
                        <a:ea typeface="Calibri"/>
                        <a:cs typeface="Calibri"/>
                        <a:sym typeface="Calibri"/>
                      </a:endParaRPr>
                    </a:p>
                  </a:txBody>
                  <a:tcPr marT="76200" marB="76200" marR="76200" marL="76200" anchor="ctr"/>
                </a:tc>
              </a:tr>
              <a:tr h="382475">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OFS</a:t>
                      </a:r>
                      <a:endParaRPr b="1" sz="1500" u="none" cap="none" strike="noStrike">
                        <a:latin typeface="Calibri"/>
                        <a:ea typeface="Calibri"/>
                        <a:cs typeface="Calibri"/>
                        <a:sym typeface="Calibri"/>
                      </a:endParaRPr>
                    </a:p>
                  </a:txBody>
                  <a:tcPr marT="76200" marB="76200" marR="76200" marL="76200" anchor="ctr"/>
                </a:tc>
                <a:tc>
                  <a:txBody>
                    <a:bodyPr/>
                    <a:lstStyle/>
                    <a:p>
                      <a:pPr indent="0" lvl="0" marL="0" marR="0" rtl="0" algn="ctr">
                        <a:lnSpc>
                          <a:spcPct val="100000"/>
                        </a:lnSpc>
                        <a:spcBef>
                          <a:spcPts val="0"/>
                        </a:spcBef>
                        <a:spcAft>
                          <a:spcPts val="0"/>
                        </a:spcAft>
                        <a:buClr>
                          <a:srgbClr val="000000"/>
                        </a:buClr>
                        <a:buSzPts val="1800"/>
                        <a:buFont typeface="Arial"/>
                        <a:buNone/>
                      </a:pPr>
                      <a:r>
                        <a:rPr b="1" lang="en" sz="1500" u="none" cap="none" strike="noStrike">
                          <a:latin typeface="Calibri"/>
                          <a:ea typeface="Calibri"/>
                          <a:cs typeface="Calibri"/>
                          <a:sym typeface="Calibri"/>
                        </a:rPr>
                        <a:t>.066GB</a:t>
                      </a:r>
                      <a:endParaRPr b="1" sz="1500" u="none" cap="none" strike="noStrike">
                        <a:latin typeface="Calibri"/>
                        <a:ea typeface="Calibri"/>
                        <a:cs typeface="Calibri"/>
                        <a:sym typeface="Calibri"/>
                      </a:endParaRPr>
                    </a:p>
                  </a:txBody>
                  <a:tcPr marT="76200" marB="76200" marR="76200" marL="76200" anchor="ctr"/>
                </a:tc>
              </a:tr>
            </a:tbl>
          </a:graphicData>
        </a:graphic>
      </p:graphicFrame>
      <p:sp>
        <p:nvSpPr>
          <p:cNvPr id="730" name="Google Shape;730;p120"/>
          <p:cNvSpPr txBox="1"/>
          <p:nvPr/>
        </p:nvSpPr>
        <p:spPr>
          <a:xfrm>
            <a:off x="278742" y="5349498"/>
            <a:ext cx="5283900" cy="3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1500" u="none" cap="none" strike="noStrike">
                <a:solidFill>
                  <a:schemeClr val="lt1"/>
                </a:solidFill>
                <a:latin typeface="Calibri"/>
                <a:ea typeface="Calibri"/>
                <a:cs typeface="Calibri"/>
                <a:sym typeface="Calibri"/>
              </a:rPr>
              <a:t>Statistics are for the total BDP period of record for each data set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121"/>
          <p:cNvSpPr/>
          <p:nvPr/>
        </p:nvSpPr>
        <p:spPr>
          <a:xfrm>
            <a:off x="472964" y="1676400"/>
            <a:ext cx="8366100" cy="3690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121"/>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Accession Rates</a:t>
            </a:r>
            <a:endParaRPr/>
          </a:p>
        </p:txBody>
      </p:sp>
      <p:pic>
        <p:nvPicPr>
          <p:cNvPr id="737" name="Google Shape;737;p121"/>
          <p:cNvPicPr preferRelativeResize="0"/>
          <p:nvPr/>
        </p:nvPicPr>
        <p:blipFill rotWithShape="1">
          <a:blip r:embed="rId3">
            <a:alphaModFix/>
          </a:blip>
          <a:srcRect b="0" l="0" r="0" t="0"/>
          <a:stretch/>
        </p:blipFill>
        <p:spPr>
          <a:xfrm>
            <a:off x="399394" y="1767417"/>
            <a:ext cx="8471400" cy="3728100"/>
          </a:xfrm>
          <a:prstGeom prst="rect">
            <a:avLst/>
          </a:prstGeom>
          <a:noFill/>
          <a:ln>
            <a:noFill/>
          </a:ln>
        </p:spPr>
      </p:pic>
      <p:sp>
        <p:nvSpPr>
          <p:cNvPr id="738" name="Google Shape;738;p121"/>
          <p:cNvSpPr txBox="1"/>
          <p:nvPr/>
        </p:nvSpPr>
        <p:spPr>
          <a:xfrm>
            <a:off x="472965" y="5367356"/>
            <a:ext cx="4479900" cy="3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chemeClr val="lt1"/>
                </a:solidFill>
                <a:latin typeface="Calibri"/>
                <a:ea typeface="Calibri"/>
                <a:cs typeface="Calibri"/>
                <a:sym typeface="Calibri"/>
              </a:rPr>
              <a:t>Statistics are for the BDP Brokered datasets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122"/>
          <p:cNvSpPr/>
          <p:nvPr/>
        </p:nvSpPr>
        <p:spPr>
          <a:xfrm>
            <a:off x="838200" y="1447800"/>
            <a:ext cx="7580700" cy="3657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122"/>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Accession Rates - Volume</a:t>
            </a:r>
            <a:endParaRPr/>
          </a:p>
        </p:txBody>
      </p:sp>
      <p:pic>
        <p:nvPicPr>
          <p:cNvPr id="745" name="Google Shape;745;p122"/>
          <p:cNvPicPr preferRelativeResize="0"/>
          <p:nvPr/>
        </p:nvPicPr>
        <p:blipFill rotWithShape="1">
          <a:blip r:embed="rId3">
            <a:alphaModFix/>
          </a:blip>
          <a:srcRect b="0" l="0" r="0" t="0"/>
          <a:stretch/>
        </p:blipFill>
        <p:spPr>
          <a:xfrm>
            <a:off x="725214" y="1640417"/>
            <a:ext cx="7735500" cy="3577200"/>
          </a:xfrm>
          <a:prstGeom prst="rect">
            <a:avLst/>
          </a:prstGeom>
          <a:noFill/>
          <a:ln>
            <a:noFill/>
          </a:ln>
        </p:spPr>
      </p:pic>
      <p:sp>
        <p:nvSpPr>
          <p:cNvPr id="746" name="Google Shape;746;p122"/>
          <p:cNvSpPr txBox="1"/>
          <p:nvPr/>
        </p:nvSpPr>
        <p:spPr>
          <a:xfrm>
            <a:off x="1009066" y="5217584"/>
            <a:ext cx="4841700" cy="3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chemeClr val="lt1"/>
                </a:solidFill>
                <a:latin typeface="Calibri"/>
                <a:ea typeface="Calibri"/>
                <a:cs typeface="Calibri"/>
                <a:sym typeface="Calibri"/>
              </a:rPr>
              <a:t>Trend is ~16.33 TB/Month increase (7/17 – 5/19)</a:t>
            </a:r>
            <a:endParaRPr/>
          </a:p>
        </p:txBody>
      </p:sp>
      <p:sp>
        <p:nvSpPr>
          <p:cNvPr id="747" name="Google Shape;747;p122"/>
          <p:cNvSpPr txBox="1"/>
          <p:nvPr/>
        </p:nvSpPr>
        <p:spPr>
          <a:xfrm>
            <a:off x="1005587" y="5464625"/>
            <a:ext cx="3400200" cy="3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500">
                <a:solidFill>
                  <a:schemeClr val="lt1"/>
                </a:solidFill>
                <a:latin typeface="Calibri"/>
                <a:ea typeface="Calibri"/>
                <a:cs typeface="Calibri"/>
                <a:sym typeface="Calibri"/>
              </a:rPr>
              <a:t>~900 TB of GOES-16/17 accessed in 6/19</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sp>
        <p:nvSpPr>
          <p:cNvPr id="752" name="Google Shape;752;p123"/>
          <p:cNvSpPr txBox="1"/>
          <p:nvPr>
            <p:ph idx="4294967295" type="title"/>
          </p:nvPr>
        </p:nvSpPr>
        <p:spPr>
          <a:xfrm>
            <a:off x="190500" y="762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BDP Terminology</a:t>
            </a:r>
            <a:endParaRPr/>
          </a:p>
        </p:txBody>
      </p:sp>
      <p:sp>
        <p:nvSpPr>
          <p:cNvPr id="753" name="Google Shape;753;p123"/>
          <p:cNvSpPr txBox="1"/>
          <p:nvPr>
            <p:ph idx="4294967295" type="body"/>
          </p:nvPr>
        </p:nvSpPr>
        <p:spPr>
          <a:xfrm>
            <a:off x="190500" y="1587500"/>
            <a:ext cx="8801100" cy="2400300"/>
          </a:xfrm>
          <a:prstGeom prst="rect">
            <a:avLst/>
          </a:prstGeom>
          <a:noFill/>
          <a:ln>
            <a:noFill/>
          </a:ln>
        </p:spPr>
        <p:txBody>
          <a:bodyPr anchorCtr="0" anchor="t" bIns="38075" lIns="76175" spcFirstLastPara="1" rIns="76175" wrap="square" tIns="38075">
            <a:noAutofit/>
          </a:bodyPr>
          <a:lstStyle/>
          <a:p>
            <a:pPr indent="-285738" lvl="0" marL="285738" marR="0" rtl="0" algn="l">
              <a:lnSpc>
                <a:spcPct val="90000"/>
              </a:lnSpc>
              <a:spcBef>
                <a:spcPts val="0"/>
              </a:spcBef>
              <a:spcAft>
                <a:spcPts val="0"/>
              </a:spcAft>
              <a:buClr>
                <a:schemeClr val="lt1"/>
              </a:buClr>
              <a:buSzPts val="2800"/>
              <a:buFont typeface="Arial"/>
              <a:buChar char="•"/>
            </a:pPr>
            <a:r>
              <a:rPr b="0" i="0" lang="en" sz="2800" u="none" cap="none" strike="noStrike">
                <a:solidFill>
                  <a:schemeClr val="lt1"/>
                </a:solidFill>
                <a:latin typeface="Calibri"/>
                <a:ea typeface="Calibri"/>
                <a:cs typeface="Calibri"/>
                <a:sym typeface="Calibri"/>
              </a:rPr>
              <a:t>BDP is “Big Data”</a:t>
            </a:r>
            <a:br>
              <a:rPr b="0" i="0" lang="en" sz="2800" u="none" cap="none" strike="noStrike">
                <a:solidFill>
                  <a:schemeClr val="lt1"/>
                </a:solidFill>
                <a:latin typeface="Calibri"/>
                <a:ea typeface="Calibri"/>
                <a:cs typeface="Calibri"/>
                <a:sym typeface="Calibri"/>
              </a:rPr>
            </a:br>
            <a:endParaRPr b="0" i="0" sz="2800" u="none" cap="none" strike="noStrike">
              <a:solidFill>
                <a:schemeClr val="lt1"/>
              </a:solidFill>
              <a:latin typeface="Calibri"/>
              <a:ea typeface="Calibri"/>
              <a:cs typeface="Calibri"/>
              <a:sym typeface="Calibri"/>
            </a:endParaRPr>
          </a:p>
          <a:p>
            <a:pPr indent="-285739" lvl="1" marL="666723" marR="0" rtl="0" algn="l">
              <a:lnSpc>
                <a:spcPct val="90000"/>
              </a:lnSpc>
              <a:spcBef>
                <a:spcPts val="0"/>
              </a:spcBef>
              <a:spcAft>
                <a:spcPts val="0"/>
              </a:spcAft>
              <a:buClr>
                <a:schemeClr val="lt1"/>
              </a:buClr>
              <a:buSzPts val="3200"/>
              <a:buFont typeface="Arial"/>
              <a:buChar char="•"/>
            </a:pPr>
            <a:r>
              <a:rPr b="0" i="0" lang="en" sz="2000" u="none" cap="none" strike="noStrike">
                <a:solidFill>
                  <a:schemeClr val="lt1"/>
                </a:solidFill>
                <a:latin typeface="Calibri"/>
                <a:ea typeface="Calibri"/>
                <a:cs typeface="Calibri"/>
                <a:sym typeface="Calibri"/>
              </a:rPr>
              <a:t>Volume – 	TB per day</a:t>
            </a:r>
            <a:br>
              <a:rPr b="0" i="0" lang="en" sz="2000" u="none" cap="none" strike="noStrike">
                <a:solidFill>
                  <a:schemeClr val="lt1"/>
                </a:solidFill>
                <a:latin typeface="Calibri"/>
                <a:ea typeface="Calibri"/>
                <a:cs typeface="Calibri"/>
                <a:sym typeface="Calibri"/>
              </a:rPr>
            </a:br>
            <a:endParaRPr b="0" i="0" sz="2000" u="none" cap="none" strike="noStrike">
              <a:solidFill>
                <a:schemeClr val="lt1"/>
              </a:solidFill>
              <a:latin typeface="Calibri"/>
              <a:ea typeface="Calibri"/>
              <a:cs typeface="Calibri"/>
              <a:sym typeface="Calibri"/>
            </a:endParaRPr>
          </a:p>
          <a:p>
            <a:pPr indent="-285739" lvl="1" marL="666723" marR="0" rtl="0" algn="l">
              <a:lnSpc>
                <a:spcPct val="90000"/>
              </a:lnSpc>
              <a:spcBef>
                <a:spcPts val="0"/>
              </a:spcBef>
              <a:spcAft>
                <a:spcPts val="0"/>
              </a:spcAft>
              <a:buClr>
                <a:schemeClr val="lt1"/>
              </a:buClr>
              <a:buSzPts val="3200"/>
              <a:buFont typeface="Arial"/>
              <a:buChar char="•"/>
            </a:pPr>
            <a:r>
              <a:rPr b="0" i="0" lang="en" sz="2000" u="none" cap="none" strike="noStrike">
                <a:solidFill>
                  <a:schemeClr val="lt1"/>
                </a:solidFill>
                <a:latin typeface="Calibri"/>
                <a:ea typeface="Calibri"/>
                <a:cs typeface="Calibri"/>
                <a:sym typeface="Calibri"/>
              </a:rPr>
              <a:t>Variety – 	NOAA environmental observations and model products</a:t>
            </a:r>
            <a:br>
              <a:rPr b="0" i="0" lang="en" sz="2000" u="none" cap="none" strike="noStrike">
                <a:solidFill>
                  <a:schemeClr val="lt1"/>
                </a:solidFill>
                <a:latin typeface="Calibri"/>
                <a:ea typeface="Calibri"/>
                <a:cs typeface="Calibri"/>
                <a:sym typeface="Calibri"/>
              </a:rPr>
            </a:br>
            <a:endParaRPr b="0" i="0" sz="2000" u="none" cap="none" strike="noStrike">
              <a:solidFill>
                <a:schemeClr val="lt1"/>
              </a:solidFill>
              <a:latin typeface="Calibri"/>
              <a:ea typeface="Calibri"/>
              <a:cs typeface="Calibri"/>
              <a:sym typeface="Calibri"/>
            </a:endParaRPr>
          </a:p>
          <a:p>
            <a:pPr indent="-285739" lvl="1" marL="666723" marR="0" rtl="0" algn="l">
              <a:lnSpc>
                <a:spcPct val="90000"/>
              </a:lnSpc>
              <a:spcBef>
                <a:spcPts val="0"/>
              </a:spcBef>
              <a:spcAft>
                <a:spcPts val="0"/>
              </a:spcAft>
              <a:buClr>
                <a:schemeClr val="lt1"/>
              </a:buClr>
              <a:buSzPts val="3200"/>
              <a:buFont typeface="Arial"/>
              <a:buChar char="•"/>
            </a:pPr>
            <a:r>
              <a:rPr b="0" i="0" lang="en" sz="2000" u="none" cap="none" strike="noStrike">
                <a:solidFill>
                  <a:schemeClr val="lt1"/>
                </a:solidFill>
                <a:latin typeface="Calibri"/>
                <a:ea typeface="Calibri"/>
                <a:cs typeface="Calibri"/>
                <a:sym typeface="Calibri"/>
              </a:rPr>
              <a:t>Velocity – 	Minimal latencies, in near-real time (secs – mins)</a:t>
            </a:r>
            <a:endParaRPr/>
          </a:p>
          <a:p>
            <a:pPr indent="-82539" lvl="1" marL="666723" marR="0" rtl="0" algn="l">
              <a:lnSpc>
                <a:spcPct val="90000"/>
              </a:lnSpc>
              <a:spcBef>
                <a:spcPts val="0"/>
              </a:spcBef>
              <a:spcAft>
                <a:spcPts val="0"/>
              </a:spcAft>
              <a:buClr>
                <a:schemeClr val="lt1"/>
              </a:buClr>
              <a:buSzPts val="32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124"/>
          <p:cNvSpPr/>
          <p:nvPr/>
        </p:nvSpPr>
        <p:spPr>
          <a:xfrm>
            <a:off x="457200" y="1447800"/>
            <a:ext cx="8458200" cy="4221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24"/>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GOES-16 Data Statistics [AWS]</a:t>
            </a:r>
            <a:endParaRPr/>
          </a:p>
        </p:txBody>
      </p:sp>
      <p:pic>
        <p:nvPicPr>
          <p:cNvPr id="760" name="Google Shape;760;p124"/>
          <p:cNvPicPr preferRelativeResize="0"/>
          <p:nvPr/>
        </p:nvPicPr>
        <p:blipFill rotWithShape="1">
          <a:blip r:embed="rId3">
            <a:alphaModFix/>
          </a:blip>
          <a:srcRect b="0" l="0" r="0" t="0"/>
          <a:stretch/>
        </p:blipFill>
        <p:spPr>
          <a:xfrm>
            <a:off x="385379" y="1543707"/>
            <a:ext cx="8587200" cy="422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89"/>
          <p:cNvSpPr txBox="1"/>
          <p:nvPr>
            <p:ph type="title"/>
          </p:nvPr>
        </p:nvSpPr>
        <p:spPr>
          <a:xfrm>
            <a:off x="98250" y="21800"/>
            <a:ext cx="8826600" cy="80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1800"/>
              <a:buFont typeface="Roboto"/>
              <a:buNone/>
            </a:pPr>
            <a:r>
              <a:t/>
            </a:r>
            <a:endParaRPr b="0" i="0" sz="1800" u="none" cap="none" strike="noStrike">
              <a:solidFill>
                <a:schemeClr val="lt1"/>
              </a:solidFill>
              <a:latin typeface="Roboto"/>
              <a:ea typeface="Roboto"/>
              <a:cs typeface="Roboto"/>
              <a:sym typeface="Roboto"/>
            </a:endParaRPr>
          </a:p>
        </p:txBody>
      </p:sp>
      <p:pic>
        <p:nvPicPr>
          <p:cNvPr id="417" name="Google Shape;417;p89"/>
          <p:cNvPicPr preferRelativeResize="0"/>
          <p:nvPr/>
        </p:nvPicPr>
        <p:blipFill rotWithShape="1">
          <a:blip r:embed="rId3">
            <a:alphaModFix/>
          </a:blip>
          <a:srcRect b="0" l="0" r="0" t="0"/>
          <a:stretch/>
        </p:blipFill>
        <p:spPr>
          <a:xfrm>
            <a:off x="0" y="-59300"/>
            <a:ext cx="9143999" cy="3384677"/>
          </a:xfrm>
          <a:prstGeom prst="rect">
            <a:avLst/>
          </a:prstGeom>
          <a:noFill/>
          <a:ln>
            <a:noFill/>
          </a:ln>
        </p:spPr>
      </p:pic>
      <p:sp>
        <p:nvSpPr>
          <p:cNvPr id="418" name="Google Shape;418;p89"/>
          <p:cNvSpPr txBox="1"/>
          <p:nvPr/>
        </p:nvSpPr>
        <p:spPr>
          <a:xfrm>
            <a:off x="782350" y="3717525"/>
            <a:ext cx="3029400" cy="69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89"/>
          <p:cNvSpPr txBox="1"/>
          <p:nvPr/>
        </p:nvSpPr>
        <p:spPr>
          <a:xfrm>
            <a:off x="250" y="3548175"/>
            <a:ext cx="9144000" cy="5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B2644"/>
                </a:solidFill>
                <a:latin typeface="Arial"/>
                <a:ea typeface="Arial"/>
                <a:cs typeface="Arial"/>
                <a:sym typeface="Arial"/>
              </a:rPr>
              <a:t>Our Mission</a:t>
            </a:r>
            <a:endParaRPr b="1" i="0" sz="3000" u="none" cap="none" strike="noStrike">
              <a:solidFill>
                <a:srgbClr val="0B2644"/>
              </a:solidFill>
              <a:latin typeface="Arial"/>
              <a:ea typeface="Arial"/>
              <a:cs typeface="Arial"/>
              <a:sym typeface="Arial"/>
            </a:endParaRPr>
          </a:p>
        </p:txBody>
      </p:sp>
      <p:sp>
        <p:nvSpPr>
          <p:cNvPr id="420" name="Google Shape;420;p89"/>
          <p:cNvSpPr txBox="1"/>
          <p:nvPr/>
        </p:nvSpPr>
        <p:spPr>
          <a:xfrm>
            <a:off x="250" y="4269350"/>
            <a:ext cx="9143700" cy="149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B2644"/>
                </a:solidFill>
                <a:latin typeface="Arial"/>
                <a:ea typeface="Arial"/>
                <a:cs typeface="Arial"/>
                <a:sym typeface="Arial"/>
              </a:rPr>
              <a:t>To understand and predict changes in climate, weather, oceans, and coasts, to </a:t>
            </a:r>
            <a:r>
              <a:rPr b="1" i="1" lang="en" sz="2400" u="none" cap="none" strike="noStrike">
                <a:solidFill>
                  <a:srgbClr val="0B2644"/>
                </a:solidFill>
                <a:latin typeface="Arial"/>
                <a:ea typeface="Arial"/>
                <a:cs typeface="Arial"/>
                <a:sym typeface="Arial"/>
              </a:rPr>
              <a:t>share that knowledge and information</a:t>
            </a:r>
            <a:r>
              <a:rPr b="0" i="0" lang="en" sz="2400" u="none" cap="none" strike="noStrike">
                <a:solidFill>
                  <a:srgbClr val="0B2644"/>
                </a:solidFill>
                <a:latin typeface="Arial"/>
                <a:ea typeface="Arial"/>
                <a:cs typeface="Arial"/>
                <a:sym typeface="Arial"/>
              </a:rPr>
              <a:t> with others, and to conserve and manage coastal and marine ecosystems and resources.</a:t>
            </a:r>
            <a:endParaRPr b="0" i="0" sz="2400" u="none" cap="none" strike="noStrike">
              <a:solidFill>
                <a:srgbClr val="0B2644"/>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125"/>
          <p:cNvSpPr/>
          <p:nvPr/>
        </p:nvSpPr>
        <p:spPr>
          <a:xfrm>
            <a:off x="437930" y="1622534"/>
            <a:ext cx="8268000" cy="401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125"/>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GOES-17 Data Statistics [AWS]</a:t>
            </a:r>
            <a:endParaRPr/>
          </a:p>
        </p:txBody>
      </p:sp>
      <p:pic>
        <p:nvPicPr>
          <p:cNvPr id="767" name="Google Shape;767;p125"/>
          <p:cNvPicPr preferRelativeResize="0"/>
          <p:nvPr/>
        </p:nvPicPr>
        <p:blipFill rotWithShape="1">
          <a:blip r:embed="rId3">
            <a:alphaModFix/>
          </a:blip>
          <a:srcRect b="0" l="0" r="0" t="0"/>
          <a:stretch/>
        </p:blipFill>
        <p:spPr>
          <a:xfrm>
            <a:off x="437931" y="1622534"/>
            <a:ext cx="8198100" cy="4107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126"/>
          <p:cNvSpPr/>
          <p:nvPr/>
        </p:nvSpPr>
        <p:spPr>
          <a:xfrm>
            <a:off x="381000" y="1600200"/>
            <a:ext cx="8458200" cy="4060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126"/>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u="sng">
                <a:solidFill>
                  <a:schemeClr val="hlink"/>
                </a:solidFill>
                <a:hlinkClick r:id="rId3"/>
              </a:rPr>
              <a:t>GOES-16/17 Data Statistics [AWS]</a:t>
            </a:r>
            <a:endParaRPr/>
          </a:p>
        </p:txBody>
      </p:sp>
      <p:pic>
        <p:nvPicPr>
          <p:cNvPr id="774" name="Google Shape;774;p126"/>
          <p:cNvPicPr preferRelativeResize="0"/>
          <p:nvPr/>
        </p:nvPicPr>
        <p:blipFill rotWithShape="1">
          <a:blip r:embed="rId4">
            <a:alphaModFix/>
          </a:blip>
          <a:srcRect b="0" l="0" r="0" t="0"/>
          <a:stretch/>
        </p:blipFill>
        <p:spPr>
          <a:xfrm>
            <a:off x="314398" y="1652460"/>
            <a:ext cx="8515200" cy="4060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127"/>
          <p:cNvSpPr/>
          <p:nvPr/>
        </p:nvSpPr>
        <p:spPr>
          <a:xfrm>
            <a:off x="228599" y="1552466"/>
            <a:ext cx="8679000" cy="416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0" name="Google Shape;780;p127"/>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GOES-16/17 Data Statistics [AWS]</a:t>
            </a:r>
            <a:endParaRPr/>
          </a:p>
        </p:txBody>
      </p:sp>
      <p:pic>
        <p:nvPicPr>
          <p:cNvPr id="781" name="Google Shape;781;p127"/>
          <p:cNvPicPr preferRelativeResize="0"/>
          <p:nvPr/>
        </p:nvPicPr>
        <p:blipFill rotWithShape="1">
          <a:blip r:embed="rId3">
            <a:alphaModFix/>
          </a:blip>
          <a:srcRect b="0" l="0" r="0" t="0"/>
          <a:stretch/>
        </p:blipFill>
        <p:spPr>
          <a:xfrm>
            <a:off x="236483" y="1552466"/>
            <a:ext cx="8691600" cy="4169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128"/>
          <p:cNvSpPr/>
          <p:nvPr/>
        </p:nvSpPr>
        <p:spPr>
          <a:xfrm>
            <a:off x="228600" y="1295400"/>
            <a:ext cx="8610600" cy="381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128"/>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GOES-16/17 Access Statistics [AWS]</a:t>
            </a:r>
            <a:endParaRPr/>
          </a:p>
        </p:txBody>
      </p:sp>
      <p:sp>
        <p:nvSpPr>
          <p:cNvPr id="788" name="Google Shape;788;p128"/>
          <p:cNvSpPr txBox="1"/>
          <p:nvPr/>
        </p:nvSpPr>
        <p:spPr>
          <a:xfrm>
            <a:off x="519561" y="5270650"/>
            <a:ext cx="8091000" cy="596700"/>
          </a:xfrm>
          <a:prstGeom prst="rect">
            <a:avLst/>
          </a:prstGeom>
          <a:noFill/>
          <a:ln>
            <a:noFill/>
          </a:ln>
        </p:spPr>
        <p:txBody>
          <a:bodyPr anchorCtr="0" anchor="t" bIns="76175" lIns="76175" spcFirstLastPara="1" rIns="76175" wrap="square" tIns="76175">
            <a:noAutofit/>
          </a:bodyPr>
          <a:lstStyle/>
          <a:p>
            <a:pPr indent="0" lvl="0" marL="0" marR="0" rtl="0" algn="l">
              <a:spcBef>
                <a:spcPts val="0"/>
              </a:spcBef>
              <a:spcAft>
                <a:spcPts val="0"/>
              </a:spcAft>
              <a:buNone/>
            </a:pPr>
            <a:r>
              <a:rPr lang="en" sz="1500">
                <a:solidFill>
                  <a:schemeClr val="lt1"/>
                </a:solidFill>
                <a:latin typeface="Calibri"/>
                <a:ea typeface="Calibri"/>
                <a:cs typeface="Calibri"/>
                <a:sym typeface="Calibri"/>
              </a:rPr>
              <a:t>Age is the time from observation. Average frequencies are: ~50%, ~18%, ~8% and ~24%, respectively.</a:t>
            </a:r>
            <a:endParaRPr sz="1500">
              <a:solidFill>
                <a:schemeClr val="lt1"/>
              </a:solidFill>
              <a:latin typeface="Calibri"/>
              <a:ea typeface="Calibri"/>
              <a:cs typeface="Calibri"/>
              <a:sym typeface="Calibri"/>
            </a:endParaRPr>
          </a:p>
        </p:txBody>
      </p:sp>
      <p:pic>
        <p:nvPicPr>
          <p:cNvPr id="789" name="Google Shape;789;p128"/>
          <p:cNvPicPr preferRelativeResize="0"/>
          <p:nvPr/>
        </p:nvPicPr>
        <p:blipFill rotWithShape="1">
          <a:blip r:embed="rId3">
            <a:alphaModFix/>
          </a:blip>
          <a:srcRect b="0" l="0" r="0" t="0"/>
          <a:stretch/>
        </p:blipFill>
        <p:spPr>
          <a:xfrm>
            <a:off x="127000" y="1329267"/>
            <a:ext cx="8801100" cy="3856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129"/>
          <p:cNvSpPr txBox="1"/>
          <p:nvPr>
            <p:ph idx="4294967295" type="title"/>
          </p:nvPr>
        </p:nvSpPr>
        <p:spPr>
          <a:xfrm>
            <a:off x="1905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GOES-16 Access Locations [AWS]</a:t>
            </a:r>
            <a:endParaRPr/>
          </a:p>
        </p:txBody>
      </p:sp>
      <p:pic>
        <p:nvPicPr>
          <p:cNvPr id="795" name="Google Shape;795;p129"/>
          <p:cNvPicPr preferRelativeResize="0"/>
          <p:nvPr/>
        </p:nvPicPr>
        <p:blipFill rotWithShape="1">
          <a:blip r:embed="rId3">
            <a:alphaModFix/>
          </a:blip>
          <a:srcRect b="0" l="0" r="0" t="0"/>
          <a:stretch/>
        </p:blipFill>
        <p:spPr>
          <a:xfrm>
            <a:off x="958103" y="1412178"/>
            <a:ext cx="7524409" cy="439807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sp>
        <p:nvSpPr>
          <p:cNvPr id="800" name="Google Shape;800;p130"/>
          <p:cNvSpPr txBox="1"/>
          <p:nvPr>
            <p:ph idx="4294967295" type="title"/>
          </p:nvPr>
        </p:nvSpPr>
        <p:spPr>
          <a:xfrm>
            <a:off x="152400" y="152400"/>
            <a:ext cx="8801100" cy="597000"/>
          </a:xfrm>
          <a:prstGeom prst="rect">
            <a:avLst/>
          </a:prstGeom>
          <a:noFill/>
          <a:ln>
            <a:noFill/>
          </a:ln>
        </p:spPr>
        <p:txBody>
          <a:bodyPr anchorCtr="0" anchor="ctr" bIns="38075" lIns="76175" spcFirstLastPara="1" rIns="76175" wrap="square" tIns="38075">
            <a:noAutofit/>
          </a:bodyPr>
          <a:lstStyle/>
          <a:p>
            <a:pPr indent="0" lvl="0" marL="0" rtl="0" algn="ctr">
              <a:lnSpc>
                <a:spcPct val="90000"/>
              </a:lnSpc>
              <a:spcBef>
                <a:spcPts val="0"/>
              </a:spcBef>
              <a:spcAft>
                <a:spcPts val="0"/>
              </a:spcAft>
              <a:buClr>
                <a:schemeClr val="lt1"/>
              </a:buClr>
              <a:buSzPts val="3959"/>
              <a:buFont typeface="Calibri"/>
              <a:buNone/>
            </a:pPr>
            <a:r>
              <a:rPr lang="en" sz="3299"/>
              <a:t>GHCNd Access Locations [AWS]</a:t>
            </a:r>
            <a:endParaRPr/>
          </a:p>
        </p:txBody>
      </p:sp>
      <p:pic>
        <p:nvPicPr>
          <p:cNvPr id="801" name="Google Shape;801;p130"/>
          <p:cNvPicPr preferRelativeResize="0"/>
          <p:nvPr/>
        </p:nvPicPr>
        <p:blipFill rotWithShape="1">
          <a:blip r:embed="rId3">
            <a:alphaModFix/>
          </a:blip>
          <a:srcRect b="0" l="0" r="0" t="0"/>
          <a:stretch/>
        </p:blipFill>
        <p:spPr>
          <a:xfrm>
            <a:off x="978272" y="1435537"/>
            <a:ext cx="7479929" cy="437206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131"/>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lang="en" sz="4800"/>
              <a:t>Data on Cloud Platforms</a:t>
            </a:r>
            <a:endParaRPr sz="4800"/>
          </a:p>
          <a:p>
            <a:pPr indent="0" lvl="0" marL="0" marR="0" rtl="0" algn="ctr">
              <a:lnSpc>
                <a:spcPct val="100000"/>
              </a:lnSpc>
              <a:spcBef>
                <a:spcPts val="0"/>
              </a:spcBef>
              <a:spcAft>
                <a:spcPts val="0"/>
              </a:spcAft>
              <a:buClr>
                <a:srgbClr val="FFFFFF"/>
              </a:buClr>
              <a:buSzPts val="3200"/>
              <a:buFont typeface="Helvetica Neue"/>
              <a:buNone/>
            </a:pPr>
            <a:r>
              <a:rPr lang="en" sz="4800"/>
              <a:t>STI/R2O Use Cases</a:t>
            </a:r>
            <a:endParaRPr sz="4800"/>
          </a:p>
          <a:p>
            <a:pPr indent="0" lvl="0" marL="0" marR="0" rtl="0" algn="ctr">
              <a:lnSpc>
                <a:spcPct val="100000"/>
              </a:lnSpc>
              <a:spcBef>
                <a:spcPts val="0"/>
              </a:spcBef>
              <a:spcAft>
                <a:spcPts val="0"/>
              </a:spcAft>
              <a:buClr>
                <a:srgbClr val="FFFFFF"/>
              </a:buClr>
              <a:buSzPts val="3200"/>
              <a:buFont typeface="Helvetica Neue"/>
              <a:buNone/>
            </a:pPr>
            <a:r>
              <a:t/>
            </a:r>
            <a:endParaRPr sz="4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132"/>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lang="en" sz="4800"/>
              <a:t>AWS GHCN-D Blog Post</a:t>
            </a:r>
            <a:endParaRPr sz="4800"/>
          </a:p>
          <a:p>
            <a:pPr indent="0" lvl="0" marL="0" marR="0" rtl="0" algn="ctr">
              <a:lnSpc>
                <a:spcPct val="100000"/>
              </a:lnSpc>
              <a:spcBef>
                <a:spcPts val="0"/>
              </a:spcBef>
              <a:spcAft>
                <a:spcPts val="0"/>
              </a:spcAft>
              <a:buClr>
                <a:srgbClr val="FFFFFF"/>
              </a:buClr>
              <a:buSzPts val="3200"/>
              <a:buFont typeface="Helvetica Neue"/>
              <a:buNone/>
            </a:pPr>
            <a:r>
              <a:t/>
            </a:r>
            <a:endParaRPr sz="4800"/>
          </a:p>
        </p:txBody>
      </p:sp>
      <p:sp>
        <p:nvSpPr>
          <p:cNvPr id="812" name="Google Shape;812;p132"/>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13" name="Google Shape;813;p132">
            <a:hlinkClick r:id="rId3"/>
          </p:cNvPr>
          <p:cNvPicPr preferRelativeResize="0"/>
          <p:nvPr/>
        </p:nvPicPr>
        <p:blipFill>
          <a:blip r:embed="rId4">
            <a:alphaModFix/>
          </a:blip>
          <a:stretch>
            <a:fillRect/>
          </a:stretch>
        </p:blipFill>
        <p:spPr>
          <a:xfrm>
            <a:off x="267725" y="1370975"/>
            <a:ext cx="8773300" cy="53531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133"/>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lang="en" sz="4800"/>
              <a:t>ESIP Presentation</a:t>
            </a:r>
            <a:endParaRPr sz="4800"/>
          </a:p>
        </p:txBody>
      </p:sp>
      <p:pic>
        <p:nvPicPr>
          <p:cNvPr id="819" name="Google Shape;819;p133">
            <a:hlinkClick r:id="rId3"/>
          </p:cNvPr>
          <p:cNvPicPr preferRelativeResize="0"/>
          <p:nvPr/>
        </p:nvPicPr>
        <p:blipFill>
          <a:blip r:embed="rId4">
            <a:alphaModFix/>
          </a:blip>
          <a:stretch>
            <a:fillRect/>
          </a:stretch>
        </p:blipFill>
        <p:spPr>
          <a:xfrm>
            <a:off x="154450" y="1767025"/>
            <a:ext cx="8907175" cy="5029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sp>
        <p:nvSpPr>
          <p:cNvPr id="824" name="Google Shape;824;p134"/>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lang="en" sz="4800"/>
              <a:t>Results/Successes/Issues</a:t>
            </a:r>
            <a:endParaRPr sz="4800"/>
          </a:p>
          <a:p>
            <a:pPr indent="0" lvl="0" marL="0" marR="0" rtl="0" algn="ctr">
              <a:lnSpc>
                <a:spcPct val="100000"/>
              </a:lnSpc>
              <a:spcBef>
                <a:spcPts val="0"/>
              </a:spcBef>
              <a:spcAft>
                <a:spcPts val="0"/>
              </a:spcAft>
              <a:buClr>
                <a:srgbClr val="FFFFFF"/>
              </a:buClr>
              <a:buSzPts val="3200"/>
              <a:buFont typeface="Helvetica Neue"/>
              <a:buNone/>
            </a:pPr>
            <a:r>
              <a:rPr lang="en" sz="4800"/>
              <a:t>Future?</a:t>
            </a:r>
            <a:endParaRPr sz="4800"/>
          </a:p>
          <a:p>
            <a:pPr indent="0" lvl="0" marL="0" marR="0" rtl="0" algn="ctr">
              <a:lnSpc>
                <a:spcPct val="100000"/>
              </a:lnSpc>
              <a:spcBef>
                <a:spcPts val="0"/>
              </a:spcBef>
              <a:spcAft>
                <a:spcPts val="0"/>
              </a:spcAft>
              <a:buClr>
                <a:srgbClr val="FFFFFF"/>
              </a:buClr>
              <a:buSzPts val="3200"/>
              <a:buFont typeface="Helvetica Neue"/>
              <a:buNone/>
            </a:pPr>
            <a:r>
              <a:t/>
            </a:r>
            <a:endParaRPr sz="4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90"/>
          <p:cNvSpPr/>
          <p:nvPr/>
        </p:nvSpPr>
        <p:spPr>
          <a:xfrm>
            <a:off x="0" y="124282"/>
            <a:ext cx="5558100" cy="13956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250"/>
              <a:buFont typeface="Helvetica Neue"/>
              <a:buNone/>
            </a:pPr>
            <a:r>
              <a:rPr b="0" i="0" lang="en" sz="5000" u="sng" cap="none" strike="noStrike">
                <a:solidFill>
                  <a:schemeClr val="hlink"/>
                </a:solidFill>
                <a:latin typeface="Arial"/>
                <a:ea typeface="Arial"/>
                <a:cs typeface="Arial"/>
                <a:sym typeface="Arial"/>
                <a:hlinkClick r:id="rId3"/>
              </a:rPr>
              <a:t>BDP Basics</a:t>
            </a:r>
            <a:endParaRPr b="0" i="0" sz="1400" u="none" cap="none" strike="noStrike">
              <a:solidFill>
                <a:srgbClr val="000000"/>
              </a:solidFill>
              <a:latin typeface="Arial"/>
              <a:ea typeface="Arial"/>
              <a:cs typeface="Arial"/>
              <a:sym typeface="Arial"/>
            </a:endParaRPr>
          </a:p>
        </p:txBody>
      </p:sp>
      <p:sp>
        <p:nvSpPr>
          <p:cNvPr id="426" name="Google Shape;426;p90"/>
          <p:cNvSpPr/>
          <p:nvPr/>
        </p:nvSpPr>
        <p:spPr>
          <a:xfrm>
            <a:off x="384231" y="1652550"/>
            <a:ext cx="8510400" cy="5055600"/>
          </a:xfrm>
          <a:prstGeom prst="rect">
            <a:avLst/>
          </a:prstGeom>
          <a:noFill/>
          <a:ln>
            <a:noFill/>
          </a:ln>
        </p:spPr>
        <p:txBody>
          <a:bodyPr anchorCtr="0" anchor="t" bIns="0" lIns="0" spcFirstLastPara="1" rIns="0" wrap="square" tIns="0">
            <a:noAutofit/>
          </a:bodyPr>
          <a:lstStyle/>
          <a:p>
            <a:pPr indent="0" lvl="0" marL="16131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a:p>
            <a:pPr indent="-161310" lvl="0" marL="161310" marR="0" rtl="0" algn="l">
              <a:lnSpc>
                <a:spcPct val="100000"/>
              </a:lnSpc>
              <a:spcBef>
                <a:spcPts val="0"/>
              </a:spcBef>
              <a:spcAft>
                <a:spcPts val="0"/>
              </a:spcAft>
              <a:buClr>
                <a:srgbClr val="FFFFFF"/>
              </a:buClr>
              <a:buSzPts val="2400"/>
              <a:buFont typeface="Arial"/>
              <a:buChar char="•"/>
            </a:pPr>
            <a:r>
              <a:rPr b="0" i="0" lang="en" sz="2400" u="none" cap="none" strike="noStrike">
                <a:solidFill>
                  <a:srgbClr val="FFFFFF"/>
                </a:solidFill>
                <a:latin typeface="Arial"/>
                <a:ea typeface="Arial"/>
                <a:cs typeface="Arial"/>
                <a:sym typeface="Arial"/>
              </a:rPr>
              <a:t>Cooperative Research and Development Agreements</a:t>
            </a:r>
            <a:endParaRPr b="0" i="0" sz="1400" u="none" cap="none" strike="noStrike">
              <a:solidFill>
                <a:srgbClr val="000000"/>
              </a:solidFill>
              <a:latin typeface="Arial"/>
              <a:ea typeface="Arial"/>
              <a:cs typeface="Arial"/>
              <a:sym typeface="Arial"/>
            </a:endParaRPr>
          </a:p>
          <a:p>
            <a:pPr indent="-342900" lvl="1" marL="915987" marR="0" rtl="0" algn="l">
              <a:lnSpc>
                <a:spcPct val="100000"/>
              </a:lnSpc>
              <a:spcBef>
                <a:spcPts val="0"/>
              </a:spcBef>
              <a:spcAft>
                <a:spcPts val="0"/>
              </a:spcAft>
              <a:buClr>
                <a:srgbClr val="FFFFFF"/>
              </a:buClr>
              <a:buSzPts val="2400"/>
              <a:buFont typeface="Noto Sans Symbols"/>
              <a:buChar char="▪"/>
            </a:pPr>
            <a:r>
              <a:rPr b="0" i="0" lang="en" sz="2400" u="none" cap="none" strike="noStrike">
                <a:solidFill>
                  <a:srgbClr val="FFFFFF"/>
                </a:solidFill>
                <a:latin typeface="Arial"/>
                <a:ea typeface="Arial"/>
                <a:cs typeface="Arial"/>
                <a:sym typeface="Arial"/>
              </a:rPr>
              <a:t>5 separate, but identical, 4-year agreements</a:t>
            </a:r>
            <a:endParaRPr b="0" i="0" sz="1400" u="none" cap="none" strike="noStrike">
              <a:solidFill>
                <a:srgbClr val="000000"/>
              </a:solidFill>
              <a:latin typeface="Arial"/>
              <a:ea typeface="Arial"/>
              <a:cs typeface="Arial"/>
              <a:sym typeface="Arial"/>
            </a:endParaRPr>
          </a:p>
          <a:p>
            <a:pPr indent="-533400" lvl="1" marL="914400" marR="0" rtl="0" algn="l">
              <a:lnSpc>
                <a:spcPct val="100000"/>
              </a:lnSpc>
              <a:spcBef>
                <a:spcPts val="0"/>
              </a:spcBef>
              <a:spcAft>
                <a:spcPts val="0"/>
              </a:spcAft>
              <a:buClr>
                <a:srgbClr val="FFFFFF"/>
              </a:buClr>
              <a:buSzPts val="2400"/>
              <a:buFont typeface="Arial"/>
              <a:buNone/>
            </a:pPr>
            <a:r>
              <a:t/>
            </a:r>
            <a:endParaRPr b="0" i="0" sz="2400" u="none" cap="none" strike="noStrike">
              <a:solidFill>
                <a:srgbClr val="FFFFFF"/>
              </a:solidFill>
              <a:latin typeface="Arial"/>
              <a:ea typeface="Arial"/>
              <a:cs typeface="Arial"/>
              <a:sym typeface="Arial"/>
            </a:endParaRPr>
          </a:p>
          <a:p>
            <a:pPr indent="-287337" lvl="0" marL="287337" marR="0" rtl="0" algn="l">
              <a:lnSpc>
                <a:spcPct val="100000"/>
              </a:lnSpc>
              <a:spcBef>
                <a:spcPts val="0"/>
              </a:spcBef>
              <a:spcAft>
                <a:spcPts val="0"/>
              </a:spcAft>
              <a:buClr>
                <a:srgbClr val="FFFFFF"/>
              </a:buClr>
              <a:buSzPts val="2400"/>
              <a:buFont typeface="Arial"/>
              <a:buChar char="•"/>
            </a:pPr>
            <a:r>
              <a:rPr b="0" i="0" lang="en" sz="2400" u="none" cap="none" strike="noStrike">
                <a:solidFill>
                  <a:srgbClr val="FFFFFF"/>
                </a:solidFill>
                <a:latin typeface="Arial"/>
                <a:ea typeface="Arial"/>
                <a:cs typeface="Arial"/>
                <a:sym typeface="Arial"/>
              </a:rPr>
              <a:t>Industry provides access to NOAA’s open data to all</a:t>
            </a:r>
            <a:endParaRPr b="0" i="0" sz="14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chemeClr val="lt1"/>
              </a:buClr>
              <a:buSzPts val="2400"/>
              <a:buFont typeface="Noto Sans Symbols"/>
              <a:buChar char="▪"/>
            </a:pPr>
            <a:r>
              <a:rPr b="0" i="0" lang="en" sz="2400" u="none" cap="none" strike="noStrike">
                <a:solidFill>
                  <a:schemeClr val="lt1"/>
                </a:solidFill>
                <a:latin typeface="Arial"/>
                <a:ea typeface="Arial"/>
                <a:cs typeface="Arial"/>
                <a:sym typeface="Arial"/>
              </a:rPr>
              <a:t>Data remain open, are not to be sold</a:t>
            </a:r>
            <a:endParaRPr b="0" i="0" sz="1400" u="none" cap="none" strike="noStrike">
              <a:solidFill>
                <a:schemeClr val="lt1"/>
              </a:solidFill>
              <a:latin typeface="Arial"/>
              <a:ea typeface="Arial"/>
              <a:cs typeface="Arial"/>
              <a:sym typeface="Arial"/>
            </a:endParaRPr>
          </a:p>
          <a:p>
            <a:pPr indent="-342900" lvl="1" marL="914400" marR="0" rtl="0" algn="l">
              <a:lnSpc>
                <a:spcPct val="100000"/>
              </a:lnSpc>
              <a:spcBef>
                <a:spcPts val="0"/>
              </a:spcBef>
              <a:spcAft>
                <a:spcPts val="0"/>
              </a:spcAft>
              <a:buClr>
                <a:schemeClr val="lt1"/>
              </a:buClr>
              <a:buSzPts val="2400"/>
              <a:buFont typeface="Noto Sans Symbols"/>
              <a:buChar char="▪"/>
            </a:pPr>
            <a:r>
              <a:rPr b="0" i="0" lang="en" sz="2400" u="none" cap="none" strike="noStrike">
                <a:solidFill>
                  <a:schemeClr val="lt1"/>
                </a:solidFill>
                <a:latin typeface="Arial"/>
                <a:ea typeface="Arial"/>
                <a:cs typeface="Arial"/>
                <a:sym typeface="Arial"/>
              </a:rPr>
              <a:t>Collaborators monetize services based on data</a:t>
            </a:r>
            <a:endParaRPr b="0" i="0" sz="1400" u="none" cap="none" strike="noStrike">
              <a:solidFill>
                <a:schemeClr val="lt1"/>
              </a:solidFill>
              <a:latin typeface="Arial"/>
              <a:ea typeface="Arial"/>
              <a:cs typeface="Arial"/>
              <a:sym typeface="Arial"/>
            </a:endParaRPr>
          </a:p>
          <a:p>
            <a:pPr indent="-342900" lvl="1" marL="914400" marR="0" rtl="0" algn="l">
              <a:lnSpc>
                <a:spcPct val="100000"/>
              </a:lnSpc>
              <a:spcBef>
                <a:spcPts val="0"/>
              </a:spcBef>
              <a:spcAft>
                <a:spcPts val="0"/>
              </a:spcAft>
              <a:buClr>
                <a:srgbClr val="FFFFFF"/>
              </a:buClr>
              <a:buSzPts val="2400"/>
              <a:buFont typeface="Noto Sans Symbols"/>
              <a:buChar char="▪"/>
            </a:pPr>
            <a:r>
              <a:rPr b="0" i="0" lang="en" sz="2400" u="none" cap="none" strike="noStrike">
                <a:solidFill>
                  <a:schemeClr val="lt1"/>
                </a:solidFill>
                <a:latin typeface="Arial"/>
                <a:ea typeface="Arial"/>
                <a:cs typeface="Arial"/>
                <a:sym typeface="Arial"/>
              </a:rPr>
              <a:t>NOAA provide</a:t>
            </a:r>
            <a:r>
              <a:rPr b="0" i="0" lang="en" sz="2400" u="none" cap="none" strike="noStrike">
                <a:solidFill>
                  <a:srgbClr val="FFFFFF"/>
                </a:solidFill>
                <a:latin typeface="Arial"/>
                <a:ea typeface="Arial"/>
                <a:cs typeface="Arial"/>
                <a:sym typeface="Arial"/>
              </a:rPr>
              <a:t>s data and expertise</a:t>
            </a:r>
            <a:br>
              <a:rPr b="0" i="0" lang="en" sz="2400" u="none" cap="none" strike="noStrike">
                <a:solidFill>
                  <a:srgbClr val="FFFFFF"/>
                </a:solidFill>
                <a:latin typeface="Arial"/>
                <a:ea typeface="Arial"/>
                <a:cs typeface="Arial"/>
                <a:sym typeface="Arial"/>
              </a:rPr>
            </a:br>
            <a:endParaRPr b="0" i="0" sz="2400" u="none" cap="none" strike="noStrike">
              <a:solidFill>
                <a:srgbClr val="FFFFFF"/>
              </a:solidFill>
              <a:latin typeface="Arial"/>
              <a:ea typeface="Arial"/>
              <a:cs typeface="Arial"/>
              <a:sym typeface="Arial"/>
            </a:endParaRPr>
          </a:p>
          <a:p>
            <a:pPr indent="-161310" lvl="0" marL="161310" marR="0" rtl="0" algn="l">
              <a:lnSpc>
                <a:spcPct val="100000"/>
              </a:lnSpc>
              <a:spcBef>
                <a:spcPts val="0"/>
              </a:spcBef>
              <a:spcAft>
                <a:spcPts val="0"/>
              </a:spcAft>
              <a:buClr>
                <a:srgbClr val="FFFFFF"/>
              </a:buClr>
              <a:buSzPts val="2400"/>
              <a:buFont typeface="Arial"/>
              <a:buChar char="•"/>
            </a:pPr>
            <a:r>
              <a:rPr b="0" i="0" lang="en" sz="2400" u="none" cap="none" strike="noStrike">
                <a:solidFill>
                  <a:srgbClr val="FFFFFF"/>
                </a:solidFill>
                <a:latin typeface="Arial"/>
                <a:ea typeface="Arial"/>
                <a:cs typeface="Arial"/>
                <a:sym typeface="Arial"/>
              </a:rPr>
              <a:t>Combines 3 powerful resources based on NOAA’s open data:</a:t>
            </a:r>
            <a:endParaRPr b="0" i="0" sz="1400" u="none" cap="none" strike="noStrike">
              <a:solidFill>
                <a:srgbClr val="000000"/>
              </a:solidFill>
              <a:latin typeface="Arial"/>
              <a:ea typeface="Arial"/>
              <a:cs typeface="Arial"/>
              <a:sym typeface="Arial"/>
            </a:endParaRPr>
          </a:p>
          <a:p>
            <a:pPr indent="-457200" lvl="1" marL="990600" marR="0" rtl="0" algn="l">
              <a:lnSpc>
                <a:spcPct val="100000"/>
              </a:lnSpc>
              <a:spcBef>
                <a:spcPts val="0"/>
              </a:spcBef>
              <a:spcAft>
                <a:spcPts val="0"/>
              </a:spcAft>
              <a:buClr>
                <a:srgbClr val="FFFFFF"/>
              </a:buClr>
              <a:buSzPts val="2400"/>
              <a:buFont typeface="Arial"/>
              <a:buAutoNum type="arabicPeriod"/>
            </a:pPr>
            <a:r>
              <a:rPr b="0" i="0" lang="en" sz="2400" u="none" cap="none" strike="noStrike">
                <a:solidFill>
                  <a:srgbClr val="FFFFFF"/>
                </a:solidFill>
                <a:latin typeface="Arial"/>
                <a:ea typeface="Arial"/>
                <a:cs typeface="Arial"/>
                <a:sym typeface="Arial"/>
              </a:rPr>
              <a:t>NOAA’s science and subject matter expertise</a:t>
            </a:r>
            <a:endParaRPr b="0" i="0" sz="1400" u="none" cap="none" strike="noStrike">
              <a:solidFill>
                <a:srgbClr val="000000"/>
              </a:solidFill>
              <a:latin typeface="Arial"/>
              <a:ea typeface="Arial"/>
              <a:cs typeface="Arial"/>
              <a:sym typeface="Arial"/>
            </a:endParaRPr>
          </a:p>
          <a:p>
            <a:pPr indent="-457200" lvl="1" marL="990600" marR="0" rtl="0" algn="l">
              <a:lnSpc>
                <a:spcPct val="100000"/>
              </a:lnSpc>
              <a:spcBef>
                <a:spcPts val="0"/>
              </a:spcBef>
              <a:spcAft>
                <a:spcPts val="0"/>
              </a:spcAft>
              <a:buClr>
                <a:srgbClr val="FFFFFF"/>
              </a:buClr>
              <a:buSzPts val="2400"/>
              <a:buFont typeface="Arial"/>
              <a:buAutoNum type="arabicPeriod"/>
            </a:pPr>
            <a:r>
              <a:rPr b="0" i="0" lang="en" sz="2400" u="none" cap="none" strike="noStrike">
                <a:solidFill>
                  <a:srgbClr val="FFFFFF"/>
                </a:solidFill>
                <a:latin typeface="Arial"/>
                <a:ea typeface="Arial"/>
                <a:cs typeface="Arial"/>
                <a:sym typeface="Arial"/>
              </a:rPr>
              <a:t>Industry’s data storage and access expertise</a:t>
            </a:r>
            <a:endParaRPr b="0" i="0" sz="1400" u="none" cap="none" strike="noStrike">
              <a:solidFill>
                <a:srgbClr val="000000"/>
              </a:solidFill>
              <a:latin typeface="Arial"/>
              <a:ea typeface="Arial"/>
              <a:cs typeface="Arial"/>
              <a:sym typeface="Arial"/>
            </a:endParaRPr>
          </a:p>
          <a:p>
            <a:pPr indent="-457200" lvl="1" marL="990600" marR="0" rtl="0" algn="l">
              <a:lnSpc>
                <a:spcPct val="100000"/>
              </a:lnSpc>
              <a:spcBef>
                <a:spcPts val="0"/>
              </a:spcBef>
              <a:spcAft>
                <a:spcPts val="0"/>
              </a:spcAft>
              <a:buClr>
                <a:srgbClr val="FFFFFF"/>
              </a:buClr>
              <a:buSzPts val="2400"/>
              <a:buFont typeface="Arial"/>
              <a:buAutoNum type="arabicPeriod"/>
            </a:pPr>
            <a:r>
              <a:rPr b="0" i="0" lang="en" sz="2400" u="none" cap="none" strike="noStrike">
                <a:solidFill>
                  <a:srgbClr val="FFFFFF"/>
                </a:solidFill>
                <a:latin typeface="Arial"/>
                <a:ea typeface="Arial"/>
                <a:cs typeface="Arial"/>
                <a:sym typeface="Arial"/>
              </a:rPr>
              <a:t>Cloud's scalable and on-demand processing capability</a:t>
            </a:r>
            <a:endParaRPr b="0" i="0" sz="14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grpSp>
        <p:nvGrpSpPr>
          <p:cNvPr id="427" name="Google Shape;427;p90"/>
          <p:cNvGrpSpPr/>
          <p:nvPr/>
        </p:nvGrpSpPr>
        <p:grpSpPr>
          <a:xfrm>
            <a:off x="5557932" y="124283"/>
            <a:ext cx="2880426" cy="1395464"/>
            <a:chOff x="5571461" y="-1"/>
            <a:chExt cx="3572400" cy="1658700"/>
          </a:xfrm>
        </p:grpSpPr>
        <p:sp>
          <p:nvSpPr>
            <p:cNvPr id="428" name="Google Shape;428;p90"/>
            <p:cNvSpPr/>
            <p:nvPr/>
          </p:nvSpPr>
          <p:spPr>
            <a:xfrm>
              <a:off x="5571461" y="-1"/>
              <a:ext cx="3572400" cy="1658700"/>
            </a:xfrm>
            <a:prstGeom prst="rect">
              <a:avLst/>
            </a:prstGeom>
            <a:solidFill>
              <a:schemeClr val="l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9" name="Google Shape;429;p90"/>
            <p:cNvPicPr preferRelativeResize="0"/>
            <p:nvPr/>
          </p:nvPicPr>
          <p:blipFill rotWithShape="1">
            <a:blip r:embed="rId4">
              <a:alphaModFix/>
            </a:blip>
            <a:srcRect b="0" l="0" r="0" t="0"/>
            <a:stretch/>
          </p:blipFill>
          <p:spPr>
            <a:xfrm>
              <a:off x="6182424" y="166733"/>
              <a:ext cx="1326599" cy="558300"/>
            </a:xfrm>
            <a:prstGeom prst="rect">
              <a:avLst/>
            </a:prstGeom>
            <a:noFill/>
            <a:ln>
              <a:noFill/>
            </a:ln>
          </p:spPr>
        </p:pic>
        <p:pic>
          <p:nvPicPr>
            <p:cNvPr id="430" name="Google Shape;430;p90"/>
            <p:cNvPicPr preferRelativeResize="0"/>
            <p:nvPr/>
          </p:nvPicPr>
          <p:blipFill rotWithShape="1">
            <a:blip r:embed="rId5">
              <a:alphaModFix/>
            </a:blip>
            <a:srcRect b="0" l="0" r="0" t="0"/>
            <a:stretch/>
          </p:blipFill>
          <p:spPr>
            <a:xfrm>
              <a:off x="7020531" y="1046550"/>
              <a:ext cx="1163400" cy="532800"/>
            </a:xfrm>
            <a:prstGeom prst="rect">
              <a:avLst/>
            </a:prstGeom>
            <a:noFill/>
            <a:ln>
              <a:noFill/>
            </a:ln>
          </p:spPr>
        </p:pic>
        <p:pic>
          <p:nvPicPr>
            <p:cNvPr id="431" name="Google Shape;431;p90"/>
            <p:cNvPicPr preferRelativeResize="0"/>
            <p:nvPr/>
          </p:nvPicPr>
          <p:blipFill rotWithShape="1">
            <a:blip r:embed="rId6">
              <a:alphaModFix/>
            </a:blip>
            <a:srcRect b="0" l="0" r="0" t="0"/>
            <a:stretch/>
          </p:blipFill>
          <p:spPr>
            <a:xfrm>
              <a:off x="8183931" y="1119750"/>
              <a:ext cx="710700" cy="275700"/>
            </a:xfrm>
            <a:prstGeom prst="rect">
              <a:avLst/>
            </a:prstGeom>
            <a:noFill/>
            <a:ln>
              <a:noFill/>
            </a:ln>
          </p:spPr>
        </p:pic>
        <p:pic>
          <p:nvPicPr>
            <p:cNvPr descr="C:\Users\shane.glass\Pictures\Logos\Microsoft_logo.png" id="432" name="Google Shape;432;p90"/>
            <p:cNvPicPr preferRelativeResize="0"/>
            <p:nvPr/>
          </p:nvPicPr>
          <p:blipFill rotWithShape="1">
            <a:blip r:embed="rId7">
              <a:alphaModFix/>
            </a:blip>
            <a:srcRect b="0" l="0" r="0" t="0"/>
            <a:stretch/>
          </p:blipFill>
          <p:spPr>
            <a:xfrm>
              <a:off x="5646531" y="1119750"/>
              <a:ext cx="1326600" cy="274500"/>
            </a:xfrm>
            <a:prstGeom prst="rect">
              <a:avLst/>
            </a:prstGeom>
            <a:noFill/>
            <a:ln>
              <a:noFill/>
            </a:ln>
          </p:spPr>
        </p:pic>
        <p:pic>
          <p:nvPicPr>
            <p:cNvPr descr="https://media.licdn.com/mpr/mpr/shrink_200_200/AAEAAQAAAAAAAAmBAAAAJGUxMDJkNWUzLTZhMTMtNDk2Mi1iNmFkLTNlMjE5MzFiYzE5Ng.png" id="433" name="Google Shape;433;p90"/>
            <p:cNvPicPr preferRelativeResize="0"/>
            <p:nvPr/>
          </p:nvPicPr>
          <p:blipFill rotWithShape="1">
            <a:blip r:embed="rId8">
              <a:alphaModFix/>
            </a:blip>
            <a:srcRect b="27163" l="0" r="0" t="26984"/>
            <a:stretch/>
          </p:blipFill>
          <p:spPr>
            <a:xfrm>
              <a:off x="7835177" y="285749"/>
              <a:ext cx="806700" cy="358500"/>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135"/>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 sz="4800" u="none" cap="none" strike="noStrike">
                <a:solidFill>
                  <a:srgbClr val="FFFFFF"/>
                </a:solidFill>
                <a:latin typeface="Roboto"/>
                <a:ea typeface="Roboto"/>
                <a:cs typeface="Roboto"/>
                <a:sym typeface="Roboto"/>
              </a:rPr>
              <a:t>Big Data Project </a:t>
            </a:r>
            <a:r>
              <a:rPr lang="en" sz="4800">
                <a:solidFill>
                  <a:srgbClr val="CC4125"/>
                </a:solidFill>
              </a:rPr>
              <a:t>Results</a:t>
            </a:r>
            <a:endParaRPr b="0" i="0" sz="4800" u="none" cap="none" strike="noStrike">
              <a:solidFill>
                <a:srgbClr val="CC4125"/>
              </a:solidFill>
              <a:latin typeface="Roboto"/>
              <a:ea typeface="Roboto"/>
              <a:cs typeface="Roboto"/>
              <a:sym typeface="Roboto"/>
            </a:endParaRPr>
          </a:p>
        </p:txBody>
      </p:sp>
      <p:sp>
        <p:nvSpPr>
          <p:cNvPr id="830" name="Google Shape;830;p135"/>
          <p:cNvSpPr/>
          <p:nvPr/>
        </p:nvSpPr>
        <p:spPr>
          <a:xfrm>
            <a:off x="215550" y="2563175"/>
            <a:ext cx="8712900" cy="4066800"/>
          </a:xfrm>
          <a:prstGeom prst="rect">
            <a:avLst/>
          </a:prstGeom>
          <a:noFill/>
          <a:ln>
            <a:noFill/>
          </a:ln>
        </p:spPr>
        <p:txBody>
          <a:bodyPr anchorCtr="0" anchor="ctr" bIns="91400" lIns="91400" spcFirstLastPara="1" rIns="91400" wrap="square" tIns="91400">
            <a:noAutofit/>
          </a:bodyPr>
          <a:lstStyle/>
          <a:p>
            <a:pPr indent="0" lvl="0" marL="0" marR="0" rtl="0" algn="l">
              <a:lnSpc>
                <a:spcPct val="115000"/>
              </a:lnSpc>
              <a:spcBef>
                <a:spcPts val="0"/>
              </a:spcBef>
              <a:spcAft>
                <a:spcPts val="0"/>
              </a:spcAft>
              <a:buClr>
                <a:srgbClr val="000000"/>
              </a:buClr>
              <a:buSzPts val="1100"/>
              <a:buFont typeface="Arial"/>
              <a:buNone/>
            </a:pPr>
            <a:r>
              <a:rPr b="1" i="0" lang="en" sz="2000" u="none" cap="none" strike="noStrike">
                <a:solidFill>
                  <a:srgbClr val="0C5ADB"/>
                </a:solidFill>
                <a:latin typeface="Arial"/>
                <a:ea typeface="Arial"/>
                <a:cs typeface="Arial"/>
                <a:sym typeface="Arial"/>
              </a:rPr>
              <a:t>Technical Proof-of-Concept proven successful</a:t>
            </a:r>
            <a:endParaRPr b="1" i="0" sz="2000" u="none" cap="none" strike="noStrike">
              <a:solidFill>
                <a:srgbClr val="0C5ADB"/>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Over 70 datasets are being served now via Collaborator services</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Higher levels of service, increased volumes, new users</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Lessons-learned documented; Collecting User stories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en" sz="2000" u="none" cap="none" strike="noStrike">
                <a:solidFill>
                  <a:srgbClr val="0C5ADB"/>
                </a:solidFill>
                <a:latin typeface="Arial"/>
                <a:ea typeface="Arial"/>
                <a:cs typeface="Arial"/>
                <a:sym typeface="Arial"/>
              </a:rPr>
              <a:t>Key Points</a:t>
            </a:r>
            <a:endParaRPr b="0" i="0" sz="1800" u="none" cap="none" strike="noStrike">
              <a:solidFill>
                <a:srgbClr val="0C5ADB"/>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A Partnership based on NOAA public data access can work</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Expertise is the scarce, valuable commodity in the relationship</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NOAA must own data security &amp; quality to secure value &amp; brand</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en" sz="2000" u="none" cap="none" strike="noStrike">
                <a:solidFill>
                  <a:srgbClr val="0C5ADB"/>
                </a:solidFill>
                <a:latin typeface="Arial"/>
                <a:ea typeface="Arial"/>
                <a:cs typeface="Arial"/>
                <a:sym typeface="Arial"/>
              </a:rPr>
              <a:t>Opportunities that the Partnership aspect may provide</a:t>
            </a:r>
            <a:endParaRPr b="1" i="0" sz="2000" u="none" cap="none" strike="noStrike">
              <a:solidFill>
                <a:srgbClr val="0C5ADB"/>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Grow &amp; defend NOAA budgets with new advocates for NOAA data</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Cost savings in data access infrastructure</a:t>
            </a:r>
            <a:endParaRPr b="0" i="0" sz="1800" u="none" cap="none" strike="noStrike">
              <a:solidFill>
                <a:srgbClr val="000000"/>
              </a:solidFill>
              <a:latin typeface="Arial"/>
              <a:ea typeface="Arial"/>
              <a:cs typeface="Arial"/>
              <a:sym typeface="Arial"/>
            </a:endParaRPr>
          </a:p>
          <a:p>
            <a:pPr indent="-247650" lvl="1" marL="742950" marR="0" rtl="0" algn="l">
              <a:lnSpc>
                <a:spcPct val="115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Enhanced scale and reliability of services for NOAA data consumers</a:t>
            </a:r>
            <a:endParaRPr b="0" i="0" sz="2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36"/>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 sz="4800" u="none" cap="none" strike="noStrike">
                <a:solidFill>
                  <a:srgbClr val="FFFFFF"/>
                </a:solidFill>
                <a:latin typeface="Roboto"/>
                <a:ea typeface="Roboto"/>
                <a:cs typeface="Roboto"/>
                <a:sym typeface="Roboto"/>
              </a:rPr>
              <a:t>Big Data Project </a:t>
            </a:r>
            <a:endParaRPr b="0" i="0" sz="48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3200"/>
              <a:buFont typeface="Helvetica Neue"/>
              <a:buNone/>
            </a:pPr>
            <a:r>
              <a:rPr lang="en" sz="4800">
                <a:solidFill>
                  <a:srgbClr val="CC4125"/>
                </a:solidFill>
              </a:rPr>
              <a:t>Detailed </a:t>
            </a:r>
            <a:r>
              <a:rPr b="0" i="0" lang="en" sz="4800" u="none" cap="none" strike="noStrike">
                <a:solidFill>
                  <a:srgbClr val="CC4125"/>
                </a:solidFill>
                <a:latin typeface="Roboto"/>
                <a:ea typeface="Roboto"/>
                <a:cs typeface="Roboto"/>
                <a:sym typeface="Roboto"/>
              </a:rPr>
              <a:t>Successes</a:t>
            </a:r>
            <a:endParaRPr b="0" i="0" sz="4800" u="none" cap="none" strike="noStrike">
              <a:solidFill>
                <a:srgbClr val="CC4125"/>
              </a:solidFill>
              <a:latin typeface="Roboto"/>
              <a:ea typeface="Roboto"/>
              <a:cs typeface="Roboto"/>
              <a:sym typeface="Roboto"/>
            </a:endParaRPr>
          </a:p>
        </p:txBody>
      </p:sp>
      <p:sp>
        <p:nvSpPr>
          <p:cNvPr id="836" name="Google Shape;836;p136"/>
          <p:cNvSpPr/>
          <p:nvPr/>
        </p:nvSpPr>
        <p:spPr>
          <a:xfrm>
            <a:off x="92675" y="2604375"/>
            <a:ext cx="8928000" cy="4066800"/>
          </a:xfrm>
          <a:prstGeom prst="rect">
            <a:avLst/>
          </a:prstGeom>
          <a:noFill/>
          <a:ln>
            <a:noFill/>
          </a:ln>
        </p:spPr>
        <p:txBody>
          <a:bodyPr anchorCtr="0" anchor="ctr" bIns="91400" lIns="91400" spcFirstLastPara="1" rIns="91400" wrap="square" tIns="91400">
            <a:noAutofit/>
          </a:bodyPr>
          <a:lstStyle/>
          <a:p>
            <a:pPr indent="-234950" lvl="1" marL="742950" marR="0" rtl="0" algn="l">
              <a:lnSpc>
                <a:spcPct val="115000"/>
              </a:lnSpc>
              <a:spcBef>
                <a:spcPts val="0"/>
              </a:spcBef>
              <a:spcAft>
                <a:spcPts val="0"/>
              </a:spcAft>
              <a:buClr>
                <a:srgbClr val="000000"/>
              </a:buClr>
              <a:buSzPts val="1600"/>
              <a:buFont typeface="Arial"/>
              <a:buChar char="■"/>
            </a:pPr>
            <a:r>
              <a:rPr b="1" i="0" lang="en" sz="1600" u="none" cap="none" strike="noStrike">
                <a:solidFill>
                  <a:srgbClr val="000000"/>
                </a:solidFill>
              </a:rPr>
              <a:t>Over 70 datasets</a:t>
            </a:r>
            <a:r>
              <a:rPr b="0" i="0" lang="en" sz="1600" u="none" cap="none" strike="noStrike">
                <a:solidFill>
                  <a:srgbClr val="000000"/>
                </a:solidFill>
                <a:latin typeface="Arial"/>
                <a:ea typeface="Arial"/>
                <a:cs typeface="Arial"/>
                <a:sym typeface="Arial"/>
              </a:rPr>
              <a:t> are being served now via Collaborators (</a:t>
            </a:r>
            <a:r>
              <a:rPr lang="en" sz="1600"/>
              <a:t>weat</a:t>
            </a:r>
            <a:r>
              <a:rPr b="0" i="0" lang="en" sz="1600" u="none" cap="none" strike="noStrike">
                <a:solidFill>
                  <a:srgbClr val="000000"/>
                </a:solidFill>
                <a:latin typeface="Arial"/>
                <a:ea typeface="Arial"/>
                <a:cs typeface="Arial"/>
                <a:sym typeface="Arial"/>
              </a:rPr>
              <a:t>her radar data, historical weather data, GOES 16/17 satellite imagery, lightning observations (GLM and Vaisala aggregate), fisheries data, and a variety of computer model outputs including the NWM, GFS, CFSv2 and HRRR.</a:t>
            </a:r>
            <a:endParaRPr sz="1600"/>
          </a:p>
          <a:p>
            <a:pPr indent="-234950" lvl="1" marL="742950" marR="0" rtl="0" algn="l">
              <a:lnSpc>
                <a:spcPct val="115000"/>
              </a:lnSpc>
              <a:spcBef>
                <a:spcPts val="0"/>
              </a:spcBef>
              <a:spcAft>
                <a:spcPts val="0"/>
              </a:spcAft>
              <a:buClr>
                <a:srgbClr val="000000"/>
              </a:buClr>
              <a:buSzPts val="1600"/>
              <a:buFont typeface="Arial"/>
              <a:buChar char="■"/>
            </a:pPr>
            <a:r>
              <a:rPr lang="en" sz="1600"/>
              <a:t>Collaborators </a:t>
            </a:r>
            <a:r>
              <a:rPr b="1" lang="en" sz="1600"/>
              <a:t>interested in continuing</a:t>
            </a:r>
            <a:r>
              <a:rPr lang="en" sz="1600"/>
              <a:t> partnership contractually, post-CRADA</a:t>
            </a:r>
            <a:endParaRPr b="0" i="0" sz="1600" u="none" cap="none" strike="noStrike">
              <a:solidFill>
                <a:srgbClr val="000000"/>
              </a:solidFill>
              <a:latin typeface="Arial"/>
              <a:ea typeface="Arial"/>
              <a:cs typeface="Arial"/>
              <a:sym typeface="Arial"/>
            </a:endParaRPr>
          </a:p>
          <a:p>
            <a:pPr indent="-234950" lvl="1" marL="742950" marR="0" rtl="0" algn="l">
              <a:lnSpc>
                <a:spcPct val="115000"/>
              </a:lnSpc>
              <a:spcBef>
                <a:spcPts val="0"/>
              </a:spcBef>
              <a:spcAft>
                <a:spcPts val="0"/>
              </a:spcAft>
              <a:buClr>
                <a:srgbClr val="000000"/>
              </a:buClr>
              <a:buSzPts val="1600"/>
              <a:buFont typeface="Arial"/>
              <a:buChar char="■"/>
            </a:pPr>
            <a:r>
              <a:rPr b="1" lang="en" sz="1600"/>
              <a:t>Significant </a:t>
            </a:r>
            <a:r>
              <a:rPr lang="en" sz="1600"/>
              <a:t>increases in data usage have been observed*</a:t>
            </a:r>
            <a:endParaRPr sz="1600"/>
          </a:p>
          <a:p>
            <a:pPr indent="-330200" lvl="2" marL="1371600" marR="0" rtl="0" algn="l">
              <a:lnSpc>
                <a:spcPct val="115000"/>
              </a:lnSpc>
              <a:spcBef>
                <a:spcPts val="0"/>
              </a:spcBef>
              <a:spcAft>
                <a:spcPts val="0"/>
              </a:spcAft>
              <a:buSzPts val="1600"/>
              <a:buChar char="■"/>
            </a:pPr>
            <a:r>
              <a:rPr lang="en" sz="1600"/>
              <a:t>GOES accession rates 10-15x + the incoming data rate</a:t>
            </a:r>
            <a:endParaRPr sz="1600"/>
          </a:p>
          <a:p>
            <a:pPr indent="-330200" lvl="2" marL="1371600" marR="0" rtl="0" algn="l">
              <a:lnSpc>
                <a:spcPct val="115000"/>
              </a:lnSpc>
              <a:spcBef>
                <a:spcPts val="0"/>
              </a:spcBef>
              <a:spcAft>
                <a:spcPts val="0"/>
              </a:spcAft>
              <a:buSzPts val="1600"/>
              <a:buChar char="■"/>
            </a:pPr>
            <a:r>
              <a:rPr lang="en" sz="1600"/>
              <a:t>130% increase in weather radar data use over previous years</a:t>
            </a:r>
            <a:endParaRPr sz="1600"/>
          </a:p>
          <a:p>
            <a:pPr indent="-330200" lvl="2" marL="1371600" marR="0" rtl="0" algn="l">
              <a:lnSpc>
                <a:spcPct val="115000"/>
              </a:lnSpc>
              <a:spcBef>
                <a:spcPts val="0"/>
              </a:spcBef>
              <a:spcAft>
                <a:spcPts val="0"/>
              </a:spcAft>
              <a:buSzPts val="1600"/>
              <a:buChar char="■"/>
            </a:pPr>
            <a:r>
              <a:rPr lang="en" sz="1600"/>
              <a:t>50% reduction in access loads on the NOAA systems</a:t>
            </a:r>
            <a:endParaRPr sz="1600"/>
          </a:p>
          <a:p>
            <a:pPr indent="-330200" lvl="2" marL="1371600" marR="0" rtl="0" algn="l">
              <a:lnSpc>
                <a:spcPct val="115000"/>
              </a:lnSpc>
              <a:spcBef>
                <a:spcPts val="0"/>
              </a:spcBef>
              <a:spcAft>
                <a:spcPts val="0"/>
              </a:spcAft>
              <a:buSzPts val="1600"/>
              <a:buChar char="■"/>
            </a:pPr>
            <a:r>
              <a:rPr lang="en" sz="1600"/>
              <a:t>80% of archive data orders now fulfilled on collaborators’ systems.</a:t>
            </a:r>
            <a:endParaRPr b="0" i="0" sz="1600" u="none" cap="none" strike="noStrike">
              <a:solidFill>
                <a:srgbClr val="0C5ADB"/>
              </a:solidFill>
              <a:latin typeface="Arial"/>
              <a:ea typeface="Arial"/>
              <a:cs typeface="Arial"/>
              <a:sym typeface="Arial"/>
            </a:endParaRPr>
          </a:p>
          <a:p>
            <a:pPr indent="-234950" lvl="1" marL="742950" marR="0" rtl="0" algn="l">
              <a:lnSpc>
                <a:spcPct val="115000"/>
              </a:lnSpc>
              <a:spcBef>
                <a:spcPts val="0"/>
              </a:spcBef>
              <a:spcAft>
                <a:spcPts val="0"/>
              </a:spcAft>
              <a:buClr>
                <a:srgbClr val="000000"/>
              </a:buClr>
              <a:buSzPts val="1600"/>
              <a:buFont typeface="Arial"/>
              <a:buChar char="■"/>
            </a:pPr>
            <a:r>
              <a:rPr lang="en" sz="1600"/>
              <a:t>Collaborators have stated that </a:t>
            </a:r>
            <a:r>
              <a:rPr b="1" lang="en" sz="1600"/>
              <a:t>access to NOAA’s expertise</a:t>
            </a:r>
            <a:r>
              <a:rPr lang="en" sz="1600"/>
              <a:t> has been the most valuable</a:t>
            </a:r>
            <a:endParaRPr sz="1600"/>
          </a:p>
          <a:p>
            <a:pPr indent="-234950" lvl="1" marL="742950" marR="0" rtl="0" algn="l">
              <a:lnSpc>
                <a:spcPct val="115000"/>
              </a:lnSpc>
              <a:spcBef>
                <a:spcPts val="0"/>
              </a:spcBef>
              <a:spcAft>
                <a:spcPts val="0"/>
              </a:spcAft>
              <a:buClr>
                <a:srgbClr val="000000"/>
              </a:buClr>
              <a:buSzPts val="1600"/>
              <a:buFont typeface="Arial"/>
              <a:buChar char="■"/>
            </a:pPr>
            <a:r>
              <a:rPr b="1" lang="en" sz="1600"/>
              <a:t>Integration</a:t>
            </a:r>
            <a:r>
              <a:rPr lang="en" sz="1600"/>
              <a:t> of NOAA data into collaborators’ </a:t>
            </a:r>
            <a:r>
              <a:rPr b="1" lang="en" sz="1600"/>
              <a:t>existing cloud-based access and analytical tools</a:t>
            </a:r>
            <a:r>
              <a:rPr lang="en" sz="1600"/>
              <a:t> has driven the largest increases in data usage.</a:t>
            </a:r>
            <a:endParaRPr sz="1600"/>
          </a:p>
          <a:p>
            <a:pPr indent="-234950" lvl="1" marL="742950" marR="0" rtl="0" algn="l">
              <a:lnSpc>
                <a:spcPct val="115000"/>
              </a:lnSpc>
              <a:spcBef>
                <a:spcPts val="0"/>
              </a:spcBef>
              <a:spcAft>
                <a:spcPts val="0"/>
              </a:spcAft>
              <a:buClr>
                <a:srgbClr val="000000"/>
              </a:buClr>
              <a:buSzPts val="1600"/>
              <a:buFont typeface="Arial"/>
              <a:buChar char="■"/>
            </a:pPr>
            <a:r>
              <a:rPr lang="en" sz="1600"/>
              <a:t>Activities/labor costs associated with data delivery from NOAA to cloud have been collapsed into a </a:t>
            </a:r>
            <a:r>
              <a:rPr b="1" lang="en" sz="1600"/>
              <a:t>“data broker”</a:t>
            </a:r>
            <a:r>
              <a:rPr lang="en" sz="1600"/>
              <a:t> role (</a:t>
            </a:r>
            <a:r>
              <a:rPr lang="en" sz="1600" u="sng">
                <a:solidFill>
                  <a:schemeClr val="hlink"/>
                </a:solidFill>
                <a:hlinkClick r:id="rId3"/>
              </a:rPr>
              <a:t>NOAA’s Cooperative Institute (CICS/CISESS)</a:t>
            </a:r>
            <a:r>
              <a:rPr lang="en" sz="1600"/>
              <a:t>)--identified as a KEY function for the project.</a:t>
            </a:r>
            <a:endParaRPr sz="1600"/>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137"/>
          <p:cNvSpPr txBox="1"/>
          <p:nvPr>
            <p:ph type="title"/>
          </p:nvPr>
        </p:nvSpPr>
        <p:spPr>
          <a:xfrm>
            <a:off x="267725" y="310825"/>
            <a:ext cx="85467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 sz="4800" u="none" cap="none" strike="noStrike">
                <a:solidFill>
                  <a:srgbClr val="FFFFFF"/>
                </a:solidFill>
                <a:latin typeface="Roboto"/>
                <a:ea typeface="Roboto"/>
                <a:cs typeface="Roboto"/>
                <a:sym typeface="Roboto"/>
              </a:rPr>
              <a:t>Big Data Project</a:t>
            </a:r>
            <a:endParaRPr sz="4800"/>
          </a:p>
          <a:p>
            <a:pPr indent="0" lvl="0" marL="0" marR="0" rtl="0" algn="ctr">
              <a:lnSpc>
                <a:spcPct val="100000"/>
              </a:lnSpc>
              <a:spcBef>
                <a:spcPts val="0"/>
              </a:spcBef>
              <a:spcAft>
                <a:spcPts val="0"/>
              </a:spcAft>
              <a:buClr>
                <a:srgbClr val="FFFFFF"/>
              </a:buClr>
              <a:buSzPts val="3200"/>
              <a:buFont typeface="Helvetica Neue"/>
              <a:buNone/>
            </a:pPr>
            <a:r>
              <a:rPr b="0" i="0" lang="en" sz="4800" u="none" cap="none" strike="noStrike">
                <a:solidFill>
                  <a:srgbClr val="CC4125"/>
                </a:solidFill>
                <a:latin typeface="Roboto"/>
                <a:ea typeface="Roboto"/>
                <a:cs typeface="Roboto"/>
                <a:sym typeface="Roboto"/>
              </a:rPr>
              <a:t>Issues</a:t>
            </a:r>
            <a:r>
              <a:rPr lang="en" sz="4800">
                <a:solidFill>
                  <a:srgbClr val="CC4125"/>
                </a:solidFill>
              </a:rPr>
              <a:t>/Next Steps/Future</a:t>
            </a:r>
            <a:endParaRPr sz="4800">
              <a:solidFill>
                <a:srgbClr val="CC4125"/>
              </a:solidFill>
            </a:endParaRPr>
          </a:p>
        </p:txBody>
      </p:sp>
      <p:sp>
        <p:nvSpPr>
          <p:cNvPr id="842" name="Google Shape;842;p137"/>
          <p:cNvSpPr/>
          <p:nvPr/>
        </p:nvSpPr>
        <p:spPr>
          <a:xfrm>
            <a:off x="215550" y="3048675"/>
            <a:ext cx="8712900" cy="4066800"/>
          </a:xfrm>
          <a:prstGeom prst="rect">
            <a:avLst/>
          </a:prstGeom>
          <a:noFill/>
          <a:ln>
            <a:noFill/>
          </a:ln>
        </p:spPr>
        <p:txBody>
          <a:bodyPr anchorCtr="0" anchor="ctr" bIns="91400" lIns="91400" spcFirstLastPara="1" rIns="91400" wrap="square" tIns="91400">
            <a:noAutofit/>
          </a:bodyPr>
          <a:lstStyle/>
          <a:p>
            <a:pPr indent="-285750" lvl="1" marL="74295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Sustained operational phase?</a:t>
            </a:r>
            <a:endParaRPr b="0" i="0" sz="2400" u="none" cap="none" strike="noStrike">
              <a:solidFill>
                <a:srgbClr val="000000"/>
              </a:solidFill>
              <a:latin typeface="Arial"/>
              <a:ea typeface="Arial"/>
              <a:cs typeface="Arial"/>
              <a:sym typeface="Arial"/>
            </a:endParaRPr>
          </a:p>
          <a:p>
            <a:pPr indent="-285750" lvl="1" marL="742950" marR="0" rtl="0" algn="l">
              <a:lnSpc>
                <a:spcPct val="115000"/>
              </a:lnSpc>
              <a:spcBef>
                <a:spcPts val="0"/>
              </a:spcBef>
              <a:spcAft>
                <a:spcPts val="0"/>
              </a:spcAft>
              <a:buClr>
                <a:srgbClr val="000000"/>
              </a:buClr>
              <a:buSzPts val="2400"/>
              <a:buFont typeface="Arial"/>
              <a:buChar char="■"/>
            </a:pPr>
            <a:r>
              <a:rPr lang="en" sz="2400"/>
              <a:t>Cloud services strategy ties, cyber-security (data broker)</a:t>
            </a:r>
            <a:endParaRPr sz="2400"/>
          </a:p>
          <a:p>
            <a:pPr indent="-285750" lvl="1" marL="742950" marR="0" rtl="0" algn="l">
              <a:lnSpc>
                <a:spcPct val="115000"/>
              </a:lnSpc>
              <a:spcBef>
                <a:spcPts val="0"/>
              </a:spcBef>
              <a:spcAft>
                <a:spcPts val="0"/>
              </a:spcAft>
              <a:buClr>
                <a:srgbClr val="000000"/>
              </a:buClr>
              <a:buSzPts val="2400"/>
              <a:buFont typeface="Arial"/>
              <a:buChar char="■"/>
            </a:pPr>
            <a:r>
              <a:rPr lang="en" sz="2400"/>
              <a:t>Data authenticity (origin/quality); Data management (curation)</a:t>
            </a:r>
            <a:endParaRPr sz="2400"/>
          </a:p>
          <a:p>
            <a:pPr indent="-285750" lvl="1" marL="742950" marR="0" rtl="0" algn="l">
              <a:lnSpc>
                <a:spcPct val="115000"/>
              </a:lnSpc>
              <a:spcBef>
                <a:spcPts val="0"/>
              </a:spcBef>
              <a:spcAft>
                <a:spcPts val="0"/>
              </a:spcAft>
              <a:buClr>
                <a:srgbClr val="000000"/>
              </a:buClr>
              <a:buSzPts val="2400"/>
              <a:buFont typeface="Arial"/>
              <a:buChar char="■"/>
            </a:pPr>
            <a:r>
              <a:rPr lang="en" sz="2400"/>
              <a:t>User profiles and usage statistics</a:t>
            </a:r>
            <a:endParaRPr sz="2400"/>
          </a:p>
          <a:p>
            <a:pPr indent="-285750" lvl="1" marL="742950" marR="0" rtl="0" algn="l">
              <a:lnSpc>
                <a:spcPct val="115000"/>
              </a:lnSpc>
              <a:spcBef>
                <a:spcPts val="0"/>
              </a:spcBef>
              <a:spcAft>
                <a:spcPts val="0"/>
              </a:spcAft>
              <a:buClr>
                <a:srgbClr val="000000"/>
              </a:buClr>
              <a:buSzPts val="2400"/>
              <a:buFont typeface="Arial"/>
              <a:buChar char="■"/>
            </a:pPr>
            <a:r>
              <a:rPr lang="en" sz="2400"/>
              <a:t>Open and non-open data</a:t>
            </a:r>
            <a:endParaRPr sz="2400"/>
          </a:p>
          <a:p>
            <a:pPr indent="-285750" lvl="1" marL="742950" marR="0" rtl="0" algn="l">
              <a:lnSpc>
                <a:spcPct val="115000"/>
              </a:lnSpc>
              <a:spcBef>
                <a:spcPts val="0"/>
              </a:spcBef>
              <a:spcAft>
                <a:spcPts val="0"/>
              </a:spcAft>
              <a:buClr>
                <a:srgbClr val="000000"/>
              </a:buClr>
              <a:buSzPts val="2400"/>
              <a:buFont typeface="Arial"/>
              <a:buChar char="■"/>
            </a:pPr>
            <a:r>
              <a:rPr lang="en" sz="2400"/>
              <a:t>Budget and Cost Recovery (dedicated, not detailees)</a:t>
            </a:r>
            <a:endParaRPr sz="2400"/>
          </a:p>
          <a:p>
            <a:pPr indent="0" lvl="0" marL="914400" marR="0" rtl="0" algn="l">
              <a:lnSpc>
                <a:spcPct val="115000"/>
              </a:lnSpc>
              <a:spcBef>
                <a:spcPts val="0"/>
              </a:spcBef>
              <a:spcAft>
                <a:spcPts val="0"/>
              </a:spcAft>
              <a:buNone/>
            </a:pPr>
            <a:r>
              <a:t/>
            </a:r>
            <a:endParaRPr sz="2400"/>
          </a:p>
          <a:p>
            <a:pPr indent="-285750" lvl="1" marL="742950" marR="0" rtl="0" algn="l">
              <a:lnSpc>
                <a:spcPct val="115000"/>
              </a:lnSpc>
              <a:spcBef>
                <a:spcPts val="0"/>
              </a:spcBef>
              <a:spcAft>
                <a:spcPts val="0"/>
              </a:spcAft>
              <a:buSzPts val="2400"/>
              <a:buChar char="■"/>
            </a:pPr>
            <a:r>
              <a:rPr lang="en" sz="2400"/>
              <a:t>NOAA Implementation Strategy?</a:t>
            </a:r>
            <a:endParaRPr sz="2400"/>
          </a:p>
          <a:p>
            <a:pPr indent="-381000" lvl="2" marL="1371600" marR="0" rtl="0" algn="l">
              <a:lnSpc>
                <a:spcPct val="115000"/>
              </a:lnSpc>
              <a:spcBef>
                <a:spcPts val="0"/>
              </a:spcBef>
              <a:spcAft>
                <a:spcPts val="0"/>
              </a:spcAft>
              <a:buSzPts val="2400"/>
              <a:buChar char="■"/>
            </a:pPr>
            <a:r>
              <a:rPr lang="en" sz="2400"/>
              <a:t>Request for Proposals issued April-May, 2019</a:t>
            </a:r>
            <a:endParaRPr sz="2400"/>
          </a:p>
          <a:p>
            <a:pPr indent="0" lvl="0" marL="457200" marR="0" rtl="0" algn="l">
              <a:lnSpc>
                <a:spcPct val="115000"/>
              </a:lnSpc>
              <a:spcBef>
                <a:spcPts val="0"/>
              </a:spcBef>
              <a:spcAft>
                <a:spcPts val="0"/>
              </a:spcAft>
              <a:buNone/>
            </a:pPr>
            <a:r>
              <a:t/>
            </a:r>
            <a:endParaRPr sz="2400"/>
          </a:p>
          <a:p>
            <a:pPr indent="0" lvl="0" marL="457200" marR="0" rtl="0" algn="l">
              <a:lnSpc>
                <a:spcPct val="115000"/>
              </a:lnSpc>
              <a:spcBef>
                <a:spcPts val="0"/>
              </a:spcBef>
              <a:spcAft>
                <a:spcPts val="0"/>
              </a:spcAft>
              <a:buNone/>
            </a:pPr>
            <a:r>
              <a:t/>
            </a:r>
            <a:endParaRPr sz="2400"/>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138"/>
          <p:cNvSpPr txBox="1"/>
          <p:nvPr>
            <p:ph type="title"/>
          </p:nvPr>
        </p:nvSpPr>
        <p:spPr>
          <a:xfrm>
            <a:off x="460950" y="312874"/>
            <a:ext cx="8222100" cy="1778100"/>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Roboto"/>
              <a:buNone/>
            </a:pPr>
            <a:r>
              <a:rPr b="0" i="0" lang="en" sz="8200" u="none" cap="none" strike="noStrike">
                <a:solidFill>
                  <a:srgbClr val="FFFFFF"/>
                </a:solidFill>
                <a:latin typeface="Roboto"/>
                <a:ea typeface="Roboto"/>
                <a:cs typeface="Roboto"/>
                <a:sym typeface="Roboto"/>
              </a:rPr>
              <a:t>Questions?</a:t>
            </a:r>
            <a:endParaRPr b="0" i="0" sz="8200" u="none" cap="none" strike="noStrike">
              <a:solidFill>
                <a:srgbClr val="FFFFFF"/>
              </a:solidFill>
              <a:latin typeface="Roboto"/>
              <a:ea typeface="Roboto"/>
              <a:cs typeface="Roboto"/>
              <a:sym typeface="Roboto"/>
            </a:endParaRPr>
          </a:p>
        </p:txBody>
      </p:sp>
      <p:sp>
        <p:nvSpPr>
          <p:cNvPr id="848" name="Google Shape;848;p138"/>
          <p:cNvSpPr/>
          <p:nvPr/>
        </p:nvSpPr>
        <p:spPr>
          <a:xfrm>
            <a:off x="786085" y="3565083"/>
            <a:ext cx="7571700" cy="1429500"/>
          </a:xfrm>
          <a:prstGeom prst="rect">
            <a:avLst/>
          </a:prstGeom>
          <a:noFill/>
          <a:ln>
            <a:noFill/>
          </a:ln>
        </p:spPr>
        <p:txBody>
          <a:bodyPr anchorCtr="0" anchor="ctr" bIns="91400" lIns="91400" spcFirstLastPara="1" rIns="91400" wrap="square" tIns="91400">
            <a:noAutofit/>
          </a:bodyPr>
          <a:lstStyle/>
          <a:p>
            <a:pPr indent="0" lvl="0" marL="0" marR="0" rtl="0" algn="ctr">
              <a:lnSpc>
                <a:spcPct val="80000"/>
              </a:lnSpc>
              <a:spcBef>
                <a:spcPts val="0"/>
              </a:spcBef>
              <a:spcAft>
                <a:spcPts val="0"/>
              </a:spcAft>
              <a:buClr>
                <a:srgbClr val="FFFFFF"/>
              </a:buClr>
              <a:buSzPts val="3300"/>
              <a:buFont typeface="Arial"/>
              <a:buNone/>
            </a:pPr>
            <a:r>
              <a:rPr b="0" i="0" lang="en" sz="3300" u="none" cap="none" strike="noStrike">
                <a:solidFill>
                  <a:schemeClr val="lt1"/>
                </a:solidFill>
                <a:latin typeface="Arial"/>
                <a:ea typeface="Arial"/>
                <a:cs typeface="Arial"/>
                <a:sym typeface="Arial"/>
              </a:rPr>
              <a:t>adrienne.simonson@noaa.gov</a:t>
            </a:r>
            <a:endParaRPr b="0" i="0" sz="3300" u="none" cap="none" strike="noStrike">
              <a:solidFill>
                <a:schemeClr val="lt1"/>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300"/>
              <a:buFont typeface="Arial"/>
              <a:buNone/>
            </a:pPr>
            <a:r>
              <a:t/>
            </a:r>
            <a:endParaRPr b="0" i="0" sz="3300" u="none" cap="none" strike="noStrike">
              <a:solidFill>
                <a:schemeClr val="lt1"/>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300"/>
              <a:buFont typeface="Arial"/>
              <a:buNone/>
            </a:pPr>
            <a:r>
              <a:rPr b="0" i="0" lang="en" sz="3300" u="none" cap="none" strike="noStrike">
                <a:solidFill>
                  <a:schemeClr val="lt1"/>
                </a:solidFill>
                <a:latin typeface="Arial"/>
                <a:ea typeface="Arial"/>
                <a:cs typeface="Arial"/>
                <a:sym typeface="Arial"/>
              </a:rPr>
              <a:t>#NOAABigData</a:t>
            </a:r>
            <a:endParaRPr b="0" i="0" sz="3300" u="none" cap="none" strike="noStrike">
              <a:solidFill>
                <a:schemeClr val="lt1"/>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300"/>
              <a:buFont typeface="Arial"/>
              <a:buNone/>
            </a:pPr>
            <a:r>
              <a:t/>
            </a:r>
            <a:endParaRPr b="0" i="0" sz="3300" u="none" cap="none" strike="noStrike">
              <a:solidFill>
                <a:schemeClr val="lt1"/>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1400"/>
              <a:buFont typeface="Arial"/>
              <a:buNone/>
            </a:pPr>
            <a:r>
              <a:t/>
            </a:r>
            <a:endParaRPr b="0" i="0" sz="1400" u="sng" cap="none" strike="noStrike">
              <a:solidFill>
                <a:schemeClr val="hlink"/>
              </a:solidFill>
              <a:latin typeface="Arial"/>
              <a:ea typeface="Arial"/>
              <a:cs typeface="Arial"/>
              <a:sym typeface="Arial"/>
              <a:hlinkClick r:id="rId3"/>
            </a:endParaRPr>
          </a:p>
          <a:p>
            <a:pPr indent="0" lvl="0" marL="0" marR="0" rtl="0" algn="ctr">
              <a:lnSpc>
                <a:spcPct val="80000"/>
              </a:lnSpc>
              <a:spcBef>
                <a:spcPts val="0"/>
              </a:spcBef>
              <a:spcAft>
                <a:spcPts val="0"/>
              </a:spcAft>
              <a:buClr>
                <a:srgbClr val="FFFFFF"/>
              </a:buClr>
              <a:buSzPts val="3300"/>
              <a:buFont typeface="Arial"/>
              <a:buNone/>
            </a:pPr>
            <a:r>
              <a:rPr b="0" i="0" lang="en" sz="3300" u="none" cap="none" strike="noStrike">
                <a:solidFill>
                  <a:schemeClr val="lt1"/>
                </a:solidFill>
                <a:latin typeface="Arial"/>
                <a:ea typeface="Arial"/>
                <a:cs typeface="Arial"/>
                <a:sym typeface="Arial"/>
              </a:rPr>
              <a:t>http://www.noaa.gov/big-data-project</a:t>
            </a:r>
            <a:endParaRPr b="0" i="0" sz="1400" u="none" cap="none" strike="noStrike">
              <a:solidFill>
                <a:srgbClr val="000000"/>
              </a:solidFill>
              <a:latin typeface="Arial"/>
              <a:ea typeface="Arial"/>
              <a:cs typeface="Arial"/>
              <a:sym typeface="Arial"/>
            </a:endParaRPr>
          </a:p>
        </p:txBody>
      </p:sp>
      <p:pic>
        <p:nvPicPr>
          <p:cNvPr id="849" name="Google Shape;849;p138"/>
          <p:cNvPicPr preferRelativeResize="0"/>
          <p:nvPr/>
        </p:nvPicPr>
        <p:blipFill rotWithShape="1">
          <a:blip r:embed="rId4">
            <a:alphaModFix/>
          </a:blip>
          <a:srcRect b="0" l="0" r="0" t="0"/>
          <a:stretch/>
        </p:blipFill>
        <p:spPr>
          <a:xfrm>
            <a:off x="393300" y="2486775"/>
            <a:ext cx="8357400" cy="3877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3" name="Shape 853"/>
        <p:cNvGrpSpPr/>
        <p:nvPr/>
      </p:nvGrpSpPr>
      <p:grpSpPr>
        <a:xfrm>
          <a:off x="0" y="0"/>
          <a:ext cx="0" cy="0"/>
          <a:chOff x="0" y="0"/>
          <a:chExt cx="0" cy="0"/>
        </a:xfrm>
      </p:grpSpPr>
      <p:sp>
        <p:nvSpPr>
          <p:cNvPr id="854" name="Google Shape;854;p139"/>
          <p:cNvSpPr txBox="1"/>
          <p:nvPr>
            <p:ph type="title"/>
          </p:nvPr>
        </p:nvSpPr>
        <p:spPr>
          <a:xfrm>
            <a:off x="1041300" y="302624"/>
            <a:ext cx="7061400" cy="12810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3200"/>
              <a:buFont typeface="Helvetica Neue"/>
              <a:buNone/>
            </a:pPr>
            <a:r>
              <a:rPr lang="en" sz="4800"/>
              <a:t>NOAA is seeking a Sustainable Partnership</a:t>
            </a:r>
            <a:endParaRPr b="0" i="0" sz="3200" u="none" cap="none" strike="noStrike">
              <a:solidFill>
                <a:srgbClr val="FFFFFF"/>
              </a:solidFill>
              <a:latin typeface="Roboto"/>
              <a:ea typeface="Roboto"/>
              <a:cs typeface="Roboto"/>
              <a:sym typeface="Roboto"/>
            </a:endParaRPr>
          </a:p>
        </p:txBody>
      </p:sp>
      <p:sp>
        <p:nvSpPr>
          <p:cNvPr id="855" name="Google Shape;855;p139"/>
          <p:cNvSpPr/>
          <p:nvPr/>
        </p:nvSpPr>
        <p:spPr>
          <a:xfrm>
            <a:off x="215550" y="2309450"/>
            <a:ext cx="8712900" cy="4096500"/>
          </a:xfrm>
          <a:prstGeom prst="rect">
            <a:avLst/>
          </a:prstGeom>
          <a:noFill/>
          <a:ln>
            <a:noFill/>
          </a:ln>
        </p:spPr>
        <p:txBody>
          <a:bodyPr anchorCtr="0" anchor="ctr" bIns="91400" lIns="91400" spcFirstLastPara="1" rIns="91400" wrap="square" tIns="91400">
            <a:noAutofit/>
          </a:bodyPr>
          <a:lstStyle/>
          <a:p>
            <a:pPr indent="-190500" lvl="1" marL="64008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 </a:t>
            </a:r>
            <a:r>
              <a:rPr b="0" i="0" lang="en" sz="2400" u="none" cap="none" strike="noStrike">
                <a:solidFill>
                  <a:srgbClr val="000000"/>
                </a:solidFill>
                <a:latin typeface="Arial"/>
                <a:ea typeface="Arial"/>
                <a:cs typeface="Arial"/>
                <a:sym typeface="Arial"/>
              </a:rPr>
              <a:t>Developed a Conceptual and Functional Framework</a:t>
            </a:r>
            <a:endParaRPr b="0" i="0" sz="2400" u="none" cap="none" strike="noStrike">
              <a:solidFill>
                <a:srgbClr val="000000"/>
              </a:solidFill>
              <a:latin typeface="Arial"/>
              <a:ea typeface="Arial"/>
              <a:cs typeface="Arial"/>
              <a:sym typeface="Arial"/>
            </a:endParaRPr>
          </a:p>
          <a:p>
            <a:pPr indent="-241300" lvl="2" marL="125730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Achieved Line Office Concurrence</a:t>
            </a:r>
            <a:endParaRPr b="0" i="0" sz="2400" u="none" cap="none" strike="noStrike">
              <a:solidFill>
                <a:srgbClr val="000000"/>
              </a:solidFill>
              <a:latin typeface="Arial"/>
              <a:ea typeface="Arial"/>
              <a:cs typeface="Arial"/>
              <a:sym typeface="Arial"/>
            </a:endParaRPr>
          </a:p>
          <a:p>
            <a:pPr indent="-215900" lvl="1" marL="64008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 Defining Implementation Options </a:t>
            </a:r>
            <a:endParaRPr b="0" i="0" sz="2400" u="none" cap="none" strike="noStrike">
              <a:solidFill>
                <a:srgbClr val="000000"/>
              </a:solidFill>
              <a:latin typeface="Arial"/>
              <a:ea typeface="Arial"/>
              <a:cs typeface="Arial"/>
              <a:sym typeface="Arial"/>
            </a:endParaRPr>
          </a:p>
          <a:p>
            <a:pPr indent="-215900" lvl="1" marL="64008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 Analyzing the User information available</a:t>
            </a:r>
            <a:endParaRPr b="0" i="0" sz="2400" u="none" cap="none" strike="noStrike">
              <a:solidFill>
                <a:srgbClr val="000000"/>
              </a:solidFill>
              <a:latin typeface="Arial"/>
              <a:ea typeface="Arial"/>
              <a:cs typeface="Arial"/>
              <a:sym typeface="Arial"/>
            </a:endParaRPr>
          </a:p>
          <a:p>
            <a:pPr indent="-215900" lvl="1" marL="64008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 Gathering Use Cases</a:t>
            </a:r>
            <a:endParaRPr b="0" i="0" sz="2400" u="none" cap="none" strike="noStrike">
              <a:solidFill>
                <a:srgbClr val="000000"/>
              </a:solidFill>
              <a:latin typeface="Arial"/>
              <a:ea typeface="Arial"/>
              <a:cs typeface="Arial"/>
              <a:sym typeface="Arial"/>
            </a:endParaRPr>
          </a:p>
          <a:p>
            <a:pPr indent="-215900" lvl="1" marL="640080" marR="0" rtl="0" algn="l">
              <a:lnSpc>
                <a:spcPct val="115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 </a:t>
            </a:r>
            <a:r>
              <a:rPr b="1" i="0" lang="en" sz="2400" u="none" cap="none" strike="noStrike">
                <a:solidFill>
                  <a:srgbClr val="000000"/>
                </a:solidFill>
                <a:latin typeface="Arial"/>
                <a:ea typeface="Arial"/>
                <a:cs typeface="Arial"/>
                <a:sym typeface="Arial"/>
              </a:rPr>
              <a:t>Request For Information conducted October 2018</a:t>
            </a:r>
            <a:endParaRPr b="1" i="0" sz="2400" u="none" cap="none" strike="noStrike">
              <a:solidFill>
                <a:srgbClr val="000000"/>
              </a:solidFill>
              <a:latin typeface="Arial"/>
              <a:ea typeface="Arial"/>
              <a:cs typeface="Arial"/>
              <a:sym typeface="Arial"/>
            </a:endParaRPr>
          </a:p>
          <a:p>
            <a:pPr indent="-241300" lvl="2" marL="1257300" marR="0" rtl="0" algn="l">
              <a:lnSpc>
                <a:spcPct val="115000"/>
              </a:lnSpc>
              <a:spcBef>
                <a:spcPts val="0"/>
              </a:spcBef>
              <a:spcAft>
                <a:spcPts val="0"/>
              </a:spcAft>
              <a:buClr>
                <a:srgbClr val="000000"/>
              </a:buClr>
              <a:buSzPts val="2400"/>
              <a:buFont typeface="Arial"/>
              <a:buChar char="•"/>
            </a:pPr>
            <a:r>
              <a:rPr b="1" i="0" lang="en" sz="2400" u="none" cap="none" strike="noStrike">
                <a:solidFill>
                  <a:srgbClr val="000000"/>
                </a:solidFill>
                <a:latin typeface="Arial"/>
                <a:ea typeface="Arial"/>
                <a:cs typeface="Arial"/>
                <a:sym typeface="Arial"/>
              </a:rPr>
              <a:t> Responses due October 22, 2018</a:t>
            </a:r>
            <a:endParaRPr b="1" i="0" sz="2400" u="none" cap="none" strike="noStrike">
              <a:solidFill>
                <a:srgbClr val="000000"/>
              </a:solidFill>
              <a:latin typeface="Arial"/>
              <a:ea typeface="Arial"/>
              <a:cs typeface="Arial"/>
              <a:sym typeface="Arial"/>
            </a:endParaRPr>
          </a:p>
          <a:p>
            <a:pPr indent="-381000" lvl="1" marL="914400" marR="0" rtl="0" algn="l">
              <a:lnSpc>
                <a:spcPct val="115000"/>
              </a:lnSpc>
              <a:spcBef>
                <a:spcPts val="0"/>
              </a:spcBef>
              <a:spcAft>
                <a:spcPts val="0"/>
              </a:spcAft>
              <a:buSzPts val="2400"/>
              <a:buChar char="■"/>
            </a:pPr>
            <a:r>
              <a:rPr b="1" lang="en" sz="2400"/>
              <a:t>Request for Proposals issued April-May, 2019</a:t>
            </a:r>
            <a:endParaRPr b="1" sz="2400"/>
          </a:p>
        </p:txBody>
      </p:sp>
      <p:pic>
        <p:nvPicPr>
          <p:cNvPr id="856" name="Google Shape;856;p139"/>
          <p:cNvPicPr preferRelativeResize="0"/>
          <p:nvPr/>
        </p:nvPicPr>
        <p:blipFill rotWithShape="1">
          <a:blip r:embed="rId3">
            <a:alphaModFix/>
          </a:blip>
          <a:srcRect b="0" l="0" r="0" t="0"/>
          <a:stretch/>
        </p:blipFill>
        <p:spPr>
          <a:xfrm>
            <a:off x="7575525" y="163075"/>
            <a:ext cx="1298575" cy="129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91"/>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439" name="Google Shape;439;p91"/>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Who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92"/>
          <p:cNvSpPr txBox="1"/>
          <p:nvPr>
            <p:ph type="title"/>
          </p:nvPr>
        </p:nvSpPr>
        <p:spPr>
          <a:xfrm>
            <a:off x="282000" y="310825"/>
            <a:ext cx="8580000" cy="1272900"/>
          </a:xfrm>
          <a:prstGeom prst="rect">
            <a:avLst/>
          </a:prstGeom>
          <a:no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FFFFFF"/>
              </a:buClr>
              <a:buSzPts val="1250"/>
              <a:buFont typeface="Helvetica Neue"/>
              <a:buNone/>
            </a:pPr>
            <a:r>
              <a:rPr b="0" i="0" lang="en" sz="4800" u="none" cap="none" strike="noStrike">
                <a:solidFill>
                  <a:srgbClr val="FFFFFF"/>
                </a:solidFill>
                <a:latin typeface="Roboto"/>
                <a:ea typeface="Roboto"/>
                <a:cs typeface="Roboto"/>
                <a:sym typeface="Roboto"/>
              </a:rPr>
              <a:t>Big Data Project </a:t>
            </a:r>
            <a:endParaRPr b="0" i="0" sz="32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250"/>
              <a:buFont typeface="Helvetica Neue"/>
              <a:buNone/>
            </a:pPr>
            <a:r>
              <a:rPr b="0" i="0" lang="en" sz="4800" u="none" cap="none" strike="noStrike">
                <a:solidFill>
                  <a:srgbClr val="FFFFFF"/>
                </a:solidFill>
                <a:latin typeface="Roboto"/>
                <a:ea typeface="Roboto"/>
                <a:cs typeface="Roboto"/>
                <a:sym typeface="Roboto"/>
              </a:rPr>
              <a:t>Collaborators’ Data Offerings</a:t>
            </a:r>
            <a:endParaRPr b="0" i="0" sz="3200" u="none" cap="none" strike="noStrike">
              <a:solidFill>
                <a:srgbClr val="FFFFFF"/>
              </a:solidFill>
              <a:latin typeface="Roboto"/>
              <a:ea typeface="Roboto"/>
              <a:cs typeface="Roboto"/>
              <a:sym typeface="Roboto"/>
            </a:endParaRPr>
          </a:p>
        </p:txBody>
      </p:sp>
      <p:sp>
        <p:nvSpPr>
          <p:cNvPr id="445" name="Google Shape;445;p92"/>
          <p:cNvSpPr txBox="1"/>
          <p:nvPr/>
        </p:nvSpPr>
        <p:spPr>
          <a:xfrm>
            <a:off x="1932525" y="2322050"/>
            <a:ext cx="7151100" cy="4301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AWS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accent1"/>
              </a:buClr>
              <a:buSzPts val="2000"/>
              <a:buFont typeface="Calibri"/>
              <a:buChar char="○"/>
            </a:pPr>
            <a:r>
              <a:rPr b="0" i="0" lang="en" sz="2400" u="sng" cap="none" strike="noStrike">
                <a:solidFill>
                  <a:schemeClr val="hlink"/>
                </a:solidFill>
                <a:latin typeface="Calibri"/>
                <a:ea typeface="Calibri"/>
                <a:cs typeface="Calibri"/>
                <a:sym typeface="Calibri"/>
                <a:hlinkClick r:id="rId3"/>
              </a:rPr>
              <a:t>https://aws.amazon.com/noaa-big-data/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Google Cloud Platform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4"/>
              </a:rPr>
              <a:t>https://cloud.google.com/bigquery/public-data/</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5"/>
              </a:rPr>
              <a:t>https://explorer.earthengine.google.com/#index</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IBM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6"/>
              </a:rPr>
              <a:t>https://noaa-crada.mybluemix.net/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Microsoft</a:t>
            </a:r>
            <a:endParaRPr b="0" i="0" sz="1400" u="none" cap="none" strike="noStrike">
              <a:solidFill>
                <a:srgbClr val="000000"/>
              </a:solidFill>
              <a:latin typeface="Arial"/>
              <a:ea typeface="Arial"/>
              <a:cs typeface="Arial"/>
              <a:sym typeface="Arial"/>
            </a:endParaRPr>
          </a:p>
          <a:p>
            <a:pPr indent="-311150" lvl="1" marL="742950" marR="0" rtl="0" algn="l">
              <a:lnSpc>
                <a:spcPct val="100000"/>
              </a:lnSpc>
              <a:spcBef>
                <a:spcPts val="0"/>
              </a:spcBef>
              <a:spcAft>
                <a:spcPts val="0"/>
              </a:spcAft>
              <a:buClr>
                <a:srgbClr val="000000"/>
              </a:buClr>
              <a:buSzPts val="2400"/>
              <a:buFont typeface="Calibri"/>
              <a:buChar char="○"/>
            </a:pPr>
            <a:r>
              <a:rPr lang="en" sz="2400" u="sng">
                <a:solidFill>
                  <a:schemeClr val="hlink"/>
                </a:solidFill>
                <a:latin typeface="Calibri"/>
                <a:ea typeface="Calibri"/>
                <a:cs typeface="Calibri"/>
                <a:sym typeface="Calibri"/>
                <a:hlinkClick r:id="rId7"/>
              </a:rPr>
              <a:t>https://azure.microsoft.com/en-us/services/open-datasets/catalog/nexrad-l2/</a:t>
            </a:r>
            <a:endParaRPr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200"/>
              <a:buFont typeface="Calibri"/>
              <a:buChar char="●"/>
            </a:pPr>
            <a:r>
              <a:rPr b="1" i="0" lang="en" sz="2400" u="none" cap="none" strike="noStrike">
                <a:solidFill>
                  <a:srgbClr val="000000"/>
                </a:solidFill>
                <a:latin typeface="Calibri"/>
                <a:ea typeface="Calibri"/>
                <a:cs typeface="Calibri"/>
                <a:sym typeface="Calibri"/>
              </a:rPr>
              <a:t>Open Commons Consortium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rgbClr val="000000"/>
              </a:buClr>
              <a:buSzPts val="2000"/>
              <a:buFont typeface="Calibri"/>
              <a:buChar char="○"/>
            </a:pPr>
            <a:r>
              <a:rPr b="0" i="0" lang="en" sz="2400" u="sng" cap="none" strike="noStrike">
                <a:solidFill>
                  <a:schemeClr val="hlink"/>
                </a:solidFill>
                <a:latin typeface="Calibri"/>
                <a:ea typeface="Calibri"/>
                <a:cs typeface="Calibri"/>
                <a:sym typeface="Calibri"/>
                <a:hlinkClick r:id="rId8"/>
              </a:rPr>
              <a:t>http://edc.occ-data.org/</a:t>
            </a:r>
            <a:endParaRPr b="0" i="0" sz="1400" u="none" cap="none" strike="noStrike">
              <a:solidFill>
                <a:srgbClr val="000000"/>
              </a:solidFill>
              <a:latin typeface="Arial"/>
              <a:ea typeface="Arial"/>
              <a:cs typeface="Arial"/>
              <a:sym typeface="Arial"/>
            </a:endParaRPr>
          </a:p>
        </p:txBody>
      </p:sp>
      <p:pic>
        <p:nvPicPr>
          <p:cNvPr id="446" name="Google Shape;446;p92"/>
          <p:cNvPicPr preferRelativeResize="0"/>
          <p:nvPr/>
        </p:nvPicPr>
        <p:blipFill rotWithShape="1">
          <a:blip r:embed="rId9">
            <a:alphaModFix/>
          </a:blip>
          <a:srcRect b="0" l="0" r="0" t="0"/>
          <a:stretch/>
        </p:blipFill>
        <p:spPr>
          <a:xfrm>
            <a:off x="483776" y="2541846"/>
            <a:ext cx="1326600" cy="558300"/>
          </a:xfrm>
          <a:prstGeom prst="rect">
            <a:avLst/>
          </a:prstGeom>
          <a:noFill/>
          <a:ln>
            <a:noFill/>
          </a:ln>
        </p:spPr>
      </p:pic>
      <p:pic>
        <p:nvPicPr>
          <p:cNvPr id="447" name="Google Shape;447;p92"/>
          <p:cNvPicPr preferRelativeResize="0"/>
          <p:nvPr/>
        </p:nvPicPr>
        <p:blipFill rotWithShape="1">
          <a:blip r:embed="rId10">
            <a:alphaModFix/>
          </a:blip>
          <a:srcRect b="0" l="0" r="0" t="0"/>
          <a:stretch/>
        </p:blipFill>
        <p:spPr>
          <a:xfrm>
            <a:off x="565381" y="3502298"/>
            <a:ext cx="1163400" cy="532800"/>
          </a:xfrm>
          <a:prstGeom prst="rect">
            <a:avLst/>
          </a:prstGeom>
          <a:noFill/>
          <a:ln>
            <a:noFill/>
          </a:ln>
        </p:spPr>
      </p:pic>
      <p:pic>
        <p:nvPicPr>
          <p:cNvPr id="448" name="Google Shape;448;p92"/>
          <p:cNvPicPr preferRelativeResize="0"/>
          <p:nvPr/>
        </p:nvPicPr>
        <p:blipFill rotWithShape="1">
          <a:blip r:embed="rId11">
            <a:alphaModFix/>
          </a:blip>
          <a:srcRect b="0" l="0" r="0" t="0"/>
          <a:stretch/>
        </p:blipFill>
        <p:spPr>
          <a:xfrm>
            <a:off x="791732" y="4453069"/>
            <a:ext cx="710700" cy="275700"/>
          </a:xfrm>
          <a:prstGeom prst="rect">
            <a:avLst/>
          </a:prstGeom>
          <a:noFill/>
          <a:ln>
            <a:noFill/>
          </a:ln>
        </p:spPr>
      </p:pic>
      <p:pic>
        <p:nvPicPr>
          <p:cNvPr descr="C:\Users\shane.glass\Pictures\Logos\Microsoft_logo.png" id="449" name="Google Shape;449;p92"/>
          <p:cNvPicPr preferRelativeResize="0"/>
          <p:nvPr/>
        </p:nvPicPr>
        <p:blipFill rotWithShape="1">
          <a:blip r:embed="rId12">
            <a:alphaModFix/>
          </a:blip>
          <a:srcRect b="0" l="0" r="0" t="0"/>
          <a:stretch/>
        </p:blipFill>
        <p:spPr>
          <a:xfrm>
            <a:off x="483770" y="5146738"/>
            <a:ext cx="1326600" cy="274500"/>
          </a:xfrm>
          <a:prstGeom prst="rect">
            <a:avLst/>
          </a:prstGeom>
          <a:noFill/>
          <a:ln>
            <a:noFill/>
          </a:ln>
        </p:spPr>
      </p:pic>
      <p:pic>
        <p:nvPicPr>
          <p:cNvPr descr="https://media.licdn.com/mpr/mpr/shrink_200_200/AAEAAQAAAAAAAAmBAAAAJGUxMDJkNWUzLTZhMTMtNDk2Mi1iNmFkLTNlMjE5MzFiYzE5Ng.png" id="450" name="Google Shape;450;p92"/>
          <p:cNvPicPr preferRelativeResize="0"/>
          <p:nvPr/>
        </p:nvPicPr>
        <p:blipFill rotWithShape="1">
          <a:blip r:embed="rId13">
            <a:alphaModFix/>
          </a:blip>
          <a:srcRect b="27163" l="0" r="0" t="26984"/>
          <a:stretch/>
        </p:blipFill>
        <p:spPr>
          <a:xfrm>
            <a:off x="743735" y="5855083"/>
            <a:ext cx="806700" cy="35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93"/>
          <p:cNvSpPr txBox="1"/>
          <p:nvPr>
            <p:ph idx="1" type="body"/>
          </p:nvPr>
        </p:nvSpPr>
        <p:spPr>
          <a:xfrm>
            <a:off x="328725" y="2979575"/>
            <a:ext cx="8688000" cy="3239100"/>
          </a:xfrm>
          <a:prstGeom prst="rect">
            <a:avLst/>
          </a:prstGeom>
          <a:noFill/>
          <a:ln>
            <a:noFill/>
          </a:ln>
        </p:spPr>
        <p:txBody>
          <a:bodyPr anchorCtr="0" anchor="ctr" bIns="68550" lIns="68550" spcFirstLastPara="1" rIns="68550" wrap="square" tIns="68550">
            <a:noAutofit/>
          </a:bodyPr>
          <a:lstStyle/>
          <a:p>
            <a:pPr indent="0" lvl="0" marL="457200" marR="0" rtl="0" algn="l">
              <a:lnSpc>
                <a:spcPct val="115000"/>
              </a:lnSpc>
              <a:spcBef>
                <a:spcPts val="0"/>
              </a:spcBef>
              <a:spcAft>
                <a:spcPts val="0"/>
              </a:spcAft>
              <a:buNone/>
            </a:pPr>
            <a:r>
              <a:t/>
            </a:r>
            <a:endParaRPr sz="2400">
              <a:solidFill>
                <a:srgbClr val="000000"/>
              </a:solidFill>
              <a:latin typeface="Arial"/>
              <a:ea typeface="Arial"/>
              <a:cs typeface="Arial"/>
              <a:sym typeface="Arial"/>
            </a:endParaRPr>
          </a:p>
        </p:txBody>
      </p:sp>
      <p:sp>
        <p:nvSpPr>
          <p:cNvPr id="456" name="Google Shape;456;p93"/>
          <p:cNvSpPr/>
          <p:nvPr/>
        </p:nvSpPr>
        <p:spPr>
          <a:xfrm>
            <a:off x="-2550" y="475499"/>
            <a:ext cx="9149100" cy="1359000"/>
          </a:xfrm>
          <a:prstGeom prst="rect">
            <a:avLst/>
          </a:prstGeom>
          <a:no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Clr>
                <a:srgbClr val="FFFFFF"/>
              </a:buClr>
              <a:buSzPts val="1200"/>
              <a:buFont typeface="Helvetica Neue"/>
              <a:buNone/>
            </a:pPr>
            <a:r>
              <a:rPr lang="en" sz="4800">
                <a:solidFill>
                  <a:srgbClr val="FFFFFF"/>
                </a:solidFill>
                <a:latin typeface="Roboto"/>
                <a:ea typeface="Roboto"/>
                <a:cs typeface="Roboto"/>
                <a:sym typeface="Roboto"/>
              </a:rPr>
              <a:t>Why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94"/>
          <p:cNvSpPr/>
          <p:nvPr/>
        </p:nvSpPr>
        <p:spPr>
          <a:xfrm>
            <a:off x="292800" y="1392429"/>
            <a:ext cx="8558400" cy="461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 sz="2000" u="none" cap="none" strike="noStrike">
                <a:solidFill>
                  <a:schemeClr val="accent4"/>
                </a:solidFill>
                <a:latin typeface="Arial"/>
                <a:ea typeface="Arial"/>
                <a:cs typeface="Arial"/>
                <a:sym typeface="Arial"/>
              </a:rPr>
              <a:t>NOAA/NCEI’s Environmental Data Archive</a:t>
            </a:r>
            <a:endParaRPr b="0" i="0" sz="2400" u="none" cap="none" strike="noStrike">
              <a:solidFill>
                <a:schemeClr val="accent4"/>
              </a:solidFill>
              <a:latin typeface="Arial"/>
              <a:ea typeface="Arial"/>
              <a:cs typeface="Arial"/>
              <a:sym typeface="Arial"/>
            </a:endParaRPr>
          </a:p>
        </p:txBody>
      </p:sp>
      <p:sp>
        <p:nvSpPr>
          <p:cNvPr id="463" name="Google Shape;463;p94"/>
          <p:cNvSpPr/>
          <p:nvPr/>
        </p:nvSpPr>
        <p:spPr>
          <a:xfrm>
            <a:off x="-475" y="1932125"/>
            <a:ext cx="9144900" cy="492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4" name="Google Shape;464;p94"/>
          <p:cNvGrpSpPr/>
          <p:nvPr/>
        </p:nvGrpSpPr>
        <p:grpSpPr>
          <a:xfrm>
            <a:off x="2424448" y="1998329"/>
            <a:ext cx="6045909" cy="1059000"/>
            <a:chOff x="2365248" y="1623354"/>
            <a:chExt cx="6045909" cy="1059000"/>
          </a:xfrm>
        </p:grpSpPr>
        <p:sp>
          <p:nvSpPr>
            <p:cNvPr id="465" name="Google Shape;465;p94"/>
            <p:cNvSpPr txBox="1"/>
            <p:nvPr/>
          </p:nvSpPr>
          <p:spPr>
            <a:xfrm>
              <a:off x="2365248" y="1623354"/>
              <a:ext cx="5228100" cy="1059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Calibri"/>
                <a:buNone/>
              </a:pPr>
              <a:r>
                <a:rPr b="1" i="0" lang="en" sz="3200" u="none" cap="none" strike="noStrike">
                  <a:solidFill>
                    <a:srgbClr val="000000"/>
                  </a:solidFill>
                  <a:latin typeface="Calibri"/>
                  <a:ea typeface="Calibri"/>
                  <a:cs typeface="Calibri"/>
                  <a:sym typeface="Calibri"/>
                </a:rPr>
                <a:t>2016 Total: 28.6 Petabytes</a:t>
              </a:r>
              <a:endParaRPr b="0" i="0" sz="1400" u="none" cap="none" strike="noStrike">
                <a:solidFill>
                  <a:srgbClr val="000000"/>
                </a:solidFill>
                <a:latin typeface="Arial"/>
                <a:ea typeface="Arial"/>
                <a:cs typeface="Arial"/>
                <a:sym typeface="Arial"/>
              </a:endParaRPr>
            </a:p>
          </p:txBody>
        </p:sp>
        <p:sp>
          <p:nvSpPr>
            <p:cNvPr id="466" name="Google Shape;466;p94"/>
            <p:cNvSpPr/>
            <p:nvPr/>
          </p:nvSpPr>
          <p:spPr>
            <a:xfrm>
              <a:off x="7548957" y="1655416"/>
              <a:ext cx="862200" cy="369600"/>
            </a:xfrm>
            <a:prstGeom prst="rightArrow">
              <a:avLst>
                <a:gd fmla="val 50000" name="adj1"/>
                <a:gd fmla="val 5000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467" name="Google Shape;467;p94"/>
          <p:cNvSpPr/>
          <p:nvPr/>
        </p:nvSpPr>
        <p:spPr>
          <a:xfrm>
            <a:off x="431515" y="2178121"/>
            <a:ext cx="8147400" cy="4119900"/>
          </a:xfrm>
          <a:custGeom>
            <a:rect b="b" l="l" r="r" t="t"/>
            <a:pathLst>
              <a:path extrusionOk="0" h="120000" w="120000">
                <a:moveTo>
                  <a:pt x="0" y="120000"/>
                </a:moveTo>
                <a:lnTo>
                  <a:pt x="14829" y="117306"/>
                </a:lnTo>
                <a:cubicBezTo>
                  <a:pt x="19319" y="116608"/>
                  <a:pt x="26935" y="115810"/>
                  <a:pt x="26935" y="115810"/>
                </a:cubicBezTo>
                <a:cubicBezTo>
                  <a:pt x="35762" y="114663"/>
                  <a:pt x="56393" y="116009"/>
                  <a:pt x="67793" y="110423"/>
                </a:cubicBezTo>
                <a:cubicBezTo>
                  <a:pt x="79192" y="104837"/>
                  <a:pt x="87414" y="98005"/>
                  <a:pt x="95334" y="82294"/>
                </a:cubicBezTo>
                <a:cubicBezTo>
                  <a:pt x="103253" y="66583"/>
                  <a:pt x="111197" y="29875"/>
                  <a:pt x="115308" y="16159"/>
                </a:cubicBezTo>
                <a:cubicBezTo>
                  <a:pt x="119419" y="2443"/>
                  <a:pt x="119092" y="2942"/>
                  <a:pt x="120000" y="0"/>
                </a:cubicBezTo>
              </a:path>
            </a:pathLst>
          </a:custGeom>
          <a:noFill/>
          <a:ln cap="flat" cmpd="sng" w="6350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68" name="Google Shape;468;p94"/>
          <p:cNvGrpSpPr/>
          <p:nvPr/>
        </p:nvGrpSpPr>
        <p:grpSpPr>
          <a:xfrm>
            <a:off x="-438" y="1923774"/>
            <a:ext cx="9145005" cy="4820974"/>
            <a:chOff x="76050" y="1673675"/>
            <a:chExt cx="8901981" cy="4820974"/>
          </a:xfrm>
        </p:grpSpPr>
        <p:pic>
          <p:nvPicPr>
            <p:cNvPr id="469" name="Google Shape;469;p94"/>
            <p:cNvPicPr preferRelativeResize="0"/>
            <p:nvPr/>
          </p:nvPicPr>
          <p:blipFill rotWithShape="1">
            <a:blip r:embed="rId3">
              <a:alphaModFix/>
            </a:blip>
            <a:srcRect b="5087" l="0" r="0" t="2746"/>
            <a:stretch/>
          </p:blipFill>
          <p:spPr>
            <a:xfrm>
              <a:off x="76050" y="1673675"/>
              <a:ext cx="8901981" cy="4820974"/>
            </a:xfrm>
            <a:prstGeom prst="rect">
              <a:avLst/>
            </a:prstGeom>
            <a:noFill/>
            <a:ln>
              <a:noFill/>
            </a:ln>
          </p:spPr>
        </p:pic>
        <p:sp>
          <p:nvSpPr>
            <p:cNvPr id="470" name="Google Shape;470;p94"/>
            <p:cNvSpPr txBox="1"/>
            <p:nvPr/>
          </p:nvSpPr>
          <p:spPr>
            <a:xfrm rot="-5400000">
              <a:off x="-1999941" y="3780280"/>
              <a:ext cx="46134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alibri"/>
                <a:buNone/>
              </a:pPr>
              <a:r>
                <a:rPr b="0" i="0" lang="en" sz="2000" u="none" cap="none" strike="noStrike">
                  <a:solidFill>
                    <a:srgbClr val="000000"/>
                  </a:solidFill>
                  <a:latin typeface="Calibri"/>
                  <a:ea typeface="Calibri"/>
                  <a:cs typeface="Calibri"/>
                  <a:sym typeface="Calibri"/>
                </a:rPr>
                <a:t>Volume (Petabytes)</a:t>
              </a:r>
              <a:endParaRPr b="0" i="0" sz="1400" u="none" cap="none" strike="noStrike">
                <a:solidFill>
                  <a:srgbClr val="000000"/>
                </a:solidFill>
                <a:latin typeface="Arial"/>
                <a:ea typeface="Arial"/>
                <a:cs typeface="Arial"/>
                <a:sym typeface="Arial"/>
              </a:endParaRPr>
            </a:p>
          </p:txBody>
        </p:sp>
      </p:grpSp>
      <p:pic>
        <p:nvPicPr>
          <p:cNvPr id="471" name="Google Shape;471;p94"/>
          <p:cNvPicPr preferRelativeResize="0"/>
          <p:nvPr/>
        </p:nvPicPr>
        <p:blipFill rotWithShape="1">
          <a:blip r:embed="rId4">
            <a:alphaModFix/>
          </a:blip>
          <a:srcRect b="1315" l="0" r="0" t="1915"/>
          <a:stretch/>
        </p:blipFill>
        <p:spPr>
          <a:xfrm>
            <a:off x="613425" y="1988400"/>
            <a:ext cx="8350150" cy="4756348"/>
          </a:xfrm>
          <a:prstGeom prst="rect">
            <a:avLst/>
          </a:prstGeom>
          <a:noFill/>
          <a:ln>
            <a:noFill/>
          </a:ln>
        </p:spPr>
      </p:pic>
      <p:sp>
        <p:nvSpPr>
          <p:cNvPr id="472" name="Google Shape;472;p94"/>
          <p:cNvSpPr txBox="1"/>
          <p:nvPr>
            <p:ph type="title"/>
          </p:nvPr>
        </p:nvSpPr>
        <p:spPr>
          <a:xfrm>
            <a:off x="471900" y="299166"/>
            <a:ext cx="8222100" cy="1023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
              <a:buFont typeface="Arial"/>
              <a:buNone/>
            </a:pPr>
            <a:r>
              <a:rPr b="0" i="0" lang="en" sz="4000" u="none" cap="none" strike="noStrike">
                <a:solidFill>
                  <a:srgbClr val="FFFFFF"/>
                </a:solidFill>
                <a:latin typeface="Roboto"/>
                <a:ea typeface="Roboto"/>
                <a:cs typeface="Roboto"/>
                <a:sym typeface="Roboto"/>
              </a:rPr>
              <a:t>Increasing Volume and Demand for </a:t>
            </a:r>
            <a:endParaRPr b="0" i="0" sz="4000" u="none" cap="none" strike="noStrike">
              <a:solidFill>
                <a:srgbClr val="FFFFFF"/>
              </a:solidFill>
              <a:latin typeface="Roboto"/>
              <a:ea typeface="Roboto"/>
              <a:cs typeface="Roboto"/>
              <a:sym typeface="Roboto"/>
            </a:endParaRPr>
          </a:p>
          <a:p>
            <a:pPr indent="0" lvl="0" marL="0" marR="0" rtl="0" algn="ctr">
              <a:lnSpc>
                <a:spcPct val="90000"/>
              </a:lnSpc>
              <a:spcBef>
                <a:spcPts val="0"/>
              </a:spcBef>
              <a:spcAft>
                <a:spcPts val="0"/>
              </a:spcAft>
              <a:buClr>
                <a:schemeClr val="dk1"/>
              </a:buClr>
              <a:buSzPts val="800"/>
              <a:buFont typeface="Arial"/>
              <a:buNone/>
            </a:pPr>
            <a:r>
              <a:rPr b="0" i="0" lang="en" sz="4000" u="none" cap="none" strike="noStrike">
                <a:solidFill>
                  <a:srgbClr val="FFFFFF"/>
                </a:solidFill>
                <a:latin typeface="Roboto"/>
                <a:ea typeface="Roboto"/>
                <a:cs typeface="Roboto"/>
                <a:sym typeface="Roboto"/>
              </a:rPr>
              <a:t>NOAA Data</a:t>
            </a:r>
            <a:endParaRPr b="0" i="0" sz="4000" u="none" cap="none" strike="noStrike">
              <a:solidFill>
                <a:srgbClr val="FFFFFF"/>
              </a:solidFill>
              <a:latin typeface="Roboto"/>
              <a:ea typeface="Roboto"/>
              <a:cs typeface="Roboto"/>
              <a:sym typeface="Roboto"/>
            </a:endParaRPr>
          </a:p>
        </p:txBody>
      </p:sp>
      <p:sp>
        <p:nvSpPr>
          <p:cNvPr id="473" name="Google Shape;473;p94"/>
          <p:cNvSpPr txBox="1"/>
          <p:nvPr/>
        </p:nvSpPr>
        <p:spPr>
          <a:xfrm>
            <a:off x="5124732" y="3518912"/>
            <a:ext cx="1505700" cy="56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400"/>
              <a:buFont typeface="Calibri"/>
              <a:buNone/>
            </a:pPr>
            <a:r>
              <a:rPr b="0" i="0" lang="en" sz="1600" u="none" cap="none" strike="noStrike">
                <a:solidFill>
                  <a:srgbClr val="0C0C0C"/>
                </a:solidFill>
                <a:latin typeface="Calibri"/>
                <a:ea typeface="Calibri"/>
                <a:cs typeface="Calibri"/>
                <a:sym typeface="Calibri"/>
              </a:rPr>
              <a:t>Due to increase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C0C0C"/>
              </a:buClr>
              <a:buSzPts val="400"/>
              <a:buFont typeface="Calibri"/>
              <a:buNone/>
            </a:pPr>
            <a:r>
              <a:rPr b="0" i="0" lang="en" sz="1600" u="none" cap="none" strike="noStrike">
                <a:solidFill>
                  <a:srgbClr val="0C0C0C"/>
                </a:solidFill>
                <a:latin typeface="Calibri"/>
                <a:ea typeface="Calibri"/>
                <a:cs typeface="Calibri"/>
                <a:sym typeface="Calibri"/>
              </a:rPr>
              <a:t>in satellite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C0C0C"/>
              </a:buClr>
              <a:buSzPts val="400"/>
              <a:buFont typeface="Calibri"/>
              <a:buNone/>
            </a:pPr>
            <a:r>
              <a:rPr b="0" i="0" lang="en" sz="1600" u="none" cap="none" strike="noStrike">
                <a:solidFill>
                  <a:srgbClr val="0C0C0C"/>
                </a:solidFill>
                <a:latin typeface="Calibri"/>
                <a:ea typeface="Calibri"/>
                <a:cs typeface="Calibri"/>
                <a:sym typeface="Calibri"/>
              </a:rPr>
              <a:t>model data</a:t>
            </a:r>
            <a:endParaRPr b="0" i="0" sz="1400" u="none" cap="none" strike="noStrike">
              <a:solidFill>
                <a:srgbClr val="000000"/>
              </a:solidFill>
              <a:latin typeface="Arial"/>
              <a:ea typeface="Arial"/>
              <a:cs typeface="Arial"/>
              <a:sym typeface="Arial"/>
            </a:endParaRPr>
          </a:p>
        </p:txBody>
      </p:sp>
      <p:sp>
        <p:nvSpPr>
          <p:cNvPr id="474" name="Google Shape;474;p94"/>
          <p:cNvSpPr/>
          <p:nvPr/>
        </p:nvSpPr>
        <p:spPr>
          <a:xfrm rot="2108481">
            <a:off x="6201958" y="4167086"/>
            <a:ext cx="509212" cy="369712"/>
          </a:xfrm>
          <a:prstGeom prst="rightArrow">
            <a:avLst>
              <a:gd fmla="val 50000" name="adj1"/>
              <a:gd fmla="val 50000" name="adj2"/>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475" name="Google Shape;475;p94"/>
          <p:cNvSpPr txBox="1"/>
          <p:nvPr/>
        </p:nvSpPr>
        <p:spPr>
          <a:xfrm>
            <a:off x="5995500" y="5851394"/>
            <a:ext cx="2698500" cy="4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Slide courtesy of NESDIS/NCEI</a:t>
            </a:r>
            <a:endParaRPr b="0" i="1" sz="1400" u="none" cap="none" strike="noStrike">
              <a:solidFill>
                <a:srgbClr val="000000"/>
              </a:solidFill>
              <a:latin typeface="Arial"/>
              <a:ea typeface="Arial"/>
              <a:cs typeface="Arial"/>
              <a:sym typeface="Arial"/>
            </a:endParaRPr>
          </a:p>
        </p:txBody>
      </p:sp>
      <p:sp>
        <p:nvSpPr>
          <p:cNvPr id="476" name="Google Shape;476;p94"/>
          <p:cNvSpPr/>
          <p:nvPr/>
        </p:nvSpPr>
        <p:spPr>
          <a:xfrm>
            <a:off x="482886" y="4366517"/>
            <a:ext cx="8480700" cy="2075400"/>
          </a:xfrm>
          <a:custGeom>
            <a:rect b="b" l="l" r="r" t="t"/>
            <a:pathLst>
              <a:path extrusionOk="0" h="120000" w="120000">
                <a:moveTo>
                  <a:pt x="0" y="120000"/>
                </a:moveTo>
                <a:lnTo>
                  <a:pt x="37635" y="113472"/>
                </a:lnTo>
                <a:cubicBezTo>
                  <a:pt x="48854" y="111046"/>
                  <a:pt x="59517" y="110627"/>
                  <a:pt x="67310" y="105439"/>
                </a:cubicBezTo>
                <a:cubicBezTo>
                  <a:pt x="75102" y="100251"/>
                  <a:pt x="78866" y="91213"/>
                  <a:pt x="84390" y="82343"/>
                </a:cubicBezTo>
                <a:cubicBezTo>
                  <a:pt x="89915" y="73472"/>
                  <a:pt x="94523" y="65941"/>
                  <a:pt x="100458" y="52217"/>
                </a:cubicBezTo>
                <a:cubicBezTo>
                  <a:pt x="106393" y="38493"/>
                  <a:pt x="117683" y="6108"/>
                  <a:pt x="120000" y="0"/>
                </a:cubicBezTo>
              </a:path>
            </a:pathLst>
          </a:custGeom>
          <a:noFill/>
          <a:ln cap="flat" cmpd="sng" w="508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7" name="Google Shape;477;p94"/>
          <p:cNvSpPr txBox="1"/>
          <p:nvPr/>
        </p:nvSpPr>
        <p:spPr>
          <a:xfrm>
            <a:off x="6344478" y="2493999"/>
            <a:ext cx="16476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5ADB"/>
              </a:buClr>
              <a:buSzPts val="2000"/>
              <a:buFont typeface="Arial"/>
              <a:buNone/>
            </a:pPr>
            <a:r>
              <a:rPr b="1" i="0" lang="en" sz="2000" u="none" cap="none" strike="noStrike">
                <a:solidFill>
                  <a:srgbClr val="0C5ADB"/>
                </a:solidFill>
                <a:latin typeface="Arial"/>
                <a:ea typeface="Arial"/>
                <a:cs typeface="Arial"/>
                <a:sym typeface="Arial"/>
              </a:rPr>
              <a:t>DEMAND</a:t>
            </a:r>
            <a:endParaRPr b="1" i="0" sz="2000" u="none" cap="none" strike="noStrike">
              <a:solidFill>
                <a:srgbClr val="0C5ADB"/>
              </a:solidFill>
              <a:latin typeface="Arial"/>
              <a:ea typeface="Arial"/>
              <a:cs typeface="Arial"/>
              <a:sym typeface="Arial"/>
            </a:endParaRPr>
          </a:p>
        </p:txBody>
      </p:sp>
      <p:sp>
        <p:nvSpPr>
          <p:cNvPr id="478" name="Google Shape;478;p94"/>
          <p:cNvSpPr txBox="1"/>
          <p:nvPr/>
        </p:nvSpPr>
        <p:spPr>
          <a:xfrm>
            <a:off x="6908164" y="5703765"/>
            <a:ext cx="16476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000"/>
              <a:buFont typeface="Arial"/>
              <a:buNone/>
            </a:pPr>
            <a:r>
              <a:rPr b="1" i="0" lang="en" sz="2000" u="none" cap="none" strike="noStrike">
                <a:solidFill>
                  <a:srgbClr val="FF0000"/>
                </a:solidFill>
                <a:latin typeface="Arial"/>
                <a:ea typeface="Arial"/>
                <a:cs typeface="Arial"/>
                <a:sym typeface="Arial"/>
              </a:rPr>
              <a:t>COSTS</a:t>
            </a:r>
            <a:endParaRPr b="1" i="0" sz="2000" u="none" cap="none" strike="noStrike">
              <a:solidFill>
                <a:srgbClr val="FF0000"/>
              </a:solidFill>
              <a:latin typeface="Arial"/>
              <a:ea typeface="Arial"/>
              <a:cs typeface="Arial"/>
              <a:sym typeface="Arial"/>
            </a:endParaRPr>
          </a:p>
        </p:txBody>
      </p:sp>
      <p:grpSp>
        <p:nvGrpSpPr>
          <p:cNvPr id="479" name="Google Shape;479;p94"/>
          <p:cNvGrpSpPr/>
          <p:nvPr/>
        </p:nvGrpSpPr>
        <p:grpSpPr>
          <a:xfrm>
            <a:off x="335652" y="3692487"/>
            <a:ext cx="8494500" cy="580022"/>
            <a:chOff x="335652" y="3692487"/>
            <a:chExt cx="8494500" cy="580022"/>
          </a:xfrm>
        </p:grpSpPr>
        <p:cxnSp>
          <p:nvCxnSpPr>
            <p:cNvPr id="480" name="Google Shape;480;p94"/>
            <p:cNvCxnSpPr/>
            <p:nvPr/>
          </p:nvCxnSpPr>
          <p:spPr>
            <a:xfrm flipH="1" rot="10800000">
              <a:off x="335652" y="4241609"/>
              <a:ext cx="8494500" cy="30900"/>
            </a:xfrm>
            <a:prstGeom prst="straightConnector1">
              <a:avLst/>
            </a:prstGeom>
            <a:noFill/>
            <a:ln cap="flat" cmpd="sng" w="76200">
              <a:solidFill>
                <a:srgbClr val="43EF9A"/>
              </a:solidFill>
              <a:prstDash val="solid"/>
              <a:round/>
              <a:headEnd len="sm" w="sm" type="none"/>
              <a:tailEnd len="sm" w="sm" type="none"/>
            </a:ln>
          </p:spPr>
        </p:cxnSp>
        <p:sp>
          <p:nvSpPr>
            <p:cNvPr id="481" name="Google Shape;481;p94"/>
            <p:cNvSpPr txBox="1"/>
            <p:nvPr/>
          </p:nvSpPr>
          <p:spPr>
            <a:xfrm>
              <a:off x="533698" y="3692487"/>
              <a:ext cx="32883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2000"/>
                <a:buFont typeface="Arial"/>
                <a:buNone/>
              </a:pPr>
              <a:r>
                <a:rPr b="1" i="0" lang="en" sz="2000" u="none" cap="none" strike="noStrike">
                  <a:solidFill>
                    <a:srgbClr val="00B050"/>
                  </a:solidFill>
                  <a:latin typeface="Arial"/>
                  <a:ea typeface="Arial"/>
                  <a:cs typeface="Arial"/>
                  <a:sym typeface="Arial"/>
                </a:rPr>
                <a:t>BUDGETS (optimistic)</a:t>
              </a:r>
              <a:endParaRPr b="1" i="0" sz="2000" u="none" cap="none" strike="noStrike">
                <a:solidFill>
                  <a:srgbClr val="00B050"/>
                </a:solidFill>
                <a:latin typeface="Arial"/>
                <a:ea typeface="Arial"/>
                <a:cs typeface="Arial"/>
                <a:sym typeface="Arial"/>
              </a:endParaRPr>
            </a:p>
          </p:txBody>
        </p:sp>
      </p:grpSp>
      <p:sp>
        <p:nvSpPr>
          <p:cNvPr id="482" name="Google Shape;482;p94"/>
          <p:cNvSpPr txBox="1"/>
          <p:nvPr/>
        </p:nvSpPr>
        <p:spPr>
          <a:xfrm>
            <a:off x="1434350" y="5427794"/>
            <a:ext cx="2698500" cy="4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Slide courtesy of NESDIS/NCEI</a:t>
            </a:r>
            <a:endParaRPr b="0" i="1"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68"/>
                                        </p:tgtEl>
                                      </p:cBhvr>
                                    </p:animEffect>
                                    <p:set>
                                      <p:cBhvr>
                                        <p:cTn dur="1" fill="hold">
                                          <p:stCondLst>
                                            <p:cond delay="1000"/>
                                          </p:stCondLst>
                                        </p:cTn>
                                        <p:tgtEl>
                                          <p:spTgt spid="4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64"/>
                                        </p:tgtEl>
                                      </p:cBhvr>
                                    </p:animEffect>
                                    <p:set>
                                      <p:cBhvr>
                                        <p:cTn dur="1" fill="hold">
                                          <p:stCondLst>
                                            <p:cond delay="1000"/>
                                          </p:stCondLst>
                                        </p:cTn>
                                        <p:tgtEl>
                                          <p:spTgt spid="4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73"/>
                                        </p:tgtEl>
                                      </p:cBhvr>
                                    </p:animEffect>
                                    <p:set>
                                      <p:cBhvr>
                                        <p:cTn dur="1" fill="hold">
                                          <p:stCondLst>
                                            <p:cond delay="1000"/>
                                          </p:stCondLst>
                                        </p:cTn>
                                        <p:tgtEl>
                                          <p:spTgt spid="47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74"/>
                                        </p:tgtEl>
                                      </p:cBhvr>
                                    </p:animEffect>
                                    <p:set>
                                      <p:cBhvr>
                                        <p:cTn dur="1" fill="hold">
                                          <p:stCondLst>
                                            <p:cond delay="1000"/>
                                          </p:stCondLst>
                                        </p:cTn>
                                        <p:tgtEl>
                                          <p:spTgt spid="4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75"/>
                                        </p:tgtEl>
                                      </p:cBhvr>
                                    </p:animEffect>
                                    <p:set>
                                      <p:cBhvr>
                                        <p:cTn dur="1" fill="hold">
                                          <p:stCondLst>
                                            <p:cond delay="1000"/>
                                          </p:stCondLst>
                                        </p:cTn>
                                        <p:tgtEl>
                                          <p:spTgt spid="47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500"/>
                                        <p:tgtEl>
                                          <p:spTgt spid="47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2"/>
                                        </p:tgtEl>
                                        <p:attrNameLst>
                                          <p:attrName>style.visibility</p:attrName>
                                        </p:attrNameLst>
                                      </p:cBhvr>
                                      <p:to>
                                        <p:strVal val="visible"/>
                                      </p:to>
                                    </p:set>
                                    <p:anim calcmode="lin" valueType="num">
                                      <p:cBhvr additive="base">
                                        <p:cTn dur="1000"/>
                                        <p:tgtEl>
                                          <p:spTgt spid="4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71"/>
                                        </p:tgtEl>
                                      </p:cBhvr>
                                    </p:animEffect>
                                    <p:set>
                                      <p:cBhvr>
                                        <p:cTn dur="1" fill="hold">
                                          <p:stCondLst>
                                            <p:cond delay="1000"/>
                                          </p:stCondLst>
                                        </p:cTn>
                                        <p:tgtEl>
                                          <p:spTgt spid="4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82"/>
                                        </p:tgtEl>
                                      </p:cBhvr>
                                    </p:animEffect>
                                    <p:set>
                                      <p:cBhvr>
                                        <p:cTn dur="1" fill="hold">
                                          <p:stCondLst>
                                            <p:cond delay="1000"/>
                                          </p:stCondLst>
                                        </p:cTn>
                                        <p:tgtEl>
                                          <p:spTgt spid="48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1000"/>
                                        <p:tgtEl>
                                          <p:spTgt spid="47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No Header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