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60" r:id="rId3"/>
    <p:sldMasterId id="2147483668" r:id="rId4"/>
  </p:sldMasterIdLst>
  <p:notesMasterIdLst>
    <p:notesMasterId r:id="rId35"/>
  </p:notesMasterIdLst>
  <p:sldIdLst>
    <p:sldId id="256" r:id="rId5"/>
    <p:sldId id="272" r:id="rId6"/>
    <p:sldId id="322" r:id="rId7"/>
    <p:sldId id="265" r:id="rId8"/>
    <p:sldId id="333" r:id="rId9"/>
    <p:sldId id="324" r:id="rId10"/>
    <p:sldId id="325" r:id="rId11"/>
    <p:sldId id="326" r:id="rId12"/>
    <p:sldId id="327" r:id="rId13"/>
    <p:sldId id="328" r:id="rId14"/>
    <p:sldId id="330" r:id="rId15"/>
    <p:sldId id="285" r:id="rId16"/>
    <p:sldId id="332" r:id="rId17"/>
    <p:sldId id="334" r:id="rId18"/>
    <p:sldId id="323" r:id="rId19"/>
    <p:sldId id="329" r:id="rId20"/>
    <p:sldId id="337" r:id="rId21"/>
    <p:sldId id="339" r:id="rId22"/>
    <p:sldId id="336" r:id="rId23"/>
    <p:sldId id="294" r:id="rId24"/>
    <p:sldId id="331" r:id="rId25"/>
    <p:sldId id="338" r:id="rId26"/>
    <p:sldId id="340" r:id="rId27"/>
    <p:sldId id="296" r:id="rId28"/>
    <p:sldId id="300" r:id="rId29"/>
    <p:sldId id="345" r:id="rId30"/>
    <p:sldId id="321" r:id="rId31"/>
    <p:sldId id="342" r:id="rId32"/>
    <p:sldId id="344" r:id="rId33"/>
    <p:sldId id="343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97"/>
    <p:restoredTop sz="77395"/>
  </p:normalViewPr>
  <p:slideViewPr>
    <p:cSldViewPr snapToGrid="0">
      <p:cViewPr varScale="1">
        <p:scale>
          <a:sx n="68" d="100"/>
          <a:sy n="68" d="100"/>
        </p:scale>
        <p:origin x="159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0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EED9A-9337-D442-9715-586DE3FDEBF5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80F43-9201-5941-AC1F-10BE5DD75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54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80F43-9201-5941-AC1F-10BE5DD756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46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0F43-9201-5941-AC1F-10BE5DD756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86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0F43-9201-5941-AC1F-10BE5DD756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69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0F43-9201-5941-AC1F-10BE5DD756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6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0F43-9201-5941-AC1F-10BE5DD756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50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0F43-9201-5941-AC1F-10BE5DD756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73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0F43-9201-5941-AC1F-10BE5DD756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80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0F43-9201-5941-AC1F-10BE5DD756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08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0F43-9201-5941-AC1F-10BE5DD756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45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0F43-9201-5941-AC1F-10BE5DD756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140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0F43-9201-5941-AC1F-10BE5DD756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923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0F43-9201-5941-AC1F-10BE5DD756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245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0F43-9201-5941-AC1F-10BE5DD756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534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0F43-9201-5941-AC1F-10BE5DD756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893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0F43-9201-5941-AC1F-10BE5DD756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91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0F43-9201-5941-AC1F-10BE5DD756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02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0F43-9201-5941-AC1F-10BE5DD756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2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0F43-9201-5941-AC1F-10BE5DD756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57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0F43-9201-5941-AC1F-10BE5DD756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67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0F43-9201-5941-AC1F-10BE5DD756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76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0F43-9201-5941-AC1F-10BE5DD756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23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0F43-9201-5941-AC1F-10BE5DD756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85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2912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31851"/>
            <a:ext cx="4343400" cy="26481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1851"/>
            <a:ext cx="4343400" cy="26481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1"/>
          </p:nvPr>
        </p:nvSpPr>
        <p:spPr>
          <a:xfrm>
            <a:off x="152400" y="3629136"/>
            <a:ext cx="4343400" cy="26481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2"/>
          </p:nvPr>
        </p:nvSpPr>
        <p:spPr>
          <a:xfrm>
            <a:off x="4648200" y="3629136"/>
            <a:ext cx="4343400" cy="26481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0759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31851"/>
            <a:ext cx="4343400" cy="54454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1851"/>
            <a:ext cx="4343400" cy="26481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2"/>
          </p:nvPr>
        </p:nvSpPr>
        <p:spPr>
          <a:xfrm>
            <a:off x="4648200" y="3629136"/>
            <a:ext cx="4343400" cy="26481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6996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31851"/>
            <a:ext cx="4343400" cy="26481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1851"/>
            <a:ext cx="4343400" cy="55286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1"/>
          </p:nvPr>
        </p:nvSpPr>
        <p:spPr>
          <a:xfrm>
            <a:off x="152400" y="3629136"/>
            <a:ext cx="4343400" cy="26481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4965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op-Small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1"/>
          </p:nvPr>
        </p:nvSpPr>
        <p:spPr>
          <a:xfrm>
            <a:off x="152400" y="832377"/>
            <a:ext cx="8839200" cy="31705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152400" y="4189660"/>
            <a:ext cx="8839200" cy="2058740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8416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1"/>
          </p:nvPr>
        </p:nvSpPr>
        <p:spPr>
          <a:xfrm>
            <a:off x="152400" y="832377"/>
            <a:ext cx="8839200" cy="31705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152400" y="4189660"/>
            <a:ext cx="4343400" cy="2058740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4648200" y="4189660"/>
            <a:ext cx="4343400" cy="2058740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3129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anel: Big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half" idx="11"/>
          </p:nvPr>
        </p:nvSpPr>
        <p:spPr>
          <a:xfrm>
            <a:off x="152400" y="832377"/>
            <a:ext cx="4343400" cy="31705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7"/>
          <p:cNvSpPr>
            <a:spLocks noGrp="1"/>
          </p:cNvSpPr>
          <p:nvPr>
            <p:ph sz="quarter" idx="16"/>
          </p:nvPr>
        </p:nvSpPr>
        <p:spPr>
          <a:xfrm>
            <a:off x="152400" y="4189660"/>
            <a:ext cx="4343400" cy="2058740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7"/>
          </p:nvPr>
        </p:nvSpPr>
        <p:spPr>
          <a:xfrm>
            <a:off x="4648200" y="4189660"/>
            <a:ext cx="4343400" cy="2058740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8"/>
          </p:nvPr>
        </p:nvSpPr>
        <p:spPr>
          <a:xfrm>
            <a:off x="4676775" y="831850"/>
            <a:ext cx="4343400" cy="31705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390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anel: Big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3267075" y="831849"/>
            <a:ext cx="5724525" cy="26356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52400" y="831850"/>
            <a:ext cx="2967038" cy="2635669"/>
          </a:xfrm>
          <a:prstGeom prst="rect">
            <a:avLst/>
          </a:prstGeom>
        </p:spPr>
        <p:txBody>
          <a:bodyPr>
            <a:normAutofit/>
          </a:bodyPr>
          <a:lstStyle>
            <a:lvl1pPr marL="358775" indent="-358775">
              <a:defRPr sz="2400"/>
            </a:lvl1pPr>
            <a:lvl2pPr marL="682625" indent="-347663">
              <a:tabLst/>
              <a:defRPr sz="2000"/>
            </a:lvl2pPr>
            <a:lvl3pPr marL="1030288" indent="-317500">
              <a:defRPr sz="1800"/>
            </a:lvl3pPr>
            <a:lvl4pPr marL="1425575" indent="-268288">
              <a:defRPr sz="1600"/>
            </a:lvl4pPr>
            <a:lvl5pPr marL="1654175" indent="-231775" defTabSz="854075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12"/>
          </p:nvPr>
        </p:nvSpPr>
        <p:spPr>
          <a:xfrm>
            <a:off x="3271837" y="3619917"/>
            <a:ext cx="5724525" cy="26356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7162" y="3619918"/>
            <a:ext cx="2967038" cy="2635669"/>
          </a:xfrm>
          <a:prstGeom prst="rect">
            <a:avLst/>
          </a:prstGeom>
        </p:spPr>
        <p:txBody>
          <a:bodyPr>
            <a:normAutofit/>
          </a:bodyPr>
          <a:lstStyle>
            <a:lvl1pPr marL="358775" indent="-358775">
              <a:defRPr sz="2400"/>
            </a:lvl1pPr>
            <a:lvl2pPr marL="682625" indent="-347663">
              <a:defRPr sz="2000"/>
            </a:lvl2pPr>
            <a:lvl3pPr marL="1030288" indent="-317500">
              <a:defRPr sz="1800"/>
            </a:lvl3pPr>
            <a:lvl4pPr marL="1425575" indent="-268288">
              <a:defRPr sz="1600"/>
            </a:lvl4pPr>
            <a:lvl5pPr marL="1712913" indent="-255588" defTabSz="854075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892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anel: Big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67075" y="831849"/>
            <a:ext cx="5724525" cy="54165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52400" y="831850"/>
            <a:ext cx="2967038" cy="5416550"/>
          </a:xfrm>
          <a:prstGeom prst="rect">
            <a:avLst/>
          </a:prstGeom>
        </p:spPr>
        <p:txBody>
          <a:bodyPr>
            <a:normAutofit/>
          </a:bodyPr>
          <a:lstStyle>
            <a:lvl1pPr marL="358775" indent="-358775">
              <a:tabLst/>
              <a:defRPr sz="2400"/>
            </a:lvl1pPr>
            <a:lvl2pPr marL="682625" indent="-347663">
              <a:tabLst/>
              <a:defRPr sz="2000"/>
            </a:lvl2pPr>
            <a:lvl3pPr marL="1030288" indent="-317500">
              <a:tabLst/>
              <a:defRPr sz="1800"/>
            </a:lvl3pPr>
            <a:lvl4pPr marL="1365250" indent="-268288">
              <a:tabLst/>
              <a:defRPr sz="1600"/>
            </a:lvl4pPr>
            <a:lvl5pPr marL="1654175" indent="-255588" defTabSz="858838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6553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119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906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906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7711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4666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094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30711"/>
            <a:ext cx="4040188" cy="42954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094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30711"/>
            <a:ext cx="4041775" cy="42954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2693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219200"/>
            <a:ext cx="5410200" cy="4906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0" y="1219200"/>
            <a:ext cx="2667000" cy="4906963"/>
          </a:xfrm>
          <a:prstGeom prst="rect">
            <a:avLst/>
          </a:prstGeom>
        </p:spPr>
        <p:txBody>
          <a:bodyPr>
            <a:normAutofit/>
          </a:bodyPr>
          <a:lstStyle>
            <a:lvl1pPr marL="358775" indent="-358775">
              <a:tabLst/>
              <a:defRPr sz="2400"/>
            </a:lvl1pPr>
            <a:lvl2pPr marL="682625" indent="-347663">
              <a:tabLst/>
              <a:defRPr sz="2000"/>
            </a:lvl2pPr>
            <a:lvl3pPr marL="1030288" indent="-317500">
              <a:tabLst/>
              <a:defRPr sz="1800"/>
            </a:lvl3pPr>
            <a:lvl4pPr marL="1365250" indent="-268288">
              <a:tabLst/>
              <a:defRPr sz="1600"/>
            </a:lvl4pPr>
            <a:lvl5pPr marL="1654175" indent="-255588" defTabSz="858838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9634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219201"/>
            <a:ext cx="5410200" cy="236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0" y="1219200"/>
            <a:ext cx="2667000" cy="4906963"/>
          </a:xfrm>
          <a:prstGeom prst="rect">
            <a:avLst/>
          </a:prstGeom>
        </p:spPr>
        <p:txBody>
          <a:bodyPr>
            <a:normAutofit/>
          </a:bodyPr>
          <a:lstStyle>
            <a:lvl1pPr marL="358775" indent="-358775">
              <a:tabLst/>
              <a:defRPr sz="2400"/>
            </a:lvl1pPr>
            <a:lvl2pPr marL="682625" indent="-347663">
              <a:tabLst/>
              <a:defRPr sz="2000"/>
            </a:lvl2pPr>
            <a:lvl3pPr marL="1030288" indent="-317500">
              <a:tabLst/>
              <a:defRPr sz="1800"/>
            </a:lvl3pPr>
            <a:lvl4pPr marL="1365250" indent="-268288">
              <a:tabLst/>
              <a:defRPr sz="1600"/>
            </a:lvl4pPr>
            <a:lvl5pPr marL="1654175" indent="-255588" defTabSz="858838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2"/>
          </p:nvPr>
        </p:nvSpPr>
        <p:spPr>
          <a:xfrm>
            <a:off x="3276600" y="3763963"/>
            <a:ext cx="5410200" cy="236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4435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anel, Big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2971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0"/>
          </p:nvPr>
        </p:nvSpPr>
        <p:spPr>
          <a:xfrm>
            <a:off x="461493" y="4343401"/>
            <a:ext cx="4038600" cy="1782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1"/>
          </p:nvPr>
        </p:nvSpPr>
        <p:spPr>
          <a:xfrm>
            <a:off x="4648200" y="4343399"/>
            <a:ext cx="4038600" cy="1782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8719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anel, Big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4042893" cy="2971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4648200" y="1219201"/>
            <a:ext cx="4042893" cy="2971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461493" y="4343401"/>
            <a:ext cx="4038600" cy="1782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1"/>
          </p:nvPr>
        </p:nvSpPr>
        <p:spPr>
          <a:xfrm>
            <a:off x="4648200" y="4343399"/>
            <a:ext cx="4038600" cy="1782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03824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2362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236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461493" y="3763964"/>
            <a:ext cx="4038600" cy="2362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1"/>
          </p:nvPr>
        </p:nvSpPr>
        <p:spPr>
          <a:xfrm>
            <a:off x="4648200" y="3763963"/>
            <a:ext cx="4038600" cy="236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9250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anel, Big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2971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0"/>
          </p:nvPr>
        </p:nvSpPr>
        <p:spPr>
          <a:xfrm>
            <a:off x="461492" y="4343401"/>
            <a:ext cx="8225307" cy="1782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9912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anel, Big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2362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461493" y="3763964"/>
            <a:ext cx="4038600" cy="2362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906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50080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anel, Big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906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236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648200" y="3763963"/>
            <a:ext cx="4038600" cy="236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42477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5664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79020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6002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320709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44268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61803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79869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87419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9790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68388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6320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2425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0644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426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1"/>
            <a:ext cx="8839200" cy="480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3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62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" y="685800"/>
            <a:ext cx="8839200" cy="609600"/>
          </a:xfrm>
        </p:spPr>
        <p:txBody>
          <a:bodyPr wrap="square">
            <a:normAutofit/>
          </a:bodyPr>
          <a:lstStyle>
            <a:lvl1pPr marL="0" indent="0" algn="ctr">
              <a:buNone/>
              <a:defRPr sz="3600" b="1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42600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199"/>
            <a:ext cx="4343400" cy="4800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199"/>
            <a:ext cx="4343400" cy="4800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62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" y="685800"/>
            <a:ext cx="8839200" cy="609600"/>
          </a:xfrm>
        </p:spPr>
        <p:txBody>
          <a:bodyPr wrap="square">
            <a:normAutofit/>
          </a:bodyPr>
          <a:lstStyle>
            <a:lvl1pPr marL="0" indent="0" algn="ctr">
              <a:buNone/>
              <a:defRPr sz="3600" b="1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3766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-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831850"/>
            <a:ext cx="8839200" cy="262321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152400" y="3585560"/>
            <a:ext cx="8839200" cy="262321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4538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Myriad Pro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fld id="{088132B6-9D6E-4E2A-A295-140408A81D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9"/>
            <a:ext cx="9144000" cy="6852681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010400" y="6308725"/>
            <a:ext cx="2133600" cy="549276"/>
          </a:xfrm>
          <a:prstGeom prst="rect">
            <a:avLst/>
          </a:prstGeom>
        </p:spPr>
        <p:txBody>
          <a:bodyPr anchor="b" anchorCtr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A7C7AF3-0CC4-4146-9A2A-958ABE4E4B6D}" type="slidenum">
              <a:rPr lang="en-US" sz="1200" b="0">
                <a:solidFill>
                  <a:srgbClr val="FFFFFF"/>
                </a:solidFill>
                <a:latin typeface="Calibri" charset="0"/>
                <a:cs typeface="ＭＳ Ｐゴシック" charset="0"/>
              </a:rPr>
              <a:pPr algn="r" eaLnBrk="1" hangingPunct="1"/>
              <a:t>‹#›</a:t>
            </a:fld>
            <a:endParaRPr lang="en-US" sz="1200" b="0" dirty="0">
              <a:solidFill>
                <a:srgbClr val="FFFFFF"/>
              </a:solidFill>
              <a:latin typeface="Calibri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3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9"/>
            <a:ext cx="9144000" cy="68526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7010400" y="6308725"/>
            <a:ext cx="2133600" cy="549276"/>
          </a:xfrm>
          <a:prstGeom prst="rect">
            <a:avLst/>
          </a:prstGeom>
        </p:spPr>
        <p:txBody>
          <a:bodyPr anchor="b" anchorCtr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A7C7AF3-0CC4-4146-9A2A-958ABE4E4B6D}" type="slidenum">
              <a:rPr lang="en-US" sz="1200" b="0">
                <a:solidFill>
                  <a:srgbClr val="FFFFFF"/>
                </a:solidFill>
                <a:latin typeface="Calibri" charset="0"/>
                <a:cs typeface="ＭＳ Ｐゴシック" charset="0"/>
              </a:rPr>
              <a:pPr algn="r" eaLnBrk="1" hangingPunct="1"/>
              <a:t>‹#›</a:t>
            </a:fld>
            <a:endParaRPr lang="en-US" sz="1200" b="0" dirty="0">
              <a:solidFill>
                <a:srgbClr val="FFFFFF"/>
              </a:solidFill>
              <a:latin typeface="Calibri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77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59" y="2090"/>
            <a:ext cx="9145518" cy="68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7010400" y="6308725"/>
            <a:ext cx="2133600" cy="549276"/>
          </a:xfrm>
          <a:prstGeom prst="rect">
            <a:avLst/>
          </a:prstGeom>
        </p:spPr>
        <p:txBody>
          <a:bodyPr anchor="b" anchorCtr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A7C7AF3-0CC4-4146-9A2A-958ABE4E4B6D}" type="slidenum">
              <a:rPr lang="en-US" sz="1200" b="0">
                <a:solidFill>
                  <a:srgbClr val="FFFFFF"/>
                </a:solidFill>
                <a:latin typeface="Calibri" charset="0"/>
                <a:cs typeface="ＭＳ Ｐゴシック" charset="0"/>
              </a:rPr>
              <a:pPr algn="r" eaLnBrk="1" hangingPunct="1"/>
              <a:t>‹#›</a:t>
            </a:fld>
            <a:endParaRPr lang="en-US" sz="1200" b="0" dirty="0">
              <a:solidFill>
                <a:srgbClr val="FFFFFF"/>
              </a:solidFill>
              <a:latin typeface="Calibri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1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703" r:id="rId4"/>
    <p:sldLayoutId id="2147483704" r:id="rId5"/>
    <p:sldLayoutId id="2147483700" r:id="rId6"/>
    <p:sldLayoutId id="2147483702" r:id="rId7"/>
    <p:sldLayoutId id="2147483697" r:id="rId8"/>
    <p:sldLayoutId id="2147483701" r:id="rId9"/>
    <p:sldLayoutId id="2147483699" r:id="rId10"/>
    <p:sldLayoutId id="2147483698" r:id="rId11"/>
    <p:sldLayoutId id="2147483666" r:id="rId12"/>
    <p:sldLayoutId id="2147483667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" y="2659"/>
            <a:ext cx="9116650" cy="685268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7010400" y="6308725"/>
            <a:ext cx="2133600" cy="549276"/>
          </a:xfrm>
          <a:prstGeom prst="rect">
            <a:avLst/>
          </a:prstGeom>
        </p:spPr>
        <p:txBody>
          <a:bodyPr anchor="b" anchorCtr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A7C7AF3-0CC4-4146-9A2A-958ABE4E4B6D}" type="slidenum">
              <a:rPr lang="en-US" sz="1200" b="0">
                <a:solidFill>
                  <a:srgbClr val="FFFFFF"/>
                </a:solidFill>
                <a:latin typeface="Calibri" charset="0"/>
                <a:cs typeface="ＭＳ Ｐゴシック" charset="0"/>
              </a:rPr>
              <a:pPr algn="r" eaLnBrk="1" hangingPunct="1"/>
              <a:t>‹#›</a:t>
            </a:fld>
            <a:endParaRPr lang="en-US" sz="1200" b="0" dirty="0">
              <a:solidFill>
                <a:srgbClr val="FFFFFF"/>
              </a:solidFill>
              <a:latin typeface="Calibri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198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2670175"/>
          </a:xfrm>
        </p:spPr>
        <p:txBody>
          <a:bodyPr/>
          <a:lstStyle/>
          <a:p>
            <a:r>
              <a:rPr lang="en-US" b="1" dirty="0"/>
              <a:t>Automated Detection of Weather Fronts Using a Deep Learning Neural Network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0108"/>
            <a:ext cx="6400800" cy="2515892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James C </a:t>
            </a:r>
            <a:r>
              <a:rPr lang="en-US" sz="2400" dirty="0" err="1"/>
              <a:t>Biard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/>
              <a:t>Vexcel</a:t>
            </a:r>
            <a:r>
              <a:rPr lang="en-US" sz="2400" dirty="0"/>
              <a:t> Imaging</a:t>
            </a:r>
          </a:p>
          <a:p>
            <a:endParaRPr lang="en-US" sz="2400" dirty="0"/>
          </a:p>
          <a:p>
            <a:r>
              <a:rPr lang="en-US" sz="2400" dirty="0"/>
              <a:t>Kenneth E Kunkel</a:t>
            </a:r>
            <a:br>
              <a:rPr lang="en-US" sz="2400" dirty="0"/>
            </a:br>
            <a:r>
              <a:rPr lang="en-US" sz="2400" dirty="0"/>
              <a:t>North Carolina Institute for Climate Studies</a:t>
            </a:r>
            <a:br>
              <a:rPr lang="en-US" sz="2400" dirty="0"/>
            </a:br>
            <a:r>
              <a:rPr lang="en-US" sz="2400" dirty="0"/>
              <a:t>North Carolina State University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August 19, 2020</a:t>
            </a:r>
          </a:p>
        </p:txBody>
      </p:sp>
    </p:spTree>
    <p:extLst>
      <p:ext uri="{BB962C8B-B14F-4D97-AF65-F5344CB8AC3E}">
        <p14:creationId xmlns:p14="http://schemas.microsoft.com/office/powerpoint/2010/main" val="3370362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0655B7-34D3-2A4D-B830-D11557838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supervised machine learning, the weights are found through hyper-dimensional gradient descent.</a:t>
            </a:r>
          </a:p>
          <a:p>
            <a:pPr lvl="1"/>
            <a:r>
              <a:rPr lang="en-US" dirty="0"/>
              <a:t>Produce outputs for a number of inputs with a network initialized with random weights and biases.</a:t>
            </a:r>
          </a:p>
          <a:p>
            <a:pPr lvl="1"/>
            <a:r>
              <a:rPr lang="en-US" dirty="0"/>
              <a:t>Use the discrepancy between network outputs and “truth” outputs to update the weights and biases to minimize the difference.</a:t>
            </a:r>
          </a:p>
          <a:p>
            <a:pPr lvl="1"/>
            <a:r>
              <a:rPr lang="en-US" dirty="0"/>
              <a:t>Repeat many times.</a:t>
            </a:r>
          </a:p>
        </p:txBody>
      </p:sp>
    </p:spTree>
    <p:extLst>
      <p:ext uri="{BB962C8B-B14F-4D97-AF65-F5344CB8AC3E}">
        <p14:creationId xmlns:p14="http://schemas.microsoft.com/office/powerpoint/2010/main" val="3054344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0655B7-34D3-2A4D-B830-D11557838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Finding a good network design for your problem is an art.</a:t>
            </a:r>
          </a:p>
          <a:p>
            <a:r>
              <a:rPr lang="en-US" dirty="0"/>
              <a:t>Take care, because it is possible to memorize the right answer for each input rather than learn the underlying functional relationships (overfitting).</a:t>
            </a:r>
          </a:p>
        </p:txBody>
      </p:sp>
    </p:spTree>
    <p:extLst>
      <p:ext uri="{BB962C8B-B14F-4D97-AF65-F5344CB8AC3E}">
        <p14:creationId xmlns:p14="http://schemas.microsoft.com/office/powerpoint/2010/main" val="3066293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Design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15097B8-F9A4-324B-A33C-8077CE67D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526" y="1479764"/>
            <a:ext cx="7508948" cy="4301103"/>
          </a:xfrm>
        </p:spPr>
      </p:pic>
    </p:spTree>
    <p:extLst>
      <p:ext uri="{BB962C8B-B14F-4D97-AF65-F5344CB8AC3E}">
        <p14:creationId xmlns:p14="http://schemas.microsoft.com/office/powerpoint/2010/main" val="3397231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BF4E1-4B68-A647-A3EB-8748DE6D3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Trained with data from 2008-2012.</a:t>
            </a:r>
          </a:p>
          <a:p>
            <a:r>
              <a:rPr lang="en-US" dirty="0"/>
              <a:t>Randomly selected ¼ of the possible 17x17 grid cell input patches while also ensuring that there were twice as many “no front” patches as “front” patches.</a:t>
            </a:r>
          </a:p>
          <a:p>
            <a:r>
              <a:rPr lang="en-US" dirty="0"/>
              <a:t>Limited training and testing to region around CONUS where the rate of front crossings was 40/year or better.</a:t>
            </a:r>
          </a:p>
          <a:p>
            <a:r>
              <a:rPr lang="en-US" dirty="0"/>
              <a:t>Training took ~3 days on a NERSC GPU node.</a:t>
            </a:r>
          </a:p>
        </p:txBody>
      </p:sp>
    </p:spTree>
    <p:extLst>
      <p:ext uri="{BB962C8B-B14F-4D97-AF65-F5344CB8AC3E}">
        <p14:creationId xmlns:p14="http://schemas.microsoft.com/office/powerpoint/2010/main" val="100225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Training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D6CAC7-B9DC-014C-9C6F-3AACE5BA5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96" y="1388668"/>
            <a:ext cx="7924193" cy="4548739"/>
          </a:xfrm>
        </p:spPr>
      </p:pic>
    </p:spTree>
    <p:extLst>
      <p:ext uri="{BB962C8B-B14F-4D97-AF65-F5344CB8AC3E}">
        <p14:creationId xmlns:p14="http://schemas.microsoft.com/office/powerpoint/2010/main" val="3145719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71596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Training Results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61570D0-6B86-554C-844F-5560BEC026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5068"/>
            <a:ext cx="4038600" cy="2935227"/>
          </a:xfrm>
          <a:noFill/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9A75258-9DF6-D747-A2C9-9C408E8234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06250"/>
            <a:ext cx="4038600" cy="2932863"/>
          </a:xfrm>
        </p:spPr>
      </p:pic>
    </p:spTree>
    <p:extLst>
      <p:ext uri="{BB962C8B-B14F-4D97-AF65-F5344CB8AC3E}">
        <p14:creationId xmlns:p14="http://schemas.microsoft.com/office/powerpoint/2010/main" val="405451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Training Results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54007CB-E4ED-EE45-9E68-405B959AE8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823360"/>
              </p:ext>
            </p:extLst>
          </p:nvPr>
        </p:nvGraphicFramePr>
        <p:xfrm>
          <a:off x="248476" y="2068800"/>
          <a:ext cx="8647048" cy="12212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4942">
                  <a:extLst>
                    <a:ext uri="{9D8B030D-6E8A-4147-A177-3AD203B41FA5}">
                      <a16:colId xmlns:a16="http://schemas.microsoft.com/office/drawing/2014/main" val="1092390257"/>
                    </a:ext>
                  </a:extLst>
                </a:gridCol>
                <a:gridCol w="1270351">
                  <a:extLst>
                    <a:ext uri="{9D8B030D-6E8A-4147-A177-3AD203B41FA5}">
                      <a16:colId xmlns:a16="http://schemas.microsoft.com/office/drawing/2014/main" val="162701304"/>
                    </a:ext>
                  </a:extLst>
                </a:gridCol>
                <a:gridCol w="1270351">
                  <a:extLst>
                    <a:ext uri="{9D8B030D-6E8A-4147-A177-3AD203B41FA5}">
                      <a16:colId xmlns:a16="http://schemas.microsoft.com/office/drawing/2014/main" val="1560831258"/>
                    </a:ext>
                  </a:extLst>
                </a:gridCol>
                <a:gridCol w="1270351">
                  <a:extLst>
                    <a:ext uri="{9D8B030D-6E8A-4147-A177-3AD203B41FA5}">
                      <a16:colId xmlns:a16="http://schemas.microsoft.com/office/drawing/2014/main" val="4133418229"/>
                    </a:ext>
                  </a:extLst>
                </a:gridCol>
                <a:gridCol w="1270351">
                  <a:extLst>
                    <a:ext uri="{9D8B030D-6E8A-4147-A177-3AD203B41FA5}">
                      <a16:colId xmlns:a16="http://schemas.microsoft.com/office/drawing/2014/main" val="176968069"/>
                    </a:ext>
                  </a:extLst>
                </a:gridCol>
                <a:gridCol w="1270351">
                  <a:extLst>
                    <a:ext uri="{9D8B030D-6E8A-4147-A177-3AD203B41FA5}">
                      <a16:colId xmlns:a16="http://schemas.microsoft.com/office/drawing/2014/main" val="2243872600"/>
                    </a:ext>
                  </a:extLst>
                </a:gridCol>
                <a:gridCol w="1270351">
                  <a:extLst>
                    <a:ext uri="{9D8B030D-6E8A-4147-A177-3AD203B41FA5}">
                      <a16:colId xmlns:a16="http://schemas.microsoft.com/office/drawing/2014/main" val="1835164162"/>
                    </a:ext>
                  </a:extLst>
                </a:gridCol>
              </a:tblGrid>
              <a:tr h="190500">
                <a:tc gridSpan="7"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+mn-cs"/>
                        </a:rPr>
                        <a:t>CSB Labels 2003 - 2018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88870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+mn-cs"/>
                        </a:rPr>
                        <a:t>Cold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+mn-cs"/>
                        </a:rPr>
                        <a:t>Warm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+mn-cs"/>
                        </a:rPr>
                        <a:t>Stationary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+mn-cs"/>
                        </a:rPr>
                        <a:t>Occluded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+mn-cs"/>
                        </a:rPr>
                        <a:t>None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+mn-cs"/>
                        </a:rPr>
                        <a:t>Total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9754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Counts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8,551,914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4,631,517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12,797,269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3,893,614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182,795,286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212,669,600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5889354"/>
                  </a:ext>
                </a:extLst>
              </a:tr>
              <a:tr h="841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Percent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4.02%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2.18%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6.02%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1.83%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85.95%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82123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A7731FF-0130-FE45-9E42-86DE2FB404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471387"/>
              </p:ext>
            </p:extLst>
          </p:nvPr>
        </p:nvGraphicFramePr>
        <p:xfrm>
          <a:off x="248476" y="3915905"/>
          <a:ext cx="8647048" cy="1257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4942">
                  <a:extLst>
                    <a:ext uri="{9D8B030D-6E8A-4147-A177-3AD203B41FA5}">
                      <a16:colId xmlns:a16="http://schemas.microsoft.com/office/drawing/2014/main" val="1730131037"/>
                    </a:ext>
                  </a:extLst>
                </a:gridCol>
                <a:gridCol w="1270351">
                  <a:extLst>
                    <a:ext uri="{9D8B030D-6E8A-4147-A177-3AD203B41FA5}">
                      <a16:colId xmlns:a16="http://schemas.microsoft.com/office/drawing/2014/main" val="1911942757"/>
                    </a:ext>
                  </a:extLst>
                </a:gridCol>
                <a:gridCol w="1270351">
                  <a:extLst>
                    <a:ext uri="{9D8B030D-6E8A-4147-A177-3AD203B41FA5}">
                      <a16:colId xmlns:a16="http://schemas.microsoft.com/office/drawing/2014/main" val="2928490693"/>
                    </a:ext>
                  </a:extLst>
                </a:gridCol>
                <a:gridCol w="1270351">
                  <a:extLst>
                    <a:ext uri="{9D8B030D-6E8A-4147-A177-3AD203B41FA5}">
                      <a16:colId xmlns:a16="http://schemas.microsoft.com/office/drawing/2014/main" val="2968474513"/>
                    </a:ext>
                  </a:extLst>
                </a:gridCol>
                <a:gridCol w="1270351">
                  <a:extLst>
                    <a:ext uri="{9D8B030D-6E8A-4147-A177-3AD203B41FA5}">
                      <a16:colId xmlns:a16="http://schemas.microsoft.com/office/drawing/2014/main" val="1175059097"/>
                    </a:ext>
                  </a:extLst>
                </a:gridCol>
                <a:gridCol w="1270351">
                  <a:extLst>
                    <a:ext uri="{9D8B030D-6E8A-4147-A177-3AD203B41FA5}">
                      <a16:colId xmlns:a16="http://schemas.microsoft.com/office/drawing/2014/main" val="406959608"/>
                    </a:ext>
                  </a:extLst>
                </a:gridCol>
                <a:gridCol w="1270351">
                  <a:extLst>
                    <a:ext uri="{9D8B030D-6E8A-4147-A177-3AD203B41FA5}">
                      <a16:colId xmlns:a16="http://schemas.microsoft.com/office/drawing/2014/main" val="482023266"/>
                    </a:ext>
                  </a:extLst>
                </a:gridCol>
              </a:tblGrid>
              <a:tr h="19050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MERRA-2 Predictions 2003 - 2018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21329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Cold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Warm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Stationary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Occluded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None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1948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Counts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8,950,546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2,785,315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10,867,527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4,098,013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185,968,199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212,669,600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12581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Percent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4.21%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1.31%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5.11%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1.93%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87.44%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57890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0383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Training Results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E44494F-602E-894A-99F7-115F2ADB47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2321653"/>
              </p:ext>
            </p:extLst>
          </p:nvPr>
        </p:nvGraphicFramePr>
        <p:xfrm>
          <a:off x="222634" y="1693627"/>
          <a:ext cx="8698732" cy="428669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242676">
                  <a:extLst>
                    <a:ext uri="{9D8B030D-6E8A-4147-A177-3AD203B41FA5}">
                      <a16:colId xmlns:a16="http://schemas.microsoft.com/office/drawing/2014/main" val="1903687848"/>
                    </a:ext>
                  </a:extLst>
                </a:gridCol>
                <a:gridCol w="1242676">
                  <a:extLst>
                    <a:ext uri="{9D8B030D-6E8A-4147-A177-3AD203B41FA5}">
                      <a16:colId xmlns:a16="http://schemas.microsoft.com/office/drawing/2014/main" val="1516343293"/>
                    </a:ext>
                  </a:extLst>
                </a:gridCol>
                <a:gridCol w="1242676">
                  <a:extLst>
                    <a:ext uri="{9D8B030D-6E8A-4147-A177-3AD203B41FA5}">
                      <a16:colId xmlns:a16="http://schemas.microsoft.com/office/drawing/2014/main" val="1752367801"/>
                    </a:ext>
                  </a:extLst>
                </a:gridCol>
                <a:gridCol w="1242676">
                  <a:extLst>
                    <a:ext uri="{9D8B030D-6E8A-4147-A177-3AD203B41FA5}">
                      <a16:colId xmlns:a16="http://schemas.microsoft.com/office/drawing/2014/main" val="2669832999"/>
                    </a:ext>
                  </a:extLst>
                </a:gridCol>
                <a:gridCol w="1242676">
                  <a:extLst>
                    <a:ext uri="{9D8B030D-6E8A-4147-A177-3AD203B41FA5}">
                      <a16:colId xmlns:a16="http://schemas.microsoft.com/office/drawing/2014/main" val="1455934131"/>
                    </a:ext>
                  </a:extLst>
                </a:gridCol>
                <a:gridCol w="1242676">
                  <a:extLst>
                    <a:ext uri="{9D8B030D-6E8A-4147-A177-3AD203B41FA5}">
                      <a16:colId xmlns:a16="http://schemas.microsoft.com/office/drawing/2014/main" val="7934300"/>
                    </a:ext>
                  </a:extLst>
                </a:gridCol>
                <a:gridCol w="1242676">
                  <a:extLst>
                    <a:ext uri="{9D8B030D-6E8A-4147-A177-3AD203B41FA5}">
                      <a16:colId xmlns:a16="http://schemas.microsoft.com/office/drawing/2014/main" val="3874020970"/>
                    </a:ext>
                  </a:extLst>
                </a:gridCol>
              </a:tblGrid>
              <a:tr h="411480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Confusion Matrix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2008-2015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74474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Predicted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42143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Cold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Warm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Stationary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Occluded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None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28663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Cold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4,118,370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166,264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754,909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231,514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3,280,857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149759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Warm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214,405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1,104,025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743,101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300,147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2,269,839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2723686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Actual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Stationary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990,596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244,167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4,464,480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127,063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6,970,963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1687892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Occluded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194,304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128,904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201,375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1,643,822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1,725,209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6014313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None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3,432,871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1,141,955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4,703,662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1,795,467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171,721,331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4340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138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Training Results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E44494F-602E-894A-99F7-115F2ADB47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824630"/>
              </p:ext>
            </p:extLst>
          </p:nvPr>
        </p:nvGraphicFramePr>
        <p:xfrm>
          <a:off x="2433234" y="2122900"/>
          <a:ext cx="4446463" cy="26122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069383">
                  <a:extLst>
                    <a:ext uri="{9D8B030D-6E8A-4147-A177-3AD203B41FA5}">
                      <a16:colId xmlns:a16="http://schemas.microsoft.com/office/drawing/2014/main" val="1903687848"/>
                    </a:ext>
                  </a:extLst>
                </a:gridCol>
                <a:gridCol w="728420">
                  <a:extLst>
                    <a:ext uri="{9D8B030D-6E8A-4147-A177-3AD203B41FA5}">
                      <a16:colId xmlns:a16="http://schemas.microsoft.com/office/drawing/2014/main" val="1516343293"/>
                    </a:ext>
                  </a:extLst>
                </a:gridCol>
                <a:gridCol w="1322664">
                  <a:extLst>
                    <a:ext uri="{9D8B030D-6E8A-4147-A177-3AD203B41FA5}">
                      <a16:colId xmlns:a16="http://schemas.microsoft.com/office/drawing/2014/main" val="1752367801"/>
                    </a:ext>
                  </a:extLst>
                </a:gridCol>
                <a:gridCol w="1325996">
                  <a:extLst>
                    <a:ext uri="{9D8B030D-6E8A-4147-A177-3AD203B41FA5}">
                      <a16:colId xmlns:a16="http://schemas.microsoft.com/office/drawing/2014/main" val="2669832999"/>
                    </a:ext>
                  </a:extLst>
                </a:gridCol>
              </a:tblGrid>
              <a:tr h="41148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Front/No-Front Confusion Matrix</a:t>
                      </a:r>
                      <a:b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2003-2018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74474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Predicted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42143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Front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None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286633"/>
                  </a:ext>
                </a:extLst>
              </a:tr>
              <a:tr h="41148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Actual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Front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15,627,446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14,246,868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1497598"/>
                  </a:ext>
                </a:extLst>
              </a:tr>
              <a:tr h="411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None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11,073,955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171,721,331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27236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8944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Training Results</a:t>
            </a:r>
          </a:p>
        </p:txBody>
      </p:sp>
      <p:pic>
        <p:nvPicPr>
          <p:cNvPr id="6" name="Picture 5" descr="A picture containing colorful, star&#10;&#10;Description automatically generated">
            <a:extLst>
              <a:ext uri="{FF2B5EF4-FFF2-40B4-BE49-F238E27FC236}">
                <a16:creationId xmlns:a16="http://schemas.microsoft.com/office/drawing/2014/main" id="{0FFA6940-5C3F-7C49-994B-9081D81FE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73" y="1545957"/>
            <a:ext cx="4313510" cy="4313510"/>
          </a:xfrm>
          <a:prstGeom prst="rect">
            <a:avLst/>
          </a:prstGeom>
        </p:spPr>
      </p:pic>
      <p:pic>
        <p:nvPicPr>
          <p:cNvPr id="9" name="Picture 8" descr="A picture containing light, colorful, sitting, colored&#10;&#10;Description automatically generated">
            <a:extLst>
              <a:ext uri="{FF2B5EF4-FFF2-40B4-BE49-F238E27FC236}">
                <a16:creationId xmlns:a16="http://schemas.microsoft.com/office/drawing/2014/main" id="{604747FE-3DA5-C74B-A7C7-BB08C9731E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90" y="1545957"/>
            <a:ext cx="4313510" cy="431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24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r>
              <a:rPr lang="en-US" dirty="0"/>
              <a:t>The Goal – Understand how Precipitation Frequency estimates across North America (NA) will change as the climate changes.</a:t>
            </a:r>
          </a:p>
          <a:p>
            <a:r>
              <a:rPr lang="en-US" dirty="0"/>
              <a:t>Extreme precipitation associated with weather fronts is the dominant contributor over most of North America.</a:t>
            </a:r>
          </a:p>
          <a:p>
            <a:r>
              <a:rPr lang="en-US" dirty="0"/>
              <a:t>We need to understand how weather front behavior will change as the climate changes.</a:t>
            </a:r>
          </a:p>
          <a:p>
            <a:r>
              <a:rPr lang="en-US" dirty="0"/>
              <a:t>Automated front detection will be required.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862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Training Results</a:t>
            </a:r>
          </a:p>
        </p:txBody>
      </p:sp>
      <p:pic>
        <p:nvPicPr>
          <p:cNvPr id="2" name="merra2_predfronts_movie_2009.mp4">
            <a:hlinkClick r:id="" action="ppaction://media"/>
            <a:extLst>
              <a:ext uri="{FF2B5EF4-FFF2-40B4-BE49-F238E27FC236}">
                <a16:creationId xmlns:a16="http://schemas.microsoft.com/office/drawing/2014/main" id="{DE8B6A88-5DFF-1340-9FBB-CCE6FED649C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204913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209081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Training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628C5-7CCA-7140-A39B-C6B5FDDB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performance of the network may be better than the metrics suggest.</a:t>
            </a:r>
          </a:p>
          <a:p>
            <a:r>
              <a:rPr lang="en-US" dirty="0"/>
              <a:t>It may be more conservative about drawing weak fronts.</a:t>
            </a:r>
          </a:p>
          <a:p>
            <a:r>
              <a:rPr lang="en-US" dirty="0"/>
              <a:t>Slight geographic offsets count as misses.</a:t>
            </a:r>
          </a:p>
          <a:p>
            <a:r>
              <a:rPr lang="en-US" dirty="0"/>
              <a:t>Differences in type of front count as misses.</a:t>
            </a:r>
          </a:p>
        </p:txBody>
      </p:sp>
    </p:spTree>
    <p:extLst>
      <p:ext uri="{BB962C8B-B14F-4D97-AF65-F5344CB8AC3E}">
        <p14:creationId xmlns:p14="http://schemas.microsoft.com/office/powerpoint/2010/main" val="496315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Front </a:t>
            </a:r>
            <a:r>
              <a:rPr lang="en-US" dirty="0" err="1"/>
              <a:t>Climatologies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>
            <a:noAutofit/>
          </a:bodyPr>
          <a:lstStyle/>
          <a:p>
            <a:r>
              <a:rPr lang="en-US" dirty="0"/>
              <a:t>Goal of the front detection work was to develop front </a:t>
            </a:r>
            <a:r>
              <a:rPr lang="en-US" dirty="0" err="1"/>
              <a:t>climatologies</a:t>
            </a:r>
            <a:r>
              <a:rPr lang="en-US" dirty="0"/>
              <a:t>.</a:t>
            </a:r>
          </a:p>
          <a:p>
            <a:r>
              <a:rPr lang="en-US" dirty="0"/>
              <a:t>Decided to measure the rate at which fronts of each type crossed each 1°x1 ° grid cell.</a:t>
            </a:r>
          </a:p>
          <a:p>
            <a:r>
              <a:rPr lang="en-US" dirty="0"/>
              <a:t>Also measured the rate at which fronts of any type crossed each cell.</a:t>
            </a:r>
          </a:p>
          <a:p>
            <a:r>
              <a:rPr lang="en-US" dirty="0"/>
              <a:t>Calculated </a:t>
            </a:r>
            <a:r>
              <a:rPr lang="en-US" dirty="0" err="1"/>
              <a:t>climatologies</a:t>
            </a:r>
            <a:r>
              <a:rPr lang="en-US" dirty="0"/>
              <a:t> for CSB and for MERRA-2 network outputs.</a:t>
            </a:r>
          </a:p>
        </p:txBody>
      </p:sp>
    </p:spTree>
    <p:extLst>
      <p:ext uri="{BB962C8B-B14F-4D97-AF65-F5344CB8AC3E}">
        <p14:creationId xmlns:p14="http://schemas.microsoft.com/office/powerpoint/2010/main" val="981164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Front </a:t>
            </a:r>
            <a:r>
              <a:rPr lang="en-US" dirty="0" err="1"/>
              <a:t>Climatologies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>
            <a:noAutofit/>
          </a:bodyPr>
          <a:lstStyle/>
          <a:p>
            <a:r>
              <a:rPr lang="en-US" dirty="0"/>
              <a:t>For MERRA-2, extracted polylines from the front probability data grids produced by the network.</a:t>
            </a:r>
          </a:p>
          <a:p>
            <a:r>
              <a:rPr lang="en-US" dirty="0"/>
              <a:t>Produced hard-edged 3-cell-wide data grids on 3-hourly time steps.</a:t>
            </a:r>
          </a:p>
          <a:p>
            <a:r>
              <a:rPr lang="en-US" dirty="0"/>
              <a:t>Stacked the data grids to produce a “front event” time series for each front type for each grid cell.</a:t>
            </a:r>
          </a:p>
        </p:txBody>
      </p:sp>
    </p:spTree>
    <p:extLst>
      <p:ext uri="{BB962C8B-B14F-4D97-AF65-F5344CB8AC3E}">
        <p14:creationId xmlns:p14="http://schemas.microsoft.com/office/powerpoint/2010/main" val="19408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Front </a:t>
            </a:r>
            <a:r>
              <a:rPr lang="en-US" dirty="0" err="1"/>
              <a:t>Climatologies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>
            <a:noAutofit/>
          </a:bodyPr>
          <a:lstStyle/>
          <a:p>
            <a:r>
              <a:rPr lang="en-US" dirty="0"/>
              <a:t>Filtered each time series by removing the front events that were within 24 hours after each initial event to prevent overcounting. </a:t>
            </a:r>
          </a:p>
          <a:p>
            <a:r>
              <a:rPr lang="en-US" dirty="0"/>
              <a:t>Produced front-crossing rates by month and season from the counts.</a:t>
            </a:r>
          </a:p>
          <a:p>
            <a:r>
              <a:rPr lang="en-US" dirty="0"/>
              <a:t>Averaged the rates by month and season over years to produce monthly and seasonal front crossing rate </a:t>
            </a:r>
            <a:r>
              <a:rPr lang="en-US" dirty="0" err="1"/>
              <a:t>climatologies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110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MERRA-2 vs CSB Climatology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77D8E4F-7716-5D47-A531-D7B7AC020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Produced </a:t>
            </a:r>
            <a:r>
              <a:rPr lang="en-US" dirty="0" err="1"/>
              <a:t>climatologies</a:t>
            </a:r>
            <a:r>
              <a:rPr lang="en-US" dirty="0"/>
              <a:t> as described for MERRA-2 network outputs.</a:t>
            </a:r>
          </a:p>
          <a:p>
            <a:r>
              <a:rPr lang="en-US" dirty="0"/>
              <a:t>Produced </a:t>
            </a:r>
            <a:r>
              <a:rPr lang="en-US" dirty="0" err="1"/>
              <a:t>climatologies</a:t>
            </a:r>
            <a:r>
              <a:rPr lang="en-US" dirty="0"/>
              <a:t> the same way for the CSB dataset.</a:t>
            </a:r>
          </a:p>
          <a:p>
            <a:r>
              <a:rPr lang="en-US" dirty="0"/>
              <a:t>Used the 2003-2018 overlapping time frame for each.</a:t>
            </a:r>
          </a:p>
          <a:p>
            <a:r>
              <a:rPr lang="en-US" dirty="0"/>
              <a:t>Also averaged the results over a CONUS-centered region spanning 20N – 50N, 125W – 65W.</a:t>
            </a:r>
          </a:p>
        </p:txBody>
      </p:sp>
    </p:spTree>
    <p:extLst>
      <p:ext uri="{BB962C8B-B14F-4D97-AF65-F5344CB8AC3E}">
        <p14:creationId xmlns:p14="http://schemas.microsoft.com/office/powerpoint/2010/main" val="604968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CD17E-D2CD-524A-B66A-0B041025B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MERRA-2 vs CSB Climatology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75ED728-98B7-4344-BA68-C77C7CD58F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9" t="13149" r="12839" b="18988"/>
          <a:stretch/>
        </p:blipFill>
        <p:spPr>
          <a:xfrm>
            <a:off x="1413044" y="1327644"/>
            <a:ext cx="2278849" cy="1171009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7E2933C-4142-CE4F-8C9C-FA7F47E3AC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5" t="13719" r="12913" b="18419"/>
          <a:stretch/>
        </p:blipFill>
        <p:spPr>
          <a:xfrm>
            <a:off x="1412811" y="2498653"/>
            <a:ext cx="2278849" cy="1170992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7BD0B2-D3AA-544C-8761-E1EEE22020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8" t="13552" r="13011" b="18586"/>
          <a:stretch/>
        </p:blipFill>
        <p:spPr>
          <a:xfrm>
            <a:off x="1412578" y="3669645"/>
            <a:ext cx="2278818" cy="11709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01F15D-5255-3140-8684-C43C0A4698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5" t="12556" r="12915" b="1842"/>
          <a:stretch/>
        </p:blipFill>
        <p:spPr>
          <a:xfrm>
            <a:off x="1412314" y="4840637"/>
            <a:ext cx="2278787" cy="14771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2DEDA3-8F29-5547-ACC4-F75CF7343222}"/>
              </a:ext>
            </a:extLst>
          </p:cNvPr>
          <p:cNvSpPr txBox="1"/>
          <p:nvPr/>
        </p:nvSpPr>
        <p:spPr>
          <a:xfrm>
            <a:off x="2241365" y="1020037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330D09-904E-AB49-A89B-CAEB78B1D47C}"/>
              </a:ext>
            </a:extLst>
          </p:cNvPr>
          <p:cNvSpPr txBox="1"/>
          <p:nvPr/>
        </p:nvSpPr>
        <p:spPr>
          <a:xfrm>
            <a:off x="3916466" y="1728482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Dec-Jan-Feb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0166C4-A9EF-5C46-B2BE-87CBB87BCA92}"/>
              </a:ext>
            </a:extLst>
          </p:cNvPr>
          <p:cNvSpPr txBox="1"/>
          <p:nvPr/>
        </p:nvSpPr>
        <p:spPr>
          <a:xfrm>
            <a:off x="3850551" y="2899483"/>
            <a:ext cx="1496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Mar-Apr-May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4DCE40-0A51-1748-B6AC-C99A947C05FC}"/>
              </a:ext>
            </a:extLst>
          </p:cNvPr>
          <p:cNvSpPr txBox="1"/>
          <p:nvPr/>
        </p:nvSpPr>
        <p:spPr>
          <a:xfrm>
            <a:off x="3935702" y="4070475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Jun-Jul-Aug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B071E4-B837-A44A-9BC0-A4F2169D90FF}"/>
              </a:ext>
            </a:extLst>
          </p:cNvPr>
          <p:cNvSpPr txBox="1"/>
          <p:nvPr/>
        </p:nvSpPr>
        <p:spPr>
          <a:xfrm>
            <a:off x="3890818" y="520985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Sep-Oct-Nov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820BB29-0E93-A84A-B625-98208917EE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3" t="14536" r="12526" b="17602"/>
          <a:stretch/>
        </p:blipFill>
        <p:spPr>
          <a:xfrm>
            <a:off x="5452107" y="1327661"/>
            <a:ext cx="2278849" cy="11709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E6C216A-1CC1-DA40-9B22-3517AEE14C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5" t="14311" r="12915" b="17827"/>
          <a:stretch/>
        </p:blipFill>
        <p:spPr>
          <a:xfrm>
            <a:off x="5452107" y="2498653"/>
            <a:ext cx="2278818" cy="11709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5AFA2C-C078-2E49-9F57-728651DFBC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5" t="14398" r="12915" b="17740"/>
          <a:stretch/>
        </p:blipFill>
        <p:spPr>
          <a:xfrm>
            <a:off x="5451315" y="3669644"/>
            <a:ext cx="2278787" cy="11709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EB8FD5A-F4A6-A147-99C3-D8C3BA389A1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8"/>
          <a:stretch/>
        </p:blipFill>
        <p:spPr>
          <a:xfrm>
            <a:off x="5054516" y="4840637"/>
            <a:ext cx="3072384" cy="147710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5B2E182-44A0-DA40-B7EB-35AFD92E5590}"/>
              </a:ext>
            </a:extLst>
          </p:cNvPr>
          <p:cNvSpPr txBox="1"/>
          <p:nvPr/>
        </p:nvSpPr>
        <p:spPr>
          <a:xfrm>
            <a:off x="5991826" y="102003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MERRA-2</a:t>
            </a:r>
          </a:p>
        </p:txBody>
      </p:sp>
    </p:spTree>
    <p:extLst>
      <p:ext uri="{BB962C8B-B14F-4D97-AF65-F5344CB8AC3E}">
        <p14:creationId xmlns:p14="http://schemas.microsoft.com/office/powerpoint/2010/main" val="3427107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MERRA-2 vs CSB Climatology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DC8759F4-323C-534A-8F9A-F02832740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15" y="1031344"/>
            <a:ext cx="3488757" cy="2616568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58D5D7F4-089F-E346-BD16-C77506878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31" y="1031344"/>
            <a:ext cx="3505200" cy="2628900"/>
          </a:xfrm>
          <a:prstGeom prst="rect">
            <a:avLst/>
          </a:prstGeom>
        </p:spPr>
      </p:pic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059ABB70-5014-C845-B89A-98532C483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14" y="3660244"/>
            <a:ext cx="3488757" cy="2616568"/>
          </a:xfrm>
          <a:prstGeom prst="rect">
            <a:avLst/>
          </a:prstGeom>
        </p:spPr>
      </p:pic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28130F52-0B46-1944-90E1-FAB7F949C3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31" y="3660244"/>
            <a:ext cx="35052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99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MERRA-2 vs CSB Climatology</a:t>
            </a:r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5E71EE-FA4E-2645-A279-0A0FB2B02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61678"/>
            <a:ext cx="8229600" cy="4622006"/>
          </a:xfrm>
        </p:spPr>
      </p:pic>
    </p:spTree>
    <p:extLst>
      <p:ext uri="{BB962C8B-B14F-4D97-AF65-F5344CB8AC3E}">
        <p14:creationId xmlns:p14="http://schemas.microsoft.com/office/powerpoint/2010/main" val="257646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r>
              <a:rPr lang="en-US" dirty="0"/>
              <a:t>The network appears to perform well.</a:t>
            </a:r>
          </a:p>
          <a:p>
            <a:r>
              <a:rPr lang="en-US" dirty="0"/>
              <a:t>Hard to determine if further training is warranted.</a:t>
            </a:r>
          </a:p>
          <a:p>
            <a:r>
              <a:rPr lang="en-US" dirty="0"/>
              <a:t>Need to try different network architectures.</a:t>
            </a:r>
          </a:p>
        </p:txBody>
      </p:sp>
    </p:spTree>
    <p:extLst>
      <p:ext uri="{BB962C8B-B14F-4D97-AF65-F5344CB8AC3E}">
        <p14:creationId xmlns:p14="http://schemas.microsoft.com/office/powerpoint/2010/main" val="3138614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Problem Space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r>
              <a:rPr lang="en-US" dirty="0"/>
              <a:t>Weather front detection is still a manual process.</a:t>
            </a:r>
          </a:p>
          <a:p>
            <a:r>
              <a:rPr lang="en-US" dirty="0"/>
              <a:t>Visual recognition problems are often good candidates for Neural Network solutions.</a:t>
            </a:r>
          </a:p>
          <a:p>
            <a:r>
              <a:rPr lang="en-US" dirty="0"/>
              <a:t>A ”supervised learning” neural network approach requires truth data.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22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Support for this project was provided by the U.S. Department of Defense Strategic Environmental Research and Development Program Contract # W912HQ 15-C-0010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383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Training Data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34000"/>
          </a:xfrm>
        </p:spPr>
        <p:txBody>
          <a:bodyPr>
            <a:noAutofit/>
          </a:bodyPr>
          <a:lstStyle/>
          <a:p>
            <a:r>
              <a:rPr lang="en-US" dirty="0"/>
              <a:t>We used NASA Modern-Era Retrospective analysis for Research and Applications, Version 2 (MERRA-2) with data from 1980-2018 for our inputs. We used pressure difference from a moving 30-day mean, near-surface air temperature, specific humidity, and vector wind velocity.</a:t>
            </a:r>
          </a:p>
          <a:p>
            <a:r>
              <a:rPr lang="en-US" dirty="0"/>
              <a:t>Used the Coded Surface Bulletin (CSB) digitized front polyline dataset with data from 2003-2018 for our labels to train against.</a:t>
            </a:r>
          </a:p>
        </p:txBody>
      </p:sp>
    </p:spTree>
    <p:extLst>
      <p:ext uri="{BB962C8B-B14F-4D97-AF65-F5344CB8AC3E}">
        <p14:creationId xmlns:p14="http://schemas.microsoft.com/office/powerpoint/2010/main" val="443953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Training Data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34000"/>
          </a:xfrm>
        </p:spPr>
        <p:txBody>
          <a:bodyPr>
            <a:noAutofit/>
          </a:bodyPr>
          <a:lstStyle/>
          <a:p>
            <a:r>
              <a:rPr lang="en-US" dirty="0"/>
              <a:t>Used a 1x1° data grid centered over North America (10–70N x 171–31W).</a:t>
            </a:r>
          </a:p>
          <a:p>
            <a:r>
              <a:rPr lang="en-US" dirty="0"/>
              <a:t>Converted the CSB polylines to gridded maps with lines drawn 3 grid cells wide.</a:t>
            </a:r>
          </a:p>
          <a:p>
            <a:r>
              <a:rPr lang="en-US" dirty="0"/>
              <a:t>CSB data grid layers:</a:t>
            </a:r>
          </a:p>
          <a:p>
            <a:pPr lvl="1"/>
            <a:r>
              <a:rPr lang="en-US" dirty="0"/>
              <a:t>Cold fronts</a:t>
            </a:r>
          </a:p>
          <a:p>
            <a:pPr lvl="1"/>
            <a:r>
              <a:rPr lang="en-US" dirty="0"/>
              <a:t>Warm fronts</a:t>
            </a:r>
          </a:p>
          <a:p>
            <a:pPr lvl="1"/>
            <a:r>
              <a:rPr lang="en-US" dirty="0"/>
              <a:t>Stationary fronts</a:t>
            </a:r>
          </a:p>
          <a:p>
            <a:pPr lvl="1"/>
            <a:r>
              <a:rPr lang="en-US" dirty="0"/>
              <a:t>Occluded fronts</a:t>
            </a:r>
          </a:p>
          <a:p>
            <a:pPr lvl="1"/>
            <a:r>
              <a:rPr lang="en-US" dirty="0"/>
              <a:t>No front</a:t>
            </a:r>
          </a:p>
        </p:txBody>
      </p:sp>
    </p:spTree>
    <p:extLst>
      <p:ext uri="{BB962C8B-B14F-4D97-AF65-F5344CB8AC3E}">
        <p14:creationId xmlns:p14="http://schemas.microsoft.com/office/powerpoint/2010/main" val="2163468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40655B7-34D3-2A4D-B830-D115578386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Neural networks are composed of simplistic analogs of biological neurons organized in layers.</a:t>
                </a:r>
              </a:p>
              <a:p>
                <a:r>
                  <a:rPr lang="en-US" dirty="0"/>
                  <a:t>Here is the basic structure of a machine learning neuron.</a:t>
                </a:r>
              </a:p>
              <a:p>
                <a:pPr marL="8001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457200" indent="-457200"/>
                <a:r>
                  <a:rPr lang="en-US" dirty="0"/>
                  <a:t>A non-linear function of a linear superposition of a set of input values.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40655B7-34D3-2A4D-B830-D115578386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 t="-1813" b="-103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2259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17A2EC32-30D9-4249-B5C9-9C2F7A6C0556}"/>
              </a:ext>
            </a:extLst>
          </p:cNvPr>
          <p:cNvSpPr/>
          <p:nvPr/>
        </p:nvSpPr>
        <p:spPr>
          <a:xfrm>
            <a:off x="2234317" y="1375576"/>
            <a:ext cx="4659464" cy="42618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17E154F-44AC-9041-B668-9C41F75DB58B}"/>
              </a:ext>
            </a:extLst>
          </p:cNvPr>
          <p:cNvCxnSpPr>
            <a:cxnSpLocks/>
          </p:cNvCxnSpPr>
          <p:nvPr/>
        </p:nvCxnSpPr>
        <p:spPr>
          <a:xfrm>
            <a:off x="1362986" y="2688197"/>
            <a:ext cx="1165529" cy="404854"/>
          </a:xfrm>
          <a:prstGeom prst="straightConnector1">
            <a:avLst/>
          </a:prstGeom>
          <a:ln>
            <a:tailEnd type="triangle"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63500" prst="coolSlant"/>
          </a:sp3d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76F0C4A-DE5F-F142-B280-57A3833FB4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0803" y="2189914"/>
                <a:ext cx="762000" cy="762000"/>
              </a:xfrm>
              <a:prstGeom prst="ellips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76F0C4A-DE5F-F142-B280-57A3833FB4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803" y="2189914"/>
                <a:ext cx="762000" cy="7620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71B7A6-212C-9B49-9585-22A962F72CC1}"/>
              </a:ext>
            </a:extLst>
          </p:cNvPr>
          <p:cNvCxnSpPr>
            <a:cxnSpLocks/>
          </p:cNvCxnSpPr>
          <p:nvPr/>
        </p:nvCxnSpPr>
        <p:spPr>
          <a:xfrm flipV="1">
            <a:off x="1255573" y="4627654"/>
            <a:ext cx="1272942" cy="524785"/>
          </a:xfrm>
          <a:prstGeom prst="straightConnector1">
            <a:avLst/>
          </a:prstGeom>
          <a:ln>
            <a:tailEnd type="triangle"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63500" prst="coolSlant"/>
          </a:sp3d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4567508-5D84-624C-8DD6-7AC70FCAE6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0803" y="4856914"/>
                <a:ext cx="762000" cy="762000"/>
              </a:xfrm>
              <a:prstGeom prst="ellips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4567508-5D84-624C-8DD6-7AC70FCAE6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803" y="4856914"/>
                <a:ext cx="762000" cy="7620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EB2F926D-6A63-8A47-A4B0-CC09EB412657}"/>
              </a:ext>
            </a:extLst>
          </p:cNvPr>
          <p:cNvSpPr txBox="1"/>
          <p:nvPr/>
        </p:nvSpPr>
        <p:spPr>
          <a:xfrm>
            <a:off x="898497" y="3450860"/>
            <a:ext cx="2423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4BA0259-F290-F549-9635-2D67D27CF7F2}"/>
              </a:ext>
            </a:extLst>
          </p:cNvPr>
          <p:cNvCxnSpPr>
            <a:cxnSpLocks/>
          </p:cNvCxnSpPr>
          <p:nvPr/>
        </p:nvCxnSpPr>
        <p:spPr>
          <a:xfrm>
            <a:off x="3241813" y="3313785"/>
            <a:ext cx="834696" cy="216588"/>
          </a:xfrm>
          <a:prstGeom prst="straightConnector1">
            <a:avLst/>
          </a:prstGeom>
          <a:ln>
            <a:tailEnd type="triangle"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63500" prst="coolSlant"/>
          </a:sp3d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4D0A485-0600-714E-B305-3EFEA194DC79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4633101" y="2337677"/>
            <a:ext cx="0" cy="747423"/>
          </a:xfrm>
          <a:prstGeom prst="straightConnector1">
            <a:avLst/>
          </a:prstGeom>
          <a:ln>
            <a:tailEnd type="triangle"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63500" prst="coolSlant"/>
          </a:sp3d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55206D7-CA91-C144-9D65-D248498076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05986" y="2840597"/>
                <a:ext cx="762000" cy="762000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55206D7-CA91-C144-9D65-D248498076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986" y="2840597"/>
                <a:ext cx="762000" cy="76200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D2B8B8C-9D54-7C4D-875E-37B46FC0D437}"/>
              </a:ext>
            </a:extLst>
          </p:cNvPr>
          <p:cNvCxnSpPr>
            <a:cxnSpLocks/>
          </p:cNvCxnSpPr>
          <p:nvPr/>
        </p:nvCxnSpPr>
        <p:spPr>
          <a:xfrm flipV="1">
            <a:off x="3213165" y="3912525"/>
            <a:ext cx="921513" cy="461666"/>
          </a:xfrm>
          <a:prstGeom prst="straightConnector1">
            <a:avLst/>
          </a:prstGeom>
          <a:ln>
            <a:tailEnd type="triangle"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63500" prst="coolSlant"/>
          </a:sp3d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3975F58-A926-0B45-B75D-137DF5BC0D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05986" y="4094914"/>
                <a:ext cx="762000" cy="762000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3975F58-A926-0B45-B75D-137DF5BC0D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986" y="4094914"/>
                <a:ext cx="762000" cy="76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005EE63-0191-DB46-B8F4-15D2A2EDDB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52101" y="1697597"/>
                <a:ext cx="762000" cy="762000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005EE63-0191-DB46-B8F4-15D2A2EDDB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2101" y="1697597"/>
                <a:ext cx="762000" cy="76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5173E89-7E36-FF48-9DD3-1EAF58E966EE}"/>
              </a:ext>
            </a:extLst>
          </p:cNvPr>
          <p:cNvCxnSpPr>
            <a:cxnSpLocks/>
            <a:endCxn id="33" idx="2"/>
          </p:cNvCxnSpPr>
          <p:nvPr/>
        </p:nvCxnSpPr>
        <p:spPr>
          <a:xfrm>
            <a:off x="5014101" y="3656600"/>
            <a:ext cx="893197" cy="0"/>
          </a:xfrm>
          <a:prstGeom prst="straightConnector1">
            <a:avLst/>
          </a:prstGeom>
          <a:ln>
            <a:tailEnd type="triangle"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63500" prst="coolSlant"/>
          </a:sp3d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C4059402-05B6-CD4C-ABD8-EE3EDB49F860}"/>
              </a:ext>
            </a:extLst>
          </p:cNvPr>
          <p:cNvSpPr>
            <a:spLocks noChangeAspect="1"/>
          </p:cNvSpPr>
          <p:nvPr/>
        </p:nvSpPr>
        <p:spPr>
          <a:xfrm>
            <a:off x="4061601" y="3085100"/>
            <a:ext cx="1143000" cy="1143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∑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7D64132-AB90-9E4E-BE30-95C88B9AE918}"/>
              </a:ext>
            </a:extLst>
          </p:cNvPr>
          <p:cNvCxnSpPr>
            <a:cxnSpLocks/>
          </p:cNvCxnSpPr>
          <p:nvPr/>
        </p:nvCxnSpPr>
        <p:spPr>
          <a:xfrm>
            <a:off x="6542077" y="3656600"/>
            <a:ext cx="893197" cy="0"/>
          </a:xfrm>
          <a:prstGeom prst="straightConnector1">
            <a:avLst/>
          </a:prstGeom>
          <a:ln>
            <a:tailEnd type="triangle"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63500" prst="coolSlant"/>
          </a:sp3d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6271B26-EADA-3D46-804D-8ED9640E70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07298" y="3275600"/>
                <a:ext cx="762000" cy="762000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6271B26-EADA-3D46-804D-8ED9640E70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298" y="3275600"/>
                <a:ext cx="762000" cy="762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5831F275-6EBE-EB4C-A7BC-C4D5A94DC9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35274" y="3278249"/>
                <a:ext cx="762000" cy="762000"/>
              </a:xfrm>
              <a:prstGeom prst="ellips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5831F275-6EBE-EB4C-A7BC-C4D5A94DC9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5274" y="3278249"/>
                <a:ext cx="762000" cy="762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0260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0655B7-34D3-2A4D-B830-D11557838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neural network is formed by building layers where the outputs from one set of neurons are used as inputs to another set.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721E7E5-12D7-9649-949B-B16EE2C6ADAF}"/>
              </a:ext>
            </a:extLst>
          </p:cNvPr>
          <p:cNvSpPr>
            <a:spLocks noChangeAspect="1"/>
          </p:cNvSpPr>
          <p:nvPr/>
        </p:nvSpPr>
        <p:spPr>
          <a:xfrm>
            <a:off x="7140024" y="4223517"/>
            <a:ext cx="330649" cy="330649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B81EF8F-F0CA-284F-968B-8C5CAB292626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1342155" y="3612972"/>
            <a:ext cx="1324661" cy="189621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76F623A-8111-7A42-9A1E-7714AF524979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1342155" y="3802594"/>
            <a:ext cx="1324661" cy="199991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3CDD69D-D6EA-E943-9EA2-DBFFAAF25FE8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1342155" y="3804403"/>
            <a:ext cx="1323266" cy="587795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4CE81C8-E5B6-F24D-8F50-92ACD45169C9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1344300" y="3800493"/>
            <a:ext cx="1321121" cy="970985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7C1D2FA-622C-4146-B1A7-7E270D4D8EED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1343603" y="3809570"/>
            <a:ext cx="1321121" cy="1344365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E5C86BE-97FB-0046-B538-7721F02DB76D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1343093" y="4002585"/>
            <a:ext cx="1323723" cy="198718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CA316A2-73FF-E045-A916-4F38C3898B30}"/>
              </a:ext>
            </a:extLst>
          </p:cNvPr>
          <p:cNvCxnSpPr>
            <a:cxnSpLocks/>
          </p:cNvCxnSpPr>
          <p:nvPr/>
        </p:nvCxnSpPr>
        <p:spPr>
          <a:xfrm>
            <a:off x="1343093" y="4201302"/>
            <a:ext cx="1324661" cy="199991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82314CC-3C57-5A40-8247-42B686AEDFFB}"/>
              </a:ext>
            </a:extLst>
          </p:cNvPr>
          <p:cNvCxnSpPr>
            <a:cxnSpLocks/>
          </p:cNvCxnSpPr>
          <p:nvPr/>
        </p:nvCxnSpPr>
        <p:spPr>
          <a:xfrm>
            <a:off x="1343093" y="4203111"/>
            <a:ext cx="1323266" cy="587795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9E243B3-DB96-CE41-9154-A7359160B345}"/>
              </a:ext>
            </a:extLst>
          </p:cNvPr>
          <p:cNvCxnSpPr>
            <a:cxnSpLocks/>
          </p:cNvCxnSpPr>
          <p:nvPr/>
        </p:nvCxnSpPr>
        <p:spPr>
          <a:xfrm>
            <a:off x="1345238" y="4199201"/>
            <a:ext cx="1321121" cy="970985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C584EF2-0786-B442-9500-BC05813ACC57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1344541" y="3612972"/>
            <a:ext cx="1322275" cy="595306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F8EB841-147B-664C-9469-88578C0C26B1}"/>
              </a:ext>
            </a:extLst>
          </p:cNvPr>
          <p:cNvCxnSpPr>
            <a:cxnSpLocks/>
          </p:cNvCxnSpPr>
          <p:nvPr/>
        </p:nvCxnSpPr>
        <p:spPr>
          <a:xfrm flipV="1">
            <a:off x="1342155" y="4393472"/>
            <a:ext cx="1324661" cy="189621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15C30AD-FCEF-F740-8B90-79136A09DF7C}"/>
              </a:ext>
            </a:extLst>
          </p:cNvPr>
          <p:cNvCxnSpPr>
            <a:cxnSpLocks/>
          </p:cNvCxnSpPr>
          <p:nvPr/>
        </p:nvCxnSpPr>
        <p:spPr>
          <a:xfrm>
            <a:off x="1342155" y="4583094"/>
            <a:ext cx="1324661" cy="199991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967481C-D9B9-B64B-AB33-7CF8BC20AA20}"/>
              </a:ext>
            </a:extLst>
          </p:cNvPr>
          <p:cNvCxnSpPr>
            <a:cxnSpLocks/>
          </p:cNvCxnSpPr>
          <p:nvPr/>
        </p:nvCxnSpPr>
        <p:spPr>
          <a:xfrm>
            <a:off x="1342155" y="4584903"/>
            <a:ext cx="1323266" cy="587795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4679986-490C-7840-9C8A-6486F80DCD49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1344300" y="4002585"/>
            <a:ext cx="1322516" cy="578408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F64291B-1F68-B743-A53C-E5E420229483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1343603" y="3612972"/>
            <a:ext cx="1323213" cy="977098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CF8E8F5-79BF-3C49-A97B-DA887001BB1B}"/>
              </a:ext>
            </a:extLst>
          </p:cNvPr>
          <p:cNvCxnSpPr>
            <a:cxnSpLocks/>
          </p:cNvCxnSpPr>
          <p:nvPr/>
        </p:nvCxnSpPr>
        <p:spPr>
          <a:xfrm flipV="1">
            <a:off x="1338521" y="4776645"/>
            <a:ext cx="1324661" cy="189621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37FC180C-42B4-4B49-BCB3-811877B9FF38}"/>
              </a:ext>
            </a:extLst>
          </p:cNvPr>
          <p:cNvCxnSpPr>
            <a:cxnSpLocks/>
          </p:cNvCxnSpPr>
          <p:nvPr/>
        </p:nvCxnSpPr>
        <p:spPr>
          <a:xfrm>
            <a:off x="1338521" y="4966267"/>
            <a:ext cx="1324661" cy="199991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3A248BC0-3B90-C04E-AB64-08368DBDE6AB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1338521" y="4392198"/>
            <a:ext cx="1326900" cy="575878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5C3FCEC-9C22-7B45-88DB-1BF83D28E102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1340666" y="4002585"/>
            <a:ext cx="1326150" cy="961582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515D2739-6A2E-4449-BB01-09E77E43A5E9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1339969" y="3612972"/>
            <a:ext cx="1326847" cy="1360272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2CF4E4D-9B19-9940-B331-6FB95AA79DC0}"/>
              </a:ext>
            </a:extLst>
          </p:cNvPr>
          <p:cNvGrpSpPr/>
          <p:nvPr/>
        </p:nvGrpSpPr>
        <p:grpSpPr>
          <a:xfrm>
            <a:off x="1090818" y="3584568"/>
            <a:ext cx="508883" cy="1608547"/>
            <a:chOff x="1335820" y="3021497"/>
            <a:chExt cx="508883" cy="160854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7EC4A7C-D8BD-0E4E-9AF3-4BA5EAF84BE3}"/>
                </a:ext>
              </a:extLst>
            </p:cNvPr>
            <p:cNvSpPr/>
            <p:nvPr/>
          </p:nvSpPr>
          <p:spPr>
            <a:xfrm>
              <a:off x="1335820" y="3021497"/>
              <a:ext cx="508883" cy="16085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4AC6557-DFF0-EB41-8825-37ADC20554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4936" y="3080460"/>
              <a:ext cx="330649" cy="330649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9C9BEF2-63D1-534A-85D1-3D3028FE4B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4936" y="3470073"/>
              <a:ext cx="330649" cy="330649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4A2A754-D3CE-4C45-8C9F-938B5B53BD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4935" y="3859686"/>
              <a:ext cx="330649" cy="330649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59E23AC-95AE-A741-9FB9-46F88C04AE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4935" y="4249299"/>
              <a:ext cx="330649" cy="330649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8958D245-14EB-BA4D-B7C0-C2D93139D65F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2826851" y="3228869"/>
            <a:ext cx="1444667" cy="384104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F80B4D3-A9BF-8747-89BA-35E2FFD7EF5B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2826851" y="3612972"/>
            <a:ext cx="1444667" cy="6975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C96BDD92-D0A9-CB48-A44F-B327094F2D34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2829236" y="3612999"/>
            <a:ext cx="1442282" cy="396561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FF1D13B5-45EC-1E45-A474-5951665E5B55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2831408" y="3614663"/>
            <a:ext cx="1438715" cy="784510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E47A6061-7BF0-C746-9B0E-237E671B718E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2830711" y="3614663"/>
            <a:ext cx="1439412" cy="1163790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B64140DF-0B49-994E-9642-79D1BC52303D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2832932" y="3614663"/>
            <a:ext cx="1436494" cy="1546247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D131FF96-1F96-ED44-B99B-0039FDBCF870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2828378" y="3616459"/>
            <a:ext cx="1441048" cy="1925642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5782386B-3ED9-684F-A22B-7E80BE5CE681}"/>
              </a:ext>
            </a:extLst>
          </p:cNvPr>
          <p:cNvCxnSpPr>
            <a:cxnSpLocks/>
          </p:cNvCxnSpPr>
          <p:nvPr/>
        </p:nvCxnSpPr>
        <p:spPr>
          <a:xfrm flipV="1">
            <a:off x="2821770" y="3612972"/>
            <a:ext cx="1444667" cy="384104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F46DEDCF-36A0-5C4B-81CE-23A4AE70D026}"/>
              </a:ext>
            </a:extLst>
          </p:cNvPr>
          <p:cNvCxnSpPr>
            <a:cxnSpLocks/>
          </p:cNvCxnSpPr>
          <p:nvPr/>
        </p:nvCxnSpPr>
        <p:spPr>
          <a:xfrm>
            <a:off x="2821770" y="3997075"/>
            <a:ext cx="1444667" cy="6975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BF6328B1-C2B4-DA43-8ACF-A9061E4EDB69}"/>
              </a:ext>
            </a:extLst>
          </p:cNvPr>
          <p:cNvCxnSpPr>
            <a:cxnSpLocks/>
          </p:cNvCxnSpPr>
          <p:nvPr/>
        </p:nvCxnSpPr>
        <p:spPr>
          <a:xfrm>
            <a:off x="2824155" y="3997102"/>
            <a:ext cx="1442282" cy="396561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BA66CA6-6898-6944-9D47-25AB600677E4}"/>
              </a:ext>
            </a:extLst>
          </p:cNvPr>
          <p:cNvCxnSpPr>
            <a:cxnSpLocks/>
          </p:cNvCxnSpPr>
          <p:nvPr/>
        </p:nvCxnSpPr>
        <p:spPr>
          <a:xfrm>
            <a:off x="2826327" y="3998766"/>
            <a:ext cx="1438715" cy="784510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D1E59C68-AF51-5748-A1FA-E3C59C07F2DA}"/>
              </a:ext>
            </a:extLst>
          </p:cNvPr>
          <p:cNvCxnSpPr>
            <a:cxnSpLocks/>
          </p:cNvCxnSpPr>
          <p:nvPr/>
        </p:nvCxnSpPr>
        <p:spPr>
          <a:xfrm>
            <a:off x="2825630" y="3998766"/>
            <a:ext cx="1439412" cy="1163790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7CA9710C-F382-AD4C-8A53-B1C7DAC5ECB0}"/>
              </a:ext>
            </a:extLst>
          </p:cNvPr>
          <p:cNvCxnSpPr>
            <a:cxnSpLocks/>
          </p:cNvCxnSpPr>
          <p:nvPr/>
        </p:nvCxnSpPr>
        <p:spPr>
          <a:xfrm>
            <a:off x="2827851" y="3998766"/>
            <a:ext cx="1436494" cy="1546247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DAB35ABF-0FAE-C348-BCE8-A23645DF9A9C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2823297" y="3228869"/>
            <a:ext cx="1448221" cy="771694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5C4F7D07-C4D8-BF40-899A-FFB659B5D3CB}"/>
              </a:ext>
            </a:extLst>
          </p:cNvPr>
          <p:cNvCxnSpPr>
            <a:cxnSpLocks/>
          </p:cNvCxnSpPr>
          <p:nvPr/>
        </p:nvCxnSpPr>
        <p:spPr>
          <a:xfrm flipV="1">
            <a:off x="2828213" y="3995500"/>
            <a:ext cx="1444667" cy="384104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0A0292A8-D8B6-6C4B-A911-D4BCF7CC3752}"/>
              </a:ext>
            </a:extLst>
          </p:cNvPr>
          <p:cNvCxnSpPr>
            <a:cxnSpLocks/>
          </p:cNvCxnSpPr>
          <p:nvPr/>
        </p:nvCxnSpPr>
        <p:spPr>
          <a:xfrm>
            <a:off x="2828213" y="4379603"/>
            <a:ext cx="1444667" cy="6975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2937C167-1088-AF46-A3FB-5F62F0407D63}"/>
              </a:ext>
            </a:extLst>
          </p:cNvPr>
          <p:cNvCxnSpPr>
            <a:cxnSpLocks/>
          </p:cNvCxnSpPr>
          <p:nvPr/>
        </p:nvCxnSpPr>
        <p:spPr>
          <a:xfrm>
            <a:off x="2830598" y="4379630"/>
            <a:ext cx="1442282" cy="396561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C8BD739A-CE41-0341-B2C3-ED671B7D9857}"/>
              </a:ext>
            </a:extLst>
          </p:cNvPr>
          <p:cNvCxnSpPr>
            <a:cxnSpLocks/>
          </p:cNvCxnSpPr>
          <p:nvPr/>
        </p:nvCxnSpPr>
        <p:spPr>
          <a:xfrm>
            <a:off x="2832770" y="4381294"/>
            <a:ext cx="1438715" cy="784510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FD371EB4-92DA-0147-B5DD-D0F5F129DCE9}"/>
              </a:ext>
            </a:extLst>
          </p:cNvPr>
          <p:cNvCxnSpPr>
            <a:cxnSpLocks/>
          </p:cNvCxnSpPr>
          <p:nvPr/>
        </p:nvCxnSpPr>
        <p:spPr>
          <a:xfrm>
            <a:off x="2832073" y="4381294"/>
            <a:ext cx="1439412" cy="1163790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3861B95F-FB9B-8648-9F7F-4591A6C922C0}"/>
              </a:ext>
            </a:extLst>
          </p:cNvPr>
          <p:cNvCxnSpPr>
            <a:cxnSpLocks/>
            <a:endCxn id="34" idx="1"/>
          </p:cNvCxnSpPr>
          <p:nvPr/>
        </p:nvCxnSpPr>
        <p:spPr>
          <a:xfrm flipV="1">
            <a:off x="2834294" y="3619947"/>
            <a:ext cx="1437224" cy="761348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58CF36F6-C208-C946-8CBF-B6A531813F9F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2829740" y="3228869"/>
            <a:ext cx="1441778" cy="1154222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9C3EBB2C-57DD-C045-A857-8B2F48393142}"/>
              </a:ext>
            </a:extLst>
          </p:cNvPr>
          <p:cNvCxnSpPr>
            <a:cxnSpLocks/>
          </p:cNvCxnSpPr>
          <p:nvPr/>
        </p:nvCxnSpPr>
        <p:spPr>
          <a:xfrm flipV="1">
            <a:off x="2832597" y="4382250"/>
            <a:ext cx="1444667" cy="384104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31B2792A-CDA4-D64C-B9F7-83178786FD6F}"/>
              </a:ext>
            </a:extLst>
          </p:cNvPr>
          <p:cNvCxnSpPr>
            <a:cxnSpLocks/>
          </p:cNvCxnSpPr>
          <p:nvPr/>
        </p:nvCxnSpPr>
        <p:spPr>
          <a:xfrm>
            <a:off x="2832597" y="4766353"/>
            <a:ext cx="1444667" cy="6975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73F1FA8C-C925-BF42-9D33-8C22F46D3349}"/>
              </a:ext>
            </a:extLst>
          </p:cNvPr>
          <p:cNvCxnSpPr>
            <a:cxnSpLocks/>
          </p:cNvCxnSpPr>
          <p:nvPr/>
        </p:nvCxnSpPr>
        <p:spPr>
          <a:xfrm>
            <a:off x="2834982" y="4766380"/>
            <a:ext cx="1442282" cy="396561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864ED480-95E2-0048-B642-46BBF0CA485A}"/>
              </a:ext>
            </a:extLst>
          </p:cNvPr>
          <p:cNvCxnSpPr>
            <a:cxnSpLocks/>
          </p:cNvCxnSpPr>
          <p:nvPr/>
        </p:nvCxnSpPr>
        <p:spPr>
          <a:xfrm>
            <a:off x="2837154" y="4768044"/>
            <a:ext cx="1438715" cy="784510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CD655F94-EBF6-CD40-96D2-963ACE00840E}"/>
              </a:ext>
            </a:extLst>
          </p:cNvPr>
          <p:cNvCxnSpPr>
            <a:cxnSpLocks/>
            <a:endCxn id="35" idx="1"/>
          </p:cNvCxnSpPr>
          <p:nvPr/>
        </p:nvCxnSpPr>
        <p:spPr>
          <a:xfrm flipV="1">
            <a:off x="2836457" y="4009560"/>
            <a:ext cx="1435061" cy="758484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6565B13-1139-764D-AC57-ECAE19C1A738}"/>
              </a:ext>
            </a:extLst>
          </p:cNvPr>
          <p:cNvCxnSpPr>
            <a:cxnSpLocks/>
            <a:endCxn id="34" idx="1"/>
          </p:cNvCxnSpPr>
          <p:nvPr/>
        </p:nvCxnSpPr>
        <p:spPr>
          <a:xfrm flipV="1">
            <a:off x="2838678" y="3619947"/>
            <a:ext cx="1432840" cy="1148098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E42A0351-769D-7040-8E05-295230AF98C7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2834124" y="3228869"/>
            <a:ext cx="1437394" cy="1540972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75FC6A3F-8627-5644-95B2-DD39A4A06520}"/>
              </a:ext>
            </a:extLst>
          </p:cNvPr>
          <p:cNvCxnSpPr>
            <a:cxnSpLocks/>
          </p:cNvCxnSpPr>
          <p:nvPr/>
        </p:nvCxnSpPr>
        <p:spPr>
          <a:xfrm flipV="1">
            <a:off x="2827609" y="4766203"/>
            <a:ext cx="1444667" cy="384104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96070154-82D6-CC44-88B5-604829C30890}"/>
              </a:ext>
            </a:extLst>
          </p:cNvPr>
          <p:cNvCxnSpPr>
            <a:cxnSpLocks/>
          </p:cNvCxnSpPr>
          <p:nvPr/>
        </p:nvCxnSpPr>
        <p:spPr>
          <a:xfrm>
            <a:off x="2827609" y="5150306"/>
            <a:ext cx="1444667" cy="6975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FB16EDDD-223A-6F46-AB67-FC95A9CDA25C}"/>
              </a:ext>
            </a:extLst>
          </p:cNvPr>
          <p:cNvCxnSpPr>
            <a:cxnSpLocks/>
          </p:cNvCxnSpPr>
          <p:nvPr/>
        </p:nvCxnSpPr>
        <p:spPr>
          <a:xfrm>
            <a:off x="2829994" y="5150333"/>
            <a:ext cx="1442282" cy="396561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C9AF2FCA-DCC0-9B4E-B11A-B9C92EEF4D34}"/>
              </a:ext>
            </a:extLst>
          </p:cNvPr>
          <p:cNvCxnSpPr>
            <a:cxnSpLocks/>
            <a:endCxn id="36" idx="1"/>
          </p:cNvCxnSpPr>
          <p:nvPr/>
        </p:nvCxnSpPr>
        <p:spPr>
          <a:xfrm flipV="1">
            <a:off x="2832166" y="4399173"/>
            <a:ext cx="1437957" cy="752824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22156C41-1473-0E4B-BE56-AB1035929352}"/>
              </a:ext>
            </a:extLst>
          </p:cNvPr>
          <p:cNvCxnSpPr>
            <a:cxnSpLocks/>
            <a:endCxn id="35" idx="1"/>
          </p:cNvCxnSpPr>
          <p:nvPr/>
        </p:nvCxnSpPr>
        <p:spPr>
          <a:xfrm flipV="1">
            <a:off x="2831469" y="4009560"/>
            <a:ext cx="1440049" cy="1142438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0850A329-6998-C548-82FE-E16CA18C9694}"/>
              </a:ext>
            </a:extLst>
          </p:cNvPr>
          <p:cNvCxnSpPr>
            <a:cxnSpLocks/>
            <a:endCxn id="34" idx="1"/>
          </p:cNvCxnSpPr>
          <p:nvPr/>
        </p:nvCxnSpPr>
        <p:spPr>
          <a:xfrm flipV="1">
            <a:off x="2833690" y="3619947"/>
            <a:ext cx="1437828" cy="1532050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95B254DB-2439-D248-9ACA-4F8B845601A3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2829136" y="3228869"/>
            <a:ext cx="1442382" cy="1924924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501FEAC-6AAA-244A-BCA7-4CDCE44F64B8}"/>
              </a:ext>
            </a:extLst>
          </p:cNvPr>
          <p:cNvGrpSpPr/>
          <p:nvPr/>
        </p:nvGrpSpPr>
        <p:grpSpPr>
          <a:xfrm>
            <a:off x="2576967" y="3396817"/>
            <a:ext cx="508883" cy="1984048"/>
            <a:chOff x="2233319" y="3419975"/>
            <a:chExt cx="508883" cy="198404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6F78BA-7A40-B048-A47C-073EBCF84A98}"/>
                </a:ext>
              </a:extLst>
            </p:cNvPr>
            <p:cNvSpPr/>
            <p:nvPr/>
          </p:nvSpPr>
          <p:spPr>
            <a:xfrm>
              <a:off x="2233319" y="3419975"/>
              <a:ext cx="508883" cy="19840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8318F089-6C5F-7A46-9255-8EE65405E3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23168" y="3471538"/>
              <a:ext cx="329184" cy="329184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470BD90A-242D-5B4A-BEC0-963B8046DE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23168" y="3861151"/>
              <a:ext cx="329184" cy="329184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2BEBFFFC-87D6-044B-B8DB-28722F5E0E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21773" y="4250764"/>
              <a:ext cx="329184" cy="329184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B7381486-666A-5E4F-BB66-B49271F6BE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21773" y="4630044"/>
              <a:ext cx="329184" cy="329184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B4F211D5-265F-8145-9CEF-2AA718E4EB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21076" y="5012501"/>
              <a:ext cx="329184" cy="329184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AD587F8B-B294-A74C-8955-3ABB0F9A28D5}"/>
              </a:ext>
            </a:extLst>
          </p:cNvPr>
          <p:cNvCxnSpPr>
            <a:cxnSpLocks/>
            <a:endCxn id="41" idx="1"/>
          </p:cNvCxnSpPr>
          <p:nvPr/>
        </p:nvCxnSpPr>
        <p:spPr>
          <a:xfrm>
            <a:off x="4434715" y="3233089"/>
            <a:ext cx="1490649" cy="1155752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A0C27425-0ABB-DC44-A592-1CDC94BFB857}"/>
              </a:ext>
            </a:extLst>
          </p:cNvPr>
          <p:cNvCxnSpPr>
            <a:cxnSpLocks/>
            <a:endCxn id="41" idx="1"/>
          </p:cNvCxnSpPr>
          <p:nvPr/>
        </p:nvCxnSpPr>
        <p:spPr>
          <a:xfrm>
            <a:off x="4444222" y="3601136"/>
            <a:ext cx="1481142" cy="787705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587A2C4A-7082-3243-B8F0-5ADCEDF8299E}"/>
              </a:ext>
            </a:extLst>
          </p:cNvPr>
          <p:cNvCxnSpPr>
            <a:cxnSpLocks/>
            <a:endCxn id="41" idx="1"/>
          </p:cNvCxnSpPr>
          <p:nvPr/>
        </p:nvCxnSpPr>
        <p:spPr>
          <a:xfrm>
            <a:off x="4434682" y="3999619"/>
            <a:ext cx="1490682" cy="389222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B39786BB-669B-574F-987C-0D82F6114BC0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4434682" y="4388841"/>
            <a:ext cx="1490682" cy="10332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0DE33628-D2BD-AE45-983D-0AC8A0D5CE97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4444222" y="4388841"/>
            <a:ext cx="1481142" cy="385954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0AAB6630-9D64-594C-A093-0226D1270603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4430365" y="4388841"/>
            <a:ext cx="1494999" cy="761466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A9565DD2-3E78-F640-9658-B1937C307335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4430365" y="4388841"/>
            <a:ext cx="1494999" cy="1152798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BBA6694-C87E-8440-825B-3081E5EDBE76}"/>
              </a:ext>
            </a:extLst>
          </p:cNvPr>
          <p:cNvGrpSpPr/>
          <p:nvPr/>
        </p:nvGrpSpPr>
        <p:grpSpPr>
          <a:xfrm>
            <a:off x="4181669" y="3005314"/>
            <a:ext cx="508883" cy="2767054"/>
            <a:chOff x="2233319" y="3021497"/>
            <a:chExt cx="508883" cy="276705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2F6DA8E-1D58-164C-8909-8D33FBCD0557}"/>
                </a:ext>
              </a:extLst>
            </p:cNvPr>
            <p:cNvSpPr/>
            <p:nvPr/>
          </p:nvSpPr>
          <p:spPr>
            <a:xfrm>
              <a:off x="2233319" y="3021497"/>
              <a:ext cx="508883" cy="27670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79FE33A2-E720-7842-B6AC-1EC5E851DA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23168" y="3080460"/>
              <a:ext cx="329184" cy="329184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A8E2A498-703E-DC42-8DC0-1E42F6FAA0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23168" y="3471538"/>
              <a:ext cx="329184" cy="329184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9936AA95-0EFD-074A-891A-02FA2DDED0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23168" y="3861151"/>
              <a:ext cx="329184" cy="329184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CBC4A80F-1623-7A4E-B371-8EA817B170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21773" y="4250764"/>
              <a:ext cx="329184" cy="329184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27322EA8-C097-B848-ACE1-FE7B7CF110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21773" y="4630044"/>
              <a:ext cx="329184" cy="329184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455494E8-B88B-BC40-9E12-A9E91CD651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21076" y="5012501"/>
              <a:ext cx="329184" cy="329184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34EC7262-504F-B240-B5D9-F5D74B672D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21076" y="5393692"/>
              <a:ext cx="329184" cy="329184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789B0DA2-9AEC-B64A-8A56-0CF1EFA999E3}"/>
              </a:ext>
            </a:extLst>
          </p:cNvPr>
          <p:cNvCxnSpPr>
            <a:cxnSpLocks/>
            <a:endCxn id="42" idx="2"/>
          </p:cNvCxnSpPr>
          <p:nvPr/>
        </p:nvCxnSpPr>
        <p:spPr>
          <a:xfrm>
            <a:off x="6087166" y="4379603"/>
            <a:ext cx="1052858" cy="9239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7D7D2AF1-E1AC-E148-B2F7-F642312AEF8C}"/>
              </a:ext>
            </a:extLst>
          </p:cNvPr>
          <p:cNvSpPr>
            <a:spLocks noChangeAspect="1"/>
          </p:cNvSpPr>
          <p:nvPr/>
        </p:nvSpPr>
        <p:spPr>
          <a:xfrm>
            <a:off x="5925364" y="4224249"/>
            <a:ext cx="329184" cy="32918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35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0655B7-34D3-2A4D-B830-D11557838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the 1960s, mathematicians proved that any complex function of multiple inputs can be decomposed into a combination of linear superpositions and simple non-linear functions applied to the inputs.</a:t>
            </a:r>
          </a:p>
          <a:p>
            <a:r>
              <a:rPr lang="en-US" dirty="0"/>
              <a:t>This is, in essence, a neural network with one interior (hidden) layer.</a:t>
            </a:r>
          </a:p>
          <a:p>
            <a:r>
              <a:rPr lang="en-US" dirty="0"/>
              <a:t>The problem is finding the appropriate functions and weights!</a:t>
            </a:r>
          </a:p>
        </p:txBody>
      </p:sp>
    </p:spTree>
    <p:extLst>
      <p:ext uri="{BB962C8B-B14F-4D97-AF65-F5344CB8AC3E}">
        <p14:creationId xmlns:p14="http://schemas.microsoft.com/office/powerpoint/2010/main" val="3634688830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rve Head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ar Head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No Head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1111</Words>
  <Application>Microsoft Office PowerPoint</Application>
  <PresentationFormat>On-screen Show (4:3)</PresentationFormat>
  <Paragraphs>230</Paragraphs>
  <Slides>30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ＭＳ Ｐゴシック</vt:lpstr>
      <vt:lpstr>Arial</vt:lpstr>
      <vt:lpstr>Calibri</vt:lpstr>
      <vt:lpstr>Cambria Math</vt:lpstr>
      <vt:lpstr>Myriad Pro</vt:lpstr>
      <vt:lpstr>Times New Roman</vt:lpstr>
      <vt:lpstr>Title Slide</vt:lpstr>
      <vt:lpstr>Curve Header Slide</vt:lpstr>
      <vt:lpstr>Bar Header Slide</vt:lpstr>
      <vt:lpstr>No Header Slide</vt:lpstr>
      <vt:lpstr>Automated Detection of Weather Fronts Using a Deep Learning Neural Network </vt:lpstr>
      <vt:lpstr>Motivation</vt:lpstr>
      <vt:lpstr>The Problem Space</vt:lpstr>
      <vt:lpstr>Training Data</vt:lpstr>
      <vt:lpstr>Training Data</vt:lpstr>
      <vt:lpstr>Neural Networks</vt:lpstr>
      <vt:lpstr>Neural Networks</vt:lpstr>
      <vt:lpstr>Neural Networks</vt:lpstr>
      <vt:lpstr>Neural Networks</vt:lpstr>
      <vt:lpstr>Neural Networks</vt:lpstr>
      <vt:lpstr>Neural Networks</vt:lpstr>
      <vt:lpstr>Network Design</vt:lpstr>
      <vt:lpstr>Training</vt:lpstr>
      <vt:lpstr>Training</vt:lpstr>
      <vt:lpstr>Training Results</vt:lpstr>
      <vt:lpstr>Training Results</vt:lpstr>
      <vt:lpstr>Training Results</vt:lpstr>
      <vt:lpstr>Training Results</vt:lpstr>
      <vt:lpstr>Training Results</vt:lpstr>
      <vt:lpstr>Training Results</vt:lpstr>
      <vt:lpstr>Training Results</vt:lpstr>
      <vt:lpstr>Front Climatologies</vt:lpstr>
      <vt:lpstr>Front Climatologies</vt:lpstr>
      <vt:lpstr>Front Climatologies</vt:lpstr>
      <vt:lpstr>MERRA-2 vs CSB Climatology</vt:lpstr>
      <vt:lpstr>MERRA-2 vs CSB Climatology</vt:lpstr>
      <vt:lpstr>MERRA-2 vs CSB Climatology</vt:lpstr>
      <vt:lpstr>MERRA-2 vs CSB Climatology</vt:lpstr>
      <vt:lpstr>Conclusions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Automated Detection of Weather Fronts Using a Deep Learning Neural Network</dc:title>
  <dc:creator>James Clark Biard</dc:creator>
  <cp:lastModifiedBy>Michael Churma</cp:lastModifiedBy>
  <cp:revision>23</cp:revision>
  <dcterms:created xsi:type="dcterms:W3CDTF">2020-08-18T22:49:26Z</dcterms:created>
  <dcterms:modified xsi:type="dcterms:W3CDTF">2020-08-19T14:28:17Z</dcterms:modified>
</cp:coreProperties>
</file>