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65" r:id="rId2"/>
    <p:sldId id="368" r:id="rId3"/>
    <p:sldId id="369" r:id="rId4"/>
    <p:sldId id="422" r:id="rId5"/>
    <p:sldId id="421" r:id="rId6"/>
    <p:sldId id="416" r:id="rId7"/>
    <p:sldId id="418" r:id="rId8"/>
    <p:sldId id="423" r:id="rId9"/>
    <p:sldId id="370" r:id="rId10"/>
    <p:sldId id="389" r:id="rId11"/>
    <p:sldId id="371" r:id="rId12"/>
    <p:sldId id="372" r:id="rId13"/>
    <p:sldId id="373" r:id="rId14"/>
    <p:sldId id="387" r:id="rId15"/>
    <p:sldId id="386" r:id="rId16"/>
    <p:sldId id="374" r:id="rId17"/>
    <p:sldId id="375" r:id="rId18"/>
    <p:sldId id="376" r:id="rId19"/>
    <p:sldId id="377" r:id="rId20"/>
    <p:sldId id="424" r:id="rId21"/>
    <p:sldId id="382" r:id="rId22"/>
    <p:sldId id="379" r:id="rId23"/>
    <p:sldId id="378" r:id="rId24"/>
    <p:sldId id="380" r:id="rId25"/>
    <p:sldId id="384" r:id="rId26"/>
    <p:sldId id="385" r:id="rId27"/>
    <p:sldId id="427" r:id="rId28"/>
    <p:sldId id="428" r:id="rId29"/>
    <p:sldId id="426" r:id="rId30"/>
    <p:sldId id="430" r:id="rId31"/>
    <p:sldId id="432" r:id="rId32"/>
    <p:sldId id="433" r:id="rId33"/>
    <p:sldId id="431" r:id="rId34"/>
    <p:sldId id="439" r:id="rId35"/>
    <p:sldId id="441" r:id="rId36"/>
    <p:sldId id="442" r:id="rId37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00085"/>
    <a:srgbClr val="0000C6"/>
    <a:srgbClr val="E6B2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5" autoAdjust="0"/>
    <p:restoredTop sz="94421" autoAdjust="0"/>
  </p:normalViewPr>
  <p:slideViewPr>
    <p:cSldViewPr snapToGrid="0" snapToObjects="1">
      <p:cViewPr>
        <p:scale>
          <a:sx n="100" d="100"/>
          <a:sy n="100" d="100"/>
        </p:scale>
        <p:origin x="-3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B8E0A8-605E-42CE-BB7D-49F26A0D1F97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C359D1D-7AC9-4742-9FEC-D6D049B9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B29687-B997-4C18-9BEC-B683AC6B31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286771-67E8-4ECD-8A2A-1725C84575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59D1D-7AC9-4742-9FEC-D6D049B9FCF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C6586D-1707-4A9E-B2BC-E50334C586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9AB341-4F01-44C9-9C95-E43F4184DA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89533-36A3-4F7B-A623-B899E4697B5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69697-3588-47CC-B913-3C5D9DB24E7E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B991-6015-452D-A5D3-DBF546AC1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DB3EE-857B-49A3-BA65-9A35ADBA09A9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E7C60-2898-496D-B0C3-472DA5DF6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5DC2-F912-4B6F-8F46-B26733079659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6145-9BF5-4211-8B3A-9F3DC9294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02FB9-7798-4C0C-9BFD-E654254A6D49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96DEE-22BC-440F-926E-E1A7D21A2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3A73-6FE8-47D2-B445-54C8E3475088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8D37-03B8-4001-9272-D5EDE8823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60075-D16C-4648-8CD1-5D034315EC4B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8413-2CC3-4ECC-806C-9D84FB14F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2025-4BBB-42E2-AB8F-216A4518214E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7ED8C-A442-44B4-92E8-7FA4E3F0D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81F77-F878-4BED-AED0-B873390A2BA2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F773-D4B4-4BE6-8FBF-6528E766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FC10-F286-41B8-8996-ECCA24A57EF9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7BF22-15F1-4D96-BC12-24931FC76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B618-3C5E-497B-80C7-BC76CCD0CFDB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0E3B0-CE20-4CCA-8064-6F9E29209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5BCA-7BEA-47E6-8B72-1EDB1C7FBB95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142A9-3979-486C-9595-39A4401DC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414B0C-0096-4AA3-8E63-A7B091CD146D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6C6F60-5E6E-44B1-B5B0-B8D5EAA0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"/>
            <a:ext cx="9144000" cy="29162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9144000" cy="2916239"/>
          </a:xfrm>
        </p:spPr>
        <p:txBody>
          <a:bodyPr rtlCol="0"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Synoptic-scale Environments and Dynamical Mechanisms Associated with Predecessor Rain Events Ahead of Tropical Cyclones</a:t>
            </a:r>
            <a:endParaRPr lang="en-US" sz="4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2941638"/>
            <a:ext cx="9144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200" b="1" dirty="0">
                <a:latin typeface="Helvetica"/>
                <a:cs typeface="Helvetica"/>
              </a:rPr>
              <a:t>Benjamin J. Moore, Lance F. </a:t>
            </a:r>
            <a:r>
              <a:rPr lang="en-US" sz="2200" b="1" dirty="0" err="1">
                <a:latin typeface="Helvetica"/>
                <a:cs typeface="Helvetica"/>
              </a:rPr>
              <a:t>Bosart</a:t>
            </a:r>
            <a:r>
              <a:rPr lang="en-US" sz="2200" b="1" dirty="0">
                <a:latin typeface="Helvetica"/>
                <a:cs typeface="Helvetica"/>
              </a:rPr>
              <a:t>, and Daniel Keyser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Helvetica"/>
                <a:cs typeface="Helvetica"/>
              </a:rPr>
              <a:t>Department of Atmospheric and Environmental Sciences,</a:t>
            </a:r>
            <a:r>
              <a:rPr lang="en-US" dirty="0" smtClean="0">
                <a:latin typeface="Helvetica"/>
                <a:cs typeface="Helvetica"/>
              </a:rPr>
              <a:t>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Helvetica"/>
                <a:cs typeface="Helvetica"/>
              </a:rPr>
              <a:t>University </a:t>
            </a:r>
            <a:r>
              <a:rPr lang="en-US" dirty="0">
                <a:latin typeface="Helvetica"/>
                <a:cs typeface="Helvetica"/>
              </a:rPr>
              <a:t>at Albany/SUNY, Albany, </a:t>
            </a:r>
            <a:r>
              <a:rPr lang="en-US" dirty="0" smtClean="0">
                <a:latin typeface="Helvetica"/>
                <a:cs typeface="Helvetica"/>
              </a:rPr>
              <a:t>NY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b="1" dirty="0">
                <a:latin typeface="Helvetica"/>
                <a:cs typeface="Helvetica"/>
              </a:rPr>
              <a:t>Michael L. </a:t>
            </a:r>
            <a:r>
              <a:rPr lang="en-US" sz="2200" b="1" dirty="0" err="1">
                <a:latin typeface="Helvetica"/>
                <a:cs typeface="Helvetica"/>
              </a:rPr>
              <a:t>Jurewicz</a:t>
            </a:r>
            <a:r>
              <a:rPr lang="en-US" sz="2200" b="1" dirty="0">
                <a:latin typeface="Helvetica"/>
                <a:cs typeface="Helvetica"/>
              </a:rPr>
              <a:t>, Sr.</a:t>
            </a:r>
            <a:endParaRPr lang="en-US" sz="2200" b="1" i="1" dirty="0">
              <a:latin typeface="Helvetica"/>
              <a:cs typeface="Helvetica"/>
            </a:endParaRP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Helvetica"/>
                <a:cs typeface="Helvetica"/>
              </a:rPr>
              <a:t>NOAA/NWS, Binghamton, </a:t>
            </a:r>
            <a:r>
              <a:rPr lang="en-US" dirty="0" smtClean="0">
                <a:latin typeface="Helvetica"/>
                <a:cs typeface="Helvetica"/>
              </a:rPr>
              <a:t>NY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Helvetica"/>
              <a:cs typeface="Helvetica"/>
            </a:endParaRP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>
                <a:latin typeface="Helvetica"/>
                <a:cs typeface="Helvetica"/>
              </a:rPr>
              <a:t>Master’s Thesis Seminar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>
                <a:latin typeface="Helvetica"/>
                <a:cs typeface="Helvetica"/>
              </a:rPr>
              <a:t>8 July 2010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latin typeface="Helvetica"/>
                <a:cs typeface="Helvetica"/>
              </a:rPr>
              <a:t>NOAA/CSTAR Grant NA07NWS4680001</a:t>
            </a: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Helvetica"/>
              <a:cs typeface="Helvetica"/>
            </a:endParaRPr>
          </a:p>
          <a:p>
            <a:pPr algn="ctr" defTabSz="9144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latin typeface="Helvetica"/>
              <a:cs typeface="Helvetica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schemeClr val="tx1">
                  <a:tint val="7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2916240"/>
            <a:ext cx="9144000" cy="1270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"/>
            <a:ext cx="9144000" cy="12485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31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Summary of </a:t>
            </a:r>
            <a:r>
              <a:rPr lang="en-US" b="1" dirty="0" err="1" smtClean="0">
                <a:solidFill>
                  <a:schemeClr val="bg1"/>
                </a:solidFill>
                <a:latin typeface="Helvetica"/>
                <a:cs typeface="Helvetica"/>
              </a:rPr>
              <a:t>PREs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 1988−2008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208"/>
            <a:ext cx="4553712" cy="32233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89" y="2004208"/>
            <a:ext cx="4553712" cy="32195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638300" y="4749800"/>
            <a:ext cx="40640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10" name="Rectangle 9"/>
          <p:cNvSpPr/>
          <p:nvPr/>
        </p:nvSpPr>
        <p:spPr>
          <a:xfrm>
            <a:off x="2730500" y="4737100"/>
            <a:ext cx="40640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11" name="Rectangle 10"/>
          <p:cNvSpPr/>
          <p:nvPr/>
        </p:nvSpPr>
        <p:spPr>
          <a:xfrm>
            <a:off x="3759200" y="4751000"/>
            <a:ext cx="40640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62812" y="4656265"/>
            <a:ext cx="1326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Southwesterly Jet</a:t>
            </a:r>
            <a:endParaRPr lang="en-US" sz="1100" b="1" dirty="0"/>
          </a:p>
        </p:txBody>
      </p:sp>
      <p:sp>
        <p:nvSpPr>
          <p:cNvPr id="14" name="Rectangle 13"/>
          <p:cNvSpPr/>
          <p:nvPr/>
        </p:nvSpPr>
        <p:spPr>
          <a:xfrm>
            <a:off x="506231" y="4763700"/>
            <a:ext cx="40640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7" name="TextBox 6"/>
          <p:cNvSpPr txBox="1"/>
          <p:nvPr/>
        </p:nvSpPr>
        <p:spPr>
          <a:xfrm>
            <a:off x="254001" y="4648199"/>
            <a:ext cx="934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Jet in Ridge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42312" y="4654034"/>
            <a:ext cx="1326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Downstream Confluence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90824" y="4656265"/>
            <a:ext cx="1326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Unclassifiable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rcRect l="17018" t="3388" r="6545" b="16941"/>
          <a:stretch>
            <a:fillRect/>
          </a:stretch>
        </p:blipFill>
        <p:spPr>
          <a:xfrm>
            <a:off x="4590288" y="1489452"/>
            <a:ext cx="4553712" cy="36676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rcRect l="17018" t="3388" r="6545" b="16941"/>
          <a:stretch>
            <a:fillRect/>
          </a:stretch>
        </p:blipFill>
        <p:spPr>
          <a:xfrm>
            <a:off x="17527" y="1489564"/>
            <a:ext cx="4553712" cy="36675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2007125" y="2988735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6565900" y="2988735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01000" y="3242736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0800" y="358395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PRE-relative Composites</a:t>
            </a:r>
          </a:p>
        </p:txBody>
      </p: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2010836" y="757239"/>
            <a:ext cx="5122332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“Jet in Ridge”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3769868" y="525960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err="1" smtClean="0">
                <a:latin typeface="Helvetica"/>
                <a:cs typeface="Helvetica"/>
              </a:rPr>
              <a:t>m</a:t>
            </a:r>
            <a:r>
              <a:rPr lang="en-US" sz="1600" b="1" dirty="0" smtClean="0"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latin typeface="Helvetica"/>
                <a:cs typeface="Helvetica"/>
              </a:rPr>
              <a:t>−1</a:t>
            </a:r>
            <a:endParaRPr lang="en-US" sz="1600" b="1" baseline="30000" dirty="0">
              <a:latin typeface="Helvetica"/>
              <a:cs typeface="Helvetica"/>
            </a:endParaRPr>
          </a:p>
        </p:txBody>
      </p:sp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738571" y="3828791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2159525" y="3845561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rcRect t="5669"/>
          <a:stretch>
            <a:fillRect/>
          </a:stretch>
        </p:blipFill>
        <p:spPr>
          <a:xfrm>
            <a:off x="4597401" y="5230376"/>
            <a:ext cx="4553712" cy="341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rcRect t="10667"/>
          <a:stretch>
            <a:fillRect/>
          </a:stretch>
        </p:blipFill>
        <p:spPr>
          <a:xfrm>
            <a:off x="18290" y="5229308"/>
            <a:ext cx="4553712" cy="3434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71089" y="14792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 </a:t>
            </a:r>
            <a:r>
              <a:rPr lang="en-US" sz="2400" b="1" dirty="0" err="1" smtClean="0">
                <a:solidFill>
                  <a:srgbClr val="FF0000"/>
                </a:solidFill>
              </a:rPr>
              <a:t>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10101" y="5509931"/>
            <a:ext cx="45491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(K, red),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[10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K (100 km)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white]; PW (mm,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18289" y="5529755"/>
            <a:ext cx="452627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wind speed (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rcRect t="5669"/>
          <a:stretch>
            <a:fillRect/>
          </a:stretch>
        </p:blipFill>
        <p:spPr>
          <a:xfrm>
            <a:off x="4597401" y="5230376"/>
            <a:ext cx="4553712" cy="341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rcRect t="10667"/>
          <a:stretch>
            <a:fillRect/>
          </a:stretch>
        </p:blipFill>
        <p:spPr>
          <a:xfrm>
            <a:off x="18290" y="5229308"/>
            <a:ext cx="4553712" cy="3434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rcRect l="17018" t="3388" r="6545" b="16941"/>
          <a:stretch>
            <a:fillRect/>
          </a:stretch>
        </p:blipFill>
        <p:spPr>
          <a:xfrm>
            <a:off x="4590288" y="1490472"/>
            <a:ext cx="4553712" cy="36676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rcRect l="17018" t="3388" r="6545" b="16941"/>
          <a:stretch>
            <a:fillRect/>
          </a:stretch>
        </p:blipFill>
        <p:spPr>
          <a:xfrm>
            <a:off x="18288" y="1490472"/>
            <a:ext cx="4553712" cy="3667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0" name="5-Point Star 19"/>
          <p:cNvSpPr>
            <a:spLocks noChangeAspect="1"/>
          </p:cNvSpPr>
          <p:nvPr/>
        </p:nvSpPr>
        <p:spPr>
          <a:xfrm>
            <a:off x="2045225" y="3179755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6599232" y="3209100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457200" y="-19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PRE-relative Composites</a:t>
            </a: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1357911" y="757239"/>
            <a:ext cx="6439889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“Southwesterly Jet”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0400" y="3221682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5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259594" y="3519995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1718287" y="3507295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17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40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</a:t>
            </a:r>
            <a:r>
              <a:rPr lang="en-US" dirty="0" err="1" smtClean="0">
                <a:latin typeface="Arial"/>
                <a:cs typeface="Arial"/>
              </a:rPr>
              <a:t>Renalysis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71089" y="14792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 </a:t>
            </a:r>
            <a:r>
              <a:rPr lang="en-US" sz="2400" b="1" dirty="0" err="1" smtClean="0">
                <a:solidFill>
                  <a:srgbClr val="FF0000"/>
                </a:solidFill>
              </a:rPr>
              <a:t>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10101" y="5509931"/>
            <a:ext cx="45491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(K, red),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[10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K (100 km)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white]; PW (mm,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18289" y="5529755"/>
            <a:ext cx="452627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wind speed (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t="5669"/>
          <a:stretch>
            <a:fillRect/>
          </a:stretch>
        </p:blipFill>
        <p:spPr>
          <a:xfrm>
            <a:off x="4597401" y="5230376"/>
            <a:ext cx="4553712" cy="341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rcRect l="17018" t="3388" r="6545" b="16941"/>
          <a:stretch>
            <a:fillRect/>
          </a:stretch>
        </p:blipFill>
        <p:spPr>
          <a:xfrm>
            <a:off x="4590288" y="1490472"/>
            <a:ext cx="4553712" cy="3667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rcRect l="17018" t="3388" r="6545" b="16941"/>
          <a:stretch>
            <a:fillRect/>
          </a:stretch>
        </p:blipFill>
        <p:spPr>
          <a:xfrm>
            <a:off x="18288" y="1490472"/>
            <a:ext cx="4553712" cy="3667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0" y="2"/>
            <a:ext cx="9144000" cy="1453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>
          <a:xfrm>
            <a:off x="457200" y="-195263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PRE-relative Composites</a:t>
            </a: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1975375" y="3349695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1" name="5-Point Star 20"/>
          <p:cNvSpPr>
            <a:spLocks noChangeAspect="1"/>
          </p:cNvSpPr>
          <p:nvPr/>
        </p:nvSpPr>
        <p:spPr>
          <a:xfrm>
            <a:off x="6553200" y="3349695"/>
            <a:ext cx="274320" cy="27432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1865791" y="4123850"/>
            <a:ext cx="5440363" cy="2794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914400" y="757239"/>
            <a:ext cx="7340600" cy="584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“Downstream Confluence” Category</a:t>
            </a:r>
            <a:endParaRPr lang="en-US" sz="32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58200" y="35575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7988300" y="145389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3" name="TextBox 25"/>
          <p:cNvSpPr txBox="1">
            <a:spLocks noChangeArrowheads="1"/>
          </p:cNvSpPr>
          <p:nvPr/>
        </p:nvSpPr>
        <p:spPr bwMode="auto">
          <a:xfrm>
            <a:off x="0" y="1453896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44" name="Content Placeholder 3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6205581" y="3843020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Content Placeholder 3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1627756" y="3831037"/>
            <a:ext cx="3396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051800" y="12702"/>
            <a:ext cx="1079500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 = 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69768" y="6379119"/>
            <a:ext cx="3265932" cy="3139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95168" y="6311049"/>
            <a:ext cx="353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2.5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NCEP</a:t>
            </a:r>
            <a:r>
              <a:rPr lang="en-US" b="1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NCAR Reanalysis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rcRect t="10667"/>
          <a:stretch>
            <a:fillRect/>
          </a:stretch>
        </p:blipFill>
        <p:spPr>
          <a:xfrm>
            <a:off x="18290" y="5229308"/>
            <a:ext cx="4553712" cy="3434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2" name="Freeform 51"/>
          <p:cNvSpPr/>
          <p:nvPr/>
        </p:nvSpPr>
        <p:spPr>
          <a:xfrm>
            <a:off x="6659033" y="3746500"/>
            <a:ext cx="444500" cy="118533"/>
          </a:xfrm>
          <a:custGeom>
            <a:avLst/>
            <a:gdLst>
              <a:gd name="connsiteX0" fmla="*/ 0 w 444500"/>
              <a:gd name="connsiteY0" fmla="*/ 118533 h 118533"/>
              <a:gd name="connsiteX1" fmla="*/ 296334 w 444500"/>
              <a:gd name="connsiteY1" fmla="*/ 67733 h 118533"/>
              <a:gd name="connsiteX2" fmla="*/ 444500 w 444500"/>
              <a:gd name="connsiteY2" fmla="*/ 0 h 118533"/>
              <a:gd name="connsiteX3" fmla="*/ 444500 w 444500"/>
              <a:gd name="connsiteY3" fmla="*/ 0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18533">
                <a:moveTo>
                  <a:pt x="0" y="118533"/>
                </a:moveTo>
                <a:cubicBezTo>
                  <a:pt x="111125" y="103010"/>
                  <a:pt x="222251" y="87488"/>
                  <a:pt x="296334" y="67733"/>
                </a:cubicBezTo>
                <a:cubicBezTo>
                  <a:pt x="370417" y="47978"/>
                  <a:pt x="444500" y="0"/>
                  <a:pt x="444500" y="0"/>
                </a:cubicBezTo>
                <a:lnTo>
                  <a:pt x="444500" y="0"/>
                </a:lnTo>
              </a:path>
            </a:pathLst>
          </a:custGeom>
          <a:ln w="2286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071089" y="1479296"/>
            <a:ext cx="102315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T−0 </a:t>
            </a:r>
            <a:r>
              <a:rPr lang="en-US" sz="2400" b="1" dirty="0" err="1" smtClean="0">
                <a:solidFill>
                  <a:srgbClr val="FF0000"/>
                </a:solidFill>
              </a:rPr>
              <a:t>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10101" y="5509931"/>
            <a:ext cx="45491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925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(dam, black),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(K, red),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[10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K (100 km)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white]; PW (mm,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18289" y="5529755"/>
            <a:ext cx="452627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700" b="1" i="1" dirty="0" smtClean="0">
                <a:solidFill>
                  <a:srgbClr val="FF0000"/>
                </a:solidFill>
                <a:latin typeface="Arial"/>
                <a:cs typeface="Arial"/>
              </a:rPr>
              <a:t> Z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</a:p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wind speed (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, shaded)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1178817"/>
            <a:ext cx="6400800" cy="4896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1788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0" y="1016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“Jet in Ridge” PRE associated </a:t>
            </a:r>
            <a:r>
              <a:rPr lang="en-US" sz="3200" b="1" dirty="0">
                <a:solidFill>
                  <a:schemeClr val="bg1"/>
                </a:solidFill>
                <a:latin typeface="Helvetica"/>
                <a:cs typeface="Helvetica"/>
              </a:rPr>
              <a:t>with TC Rita 24</a:t>
            </a: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–25 </a:t>
            </a:r>
            <a:r>
              <a:rPr lang="en-US" sz="3200" b="1" dirty="0">
                <a:solidFill>
                  <a:srgbClr val="FFFFFF"/>
                </a:solidFill>
                <a:latin typeface="Helvetica"/>
                <a:cs typeface="Helvetica"/>
              </a:rPr>
              <a:t>Sep </a:t>
            </a:r>
            <a:r>
              <a:rPr lang="en-US" sz="3200" b="1" dirty="0" smtClean="0">
                <a:solidFill>
                  <a:schemeClr val="bg1"/>
                </a:solidFill>
                <a:latin typeface="Helvetica"/>
                <a:cs typeface="Helvetica"/>
              </a:rPr>
              <a:t>2005</a:t>
            </a:r>
          </a:p>
        </p:txBody>
      </p:sp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0" y="6101797"/>
            <a:ext cx="9144000" cy="58477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1200 UTC 24 Sep –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0000 UTC 26 Sep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2005 total precipitation (mm, shaded)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generated from the NPVU QPE dataset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175504"/>
            <a:ext cx="4553712" cy="2898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rcRect r="1011"/>
          <a:stretch>
            <a:fillRect/>
          </a:stretch>
        </p:blipFill>
        <p:spPr>
          <a:xfrm>
            <a:off x="4581144" y="1453895"/>
            <a:ext cx="4560139" cy="3657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" y="1453896"/>
            <a:ext cx="4553712" cy="3657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Synoptic Environment</a:t>
            </a:r>
          </a:p>
        </p:txBody>
      </p:sp>
      <p:sp>
        <p:nvSpPr>
          <p:cNvPr id="30724" name="TextBox 14"/>
          <p:cNvSpPr txBox="1">
            <a:spLocks noChangeArrowheads="1"/>
          </p:cNvSpPr>
          <p:nvPr/>
        </p:nvSpPr>
        <p:spPr bwMode="auto">
          <a:xfrm>
            <a:off x="4656138" y="5476878"/>
            <a:ext cx="4525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925 </a:t>
            </a:r>
            <a:r>
              <a:rPr lang="en-US" b="1" dirty="0" err="1">
                <a:solidFill>
                  <a:srgbClr val="FF0000"/>
                </a:solidFill>
                <a:latin typeface="Helvetica"/>
                <a:cs typeface="Helvetica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Helvetica"/>
                <a:cs typeface="Helvetica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(dam, black), </a:t>
            </a:r>
            <a:endParaRPr lang="en-US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(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K, red)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barbs (≥ 10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barbs);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PW (mm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, shaded)</a:t>
            </a:r>
            <a:endParaRPr lang="en-US" b="1" baseline="30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514600" y="876301"/>
            <a:ext cx="4165600" cy="52322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Helvetica"/>
                <a:cs typeface="Helvetica"/>
              </a:rPr>
              <a:t>0600 UTC 25 Sep 2005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771900" y="5215146"/>
            <a:ext cx="104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Helvetica"/>
                <a:cs typeface="Helvetica"/>
              </a:rPr>
              <a:t>mm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4581144" y="1444626"/>
            <a:ext cx="11430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925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-1524" y="1444753"/>
            <a:ext cx="1231900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200 </a:t>
            </a:r>
            <a:r>
              <a:rPr lang="en-US" b="1" dirty="0" err="1">
                <a:latin typeface="Helvetica"/>
                <a:cs typeface="Helvetica"/>
              </a:rPr>
              <a:t>hPa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3876" y="5490711"/>
            <a:ext cx="4533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200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(dam, black), 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barbs (≥ 25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barbs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wind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speed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shaded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2286000" y="302683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858000" y="3026835"/>
            <a:ext cx="228600" cy="228600"/>
          </a:xfrm>
          <a:prstGeom prst="star5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5176479"/>
            <a:ext cx="4553712" cy="2894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2433682" y="3907237"/>
            <a:ext cx="2425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3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010400" y="3907237"/>
            <a:ext cx="2425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695700" y="6391819"/>
            <a:ext cx="1775970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95700" y="6323749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 GFS Analysis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93100" y="30368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latin typeface="Helvetica"/>
                <a:cs typeface="Helvetica"/>
              </a:rPr>
              <a:t>H</a:t>
            </a:r>
            <a:endParaRPr lang="en-US" sz="2800" b="1" dirty="0">
              <a:ln w="12700">
                <a:solidFill>
                  <a:schemeClr val="tx1"/>
                </a:solidFill>
              </a:ln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35700" y="345089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latin typeface="Helvetica"/>
                <a:cs typeface="Helvetica"/>
              </a:rPr>
              <a:t>L</a:t>
            </a:r>
            <a:endParaRPr lang="en-US" sz="2800" b="1" dirty="0">
              <a:ln w="12700">
                <a:solidFill>
                  <a:schemeClr val="tx1"/>
                </a:solidFill>
              </a:ln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rcRect l="15382" t="2965" r="8182" b="12706"/>
          <a:stretch>
            <a:fillRect/>
          </a:stretch>
        </p:blipFill>
        <p:spPr>
          <a:xfrm>
            <a:off x="18288" y="1426972"/>
            <a:ext cx="4553712" cy="38822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14400" t="7200" r="5891" b="14824"/>
          <a:stretch>
            <a:fillRect/>
          </a:stretch>
        </p:blipFill>
        <p:spPr>
          <a:xfrm>
            <a:off x="4590288" y="1426464"/>
            <a:ext cx="4553712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1190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Mechanisms for Heavy Rainfall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876300"/>
            <a:ext cx="3479800" cy="5413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0000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40" y="1432875"/>
            <a:ext cx="347147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717" y="1417637"/>
            <a:ext cx="465584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3460536" y="6371267"/>
            <a:ext cx="2222501" cy="3022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60536" y="6326301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km RUC Analysis</a:t>
            </a:r>
            <a:endParaRPr lang="en-US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5324156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16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925-hPa wind barbs (≥ 10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(K, black),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red]  </a:t>
            </a:r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4610101" y="5298756"/>
            <a:ext cx="453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1000−700-hPa PW (mm, shaded),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vertically integrated WV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flux vectors (kg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</a:rPr>
              <a:t>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WV flux convergence (10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−3 </a:t>
            </a:r>
            <a:r>
              <a:rPr lang="en-US" sz="1600" b="1" dirty="0" smtClean="0">
                <a:solidFill>
                  <a:srgbClr val="FF0000"/>
                </a:solidFill>
              </a:rPr>
              <a:t>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−2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</a:rPr>
              <a:t>, blue), 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3"/>
          <a:srcRect l="14400" t="7200" r="5891" b="14824"/>
          <a:stretch>
            <a:fillRect/>
          </a:stretch>
        </p:blipFill>
        <p:spPr>
          <a:xfrm>
            <a:off x="4590288" y="1426464"/>
            <a:ext cx="4553712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15382" t="2965" r="8182" b="12706"/>
          <a:stretch>
            <a:fillRect/>
          </a:stretch>
        </p:blipFill>
        <p:spPr>
          <a:xfrm>
            <a:off x="18288" y="1426464"/>
            <a:ext cx="4553712" cy="38821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1190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Mechanisms for Heavy Rainfall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876300"/>
            <a:ext cx="3479800" cy="5413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0300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0" y="5324156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16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925-hPa wind barbs (≥ 10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(K, black),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red]  </a:t>
            </a:r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40" y="1432875"/>
            <a:ext cx="347147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717" y="1417637"/>
            <a:ext cx="465584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460536" y="6371267"/>
            <a:ext cx="2222501" cy="3022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60536" y="6326301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km RUC Analysis</a:t>
            </a:r>
            <a:endParaRPr lang="en-US" dirty="0"/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4610101" y="5298756"/>
            <a:ext cx="453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1000−700-hPa PW (mm, shaded),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vertically integrated WV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flux vectors (kg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</a:rPr>
              <a:t>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WV flux convergence (10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−3 </a:t>
            </a:r>
            <a:r>
              <a:rPr lang="en-US" sz="1600" b="1" dirty="0" smtClean="0">
                <a:solidFill>
                  <a:srgbClr val="FF0000"/>
                </a:solidFill>
              </a:rPr>
              <a:t>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−2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</a:rPr>
              <a:t>, blue), 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2"/>
          <a:srcRect l="14400" t="7200" r="5891" b="14824"/>
          <a:stretch>
            <a:fillRect/>
          </a:stretch>
        </p:blipFill>
        <p:spPr>
          <a:xfrm>
            <a:off x="4590288" y="1426464"/>
            <a:ext cx="4553712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15382" t="2965" r="8182" b="12706"/>
          <a:stretch>
            <a:fillRect/>
          </a:stretch>
        </p:blipFill>
        <p:spPr>
          <a:xfrm>
            <a:off x="18288" y="1426464"/>
            <a:ext cx="4553712" cy="38821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1190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Mechanisms for Heavy Rainfall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876300"/>
            <a:ext cx="3479800" cy="5413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0600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40" y="1432875"/>
            <a:ext cx="347147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717" y="1417637"/>
            <a:ext cx="465584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460536" y="6371267"/>
            <a:ext cx="2222501" cy="3022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60536" y="6326301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km RUC Analysis</a:t>
            </a:r>
            <a:endParaRPr lang="en-US" dirty="0"/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0" y="5324156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16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925-hPa wind barbs (≥ 10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(K, black),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red]  </a:t>
            </a:r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4610101" y="5298756"/>
            <a:ext cx="453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1000−700-hPa PW (mm, shaded),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vertically integrated WV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flux vectors (kg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</a:rPr>
              <a:t>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WV flux convergence (10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−3 </a:t>
            </a:r>
            <a:r>
              <a:rPr lang="en-US" sz="1600" b="1" dirty="0" smtClean="0">
                <a:solidFill>
                  <a:srgbClr val="FF0000"/>
                </a:solidFill>
              </a:rPr>
              <a:t>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−2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</a:rPr>
              <a:t>, blue), 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639881" y="2767396"/>
            <a:ext cx="720487" cy="586126"/>
          </a:xfrm>
          <a:prstGeom prst="straightConnector1">
            <a:avLst/>
          </a:prstGeom>
          <a:ln w="50800">
            <a:solidFill>
              <a:srgbClr val="000090"/>
            </a:solidFill>
            <a:tailEnd type="stealth" w="lg" len="lg"/>
          </a:ln>
          <a:effectLst/>
          <a:scene3d>
            <a:camera prst="orthographicFront">
              <a:rot lat="0" lon="0" rev="1914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0654" y="2267383"/>
            <a:ext cx="17708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Midlevel shear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2"/>
          <a:srcRect l="14400" t="7200" r="5891" b="14824"/>
          <a:stretch>
            <a:fillRect/>
          </a:stretch>
        </p:blipFill>
        <p:spPr>
          <a:xfrm>
            <a:off x="4590288" y="1426463"/>
            <a:ext cx="4553712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15382" t="2965" r="8182" b="12706"/>
          <a:stretch>
            <a:fillRect/>
          </a:stretch>
        </p:blipFill>
        <p:spPr>
          <a:xfrm>
            <a:off x="18288" y="1426464"/>
            <a:ext cx="4553712" cy="38821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2"/>
            <a:ext cx="9144000" cy="1417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1190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Mechanisms for Heavy Rainfall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876300"/>
            <a:ext cx="3479800" cy="5413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1200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1858171" y="4131470"/>
            <a:ext cx="5440363" cy="1270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40" y="1432875"/>
            <a:ext cx="347147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717" y="1417637"/>
            <a:ext cx="465584" cy="38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460536" y="6371267"/>
            <a:ext cx="2222501" cy="3022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60536" y="6326301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km RUC Analysis</a:t>
            </a:r>
            <a:endParaRPr lang="en-US" dirty="0"/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0" y="5324156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WSI NOWRAD reflectivity 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dB</a:t>
            </a:r>
            <a:r>
              <a:rPr lang="en-US" sz="16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925-hPa wind barbs (≥ 10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(K, black),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red]  </a:t>
            </a:r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4610101" y="5298756"/>
            <a:ext cx="4533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1000−700-hPa PW (mm, shaded),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vertically integrated WV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flux vectors (kg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</a:rPr>
              <a:t>),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WV flux convergence (10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−3 </a:t>
            </a:r>
            <a:r>
              <a:rPr lang="en-US" sz="1600" b="1" dirty="0" smtClean="0">
                <a:solidFill>
                  <a:srgbClr val="FF0000"/>
                </a:solidFill>
              </a:rPr>
              <a:t>kg 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−2 </a:t>
            </a:r>
            <a:r>
              <a:rPr lang="en-US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−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</a:rPr>
              <a:t>, blue), 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939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686800" cy="4525963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Overview of a PRE</a:t>
            </a:r>
          </a:p>
          <a:p>
            <a:r>
              <a:rPr lang="en-US" dirty="0" smtClean="0">
                <a:latin typeface="Helvetica"/>
                <a:cs typeface="Helvetica"/>
              </a:rPr>
              <a:t>PRE-</a:t>
            </a:r>
            <a:r>
              <a:rPr lang="en-US" dirty="0" err="1" smtClean="0">
                <a:latin typeface="Helvetica"/>
                <a:cs typeface="Helvetica"/>
              </a:rPr>
              <a:t>vious</a:t>
            </a:r>
            <a:r>
              <a:rPr lang="en-US" dirty="0" smtClean="0">
                <a:latin typeface="Helvetica"/>
                <a:cs typeface="Helvetica"/>
              </a:rPr>
              <a:t> research</a:t>
            </a:r>
          </a:p>
          <a:p>
            <a:r>
              <a:rPr lang="en-US" dirty="0" smtClean="0">
                <a:latin typeface="Helvetica"/>
                <a:cs typeface="Helvetica"/>
              </a:rPr>
              <a:t>Data and Methods</a:t>
            </a:r>
          </a:p>
          <a:p>
            <a:r>
              <a:rPr lang="en-US" dirty="0" smtClean="0">
                <a:latin typeface="Helvetica"/>
                <a:cs typeface="Helvetica"/>
              </a:rPr>
              <a:t>PRE-relative composite analysis</a:t>
            </a:r>
          </a:p>
          <a:p>
            <a:r>
              <a:rPr lang="en-US" dirty="0" smtClean="0">
                <a:latin typeface="Helvetica"/>
                <a:cs typeface="Helvetica"/>
              </a:rPr>
              <a:t>PRE associated with TC Rita (2005)</a:t>
            </a:r>
          </a:p>
          <a:p>
            <a:r>
              <a:rPr lang="en-US" dirty="0" smtClean="0">
                <a:latin typeface="Helvetica"/>
                <a:cs typeface="Helvetica"/>
              </a:rPr>
              <a:t>Concluding remarks</a:t>
            </a:r>
          </a:p>
          <a:p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1348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400" y="-42862"/>
            <a:ext cx="9118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Linkage to Extreme-rain-producing </a:t>
            </a:r>
            <a:r>
              <a:rPr lang="en-US" sz="3600" b="1" dirty="0" err="1" smtClean="0">
                <a:solidFill>
                  <a:schemeClr val="bg1"/>
                </a:solidFill>
                <a:latin typeface="Helvetica"/>
                <a:cs typeface="Helvetica"/>
              </a:rPr>
              <a:t>MCSs</a:t>
            </a:r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2334658"/>
            <a:ext cx="4526280" cy="34767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r="4602" b="3160"/>
          <a:stretch>
            <a:fillRect/>
          </a:stretch>
        </p:blipFill>
        <p:spPr>
          <a:xfrm>
            <a:off x="0" y="2334657"/>
            <a:ext cx="4526280" cy="34767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7" name="Freeform 26"/>
          <p:cNvSpPr/>
          <p:nvPr/>
        </p:nvSpPr>
        <p:spPr>
          <a:xfrm>
            <a:off x="571500" y="4000500"/>
            <a:ext cx="2667000" cy="863600"/>
          </a:xfrm>
          <a:custGeom>
            <a:avLst/>
            <a:gdLst>
              <a:gd name="connsiteX0" fmla="*/ 0 w 2667000"/>
              <a:gd name="connsiteY0" fmla="*/ 863600 h 863600"/>
              <a:gd name="connsiteX1" fmla="*/ 431800 w 2667000"/>
              <a:gd name="connsiteY1" fmla="*/ 304800 h 863600"/>
              <a:gd name="connsiteX2" fmla="*/ 1092200 w 2667000"/>
              <a:gd name="connsiteY2" fmla="*/ 76200 h 863600"/>
              <a:gd name="connsiteX3" fmla="*/ 1727200 w 2667000"/>
              <a:gd name="connsiteY3" fmla="*/ 38100 h 863600"/>
              <a:gd name="connsiteX4" fmla="*/ 2489200 w 2667000"/>
              <a:gd name="connsiteY4" fmla="*/ 12700 h 863600"/>
              <a:gd name="connsiteX5" fmla="*/ 2667000 w 2667000"/>
              <a:gd name="connsiteY5" fmla="*/ 0 h 863600"/>
              <a:gd name="connsiteX6" fmla="*/ 2667000 w 266700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7000" h="863600">
                <a:moveTo>
                  <a:pt x="0" y="863600"/>
                </a:moveTo>
                <a:cubicBezTo>
                  <a:pt x="124883" y="649816"/>
                  <a:pt x="249767" y="436033"/>
                  <a:pt x="431800" y="304800"/>
                </a:cubicBezTo>
                <a:cubicBezTo>
                  <a:pt x="613833" y="173567"/>
                  <a:pt x="876300" y="120650"/>
                  <a:pt x="1092200" y="76200"/>
                </a:cubicBezTo>
                <a:cubicBezTo>
                  <a:pt x="1308100" y="31750"/>
                  <a:pt x="1494367" y="48683"/>
                  <a:pt x="1727200" y="38100"/>
                </a:cubicBezTo>
                <a:cubicBezTo>
                  <a:pt x="1960033" y="27517"/>
                  <a:pt x="2332567" y="19050"/>
                  <a:pt x="2489200" y="12700"/>
                </a:cubicBezTo>
                <a:cubicBezTo>
                  <a:pt x="2645833" y="6350"/>
                  <a:pt x="2667000" y="0"/>
                  <a:pt x="2667000" y="0"/>
                </a:cubicBezTo>
                <a:lnTo>
                  <a:pt x="2667000" y="0"/>
                </a:ln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>
            <a:spLocks/>
          </p:cNvSpPr>
          <p:nvPr/>
        </p:nvSpPr>
        <p:spPr>
          <a:xfrm rot="7307920">
            <a:off x="583238" y="4706842"/>
            <a:ext cx="297081" cy="1490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>
            <a:spLocks noChangeAspect="1"/>
          </p:cNvSpPr>
          <p:nvPr/>
        </p:nvSpPr>
        <p:spPr>
          <a:xfrm rot="13332823">
            <a:off x="699299" y="4356243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>
            <a:spLocks/>
          </p:cNvSpPr>
          <p:nvPr/>
        </p:nvSpPr>
        <p:spPr>
          <a:xfrm rot="8585411">
            <a:off x="949296" y="4274774"/>
            <a:ext cx="297081" cy="1490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>
            <a:spLocks noChangeAspect="1"/>
          </p:cNvSpPr>
          <p:nvPr/>
        </p:nvSpPr>
        <p:spPr>
          <a:xfrm rot="15267779">
            <a:off x="1182313" y="4034143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>
            <a:spLocks/>
          </p:cNvSpPr>
          <p:nvPr/>
        </p:nvSpPr>
        <p:spPr>
          <a:xfrm rot="10112625">
            <a:off x="1450552" y="4097813"/>
            <a:ext cx="297081" cy="1490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/>
          <p:cNvSpPr>
            <a:spLocks/>
          </p:cNvSpPr>
          <p:nvPr/>
        </p:nvSpPr>
        <p:spPr>
          <a:xfrm rot="10800000">
            <a:off x="2024719" y="4039698"/>
            <a:ext cx="297081" cy="1490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c 57"/>
          <p:cNvSpPr>
            <a:spLocks noChangeAspect="1"/>
          </p:cNvSpPr>
          <p:nvPr/>
        </p:nvSpPr>
        <p:spPr>
          <a:xfrm rot="16013747">
            <a:off x="1750185" y="3911690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>
            <a:spLocks/>
          </p:cNvSpPr>
          <p:nvPr/>
        </p:nvSpPr>
        <p:spPr>
          <a:xfrm rot="10800000">
            <a:off x="2617037" y="4030303"/>
            <a:ext cx="297081" cy="1490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>
            <a:spLocks noChangeAspect="1"/>
          </p:cNvSpPr>
          <p:nvPr/>
        </p:nvSpPr>
        <p:spPr>
          <a:xfrm rot="16200000">
            <a:off x="2341213" y="3898495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>
            <a:spLocks noChangeAspect="1"/>
          </p:cNvSpPr>
          <p:nvPr/>
        </p:nvSpPr>
        <p:spPr>
          <a:xfrm rot="16200000">
            <a:off x="2965138" y="3876765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20"/>
          <p:cNvSpPr txBox="1">
            <a:spLocks noChangeArrowheads="1"/>
          </p:cNvSpPr>
          <p:nvPr/>
        </p:nvSpPr>
        <p:spPr bwMode="auto">
          <a:xfrm>
            <a:off x="4483100" y="1608138"/>
            <a:ext cx="477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“Training line/adjoining </a:t>
            </a:r>
            <a:r>
              <a:rPr lang="en-US" b="1" dirty="0" err="1" smtClean="0">
                <a:latin typeface="Helvetica"/>
                <a:cs typeface="Helvetica"/>
              </a:rPr>
              <a:t>stratiform</a:t>
            </a:r>
            <a:r>
              <a:rPr lang="en-US" b="1" dirty="0" smtClean="0">
                <a:latin typeface="Helvetica"/>
                <a:cs typeface="Helvetica"/>
              </a:rPr>
              <a:t>” MCS</a:t>
            </a:r>
          </a:p>
          <a:p>
            <a:pPr algn="ctr"/>
            <a:r>
              <a:rPr lang="en-US" b="1" dirty="0" smtClean="0">
                <a:latin typeface="Helvetica"/>
                <a:cs typeface="Helvetica"/>
              </a:rPr>
              <a:t> from Schumacher and Johnson (2005)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4" name="TextBox 17"/>
          <p:cNvSpPr txBox="1">
            <a:spLocks noChangeArrowheads="1"/>
          </p:cNvSpPr>
          <p:nvPr/>
        </p:nvSpPr>
        <p:spPr bwMode="auto">
          <a:xfrm>
            <a:off x="0" y="5165253"/>
            <a:ext cx="914400" cy="6461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05Z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25 Sep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90500" y="1761570"/>
            <a:ext cx="41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PRE associated with TC Rita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6" name="Freeform 65"/>
          <p:cNvSpPr/>
          <p:nvPr/>
        </p:nvSpPr>
        <p:spPr>
          <a:xfrm rot="324012">
            <a:off x="461088" y="4845083"/>
            <a:ext cx="103350" cy="325756"/>
          </a:xfrm>
          <a:custGeom>
            <a:avLst/>
            <a:gdLst>
              <a:gd name="connsiteX0" fmla="*/ 104775 w 104775"/>
              <a:gd name="connsiteY0" fmla="*/ 0 h 292100"/>
              <a:gd name="connsiteX1" fmla="*/ 34925 w 104775"/>
              <a:gd name="connsiteY1" fmla="*/ 171450 h 292100"/>
              <a:gd name="connsiteX2" fmla="*/ 0 w 104775"/>
              <a:gd name="connsiteY2" fmla="*/ 292100 h 292100"/>
              <a:gd name="connsiteX3" fmla="*/ 0 w 104775"/>
              <a:gd name="connsiteY3" fmla="*/ 292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292100">
                <a:moveTo>
                  <a:pt x="104775" y="0"/>
                </a:moveTo>
                <a:cubicBezTo>
                  <a:pt x="78581" y="61383"/>
                  <a:pt x="52387" y="122767"/>
                  <a:pt x="34925" y="171450"/>
                </a:cubicBezTo>
                <a:cubicBezTo>
                  <a:pt x="17463" y="220133"/>
                  <a:pt x="0" y="292100"/>
                  <a:pt x="0" y="292100"/>
                </a:cubicBezTo>
                <a:lnTo>
                  <a:pt x="0" y="292100"/>
                </a:ln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/>
          <p:cNvSpPr>
            <a:spLocks noChangeAspect="1"/>
          </p:cNvSpPr>
          <p:nvPr/>
        </p:nvSpPr>
        <p:spPr>
          <a:xfrm rot="12174831">
            <a:off x="378029" y="4864536"/>
            <a:ext cx="247029" cy="266519"/>
          </a:xfrm>
          <a:prstGeom prst="arc">
            <a:avLst>
              <a:gd name="adj1" fmla="val 16200000"/>
              <a:gd name="adj2" fmla="val 5258245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2041846" y="4564824"/>
            <a:ext cx="559913" cy="159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56687" y="4412662"/>
            <a:ext cx="177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Low-level shear</a:t>
            </a:r>
            <a:endParaRPr lang="en-US" b="1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627181" y="3478596"/>
            <a:ext cx="720487" cy="586126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  <a:effectLst/>
          <a:scene3d>
            <a:camera prst="orthographicFront">
              <a:rot lat="0" lon="0" rev="192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3796" y="3082584"/>
            <a:ext cx="177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Midlevel shear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9144000" cy="8762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2951" t="8172" r="3819" b="13892"/>
          <a:stretch>
            <a:fillRect/>
          </a:stretch>
        </p:blipFill>
        <p:spPr>
          <a:xfrm>
            <a:off x="1115568" y="886968"/>
            <a:ext cx="6974897" cy="45056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92" y="603504"/>
            <a:ext cx="2560320" cy="21499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3095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Cross-section View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419102"/>
            <a:ext cx="3479800" cy="541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0600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5428996"/>
            <a:ext cx="3474720" cy="4001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rot="5400000">
            <a:off x="6831449" y="1507918"/>
            <a:ext cx="1858166" cy="158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33739" y="53596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95597" y="537819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7429500" y="63859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9500" y="63305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sp>
        <p:nvSpPr>
          <p:cNvPr id="21" name="Rectangle 20"/>
          <p:cNvSpPr/>
          <p:nvPr/>
        </p:nvSpPr>
        <p:spPr>
          <a:xfrm>
            <a:off x="-1" y="5807851"/>
            <a:ext cx="9144001" cy="830997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Tangential circulation vectors,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(K, blue contours),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frontogenesis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[K (100 km)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red contours],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mixing ratio 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kg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, gray shading)</a:t>
            </a:r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0" y="858838"/>
            <a:ext cx="107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J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803" y="2108200"/>
            <a:ext cx="492443" cy="3505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Pressure (</a:t>
            </a:r>
            <a:r>
              <a:rPr lang="en-US" sz="2000" b="1" dirty="0" err="1">
                <a:latin typeface="Helvetica"/>
                <a:cs typeface="Helvetica"/>
              </a:rPr>
              <a:t>hPa</a:t>
            </a:r>
            <a:r>
              <a:rPr lang="en-US" sz="2000" b="1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02485" y="2476500"/>
            <a:ext cx="800219" cy="281940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Potential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Temperature (K)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7673" t="2965" r="10800" b="14824"/>
          <a:stretch>
            <a:fillRect/>
          </a:stretch>
        </p:blipFill>
        <p:spPr>
          <a:xfrm>
            <a:off x="1883664" y="1152144"/>
            <a:ext cx="5353686" cy="4754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298144" y="4447531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5900" y="5975972"/>
            <a:ext cx="87249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200-hPa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250−200-hPa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black); 700-hPa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0" y="-195263"/>
            <a:ext cx="91541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Impact of </a:t>
            </a:r>
            <a:r>
              <a:rPr lang="en-US" sz="2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Diabatic</a:t>
            </a: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Heating on the Upper-level Flow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183844" y="288036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0000 UTC 25 Sep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39" y="1248883"/>
            <a:ext cx="565878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41200" t="18214" r="10400" b="17143"/>
          <a:stretch>
            <a:fillRect/>
          </a:stretch>
        </p:blipFill>
        <p:spPr>
          <a:xfrm>
            <a:off x="6410962" y="711199"/>
            <a:ext cx="2743200" cy="27356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29400" y="711199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IR Satellite Imagery</a:t>
            </a:r>
            <a:endParaRPr lang="en-US" b="1" dirty="0"/>
          </a:p>
        </p:txBody>
      </p:sp>
      <p:pic>
        <p:nvPicPr>
          <p:cNvPr id="21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237350" y="2468880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5-Point Star 22"/>
          <p:cNvSpPr/>
          <p:nvPr/>
        </p:nvSpPr>
        <p:spPr>
          <a:xfrm>
            <a:off x="7026530" y="144526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rcRect l="17673" t="2965" r="10800" b="14824"/>
          <a:stretch>
            <a:fillRect/>
          </a:stretch>
        </p:blipFill>
        <p:spPr>
          <a:xfrm>
            <a:off x="1883664" y="1152144"/>
            <a:ext cx="5353686" cy="4754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318462" y="4229091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074624" y="2696636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0600 UTC 25 Sep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39" y="1248883"/>
            <a:ext cx="565878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l="41200" t="18214" r="10400" b="17143"/>
          <a:stretch>
            <a:fillRect/>
          </a:stretch>
        </p:blipFill>
        <p:spPr>
          <a:xfrm>
            <a:off x="6409944" y="716301"/>
            <a:ext cx="2750794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29400" y="711199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IR Satellite Imagery</a:t>
            </a:r>
            <a:endParaRPr lang="en-US" b="1" dirty="0"/>
          </a:p>
        </p:txBody>
      </p:sp>
      <p:pic>
        <p:nvPicPr>
          <p:cNvPr id="20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248121" y="2285156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5-Point Star 22"/>
          <p:cNvSpPr/>
          <p:nvPr/>
        </p:nvSpPr>
        <p:spPr>
          <a:xfrm>
            <a:off x="7013830" y="144526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-195263"/>
            <a:ext cx="91541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Impact of </a:t>
            </a:r>
            <a:r>
              <a:rPr lang="en-US" sz="2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Diabatic</a:t>
            </a: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Heating on the Upper-level Flow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900" y="5975972"/>
            <a:ext cx="87249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200-hPa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250−200-hPa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black); 700-hPa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17673" t="2965" r="10800" b="14824"/>
          <a:stretch>
            <a:fillRect/>
          </a:stretch>
        </p:blipFill>
        <p:spPr>
          <a:xfrm>
            <a:off x="1883665" y="1152144"/>
            <a:ext cx="5353663" cy="4754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8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4476677" y="4056371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"/>
            <a:ext cx="9144000" cy="10737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400477" y="271526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19400" y="63499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1200 UTC 25 Sep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42200" y="55858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2200" y="55304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39" y="1248883"/>
            <a:ext cx="565878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748372" y="3015069"/>
            <a:ext cx="4016754" cy="290904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l="41200" t="18214" r="10400" b="17143"/>
          <a:stretch>
            <a:fillRect/>
          </a:stretch>
        </p:blipFill>
        <p:spPr>
          <a:xfrm>
            <a:off x="6409944" y="716301"/>
            <a:ext cx="2750793" cy="274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9400" y="711199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IR Satellite Imagery</a:t>
            </a:r>
            <a:endParaRPr lang="en-US" b="1" dirty="0"/>
          </a:p>
        </p:txBody>
      </p:sp>
      <p:pic>
        <p:nvPicPr>
          <p:cNvPr id="23" name="Content Placeholder 3" descr="Slide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346570" y="2141220"/>
            <a:ext cx="388158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5-Point Star 23"/>
          <p:cNvSpPr/>
          <p:nvPr/>
        </p:nvSpPr>
        <p:spPr>
          <a:xfrm>
            <a:off x="7064630" y="1432560"/>
            <a:ext cx="320040" cy="32004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-195263"/>
            <a:ext cx="91541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Impact of </a:t>
            </a:r>
            <a:r>
              <a:rPr lang="en-US" sz="2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Diabatic</a:t>
            </a:r>
            <a:r>
              <a:rPr lang="en-US" sz="2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Heating on the Upper-level Flow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900" y="5975972"/>
            <a:ext cx="872490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200-hPa </a:t>
            </a:r>
            <a:r>
              <a:rPr lang="en-US" b="1" dirty="0" err="1" smtClean="0">
                <a:solidFill>
                  <a:srgbClr val="FF0000"/>
                </a:solidFill>
              </a:rPr>
              <a:t>irrotational</a:t>
            </a:r>
            <a:r>
              <a:rPr lang="en-US" b="1" dirty="0" smtClean="0">
                <a:solidFill>
                  <a:srgbClr val="FF0000"/>
                </a:solidFill>
              </a:rPr>
              <a:t> wind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), wind speed (</a:t>
            </a:r>
            <a:r>
              <a:rPr lang="en-US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shaded); 250−200-hPa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potential </a:t>
            </a:r>
            <a:r>
              <a:rPr lang="en-US" b="1" dirty="0" err="1" smtClean="0">
                <a:solidFill>
                  <a:srgbClr val="FF0000"/>
                </a:solidFill>
              </a:rPr>
              <a:t>vorticity</a:t>
            </a:r>
            <a:r>
              <a:rPr lang="en-US" b="1" dirty="0" smtClean="0">
                <a:solidFill>
                  <a:srgbClr val="FF0000"/>
                </a:solidFill>
              </a:rPr>
              <a:t> (PVU, black); 700-hPa ascent (10</a:t>
            </a:r>
            <a:r>
              <a:rPr lang="en-US" b="1" baseline="30000" dirty="0" smtClean="0">
                <a:solidFill>
                  <a:srgbClr val="FF0000"/>
                </a:solidFill>
              </a:rPr>
              <a:t>−3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 s</a:t>
            </a:r>
            <a:r>
              <a:rPr lang="en-US" b="1" baseline="30000" dirty="0" smtClean="0">
                <a:solidFill>
                  <a:srgbClr val="FF0000"/>
                </a:solidFill>
              </a:rPr>
              <a:t>−1</a:t>
            </a:r>
            <a:r>
              <a:rPr lang="en-US" b="1" dirty="0" smtClean="0">
                <a:solidFill>
                  <a:srgbClr val="FF0000"/>
                </a:solidFill>
              </a:rPr>
              <a:t>, red)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5807851"/>
            <a:ext cx="9144001" cy="25648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"/>
            <a:ext cx="9144000" cy="8762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3095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Cross-section view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419102"/>
            <a:ext cx="3479800" cy="541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0000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3739" y="54231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95597" y="542899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368300" y="5905149"/>
            <a:ext cx="84201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Upward vertical velocity (10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−3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red), wind speed (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, black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PV (PVU, shaded),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(K, gray), 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5516477"/>
            <a:ext cx="4572000" cy="3488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945" t="8174" r="3829" b="13892"/>
          <a:stretch>
            <a:fillRect/>
          </a:stretch>
        </p:blipFill>
        <p:spPr>
          <a:xfrm>
            <a:off x="1052961" y="909639"/>
            <a:ext cx="7077636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7442200" y="63097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2200" y="62543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558803" y="1600200"/>
            <a:ext cx="492443" cy="3505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Pressure (</a:t>
            </a:r>
            <a:r>
              <a:rPr lang="en-US" sz="2000" b="1" dirty="0" err="1">
                <a:latin typeface="Helvetica"/>
                <a:cs typeface="Helvetica"/>
              </a:rPr>
              <a:t>hPa</a:t>
            </a:r>
            <a:r>
              <a:rPr lang="en-US" sz="2000" b="1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02485" y="1968500"/>
            <a:ext cx="800219" cy="281940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Potential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Temperature (K)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5807851"/>
            <a:ext cx="9144001" cy="25648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6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"/>
            <a:ext cx="9144000" cy="8762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8289" y="-309562"/>
            <a:ext cx="9113012" cy="114300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Cross-section view</a:t>
            </a:r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2832100" y="419102"/>
            <a:ext cx="3479800" cy="5413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1200 </a:t>
            </a:r>
            <a:r>
              <a:rPr lang="en-US" sz="2800" b="1" dirty="0">
                <a:solidFill>
                  <a:schemeClr val="bg1"/>
                </a:solidFill>
                <a:latin typeface="Helvetica"/>
                <a:cs typeface="Helvetica"/>
              </a:rPr>
              <a:t>UTC 25 </a:t>
            </a:r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Sep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3739" y="5423162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95597" y="5428996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368300" y="5905149"/>
            <a:ext cx="84201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Upward vertical velocity (10</a:t>
            </a:r>
            <a:r>
              <a:rPr lang="en-US" sz="17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−3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red), wind speed (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−1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, black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PV (PVU, shaded), </a:t>
            </a:r>
            <a:r>
              <a:rPr lang="en-US" sz="17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(K, gray), </a:t>
            </a:r>
            <a:endParaRPr lang="en-US" sz="17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5516477"/>
            <a:ext cx="4572000" cy="3488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2945" t="8174" r="3829" b="13892"/>
          <a:stretch>
            <a:fillRect/>
          </a:stretch>
        </p:blipFill>
        <p:spPr>
          <a:xfrm>
            <a:off x="1051560" y="905256"/>
            <a:ext cx="7077616" cy="457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7442200" y="6309710"/>
            <a:ext cx="1711962" cy="3012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42200" y="6254340"/>
            <a:ext cx="2387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1</a:t>
            </a:r>
            <a:r>
              <a:rPr lang="en-US" sz="1700" baseline="30000" dirty="0" smtClean="0"/>
              <a:t>o</a:t>
            </a:r>
            <a:r>
              <a:rPr lang="en-US" sz="1700" dirty="0" smtClean="0"/>
              <a:t> GFS Analysis</a:t>
            </a:r>
            <a:endParaRPr lang="en-US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558803" y="1600200"/>
            <a:ext cx="492443" cy="3505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Pressure (</a:t>
            </a:r>
            <a:r>
              <a:rPr lang="en-US" sz="2000" b="1" dirty="0" err="1">
                <a:latin typeface="Helvetica"/>
                <a:cs typeface="Helvetica"/>
              </a:rPr>
              <a:t>hPa</a:t>
            </a:r>
            <a:r>
              <a:rPr lang="en-US" sz="2000" b="1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02485" y="1968500"/>
            <a:ext cx="800219" cy="281940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Potential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elvetica"/>
                <a:cs typeface="Helvetica"/>
              </a:rPr>
              <a:t>Temperature (K)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Concluding Remarks</a:t>
            </a:r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152400" y="977900"/>
            <a:ext cx="8915400" cy="54864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b="1" dirty="0" smtClean="0">
                <a:latin typeface="Helvetica"/>
                <a:ea typeface="ＭＳ Ｐゴシック"/>
                <a:cs typeface="Helvetica"/>
              </a:rPr>
              <a:t>Rita case summary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PRE developed as a continuous, strong poleward moisture surge from Rita impinged upon a quasi-stationary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baroclinic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zone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Low-level convergence and deformation at the terminus of the southerly low-level jet likely enhanced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frontogenesis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along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baroclinic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zone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>
          <a:xfrm>
            <a:off x="152400" y="977900"/>
            <a:ext cx="8915400" cy="54864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b="1" dirty="0" smtClean="0">
                <a:latin typeface="Helvetica"/>
                <a:ea typeface="ＭＳ Ｐゴシック"/>
                <a:cs typeface="Helvetica"/>
              </a:rPr>
              <a:t>Rita case summary</a:t>
            </a:r>
            <a:endParaRPr lang="en-US" dirty="0" smtClean="0">
              <a:latin typeface="Helvetica"/>
              <a:ea typeface="ＭＳ Ｐゴシック"/>
              <a:cs typeface="Helvetica"/>
            </a:endParaRP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Upper-/middle-level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diabatic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heating in the mature PRE likely eroded PV aloft, promoted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frontogenesis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, and contributed to the strengthening of upper-level jet </a:t>
            </a:r>
          </a:p>
          <a:p>
            <a:pPr marL="457200" indent="-457200">
              <a:lnSpc>
                <a:spcPct val="120000"/>
              </a:lnSpc>
              <a:spcBef>
                <a:spcPts val="1800"/>
              </a:spcBef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Long-lived PRE was likely due to a combination of: </a:t>
            </a:r>
          </a:p>
          <a:p>
            <a:pPr marL="914400" lvl="4" indent="-457200">
              <a:lnSpc>
                <a:spcPct val="120000"/>
              </a:lnSpc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Continuous moisture transport towards and moisture convergence within PRE region</a:t>
            </a:r>
          </a:p>
          <a:p>
            <a:pPr marL="914400" lvl="4" indent="-457200">
              <a:lnSpc>
                <a:spcPct val="120000"/>
              </a:lnSpc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Quasi-stationary region of low-level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frontogenesis</a:t>
            </a:r>
            <a:endParaRPr lang="en-US" sz="2600" dirty="0" smtClean="0">
              <a:latin typeface="Helvetica"/>
              <a:ea typeface="ＭＳ Ｐゴシック"/>
              <a:cs typeface="Helvetica"/>
            </a:endParaRPr>
          </a:p>
          <a:p>
            <a:pPr marL="914400" lvl="4" indent="-457200">
              <a:lnSpc>
                <a:spcPct val="120000"/>
              </a:lnSpc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Diabatically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enhanced </a:t>
            </a:r>
            <a:r>
              <a:rPr lang="en-US" sz="2600" dirty="0" err="1" smtClean="0">
                <a:latin typeface="Helvetica"/>
                <a:ea typeface="ＭＳ Ｐゴシック"/>
                <a:cs typeface="Helvetica"/>
              </a:rPr>
              <a:t>ageostrophic</a:t>
            </a:r>
            <a:r>
              <a:rPr lang="en-US" sz="2600" dirty="0" smtClean="0">
                <a:latin typeface="Helvetica"/>
                <a:ea typeface="ＭＳ Ｐゴシック"/>
                <a:cs typeface="Helvetica"/>
              </a:rPr>
              <a:t> circulation within upper-level jet entrance region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Concluding Remarks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1087438"/>
            <a:ext cx="9144000" cy="56181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b="1" dirty="0" smtClean="0">
                <a:latin typeface="Helvetica"/>
                <a:cs typeface="Helvetica"/>
              </a:rPr>
              <a:t>Key features of composites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latin typeface="Helvetica"/>
                <a:cs typeface="Helvetica"/>
              </a:rPr>
              <a:t>PREs</a:t>
            </a:r>
            <a:r>
              <a:rPr lang="en-US" sz="2600" dirty="0" smtClean="0">
                <a:latin typeface="Helvetica"/>
                <a:cs typeface="Helvetica"/>
              </a:rPr>
              <a:t> preferentially develop in the </a:t>
            </a:r>
            <a:r>
              <a:rPr lang="en-US" sz="2600" dirty="0" err="1" smtClean="0">
                <a:latin typeface="Helvetica"/>
                <a:cs typeface="Helvetica"/>
              </a:rPr>
              <a:t>equatorward</a:t>
            </a:r>
            <a:r>
              <a:rPr lang="en-US" sz="2600" dirty="0" smtClean="0">
                <a:latin typeface="Helvetica"/>
                <a:cs typeface="Helvetica"/>
              </a:rPr>
              <a:t> entrance region of an upper-level jet streak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Helvetica"/>
                <a:cs typeface="Helvetica"/>
              </a:rPr>
              <a:t>Strong low-level flow downstream of TC oriented 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perpendicular to </a:t>
            </a:r>
            <a:r>
              <a:rPr lang="en-US" sz="2600" dirty="0" err="1" smtClean="0">
                <a:latin typeface="Helvetica"/>
                <a:ea typeface="Calibri" pitchFamily="34" charset="0"/>
                <a:cs typeface="Helvetica"/>
              </a:rPr>
              <a:t>baroclinic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 zone </a:t>
            </a:r>
            <a:r>
              <a:rPr lang="en-US" sz="2600" dirty="0" err="1" smtClean="0">
                <a:latin typeface="Helvetica"/>
                <a:cs typeface="Helvetica"/>
                <a:sym typeface="Wingdings" pitchFamily="2" charset="2"/>
              </a:rPr>
              <a:t></a:t>
            </a:r>
            <a:r>
              <a:rPr lang="en-US" sz="2600" dirty="0" smtClean="0">
                <a:latin typeface="Helvetica"/>
                <a:cs typeface="Helvetica"/>
                <a:sym typeface="Wingdings" pitchFamily="2" charset="2"/>
              </a:rPr>
              <a:t> warm-air advection, </a:t>
            </a:r>
            <a:r>
              <a:rPr lang="en-US" sz="2600" dirty="0" err="1" smtClean="0">
                <a:latin typeface="Helvetica"/>
                <a:ea typeface="Calibri" pitchFamily="34" charset="0"/>
                <a:cs typeface="Helvetica"/>
              </a:rPr>
              <a:t>frontogenesis</a:t>
            </a: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, moisture transport from the TC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Helvetica"/>
                <a:ea typeface="Calibri" pitchFamily="34" charset="0"/>
                <a:cs typeface="Helvetica"/>
              </a:rPr>
              <a:t>Categories differ with regard to: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Position of TC relative to key features (i.e., trough, jet, ridge, 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baroclinic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zone)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Amplitude and configuration of upper-/middle-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tropospheric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flow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Lucida Grande"/>
              <a:buChar char="−"/>
            </a:pP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Degree of the interaction between the TC and the </a:t>
            </a:r>
            <a:r>
              <a:rPr lang="en-US" sz="2200" dirty="0" err="1" smtClean="0">
                <a:latin typeface="Helvetica"/>
                <a:ea typeface="Calibri" pitchFamily="34" charset="0"/>
                <a:cs typeface="Helvetica"/>
              </a:rPr>
              <a:t>midlatitude</a:t>
            </a:r>
            <a:r>
              <a:rPr lang="en-US" sz="2200" dirty="0" smtClean="0">
                <a:latin typeface="Helvetica"/>
                <a:ea typeface="Calibri" pitchFamily="34" charset="0"/>
                <a:cs typeface="Helvetica"/>
              </a:rPr>
              <a:t> flow</a:t>
            </a:r>
          </a:p>
          <a:p>
            <a:pPr lvl="2">
              <a:spcAft>
                <a:spcPts val="600"/>
              </a:spcAft>
            </a:pPr>
            <a:endParaRPr lang="en-US" dirty="0" smtClean="0">
              <a:latin typeface="Helvetica"/>
              <a:cs typeface="Helvetica"/>
            </a:endParaRPr>
          </a:p>
          <a:p>
            <a:pPr lvl="2"/>
            <a:endParaRPr lang="en-US" dirty="0" smtClean="0">
              <a:latin typeface="Helvetica"/>
              <a:cs typeface="Helvetica"/>
            </a:endParaRPr>
          </a:p>
          <a:p>
            <a:pPr lvl="1"/>
            <a:endParaRPr lang="en-US" dirty="0" smtClean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"/>
            <a:ext cx="9144000" cy="10661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809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"/>
                <a:cs typeface="Helvetica"/>
              </a:rPr>
              <a:t>Concluding Remarks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2078038"/>
            <a:ext cx="4572000" cy="36182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2412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Predecessor Rain Events </a:t>
            </a:r>
            <a:b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Ahead of Tropical Cyclones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-38099" y="1288021"/>
            <a:ext cx="4583113" cy="497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Defined by Cote (2007) as distinct </a:t>
            </a:r>
            <a:r>
              <a:rPr lang="en-US" sz="2400" dirty="0" err="1" smtClean="0">
                <a:latin typeface="Helvetica"/>
                <a:cs typeface="Helvetica"/>
              </a:rPr>
              <a:t>mesoscale</a:t>
            </a:r>
            <a:r>
              <a:rPr lang="en-US" sz="2400" dirty="0" smtClean="0">
                <a:latin typeface="Helvetica"/>
                <a:cs typeface="Helvetica"/>
              </a:rPr>
              <a:t> regions of heavy rainfall [~100 mm (24 h)</a:t>
            </a:r>
            <a:r>
              <a:rPr lang="en-US" sz="2400" baseline="30000" dirty="0" smtClean="0">
                <a:latin typeface="Helvetica"/>
                <a:cs typeface="Helvetica"/>
              </a:rPr>
              <a:t>−1</a:t>
            </a:r>
            <a:r>
              <a:rPr lang="en-US" sz="2400" dirty="0" smtClean="0">
                <a:latin typeface="Helvetica"/>
                <a:cs typeface="Helvetica"/>
              </a:rPr>
              <a:t>] ~1000 km downstream of </a:t>
            </a:r>
            <a:r>
              <a:rPr lang="en-US" sz="2400" dirty="0" err="1" smtClean="0">
                <a:latin typeface="Helvetica"/>
                <a:cs typeface="Helvetica"/>
              </a:rPr>
              <a:t>landfalling</a:t>
            </a:r>
            <a:r>
              <a:rPr lang="en-US" sz="2400" dirty="0" smtClean="0">
                <a:latin typeface="Helvetica"/>
                <a:cs typeface="Helvetica"/>
              </a:rPr>
              <a:t> and </a:t>
            </a:r>
            <a:r>
              <a:rPr lang="en-US" sz="2400" dirty="0" err="1" smtClean="0">
                <a:latin typeface="Helvetica"/>
                <a:cs typeface="Helvetica"/>
              </a:rPr>
              <a:t>recurving</a:t>
            </a:r>
            <a:r>
              <a:rPr lang="en-US" sz="2400" dirty="0" smtClean="0">
                <a:latin typeface="Helvetica"/>
                <a:cs typeface="Helvetica"/>
              </a:rPr>
              <a:t> tropical cyclones (TCs)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Develop as a poleward stream of moisture from a TC interacts with a region of forcing for ascent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Helvetica"/>
                <a:cs typeface="Helvetica"/>
              </a:rPr>
              <a:t>Pose a substantial flash-flooding risk due to: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Helvetica"/>
                <a:cs typeface="Helvetica"/>
              </a:rPr>
              <a:t>Prolonged high precipitation rates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Helvetica"/>
                <a:cs typeface="Helvetica"/>
              </a:rPr>
              <a:t>High precipitation efficiencies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409761" y="1376921"/>
            <a:ext cx="4878386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Helvetica"/>
                <a:cs typeface="Helvetica"/>
              </a:rPr>
              <a:t>PRE ahead of TC Rita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Helvetica"/>
                <a:cs typeface="Helvetica"/>
              </a:rPr>
              <a:t> 06Z </a:t>
            </a:r>
            <a:r>
              <a:rPr lang="en-US" sz="2000" b="1" dirty="0">
                <a:solidFill>
                  <a:srgbClr val="000000"/>
                </a:solidFill>
                <a:latin typeface="Helvetica"/>
                <a:cs typeface="Helvetica"/>
              </a:rPr>
              <a:t>25 Sep 2005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130925" y="2076453"/>
            <a:ext cx="12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/>
                <a:cs typeface="Helvetica"/>
              </a:rPr>
              <a:t>PRE</a:t>
            </a:r>
          </a:p>
        </p:txBody>
      </p:sp>
      <p:sp>
        <p:nvSpPr>
          <p:cNvPr id="13" name="Oval 12"/>
          <p:cNvSpPr/>
          <p:nvPr/>
        </p:nvSpPr>
        <p:spPr>
          <a:xfrm rot="16200000">
            <a:off x="5330995" y="2549799"/>
            <a:ext cx="2778435" cy="880285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334" y="2089153"/>
            <a:ext cx="361113" cy="3602736"/>
          </a:xfrm>
          <a:prstGeom prst="rect">
            <a:avLst/>
          </a:prstGeom>
          <a:ln w="25400">
            <a:noFill/>
          </a:ln>
        </p:spPr>
      </p:pic>
      <p:pic>
        <p:nvPicPr>
          <p:cNvPr id="16" name="Picture 15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678230" y="4536149"/>
            <a:ext cx="335130" cy="731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-152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Synoptic-scale Environment of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“Jet in Ridge” </a:t>
            </a:r>
            <a:r>
              <a:rPr lang="en-US" sz="4000" b="1" dirty="0" err="1" smtClean="0">
                <a:solidFill>
                  <a:schemeClr val="bg1"/>
                </a:solidFill>
                <a:latin typeface="Helvetica"/>
                <a:cs typeface="Helvetica"/>
              </a:rPr>
              <a:t>PREs</a:t>
            </a:r>
            <a:endParaRPr lang="en-US" sz="4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151957"/>
            <a:ext cx="6512633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-152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Synoptic-scale Environment of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“Southwesterly Jet” </a:t>
            </a:r>
            <a:r>
              <a:rPr lang="en-US" sz="4000" b="1" dirty="0" err="1" smtClean="0">
                <a:solidFill>
                  <a:schemeClr val="bg1"/>
                </a:solidFill>
                <a:latin typeface="Helvetica"/>
                <a:cs typeface="Helvetica"/>
              </a:rPr>
              <a:t>PREs</a:t>
            </a:r>
            <a:endParaRPr lang="en-US" sz="4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" y="1152144"/>
            <a:ext cx="6336406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-152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Synoptic-scale Environment of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“Downstream Confluence” </a:t>
            </a:r>
            <a:r>
              <a:rPr lang="en-US" sz="4000" b="1" dirty="0" err="1" smtClean="0">
                <a:solidFill>
                  <a:schemeClr val="bg1"/>
                </a:solidFill>
                <a:latin typeface="Helvetica"/>
                <a:cs typeface="Helvetica"/>
              </a:rPr>
              <a:t>PREs</a:t>
            </a:r>
            <a:endParaRPr lang="en-US" sz="4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" y="1152144"/>
            <a:ext cx="6350644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l="-5727" t="16516" r="-7766" b="-3688"/>
          <a:stretch>
            <a:fillRect/>
          </a:stretch>
        </p:blipFill>
        <p:spPr>
          <a:xfrm>
            <a:off x="410639" y="1549401"/>
            <a:ext cx="8305799" cy="472440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sp>
        <p:nvSpPr>
          <p:cNvPr id="5" name="Oval 4"/>
          <p:cNvSpPr/>
          <p:nvPr/>
        </p:nvSpPr>
        <p:spPr>
          <a:xfrm>
            <a:off x="2645838" y="4926569"/>
            <a:ext cx="1981200" cy="838200"/>
          </a:xfrm>
          <a:prstGeom prst="ellipse">
            <a:avLst/>
          </a:prstGeom>
          <a:noFill/>
          <a:ln w="38100"/>
          <a:scene3d>
            <a:camera prst="orthographicFront">
              <a:rot lat="0" lon="0" rev="200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26838" y="5002769"/>
            <a:ext cx="1295400" cy="685800"/>
          </a:xfrm>
          <a:prstGeom prst="ellipse">
            <a:avLst/>
          </a:prstGeom>
          <a:noFill/>
          <a:ln w="38100"/>
          <a:scene3d>
            <a:camera prst="orthographicFront">
              <a:rot lat="0" lon="0" rev="200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4436538" y="5155169"/>
            <a:ext cx="2667000" cy="54864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075331" y="2820679"/>
            <a:ext cx="1399309" cy="2410691"/>
          </a:xfrm>
          <a:custGeom>
            <a:avLst/>
            <a:gdLst>
              <a:gd name="connsiteX0" fmla="*/ 1399309 w 1399309"/>
              <a:gd name="connsiteY0" fmla="*/ 2410691 h 2410691"/>
              <a:gd name="connsiteX1" fmla="*/ 277091 w 1399309"/>
              <a:gd name="connsiteY1" fmla="*/ 1246909 h 2410691"/>
              <a:gd name="connsiteX2" fmla="*/ 0 w 1399309"/>
              <a:gd name="connsiteY2" fmla="*/ 0 h 2410691"/>
              <a:gd name="connsiteX3" fmla="*/ 0 w 1399309"/>
              <a:gd name="connsiteY3" fmla="*/ 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9309" h="2410691">
                <a:moveTo>
                  <a:pt x="1399309" y="2410691"/>
                </a:moveTo>
                <a:cubicBezTo>
                  <a:pt x="954809" y="2029691"/>
                  <a:pt x="510309" y="1648691"/>
                  <a:pt x="277091" y="1246909"/>
                </a:cubicBezTo>
                <a:cubicBezTo>
                  <a:pt x="43873" y="84512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57175">
            <a:solidFill>
              <a:srgbClr val="000090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rved Down Arrow 32"/>
          <p:cNvSpPr/>
          <p:nvPr/>
        </p:nvSpPr>
        <p:spPr>
          <a:xfrm>
            <a:off x="3179238" y="47741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80000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Down Arrow 33"/>
          <p:cNvSpPr/>
          <p:nvPr/>
        </p:nvSpPr>
        <p:spPr>
          <a:xfrm>
            <a:off x="2112438" y="50027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10800000" lon="2040000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92138" y="521867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Moist low-level flow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10641" y="1395969"/>
            <a:ext cx="492443" cy="4495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 smtClean="0"/>
              <a:t>Pressure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43" name="Curved Down Arrow 42"/>
          <p:cNvSpPr/>
          <p:nvPr/>
        </p:nvSpPr>
        <p:spPr>
          <a:xfrm>
            <a:off x="1198038" y="3554969"/>
            <a:ext cx="19050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10799999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urved Down Arrow 43"/>
          <p:cNvSpPr/>
          <p:nvPr/>
        </p:nvSpPr>
        <p:spPr>
          <a:xfrm>
            <a:off x="1731438" y="3326369"/>
            <a:ext cx="2362200" cy="533400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10799999" lon="20399999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60038" y="3402569"/>
            <a:ext cx="1295400" cy="685800"/>
          </a:xfrm>
          <a:prstGeom prst="ellipse">
            <a:avLst/>
          </a:prstGeom>
          <a:noFill/>
          <a:ln w="38100"/>
          <a:scene3d>
            <a:camera prst="orthographicFront">
              <a:rot lat="0" lon="0" rev="185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264838" y="3478769"/>
            <a:ext cx="685800" cy="533400"/>
          </a:xfrm>
          <a:prstGeom prst="ellipse">
            <a:avLst/>
          </a:prstGeom>
          <a:noFill/>
          <a:ln w="38100"/>
          <a:scene3d>
            <a:camera prst="orthographicFront">
              <a:rot lat="0" lon="0" rev="1859999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807638" y="2183369"/>
            <a:ext cx="1524000" cy="16764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960038" y="2335769"/>
            <a:ext cx="1066800" cy="12954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112438" y="2488169"/>
            <a:ext cx="685800" cy="7620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8" name="Oval 57"/>
          <p:cNvSpPr/>
          <p:nvPr/>
        </p:nvSpPr>
        <p:spPr>
          <a:xfrm>
            <a:off x="1731438" y="2030969"/>
            <a:ext cx="1752600" cy="22098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484038" y="5078969"/>
            <a:ext cx="45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68" name="Oval 67"/>
          <p:cNvSpPr/>
          <p:nvPr/>
        </p:nvSpPr>
        <p:spPr>
          <a:xfrm>
            <a:off x="2798238" y="3478769"/>
            <a:ext cx="1066800" cy="1524000"/>
          </a:xfrm>
          <a:prstGeom prst="ellipse">
            <a:avLst/>
          </a:prstGeom>
          <a:solidFill>
            <a:srgbClr val="A80000">
              <a:alpha val="45000"/>
            </a:srgbClr>
          </a:solidFill>
          <a:ln>
            <a:solidFill>
              <a:srgbClr val="A8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823638" y="3694670"/>
            <a:ext cx="119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Latent Heat</a:t>
            </a:r>
          </a:p>
          <a:p>
            <a:r>
              <a:rPr lang="en-US" sz="2000" b="1" dirty="0" smtClean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Release</a:t>
            </a:r>
            <a:endParaRPr lang="en-US" sz="2000" b="1" dirty="0"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17238" y="3402569"/>
            <a:ext cx="45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</a:t>
            </a:r>
            <a:endParaRPr lang="en-US" sz="3200" b="1" dirty="0"/>
          </a:p>
        </p:txBody>
      </p:sp>
      <p:sp>
        <p:nvSpPr>
          <p:cNvPr id="70" name="TextBox 23"/>
          <p:cNvSpPr txBox="1">
            <a:spLocks noChangeArrowheads="1"/>
          </p:cNvSpPr>
          <p:nvPr/>
        </p:nvSpPr>
        <p:spPr bwMode="auto">
          <a:xfrm>
            <a:off x="2252138" y="2288742"/>
            <a:ext cx="45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Calibri" pitchFamily="34" charset="0"/>
              </a:rPr>
              <a:t>J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85100" y="6031471"/>
            <a:ext cx="453644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12289" y="6031471"/>
            <a:ext cx="621539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802039" y="5904469"/>
            <a:ext cx="59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</a:t>
            </a:r>
            <a:endParaRPr lang="en-US" sz="2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817038" y="591716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</a:t>
            </a:r>
            <a:endParaRPr lang="en-US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2159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Schematic Cross Section</a:t>
            </a:r>
            <a:endParaRPr lang="en-US" sz="4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159940" y="1549401"/>
            <a:ext cx="6977376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ight Bracket 40"/>
          <p:cNvSpPr/>
          <p:nvPr/>
        </p:nvSpPr>
        <p:spPr>
          <a:xfrm>
            <a:off x="5484288" y="4184653"/>
            <a:ext cx="198962" cy="4023360"/>
          </a:xfrm>
          <a:prstGeom prst="rightBracket">
            <a:avLst/>
          </a:prstGeom>
          <a:ln w="38100">
            <a:solidFill>
              <a:schemeClr val="tx1"/>
            </a:solidFill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322238" y="6264534"/>
            <a:ext cx="27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~1000 km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36" name="Content Placeholder 3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9860" t="67623" r="12491" b="13155"/>
          <a:stretch>
            <a:fillRect/>
          </a:stretch>
        </p:blipFill>
        <p:spPr bwMode="auto">
          <a:xfrm>
            <a:off x="7230538" y="4595135"/>
            <a:ext cx="72778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878" y="1549401"/>
            <a:ext cx="3001438" cy="2528484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rot="16200000" flipH="1">
            <a:off x="5413933" y="2623715"/>
            <a:ext cx="2436356" cy="290904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6681903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115" y="1144587"/>
            <a:ext cx="2844628" cy="25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5694439" y="1163306"/>
            <a:ext cx="2844628" cy="263943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5694310" y="3870299"/>
            <a:ext cx="2852833" cy="2647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1510" y="3879088"/>
            <a:ext cx="2218870" cy="255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761342" y="2748021"/>
            <a:ext cx="249058" cy="543639"/>
          </a:xfrm>
          <a:prstGeom prst="rect">
            <a:avLst/>
          </a:prstGeom>
        </p:spPr>
      </p:pic>
      <p:pic>
        <p:nvPicPr>
          <p:cNvPr id="12" name="Picture 11" descr="Slide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852121" y="5531019"/>
            <a:ext cx="249777" cy="54520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2" y="0"/>
            <a:ext cx="9142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PREs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in </a:t>
            </a: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th</a:t>
            </a:r>
            <a:r>
              <a:rPr lang="en-US" sz="3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e</a:t>
            </a: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Context of the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Maddox et al. (1979) “Frontal” Pattern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953306"/>
            <a:ext cx="4572000" cy="38515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3300" y="14986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“Jet in Ridge” PRE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94439" y="1144587"/>
            <a:ext cx="132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94439" y="3870299"/>
            <a:ext cx="12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6681903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245"/>
            <a:ext cx="4572000" cy="3855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7115" y="1144587"/>
            <a:ext cx="2844628" cy="25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spect="1"/>
          </p:cNvSpPr>
          <p:nvPr/>
        </p:nvSpPr>
        <p:spPr>
          <a:xfrm>
            <a:off x="5694439" y="1163306"/>
            <a:ext cx="2844628" cy="263943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5694310" y="3870299"/>
            <a:ext cx="2852833" cy="2647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1510" y="3879088"/>
            <a:ext cx="2218870" cy="255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902921" y="2438101"/>
            <a:ext cx="249058" cy="543639"/>
          </a:xfrm>
          <a:prstGeom prst="rect">
            <a:avLst/>
          </a:prstGeom>
        </p:spPr>
      </p:pic>
      <p:pic>
        <p:nvPicPr>
          <p:cNvPr id="23" name="Picture 22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950890" y="5194915"/>
            <a:ext cx="249777" cy="5452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94439" y="1144587"/>
            <a:ext cx="132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94439" y="3870299"/>
            <a:ext cx="12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03300" y="14986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“Southwesterly Jet” PRE 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2" y="0"/>
            <a:ext cx="9142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PREs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in </a:t>
            </a: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th</a:t>
            </a:r>
            <a:r>
              <a:rPr lang="en-US" sz="3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e</a:t>
            </a: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Context of the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Maddox et al. (1979) “Frontal” Pattern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2"/>
            <a:ext cx="9144000" cy="1139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6681903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445"/>
            <a:ext cx="2743200" cy="2313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7115" y="1144587"/>
            <a:ext cx="2844628" cy="25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spect="1"/>
          </p:cNvSpPr>
          <p:nvPr/>
        </p:nvSpPr>
        <p:spPr>
          <a:xfrm>
            <a:off x="5694439" y="1163306"/>
            <a:ext cx="2844628" cy="263943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5694310" y="3870299"/>
            <a:ext cx="2852833" cy="2647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1510" y="3879088"/>
            <a:ext cx="2218870" cy="255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902921" y="2438101"/>
            <a:ext cx="249058" cy="543639"/>
          </a:xfrm>
          <a:prstGeom prst="rect">
            <a:avLst/>
          </a:prstGeom>
        </p:spPr>
      </p:pic>
      <p:pic>
        <p:nvPicPr>
          <p:cNvPr id="23" name="Picture 22" descr="Slide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73" t="69646" r="13689" b="13653"/>
          <a:stretch>
            <a:fillRect/>
          </a:stretch>
        </p:blipFill>
        <p:spPr>
          <a:xfrm>
            <a:off x="6950890" y="5194915"/>
            <a:ext cx="249777" cy="545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315" y="1220635"/>
            <a:ext cx="2743200" cy="2485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00" y="3873311"/>
            <a:ext cx="2743200" cy="26567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694439" y="1144587"/>
            <a:ext cx="132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94439" y="3870299"/>
            <a:ext cx="12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439790" y="10922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“Southwesterly Jet” PRE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88900" y="4662884"/>
            <a:ext cx="282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Transformation stage of ET (Klein et al. 2000)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2093128" y="3288912"/>
            <a:ext cx="1681144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0300" y="5309215"/>
            <a:ext cx="1231900" cy="18988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 bwMode="auto">
          <a:xfrm>
            <a:off x="2" y="0"/>
            <a:ext cx="9142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PREs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in </a:t>
            </a: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th</a:t>
            </a:r>
            <a:r>
              <a:rPr lang="en-US" sz="3800" b="1" dirty="0" err="1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e</a:t>
            </a: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 Context of the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smtClean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Maddox et al. (1979) “Frontal” Pattern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006423"/>
            <a:ext cx="3657600" cy="39119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700" y="1600202"/>
            <a:ext cx="4102100" cy="4525963"/>
          </a:xfr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&gt; 200 mm of rain fell ~1000 km ahead of </a:t>
            </a:r>
            <a:r>
              <a:rPr lang="en-US" sz="2400" dirty="0" err="1" smtClean="0">
                <a:latin typeface="Arial"/>
                <a:cs typeface="Arial"/>
              </a:rPr>
              <a:t>poleward</a:t>
            </a:r>
            <a:r>
              <a:rPr lang="en-US" sz="2400" dirty="0" smtClean="0">
                <a:latin typeface="Arial"/>
                <a:cs typeface="Arial"/>
              </a:rPr>
              <a:t>-moving TC Agnes </a:t>
            </a:r>
          </a:p>
          <a:p>
            <a:r>
              <a:rPr lang="en-US" sz="2400" dirty="0" smtClean="0">
                <a:latin typeface="Arial"/>
                <a:cs typeface="Arial"/>
              </a:rPr>
              <a:t>Moisture transported by the outer circulation of Agnes toward a region of QG forcing for ascent associated with short-wave trough</a:t>
            </a:r>
          </a:p>
          <a:p>
            <a:r>
              <a:rPr lang="en-US" sz="2400" dirty="0" smtClean="0">
                <a:latin typeface="Arial"/>
                <a:cs typeface="Arial"/>
              </a:rPr>
              <a:t>Distinction between TC rainfall and PRE rainfall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" y="0"/>
            <a:ext cx="9142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Previous Work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on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PREs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8500" y="2006600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17800" y="2468265"/>
            <a:ext cx="508000" cy="42733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1700" y="36023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TC rainfall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51100" y="4025900"/>
            <a:ext cx="508000" cy="42733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" y="1155700"/>
            <a:ext cx="91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Bosart</a:t>
            </a:r>
            <a:r>
              <a:rPr lang="en-US" sz="2400" b="1" dirty="0" smtClean="0"/>
              <a:t> and Carr (1978): PRE ahead of TC Agnes (1972)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84" y="1094482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Schematic depiction of synoptic and </a:t>
            </a:r>
            <a:r>
              <a:rPr lang="en-US" sz="1600" b="1" dirty="0" err="1" smtClean="0"/>
              <a:t>mesoscale</a:t>
            </a:r>
            <a:r>
              <a:rPr lang="en-US" sz="1600" b="1" dirty="0" smtClean="0"/>
              <a:t> features associated with </a:t>
            </a:r>
            <a:r>
              <a:rPr lang="en-US" sz="1600" b="1" dirty="0" err="1" smtClean="0"/>
              <a:t>PREs</a:t>
            </a:r>
            <a:r>
              <a:rPr lang="en-US" sz="1600" b="1" dirty="0" smtClean="0"/>
              <a:t> from Cote (2007)</a:t>
            </a:r>
            <a:endParaRPr lang="en-US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121" y="2171700"/>
            <a:ext cx="2663063" cy="45720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41299" y="1155700"/>
            <a:ext cx="5490421" cy="5422900"/>
          </a:xfrm>
        </p:spPr>
        <p:txBody>
          <a:bodyPr/>
          <a:lstStyle/>
          <a:p>
            <a:pPr>
              <a:buNone/>
            </a:pPr>
            <a:r>
              <a:rPr lang="en-US" sz="2200" b="1" dirty="0" smtClean="0">
                <a:latin typeface="Arial"/>
                <a:cs typeface="Arial"/>
              </a:rPr>
              <a:t>Cote (2007):</a:t>
            </a:r>
          </a:p>
          <a:p>
            <a:r>
              <a:rPr lang="en-US" sz="2200" dirty="0" err="1" smtClean="0">
                <a:latin typeface="Arial"/>
                <a:cs typeface="Arial"/>
              </a:rPr>
              <a:t>PREs</a:t>
            </a:r>
            <a:r>
              <a:rPr lang="en-US" sz="2200" dirty="0" smtClean="0">
                <a:latin typeface="Arial"/>
                <a:cs typeface="Arial"/>
              </a:rPr>
              <a:t> tend to form in a region of confluence downstream of short-wave trough, within the </a:t>
            </a:r>
            <a:r>
              <a:rPr lang="en-US" sz="2200" dirty="0" err="1" smtClean="0">
                <a:latin typeface="Arial"/>
                <a:cs typeface="Arial"/>
              </a:rPr>
              <a:t>equatorward</a:t>
            </a:r>
            <a:r>
              <a:rPr lang="en-US" sz="2200" dirty="0" smtClean="0">
                <a:latin typeface="Arial"/>
                <a:cs typeface="Arial"/>
              </a:rPr>
              <a:t> entrance region of an upper-level jet streak</a:t>
            </a:r>
          </a:p>
          <a:p>
            <a:r>
              <a:rPr lang="en-US" sz="2200" dirty="0" smtClean="0">
                <a:latin typeface="Arial"/>
                <a:cs typeface="Arial"/>
              </a:rPr>
              <a:t>Precipitation focused along low-level </a:t>
            </a:r>
            <a:r>
              <a:rPr lang="en-US" sz="2200" dirty="0" err="1" smtClean="0">
                <a:latin typeface="Arial"/>
                <a:cs typeface="Arial"/>
              </a:rPr>
              <a:t>baroclinic</a:t>
            </a:r>
            <a:r>
              <a:rPr lang="en-US" sz="2200" dirty="0" smtClean="0">
                <a:latin typeface="Arial"/>
                <a:cs typeface="Arial"/>
              </a:rPr>
              <a:t> zones and along elevated terrain</a:t>
            </a:r>
          </a:p>
          <a:p>
            <a:pPr>
              <a:buNone/>
            </a:pPr>
            <a:r>
              <a:rPr lang="en-US" sz="2200" b="1" dirty="0" err="1" smtClean="0">
                <a:latin typeface="Arial"/>
                <a:cs typeface="Arial"/>
              </a:rPr>
              <a:t>Galarneau</a:t>
            </a:r>
            <a:r>
              <a:rPr lang="en-US" sz="2200" b="1" dirty="0" smtClean="0">
                <a:latin typeface="Arial"/>
                <a:cs typeface="Arial"/>
              </a:rPr>
              <a:t> et al. (2010):</a:t>
            </a:r>
          </a:p>
          <a:p>
            <a:r>
              <a:rPr lang="en-US" sz="2200" dirty="0" smtClean="0">
                <a:latin typeface="Arial"/>
                <a:cs typeface="Arial"/>
              </a:rPr>
              <a:t>Low-level thermal advection and </a:t>
            </a:r>
            <a:r>
              <a:rPr lang="en-US" sz="2200" dirty="0" err="1" smtClean="0">
                <a:latin typeface="Arial"/>
                <a:cs typeface="Arial"/>
              </a:rPr>
              <a:t>frontogenesis</a:t>
            </a:r>
            <a:r>
              <a:rPr lang="en-US" sz="2200" dirty="0" smtClean="0">
                <a:latin typeface="Arial"/>
                <a:cs typeface="Arial"/>
              </a:rPr>
              <a:t> along a </a:t>
            </a:r>
            <a:r>
              <a:rPr lang="en-US" sz="2200" dirty="0" err="1" smtClean="0">
                <a:latin typeface="Arial"/>
                <a:cs typeface="Arial"/>
              </a:rPr>
              <a:t>baroclinic</a:t>
            </a:r>
            <a:r>
              <a:rPr lang="en-US" sz="2200" dirty="0" smtClean="0">
                <a:latin typeface="Arial"/>
                <a:cs typeface="Arial"/>
              </a:rPr>
              <a:t> zone important for PRE development</a:t>
            </a:r>
          </a:p>
          <a:p>
            <a:r>
              <a:rPr lang="en-US" sz="2200" dirty="0" smtClean="0">
                <a:latin typeface="Arial"/>
                <a:cs typeface="Arial"/>
              </a:rPr>
              <a:t>Ridging associated with </a:t>
            </a:r>
            <a:r>
              <a:rPr lang="en-US" sz="2200" dirty="0" err="1" smtClean="0">
                <a:latin typeface="Arial"/>
                <a:cs typeface="Arial"/>
              </a:rPr>
              <a:t>diabatic</a:t>
            </a:r>
            <a:r>
              <a:rPr lang="en-US" sz="2200" dirty="0" smtClean="0">
                <a:latin typeface="Arial"/>
                <a:cs typeface="Arial"/>
              </a:rPr>
              <a:t> outflow from TC intensifies jet streak</a:t>
            </a:r>
          </a:p>
          <a:p>
            <a:endParaRPr lang="en-US" sz="2200" dirty="0">
              <a:latin typeface="Arial"/>
              <a:cs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" y="0"/>
            <a:ext cx="9142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Previous Work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on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PREs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701" y="1521811"/>
            <a:ext cx="2743200" cy="250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6318" y="1519486"/>
            <a:ext cx="2286000" cy="24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6024" y="4155748"/>
            <a:ext cx="2194560" cy="25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4734216" y="1519487"/>
            <a:ext cx="2743200" cy="2545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</a:p>
          <a:p>
            <a:pPr algn="ctr"/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244041" y="4130349"/>
            <a:ext cx="2743200" cy="2545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1727704" y="1521811"/>
            <a:ext cx="2743200" cy="2545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2412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Favorable Environments </a:t>
            </a:r>
            <a:b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800" b="1" dirty="0" smtClean="0">
                <a:solidFill>
                  <a:srgbClr val="FFFFFF"/>
                </a:solidFill>
                <a:latin typeface="Helvetica"/>
                <a:cs typeface="Helvetica"/>
              </a:rPr>
              <a:t>for Heavy Rain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5700" y="1104900"/>
            <a:ext cx="694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Maddox et al. (1979):  “Frontal” type flash flood pattern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704" y="1519486"/>
            <a:ext cx="132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34215" y="1519486"/>
            <a:ext cx="12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79776" y="4155748"/>
            <a:ext cx="12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1168400"/>
            <a:ext cx="4413564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2412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Role of the TC: </a:t>
            </a:r>
            <a:b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Linkage to </a:t>
            </a:r>
            <a:r>
              <a:rPr lang="en-US" sz="36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Extratropical</a:t>
            </a:r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 Transition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04937"/>
            <a:ext cx="4203700" cy="4525963"/>
          </a:xfrm>
        </p:spPr>
        <p:txBody>
          <a:bodyPr/>
          <a:lstStyle/>
          <a:p>
            <a:r>
              <a:rPr lang="en-US" sz="2000" dirty="0" smtClean="0">
                <a:latin typeface="Arial"/>
                <a:cs typeface="Arial"/>
              </a:rPr>
              <a:t>Moisture transport on eastern flank of TC circulation</a:t>
            </a: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Forcing associated with </a:t>
            </a:r>
            <a:r>
              <a:rPr lang="en-US" sz="2000" dirty="0" err="1" smtClean="0">
                <a:latin typeface="Arial"/>
                <a:cs typeface="Arial"/>
              </a:rPr>
              <a:t>frontogenesis</a:t>
            </a:r>
            <a:r>
              <a:rPr lang="en-US" sz="2000" dirty="0" smtClean="0">
                <a:latin typeface="Arial"/>
                <a:cs typeface="Arial"/>
              </a:rPr>
              <a:t> and warm-air advection as TC circulation interacts with </a:t>
            </a:r>
            <a:r>
              <a:rPr lang="en-US" sz="2000" dirty="0" err="1" smtClean="0">
                <a:latin typeface="Arial"/>
                <a:cs typeface="Arial"/>
              </a:rPr>
              <a:t>baroclinic</a:t>
            </a:r>
            <a:r>
              <a:rPr lang="en-US" sz="2000" dirty="0" smtClean="0">
                <a:latin typeface="Arial"/>
                <a:cs typeface="Arial"/>
              </a:rPr>
              <a:t> zone </a:t>
            </a:r>
            <a:r>
              <a:rPr lang="en-US" sz="1600" dirty="0" smtClean="0">
                <a:latin typeface="Arial"/>
                <a:cs typeface="Arial"/>
              </a:rPr>
              <a:t>(e.g., Klein et al. 2000; </a:t>
            </a:r>
            <a:r>
              <a:rPr lang="en-US" sz="1600" dirty="0" err="1" smtClean="0">
                <a:latin typeface="Arial"/>
                <a:cs typeface="Arial"/>
              </a:rPr>
              <a:t>Harr</a:t>
            </a:r>
            <a:r>
              <a:rPr lang="en-US" sz="1600" dirty="0" smtClean="0">
                <a:latin typeface="Arial"/>
                <a:cs typeface="Arial"/>
              </a:rPr>
              <a:t> and Elsberry 2000; </a:t>
            </a:r>
            <a:r>
              <a:rPr lang="en-US" sz="1600" dirty="0" err="1" smtClean="0">
                <a:latin typeface="Arial"/>
                <a:cs typeface="Arial"/>
              </a:rPr>
              <a:t>Atallah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dirty="0" err="1" smtClean="0">
                <a:latin typeface="Arial"/>
                <a:cs typeface="Arial"/>
              </a:rPr>
              <a:t>Bosart</a:t>
            </a:r>
            <a:r>
              <a:rPr lang="en-US" sz="1600" dirty="0" smtClean="0">
                <a:latin typeface="Arial"/>
                <a:cs typeface="Arial"/>
              </a:rPr>
              <a:t> 2003)</a:t>
            </a:r>
          </a:p>
          <a:p>
            <a:pPr>
              <a:buNone/>
            </a:pPr>
            <a:endParaRPr lang="en-US" sz="1600" dirty="0" smtClean="0">
              <a:latin typeface="Arial"/>
              <a:cs typeface="Arial"/>
            </a:endParaRPr>
          </a:p>
          <a:p>
            <a:r>
              <a:rPr lang="en-US" sz="2000" dirty="0" err="1" smtClean="0">
                <a:latin typeface="Arial"/>
                <a:cs typeface="Arial"/>
              </a:rPr>
              <a:t>Diabatic</a:t>
            </a:r>
            <a:r>
              <a:rPr lang="en-US" sz="2000" dirty="0" smtClean="0">
                <a:latin typeface="Arial"/>
                <a:cs typeface="Arial"/>
              </a:rPr>
              <a:t> outflow associated with TC strengthens jet streak and enhance upper-level </a:t>
            </a:r>
            <a:r>
              <a:rPr lang="en-US" sz="2000" dirty="0" err="1" smtClean="0">
                <a:latin typeface="Arial"/>
                <a:cs typeface="Arial"/>
              </a:rPr>
              <a:t>vorticity</a:t>
            </a:r>
            <a:r>
              <a:rPr lang="en-US" sz="2000" dirty="0" smtClean="0">
                <a:latin typeface="Arial"/>
                <a:cs typeface="Arial"/>
              </a:rPr>
              <a:t> gradients </a:t>
            </a:r>
            <a:r>
              <a:rPr lang="en-US" sz="1600" dirty="0" smtClean="0">
                <a:latin typeface="Arial"/>
                <a:cs typeface="Arial"/>
              </a:rPr>
              <a:t>(e.g., </a:t>
            </a:r>
            <a:r>
              <a:rPr lang="en-US" sz="1600" dirty="0" err="1" smtClean="0">
                <a:latin typeface="Arial"/>
                <a:cs typeface="Arial"/>
              </a:rPr>
              <a:t>Bosart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dirty="0" err="1" smtClean="0">
                <a:latin typeface="Arial"/>
                <a:cs typeface="Arial"/>
              </a:rPr>
              <a:t>Lackmann</a:t>
            </a:r>
            <a:r>
              <a:rPr lang="en-US" sz="1600" dirty="0" smtClean="0">
                <a:latin typeface="Arial"/>
                <a:cs typeface="Arial"/>
              </a:rPr>
              <a:t> 1995; </a:t>
            </a:r>
            <a:r>
              <a:rPr lang="en-US" sz="1600" dirty="0" err="1" smtClean="0">
                <a:latin typeface="Arial"/>
                <a:cs typeface="Arial"/>
              </a:rPr>
              <a:t>Atallah</a:t>
            </a:r>
            <a:r>
              <a:rPr lang="en-US" sz="1600" dirty="0" smtClean="0">
                <a:latin typeface="Arial"/>
                <a:cs typeface="Arial"/>
              </a:rPr>
              <a:t> and </a:t>
            </a:r>
            <a:r>
              <a:rPr lang="en-US" sz="1600" dirty="0" err="1" smtClean="0">
                <a:latin typeface="Arial"/>
                <a:cs typeface="Arial"/>
              </a:rPr>
              <a:t>Bosart</a:t>
            </a:r>
            <a:r>
              <a:rPr lang="en-US" sz="1600" dirty="0" smtClean="0">
                <a:latin typeface="Arial"/>
                <a:cs typeface="Arial"/>
              </a:rPr>
              <a:t> 2003; </a:t>
            </a:r>
            <a:r>
              <a:rPr lang="en-US" sz="1600" dirty="0" err="1" smtClean="0">
                <a:latin typeface="Arial"/>
                <a:cs typeface="Arial"/>
              </a:rPr>
              <a:t>Atallah</a:t>
            </a:r>
            <a:r>
              <a:rPr lang="en-US" sz="1600" dirty="0" smtClean="0">
                <a:latin typeface="Arial"/>
                <a:cs typeface="Arial"/>
              </a:rPr>
              <a:t> et al. 2007)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150" y="6260068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Klein et al. (2000)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"/>
            <a:ext cx="9144000" cy="12485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31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Data and Methods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73100" y="901700"/>
            <a:ext cx="8293100" cy="5473700"/>
          </a:xfrm>
        </p:spPr>
        <p:txBody>
          <a:bodyPr>
            <a:noAutofit/>
          </a:bodyPr>
          <a:lstStyle/>
          <a:p>
            <a:pPr lvl="1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PRE identification criteria: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Deep tropical moisture associated with the TC </a:t>
            </a:r>
            <a:r>
              <a:rPr lang="en-US" sz="2000" dirty="0" err="1" smtClean="0">
                <a:latin typeface="Arial"/>
                <a:cs typeface="Arial"/>
              </a:rPr>
              <a:t>advected</a:t>
            </a:r>
            <a:r>
              <a:rPr lang="en-US" sz="2000" dirty="0" smtClean="0">
                <a:latin typeface="Arial"/>
                <a:cs typeface="Arial"/>
              </a:rPr>
              <a:t> from the TC by the lower-/middle-</a:t>
            </a:r>
            <a:r>
              <a:rPr lang="en-US" sz="2000" dirty="0" err="1" smtClean="0">
                <a:latin typeface="Arial"/>
                <a:cs typeface="Arial"/>
              </a:rPr>
              <a:t>tropospheric</a:t>
            </a:r>
            <a:r>
              <a:rPr lang="en-US" sz="2000" dirty="0" smtClean="0">
                <a:latin typeface="Arial"/>
                <a:cs typeface="Arial"/>
              </a:rPr>
              <a:t> flow into PRE region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Radar reflectivity values ≥ 35 </a:t>
            </a:r>
            <a:r>
              <a:rPr lang="en-US" sz="2000" dirty="0" err="1" smtClean="0">
                <a:latin typeface="Arial"/>
                <a:cs typeface="Arial"/>
              </a:rPr>
              <a:t>dB</a:t>
            </a:r>
            <a:r>
              <a:rPr lang="en-US" sz="2000" i="1" dirty="0" err="1" smtClean="0">
                <a:latin typeface="Arial"/>
                <a:cs typeface="Arial"/>
              </a:rPr>
              <a:t>Z</a:t>
            </a:r>
            <a:r>
              <a:rPr lang="en-US" sz="2000" dirty="0" smtClean="0">
                <a:latin typeface="Arial"/>
                <a:cs typeface="Arial"/>
              </a:rPr>
              <a:t> for at least 6 </a:t>
            </a:r>
            <a:r>
              <a:rPr lang="en-US" sz="2000" dirty="0" err="1" smtClean="0">
                <a:latin typeface="Arial"/>
                <a:cs typeface="Arial"/>
              </a:rPr>
              <a:t>h</a:t>
            </a:r>
            <a:r>
              <a:rPr lang="en-US" sz="2000" dirty="0" smtClean="0">
                <a:latin typeface="Arial"/>
                <a:cs typeface="Arial"/>
              </a:rPr>
              <a:t>. 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Average rainfall rate ≥ 100 mm (24 h)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over duration of the PRE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Must be a clear horizontal separation between the PRE and the TC rain shield. 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err="1" smtClean="0">
                <a:latin typeface="Arial"/>
                <a:cs typeface="Arial"/>
              </a:rPr>
              <a:t>PREs</a:t>
            </a:r>
            <a:r>
              <a:rPr lang="en-US" sz="2200" dirty="0" smtClean="0">
                <a:latin typeface="Arial"/>
                <a:cs typeface="Arial"/>
              </a:rPr>
              <a:t> during 1988–2008 identified using: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National base reflectivity radar mosaics (cases during 1995–2008)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1° GFS analyses and 2.5° NCEP–NCAR reanalysis data 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NCDC Hourly Precipitation Dataset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NPVU quantitative precipitation estimates (QPE) 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Unified </a:t>
            </a:r>
            <a:r>
              <a:rPr lang="en-US" sz="2000" dirty="0" err="1" smtClean="0">
                <a:latin typeface="Arial"/>
                <a:cs typeface="Arial"/>
              </a:rPr>
              <a:t>Precipiation</a:t>
            </a:r>
            <a:r>
              <a:rPr lang="en-US" sz="2000" dirty="0" smtClean="0">
                <a:latin typeface="Arial"/>
                <a:cs typeface="Arial"/>
              </a:rPr>
              <a:t> Dataset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6" y="1587500"/>
            <a:ext cx="3657600" cy="23179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31" y="1587500"/>
            <a:ext cx="3657600" cy="23218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966" y="4274285"/>
            <a:ext cx="3657600" cy="23171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0" y="3"/>
            <a:ext cx="9144000" cy="12485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231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PRE Stratification Scheme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8166" y="1218168"/>
            <a:ext cx="18034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“Jet in Ridge”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83032" y="1218168"/>
            <a:ext cx="23893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“Southwesterly Jet”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14134" y="3914232"/>
            <a:ext cx="31877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“Downstream Confluence”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693081"/>
            <a:ext cx="9144001" cy="1760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86525" y="2552700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302500" y="2730500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201166" y="5589267"/>
            <a:ext cx="228600" cy="228600"/>
          </a:xfrm>
          <a:prstGeom prst="star5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75000"/>
          </a:schemeClr>
        </a:solidFill>
        <a:ln>
          <a:solidFill>
            <a:schemeClr val="tx2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18372</TotalTime>
  <Words>2030</Words>
  <Application>Microsoft Office PowerPoint</Application>
  <PresentationFormat>On-screen Show (4:3)</PresentationFormat>
  <Paragraphs>297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Synoptic-scale Environments and Dynamical Mechanisms Associated with Predecessor Rain Events Ahead of Tropical Cyclones</vt:lpstr>
      <vt:lpstr>Outline</vt:lpstr>
      <vt:lpstr>Predecessor Rain Events  Ahead of Tropical Cyclones</vt:lpstr>
      <vt:lpstr>Slide 4</vt:lpstr>
      <vt:lpstr>Slide 5</vt:lpstr>
      <vt:lpstr>Favorable Environments  for Heavy Rain</vt:lpstr>
      <vt:lpstr>Role of the TC:  Linkage to Extratropical Transition</vt:lpstr>
      <vt:lpstr>Data and Methods</vt:lpstr>
      <vt:lpstr>PRE Stratification Scheme</vt:lpstr>
      <vt:lpstr>Summary of PREs 1988−2008</vt:lpstr>
      <vt:lpstr>Slide 11</vt:lpstr>
      <vt:lpstr>Slide 12</vt:lpstr>
      <vt:lpstr>PRE-relative Composites</vt:lpstr>
      <vt:lpstr>Slide 14</vt:lpstr>
      <vt:lpstr>Synoptic Environment</vt:lpstr>
      <vt:lpstr>Mechanisms for Heavy Rainfall</vt:lpstr>
      <vt:lpstr>Mechanisms for Heavy Rainfall</vt:lpstr>
      <vt:lpstr>Mechanisms for Heavy Rainfall</vt:lpstr>
      <vt:lpstr>Mechanisms for Heavy Rainfall</vt:lpstr>
      <vt:lpstr>Linkage to Extreme-rain-producing MCSs </vt:lpstr>
      <vt:lpstr>Cross-section View</vt:lpstr>
      <vt:lpstr>Slide 22</vt:lpstr>
      <vt:lpstr>Slide 23</vt:lpstr>
      <vt:lpstr>Slide 24</vt:lpstr>
      <vt:lpstr>Cross-section view</vt:lpstr>
      <vt:lpstr>Cross-section view</vt:lpstr>
      <vt:lpstr>Concluding Remarks</vt:lpstr>
      <vt:lpstr>Slide 28</vt:lpstr>
      <vt:lpstr>Concluding Remarks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Manager/>
  <Company>University at Albany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conditions associated with predecessor rain events in advance of landfalling tropical cyclones</dc:title>
  <dc:subject/>
  <dc:creator>Benjamin Moore</dc:creator>
  <cp:keywords/>
  <dc:description/>
  <cp:lastModifiedBy>nws</cp:lastModifiedBy>
  <cp:revision>702</cp:revision>
  <cp:lastPrinted>2010-02-25T23:25:09Z</cp:lastPrinted>
  <dcterms:created xsi:type="dcterms:W3CDTF">2010-07-13T17:56:45Z</dcterms:created>
  <dcterms:modified xsi:type="dcterms:W3CDTF">2010-07-13T18:11:49Z</dcterms:modified>
  <cp:category/>
</cp:coreProperties>
</file>