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32" r:id="rId2"/>
    <p:sldId id="390" r:id="rId3"/>
    <p:sldId id="263" r:id="rId4"/>
    <p:sldId id="258" r:id="rId5"/>
    <p:sldId id="327" r:id="rId6"/>
    <p:sldId id="326" r:id="rId7"/>
    <p:sldId id="391" r:id="rId8"/>
    <p:sldId id="333" r:id="rId9"/>
    <p:sldId id="329" r:id="rId10"/>
    <p:sldId id="330" r:id="rId11"/>
    <p:sldId id="260" r:id="rId12"/>
    <p:sldId id="261" r:id="rId13"/>
    <p:sldId id="275" r:id="rId14"/>
    <p:sldId id="377" r:id="rId15"/>
    <p:sldId id="376" r:id="rId16"/>
    <p:sldId id="276" r:id="rId17"/>
    <p:sldId id="384" r:id="rId18"/>
    <p:sldId id="380" r:id="rId19"/>
    <p:sldId id="381" r:id="rId20"/>
    <p:sldId id="382" r:id="rId21"/>
    <p:sldId id="383" r:id="rId22"/>
    <p:sldId id="354" r:id="rId23"/>
    <p:sldId id="357" r:id="rId24"/>
    <p:sldId id="360" r:id="rId25"/>
    <p:sldId id="312" r:id="rId26"/>
    <p:sldId id="393" r:id="rId27"/>
    <p:sldId id="392" r:id="rId28"/>
    <p:sldId id="362" r:id="rId29"/>
    <p:sldId id="389" r:id="rId30"/>
    <p:sldId id="385" r:id="rId31"/>
    <p:sldId id="386" r:id="rId32"/>
    <p:sldId id="387" r:id="rId33"/>
    <p:sldId id="388" r:id="rId34"/>
    <p:sldId id="378" r:id="rId35"/>
    <p:sldId id="379" r:id="rId36"/>
    <p:sldId id="375" r:id="rId37"/>
    <p:sldId id="374" r:id="rId38"/>
    <p:sldId id="373" r:id="rId39"/>
    <p:sldId id="266" r:id="rId40"/>
    <p:sldId id="269" r:id="rId41"/>
    <p:sldId id="270" r:id="rId42"/>
    <p:sldId id="272" r:id="rId43"/>
    <p:sldId id="278" r:id="rId44"/>
    <p:sldId id="28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EF"/>
    <a:srgbClr val="6600FF"/>
    <a:srgbClr val="E907EE"/>
    <a:srgbClr val="FFCC00"/>
    <a:srgbClr val="008000"/>
    <a:srgbClr val="FF9900"/>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0" autoAdjust="0"/>
    <p:restoredTop sz="97967" autoAdjust="0"/>
  </p:normalViewPr>
  <p:slideViewPr>
    <p:cSldViewPr>
      <p:cViewPr>
        <p:scale>
          <a:sx n="100" d="100"/>
          <a:sy n="100" d="100"/>
        </p:scale>
        <p:origin x="-486" y="30"/>
      </p:cViewPr>
      <p:guideLst>
        <p:guide orient="horz" pos="2160"/>
        <p:guide pos="2880"/>
      </p:guideLst>
    </p:cSldViewPr>
  </p:slideViewPr>
  <p:outlineViewPr>
    <p:cViewPr>
      <p:scale>
        <a:sx n="33" d="100"/>
        <a:sy n="33" d="100"/>
      </p:scale>
      <p:origin x="0" y="31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51846E7-1011-4C84-8E32-C885DBB47E21}" type="datetimeFigureOut">
              <a:rPr lang="en-US"/>
              <a:pPr>
                <a:defRPr/>
              </a:pPr>
              <a:t>8/20/2014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8089DAB-318B-49B5-AFB9-2E0F50063F3C}" type="slidenum">
              <a:rPr lang="en-US"/>
              <a:pPr>
                <a:defRPr/>
              </a:pPr>
              <a:t>‹#›</a:t>
            </a:fld>
            <a:endParaRPr lang="en-US"/>
          </a:p>
        </p:txBody>
      </p:sp>
    </p:spTree>
    <p:extLst>
      <p:ext uri="{BB962C8B-B14F-4D97-AF65-F5344CB8AC3E}">
        <p14:creationId xmlns:p14="http://schemas.microsoft.com/office/powerpoint/2010/main" val="4152707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6233A5-AAB7-4C91-8319-266C01DE5E60}" type="datetimeFigureOut">
              <a:rPr lang="en-US"/>
              <a:pPr>
                <a:defRPr/>
              </a:pPr>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C465F1-A768-4160-823F-141577063BF0}" type="slidenum">
              <a:rPr lang="en-US"/>
              <a:pPr>
                <a:defRPr/>
              </a:pPr>
              <a:t>‹#›</a:t>
            </a:fld>
            <a:endParaRPr lang="en-US"/>
          </a:p>
        </p:txBody>
      </p:sp>
    </p:spTree>
    <p:extLst>
      <p:ext uri="{BB962C8B-B14F-4D97-AF65-F5344CB8AC3E}">
        <p14:creationId xmlns:p14="http://schemas.microsoft.com/office/powerpoint/2010/main" val="6280709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F4783C-B530-406A-9170-1EC5125EC89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72EE0F-1F9B-4E63-AB69-D81660FAAC65}" type="slidenum">
              <a:rPr lang="en-US" smtClean="0">
                <a:solidFill>
                  <a:srgbClr val="000000"/>
                </a:solidFill>
                <a:latin typeface="Arial" charset="0"/>
              </a:rPr>
              <a:pPr fontAlgn="base">
                <a:spcBef>
                  <a:spcPct val="0"/>
                </a:spcBef>
                <a:spcAft>
                  <a:spcPct val="0"/>
                </a:spcAft>
                <a:defRPr/>
              </a:pPr>
              <a:t>3</a:t>
            </a:fld>
            <a:endParaRPr lang="en-US" smtClean="0">
              <a:solidFill>
                <a:srgbClr val="000000"/>
              </a:solidFill>
              <a:latin typeface="Arial"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80CA1EE-FDEC-4738-8213-2737A16BFB1F}" type="slidenum">
              <a:rPr lang="en-US" smtClean="0"/>
              <a:pPr>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62F8D1-BF40-4396-B93F-B737345205AB}" type="datetime1">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4480D-5B7D-4155-BE9C-865A4130D0A3}" type="slidenum">
              <a:rPr lang="en-US"/>
              <a:pPr>
                <a:defRPr/>
              </a:pPr>
              <a:t>‹#›</a:t>
            </a:fld>
            <a:endParaRPr lang="en-US"/>
          </a:p>
        </p:txBody>
      </p:sp>
    </p:spTree>
    <p:extLst>
      <p:ext uri="{BB962C8B-B14F-4D97-AF65-F5344CB8AC3E}">
        <p14:creationId xmlns:p14="http://schemas.microsoft.com/office/powerpoint/2010/main" val="28057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90A72E-13CD-4C54-8D74-9F0DA526762E}" type="datetime1">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5C27B-80CB-4C86-A0DA-8B4DD86F7F73}" type="slidenum">
              <a:rPr lang="en-US"/>
              <a:pPr>
                <a:defRPr/>
              </a:pPr>
              <a:t>‹#›</a:t>
            </a:fld>
            <a:endParaRPr lang="en-US"/>
          </a:p>
        </p:txBody>
      </p:sp>
    </p:spTree>
    <p:extLst>
      <p:ext uri="{BB962C8B-B14F-4D97-AF65-F5344CB8AC3E}">
        <p14:creationId xmlns:p14="http://schemas.microsoft.com/office/powerpoint/2010/main" val="211995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315350-66EE-4A56-8366-040B8E3F347C}" type="datetime1">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7076AE-52FC-440F-BF95-C9EC3114689A}" type="slidenum">
              <a:rPr lang="en-US"/>
              <a:pPr>
                <a:defRPr/>
              </a:pPr>
              <a:t>‹#›</a:t>
            </a:fld>
            <a:endParaRPr lang="en-US"/>
          </a:p>
        </p:txBody>
      </p:sp>
    </p:spTree>
    <p:extLst>
      <p:ext uri="{BB962C8B-B14F-4D97-AF65-F5344CB8AC3E}">
        <p14:creationId xmlns:p14="http://schemas.microsoft.com/office/powerpoint/2010/main" val="402859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E11D45-E873-474B-ACCE-6E34AC73EB21}" type="datetime1">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3B55C-C80B-41A1-89B3-444E8E45B90C}" type="slidenum">
              <a:rPr lang="en-US"/>
              <a:pPr>
                <a:defRPr/>
              </a:pPr>
              <a:t>‹#›</a:t>
            </a:fld>
            <a:endParaRPr lang="en-US"/>
          </a:p>
        </p:txBody>
      </p:sp>
    </p:spTree>
    <p:extLst>
      <p:ext uri="{BB962C8B-B14F-4D97-AF65-F5344CB8AC3E}">
        <p14:creationId xmlns:p14="http://schemas.microsoft.com/office/powerpoint/2010/main" val="120280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0BD23C-36AB-48AE-91E1-870962AA215E}" type="datetime1">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3604B-4DFC-48C7-AC92-0EF07A1D6C44}" type="slidenum">
              <a:rPr lang="en-US"/>
              <a:pPr>
                <a:defRPr/>
              </a:pPr>
              <a:t>‹#›</a:t>
            </a:fld>
            <a:endParaRPr lang="en-US"/>
          </a:p>
        </p:txBody>
      </p:sp>
    </p:spTree>
    <p:extLst>
      <p:ext uri="{BB962C8B-B14F-4D97-AF65-F5344CB8AC3E}">
        <p14:creationId xmlns:p14="http://schemas.microsoft.com/office/powerpoint/2010/main" val="90693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9FFB32-4ADA-403B-945A-F25237764C18}" type="datetime1">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EE3B71-B362-4B27-B737-C29D73EA39FB}" type="slidenum">
              <a:rPr lang="en-US"/>
              <a:pPr>
                <a:defRPr/>
              </a:pPr>
              <a:t>‹#›</a:t>
            </a:fld>
            <a:endParaRPr lang="en-US"/>
          </a:p>
        </p:txBody>
      </p:sp>
    </p:spTree>
    <p:extLst>
      <p:ext uri="{BB962C8B-B14F-4D97-AF65-F5344CB8AC3E}">
        <p14:creationId xmlns:p14="http://schemas.microsoft.com/office/powerpoint/2010/main" val="7199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794EA0-0166-47A1-B6E0-ECE12D0C785D}" type="datetime1">
              <a:rPr lang="en-US"/>
              <a:pPr>
                <a:defRPr/>
              </a:pPr>
              <a:t>8/20/2014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A56B46-1FF0-46F0-8130-C8FF8880F133}" type="slidenum">
              <a:rPr lang="en-US"/>
              <a:pPr>
                <a:defRPr/>
              </a:pPr>
              <a:t>‹#›</a:t>
            </a:fld>
            <a:endParaRPr lang="en-US"/>
          </a:p>
        </p:txBody>
      </p:sp>
    </p:spTree>
    <p:extLst>
      <p:ext uri="{BB962C8B-B14F-4D97-AF65-F5344CB8AC3E}">
        <p14:creationId xmlns:p14="http://schemas.microsoft.com/office/powerpoint/2010/main" val="123514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BEE6CF-7114-45A4-9CC6-8BCBA24B510A}" type="datetime1">
              <a:rPr lang="en-US"/>
              <a:pPr>
                <a:defRPr/>
              </a:pPr>
              <a:t>8/20/2014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717AFD-4332-48CA-B1A0-EBD253268D87}" type="slidenum">
              <a:rPr lang="en-US"/>
              <a:pPr>
                <a:defRPr/>
              </a:pPr>
              <a:t>‹#›</a:t>
            </a:fld>
            <a:endParaRPr lang="en-US"/>
          </a:p>
        </p:txBody>
      </p:sp>
    </p:spTree>
    <p:extLst>
      <p:ext uri="{BB962C8B-B14F-4D97-AF65-F5344CB8AC3E}">
        <p14:creationId xmlns:p14="http://schemas.microsoft.com/office/powerpoint/2010/main" val="340456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1D7196-8C86-47FF-A004-4C6343899D00}" type="datetime1">
              <a:rPr lang="en-US"/>
              <a:pPr>
                <a:defRPr/>
              </a:pPr>
              <a:t>8/20/2014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FBE820-30EF-4119-B011-E21E0122EF5E}" type="slidenum">
              <a:rPr lang="en-US"/>
              <a:pPr>
                <a:defRPr/>
              </a:pPr>
              <a:t>‹#›</a:t>
            </a:fld>
            <a:endParaRPr lang="en-US"/>
          </a:p>
        </p:txBody>
      </p:sp>
    </p:spTree>
    <p:extLst>
      <p:ext uri="{BB962C8B-B14F-4D97-AF65-F5344CB8AC3E}">
        <p14:creationId xmlns:p14="http://schemas.microsoft.com/office/powerpoint/2010/main" val="387311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5217F5-AF94-43FA-AF40-57BD18631158}" type="datetime1">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E72EF4-150C-49B2-8B03-C41CFE12C0F7}" type="slidenum">
              <a:rPr lang="en-US"/>
              <a:pPr>
                <a:defRPr/>
              </a:pPr>
              <a:t>‹#›</a:t>
            </a:fld>
            <a:endParaRPr lang="en-US"/>
          </a:p>
        </p:txBody>
      </p:sp>
    </p:spTree>
    <p:extLst>
      <p:ext uri="{BB962C8B-B14F-4D97-AF65-F5344CB8AC3E}">
        <p14:creationId xmlns:p14="http://schemas.microsoft.com/office/powerpoint/2010/main" val="378949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86E01-48F9-49B4-90CC-6C2D53B9B101}" type="datetime1">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61C948-8A08-48C1-AFB5-2F2E4FD278D8}" type="slidenum">
              <a:rPr lang="en-US"/>
              <a:pPr>
                <a:defRPr/>
              </a:pPr>
              <a:t>‹#›</a:t>
            </a:fld>
            <a:endParaRPr lang="en-US"/>
          </a:p>
        </p:txBody>
      </p:sp>
    </p:spTree>
    <p:extLst>
      <p:ext uri="{BB962C8B-B14F-4D97-AF65-F5344CB8AC3E}">
        <p14:creationId xmlns:p14="http://schemas.microsoft.com/office/powerpoint/2010/main" val="25974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A9DEB9-D0F2-4CC4-98EB-D4F9F0A8F18B}" type="datetime1">
              <a:rPr lang="en-US"/>
              <a:pPr>
                <a:defRPr/>
              </a:pPr>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963082-5111-4931-B943-09F09626E4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nws.noaa.gov/ost/climate/STIP/Collections.htm" TargetMode="External"/><Relationship Id="rId2" Type="http://schemas.openxmlformats.org/officeDocument/2006/relationships/hyperlink" Target="http://www.cpc.ncep.noaa.gov/products/people/muthu/chek.cfsr.fcst/"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609600" y="533400"/>
            <a:ext cx="777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dirty="0">
                <a:solidFill>
                  <a:srgbClr val="0101EF"/>
                </a:solidFill>
              </a:rPr>
              <a:t>Towards closing the gap in NOAA’s seamless suite of Forecast products. Prospects of “useful” Predictions for Weeks 3 &amp; 4?</a:t>
            </a:r>
          </a:p>
        </p:txBody>
      </p:sp>
      <p:grpSp>
        <p:nvGrpSpPr>
          <p:cNvPr id="2051" name="Group 3"/>
          <p:cNvGrpSpPr>
            <a:grpSpLocks/>
          </p:cNvGrpSpPr>
          <p:nvPr/>
        </p:nvGrpSpPr>
        <p:grpSpPr bwMode="auto">
          <a:xfrm>
            <a:off x="2286000" y="2944813"/>
            <a:ext cx="4495800" cy="1435100"/>
            <a:chOff x="2286000" y="2684463"/>
            <a:chExt cx="4495800" cy="1435100"/>
          </a:xfrm>
        </p:grpSpPr>
        <p:sp>
          <p:nvSpPr>
            <p:cNvPr id="2054" name="TextBox 4"/>
            <p:cNvSpPr txBox="1">
              <a:spLocks noChangeArrowheads="1"/>
            </p:cNvSpPr>
            <p:nvPr/>
          </p:nvSpPr>
          <p:spPr bwMode="auto">
            <a:xfrm>
              <a:off x="2286000" y="2684463"/>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err="1"/>
                <a:t>Muthuvel</a:t>
              </a:r>
              <a:r>
                <a:rPr lang="en-US" altLang="en-US" sz="2400" dirty="0"/>
                <a:t> </a:t>
              </a:r>
              <a:r>
                <a:rPr lang="en-US" altLang="en-US" sz="2400" dirty="0" err="1"/>
                <a:t>Chelliah</a:t>
              </a:r>
              <a:endParaRPr lang="en-US" altLang="en-US" sz="2400" dirty="0"/>
            </a:p>
            <a:p>
              <a:pPr algn="ctr" eaLnBrk="1" hangingPunct="1">
                <a:spcBef>
                  <a:spcPct val="0"/>
                </a:spcBef>
                <a:buFontTx/>
                <a:buNone/>
              </a:pPr>
              <a:r>
                <a:rPr lang="en-US" altLang="en-US" sz="2400" dirty="0">
                  <a:solidFill>
                    <a:srgbClr val="0101EF"/>
                  </a:solidFill>
                </a:rPr>
                <a:t>Climate Prediction Center/NCEP</a:t>
              </a:r>
            </a:p>
          </p:txBody>
        </p:sp>
        <p:sp>
          <p:nvSpPr>
            <p:cNvPr id="2055" name="TextBox 1"/>
            <p:cNvSpPr txBox="1">
              <a:spLocks noChangeArrowheads="1"/>
            </p:cNvSpPr>
            <p:nvPr/>
          </p:nvSpPr>
          <p:spPr bwMode="auto">
            <a:xfrm>
              <a:off x="3200400" y="36576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smtClean="0">
                  <a:solidFill>
                    <a:srgbClr val="0101EF"/>
                  </a:solidFill>
                </a:rPr>
                <a:t>August 20, </a:t>
              </a:r>
              <a:r>
                <a:rPr lang="en-US" altLang="en-US" sz="2400" dirty="0">
                  <a:solidFill>
                    <a:srgbClr val="0101EF"/>
                  </a:solidFill>
                </a:rPr>
                <a:t>2014</a:t>
              </a:r>
            </a:p>
          </p:txBody>
        </p:sp>
      </p:grpSp>
      <p:sp>
        <p:nvSpPr>
          <p:cNvPr id="4" name="Slide Number Placeholder 3"/>
          <p:cNvSpPr>
            <a:spLocks noGrp="1"/>
          </p:cNvSpPr>
          <p:nvPr>
            <p:ph type="sldNum" sz="quarter" idx="12"/>
          </p:nvPr>
        </p:nvSpPr>
        <p:spPr/>
        <p:txBody>
          <a:bodyPr/>
          <a:lstStyle/>
          <a:p>
            <a:pPr>
              <a:defRPr/>
            </a:pPr>
            <a:fld id="{6CC72905-1AC3-4A30-9D71-FE6A5C5754FE}" type="slidenum">
              <a:rPr lang="en-US" smtClean="0"/>
              <a:pPr>
                <a:defRPr/>
              </a:pPr>
              <a:t>1</a:t>
            </a:fld>
            <a:endParaRPr lang="en-US"/>
          </a:p>
        </p:txBody>
      </p:sp>
      <p:sp>
        <p:nvSpPr>
          <p:cNvPr id="2" name="TextBox 1"/>
          <p:cNvSpPr txBox="1"/>
          <p:nvPr/>
        </p:nvSpPr>
        <p:spPr>
          <a:xfrm>
            <a:off x="4114800" y="6581001"/>
            <a:ext cx="5029200" cy="307777"/>
          </a:xfrm>
          <a:prstGeom prst="rect">
            <a:avLst/>
          </a:prstGeom>
          <a:noFill/>
        </p:spPr>
        <p:txBody>
          <a:bodyPr wrap="square" rtlCol="0">
            <a:spAutoFit/>
          </a:bodyPr>
          <a:lstStyle/>
          <a:p>
            <a:r>
              <a:rPr lang="en-US" sz="1400" b="1" dirty="0" smtClean="0">
                <a:solidFill>
                  <a:srgbClr val="0101EF"/>
                </a:solidFill>
              </a:rPr>
              <a:t>Seminar at VLAB Forum, NWS Head Quarters, Silver Spring, MD.</a:t>
            </a:r>
            <a:endParaRPr lang="en-US" sz="1400" b="1" dirty="0">
              <a:solidFill>
                <a:srgbClr val="0101E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14400" y="18288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14400" y="35814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5105400"/>
            <a:ext cx="4191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A4D503A5-A65A-4E41-8261-07C598E842F9}" type="slidenum">
              <a:rPr lang="en-US" smtClean="0"/>
              <a:pPr>
                <a:defRPr/>
              </a:pPr>
              <a:t>10</a:t>
            </a:fld>
            <a:endParaRPr lang="en-US"/>
          </a:p>
        </p:txBody>
      </p:sp>
      <p:grpSp>
        <p:nvGrpSpPr>
          <p:cNvPr id="9222" name="Group 12"/>
          <p:cNvGrpSpPr>
            <a:grpSpLocks/>
          </p:cNvGrpSpPr>
          <p:nvPr/>
        </p:nvGrpSpPr>
        <p:grpSpPr bwMode="auto">
          <a:xfrm>
            <a:off x="0" y="76200"/>
            <a:ext cx="5562600" cy="6858000"/>
            <a:chOff x="0" y="152400"/>
            <a:chExt cx="5562600" cy="6858000"/>
          </a:xfrm>
        </p:grpSpPr>
        <p:pic>
          <p:nvPicPr>
            <p:cNvPr id="9226" name="Picture 1"/>
            <p:cNvPicPr>
              <a:picLocks noChangeAspect="1"/>
            </p:cNvPicPr>
            <p:nvPr/>
          </p:nvPicPr>
          <p:blipFill>
            <a:blip r:embed="rId2">
              <a:extLst>
                <a:ext uri="{28A0092B-C50C-407E-A947-70E740481C1C}">
                  <a14:useLocalDpi xmlns:a14="http://schemas.microsoft.com/office/drawing/2010/main" val="0"/>
                </a:ext>
              </a:extLst>
            </a:blip>
            <a:srcRect l="18146" r="16936"/>
            <a:stretch>
              <a:fillRect/>
            </a:stretch>
          </p:blipFill>
          <p:spPr bwMode="auto">
            <a:xfrm>
              <a:off x="0" y="15240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723900" y="3581400"/>
              <a:ext cx="342900" cy="7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66775" y="1905000"/>
              <a:ext cx="3429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14400" y="5181600"/>
              <a:ext cx="342900" cy="7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223" name="Group 14"/>
          <p:cNvGrpSpPr>
            <a:grpSpLocks/>
          </p:cNvGrpSpPr>
          <p:nvPr/>
        </p:nvGrpSpPr>
        <p:grpSpPr bwMode="auto">
          <a:xfrm>
            <a:off x="5029200" y="152400"/>
            <a:ext cx="4114800" cy="2136775"/>
            <a:chOff x="5029200" y="152400"/>
            <a:chExt cx="4114800" cy="2136607"/>
          </a:xfrm>
        </p:grpSpPr>
        <p:pic>
          <p:nvPicPr>
            <p:cNvPr id="9224" name="Picture 2"/>
            <p:cNvPicPr>
              <a:picLocks noChangeAspect="1"/>
            </p:cNvPicPr>
            <p:nvPr/>
          </p:nvPicPr>
          <p:blipFill>
            <a:blip r:embed="rId3" cstate="print">
              <a:extLst>
                <a:ext uri="{28A0092B-C50C-407E-A947-70E740481C1C}">
                  <a14:useLocalDpi xmlns:a14="http://schemas.microsoft.com/office/drawing/2010/main" val="0"/>
                </a:ext>
              </a:extLst>
            </a:blip>
            <a:srcRect l="15186" t="10910" r="17963" b="63055"/>
            <a:stretch>
              <a:fillRect/>
            </a:stretch>
          </p:blipFill>
          <p:spPr bwMode="auto">
            <a:xfrm>
              <a:off x="5029200" y="152400"/>
              <a:ext cx="4114800" cy="213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3"/>
            <p:cNvSpPr txBox="1">
              <a:spLocks noChangeArrowheads="1"/>
            </p:cNvSpPr>
            <p:nvPr/>
          </p:nvSpPr>
          <p:spPr bwMode="auto">
            <a:xfrm>
              <a:off x="8010525" y="1524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u="sng"/>
                <a:t> 2008</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304800" y="2209800"/>
            <a:ext cx="457200" cy="2286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03213" y="5410200"/>
            <a:ext cx="457200" cy="2286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534400" y="2108200"/>
            <a:ext cx="381000" cy="3302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534400" y="5410200"/>
            <a:ext cx="381000" cy="3302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0BA58AE5-E2BA-490B-9CC0-AC2C31C7340A}" type="slidenum">
              <a:rPr lang="en-US" smtClean="0"/>
              <a:pPr>
                <a:defRPr/>
              </a:pPr>
              <a:t>11</a:t>
            </a:fld>
            <a:endParaRPr lang="en-US"/>
          </a:p>
        </p:txBody>
      </p:sp>
      <p:grpSp>
        <p:nvGrpSpPr>
          <p:cNvPr id="4" name="Group 3"/>
          <p:cNvGrpSpPr/>
          <p:nvPr/>
        </p:nvGrpSpPr>
        <p:grpSpPr>
          <a:xfrm>
            <a:off x="0" y="-9525"/>
            <a:ext cx="9247188" cy="7019925"/>
            <a:chOff x="0" y="-9525"/>
            <a:chExt cx="9247188" cy="7019925"/>
          </a:xfrm>
        </p:grpSpPr>
        <p:grpSp>
          <p:nvGrpSpPr>
            <p:cNvPr id="10246" name="Group 3"/>
            <p:cNvGrpSpPr>
              <a:grpSpLocks/>
            </p:cNvGrpSpPr>
            <p:nvPr/>
          </p:nvGrpSpPr>
          <p:grpSpPr bwMode="auto">
            <a:xfrm>
              <a:off x="0" y="487363"/>
              <a:ext cx="9144000" cy="6523037"/>
              <a:chOff x="0" y="258684"/>
              <a:chExt cx="9144000" cy="6761163"/>
            </a:xfrm>
          </p:grpSpPr>
          <p:grpSp>
            <p:nvGrpSpPr>
              <p:cNvPr id="10252" name="Group 2"/>
              <p:cNvGrpSpPr>
                <a:grpSpLocks/>
              </p:cNvGrpSpPr>
              <p:nvPr/>
            </p:nvGrpSpPr>
            <p:grpSpPr bwMode="auto">
              <a:xfrm>
                <a:off x="0" y="258684"/>
                <a:ext cx="9144000" cy="6761163"/>
                <a:chOff x="0" y="258684"/>
                <a:chExt cx="9144000" cy="6761163"/>
              </a:xfrm>
            </p:grpSpPr>
            <p:grpSp>
              <p:nvGrpSpPr>
                <p:cNvPr id="10255" name="Group 18"/>
                <p:cNvGrpSpPr>
                  <a:grpSpLocks/>
                </p:cNvGrpSpPr>
                <p:nvPr/>
              </p:nvGrpSpPr>
              <p:grpSpPr bwMode="auto">
                <a:xfrm>
                  <a:off x="0" y="258684"/>
                  <a:ext cx="9144000" cy="6761163"/>
                  <a:chOff x="0" y="258684"/>
                  <a:chExt cx="9144000" cy="6761163"/>
                </a:xfrm>
              </p:grpSpPr>
              <p:grpSp>
                <p:nvGrpSpPr>
                  <p:cNvPr id="10257" name="Group 15"/>
                  <p:cNvGrpSpPr>
                    <a:grpSpLocks/>
                  </p:cNvGrpSpPr>
                  <p:nvPr/>
                </p:nvGrpSpPr>
                <p:grpSpPr bwMode="auto">
                  <a:xfrm>
                    <a:off x="0" y="258684"/>
                    <a:ext cx="9067800" cy="6761163"/>
                    <a:chOff x="0" y="365047"/>
                    <a:chExt cx="9067800" cy="6761162"/>
                  </a:xfrm>
                </p:grpSpPr>
                <p:grpSp>
                  <p:nvGrpSpPr>
                    <p:cNvPr id="10259" name="Group 9"/>
                    <p:cNvGrpSpPr>
                      <a:grpSpLocks/>
                    </p:cNvGrpSpPr>
                    <p:nvPr/>
                  </p:nvGrpSpPr>
                  <p:grpSpPr bwMode="auto">
                    <a:xfrm>
                      <a:off x="0" y="365047"/>
                      <a:ext cx="9067800" cy="6761162"/>
                      <a:chOff x="0" y="365047"/>
                      <a:chExt cx="9067800" cy="6761162"/>
                    </a:xfrm>
                  </p:grpSpPr>
                  <p:pic>
                    <p:nvPicPr>
                      <p:cNvPr id="10261" name="Picture 7" descr="C:\Users\muthuvel.chelliah\Desktop\wks3-4\traditional.h500.corr.climo.cfsrr45.1page.plot.png"/>
                      <p:cNvPicPr>
                        <a:picLocks noChangeAspect="1" noChangeArrowheads="1"/>
                      </p:cNvPicPr>
                      <p:nvPr/>
                    </p:nvPicPr>
                    <p:blipFill>
                      <a:blip r:embed="rId2">
                        <a:extLst>
                          <a:ext uri="{28A0092B-C50C-407E-A947-70E740481C1C}">
                            <a14:useLocalDpi xmlns:a14="http://schemas.microsoft.com/office/drawing/2010/main" val="0"/>
                          </a:ext>
                        </a:extLst>
                      </a:blip>
                      <a:srcRect l="16785" r="8418"/>
                      <a:stretch>
                        <a:fillRect/>
                      </a:stretch>
                    </p:blipFill>
                    <p:spPr bwMode="auto">
                      <a:xfrm>
                        <a:off x="0" y="365047"/>
                        <a:ext cx="9067800" cy="676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838200" y="2130617"/>
                        <a:ext cx="769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2514007"/>
                        <a:ext cx="769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 y="5334312"/>
                        <a:ext cx="769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V="1">
                      <a:off x="838200" y="5663403"/>
                      <a:ext cx="7696200" cy="2632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58" name="TextBox 17"/>
                  <p:cNvSpPr txBox="1">
                    <a:spLocks noChangeArrowheads="1"/>
                  </p:cNvSpPr>
                  <p:nvPr/>
                </p:nvSpPr>
                <p:spPr bwMode="auto">
                  <a:xfrm>
                    <a:off x="8534400" y="806566"/>
                    <a:ext cx="6096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t>1</a:t>
                    </a:r>
                  </a:p>
                  <a:p>
                    <a:pPr eaLnBrk="1" hangingPunct="1">
                      <a:spcBef>
                        <a:spcPct val="0"/>
                      </a:spcBef>
                      <a:buFontTx/>
                      <a:buNone/>
                    </a:pPr>
                    <a:r>
                      <a:rPr lang="en-US" altLang="en-US" sz="1200" b="1" dirty="0">
                        <a:solidFill>
                          <a:srgbClr val="008000"/>
                        </a:solidFill>
                      </a:rPr>
                      <a:t>2</a:t>
                    </a:r>
                  </a:p>
                  <a:p>
                    <a:pPr eaLnBrk="1" hangingPunct="1">
                      <a:spcBef>
                        <a:spcPct val="0"/>
                      </a:spcBef>
                      <a:buFontTx/>
                      <a:buNone/>
                    </a:pPr>
                    <a:r>
                      <a:rPr lang="en-US" altLang="en-US" sz="1200" b="1" dirty="0">
                        <a:solidFill>
                          <a:srgbClr val="FFCC00"/>
                        </a:solidFill>
                      </a:rPr>
                      <a:t>5</a:t>
                    </a:r>
                    <a:endParaRPr lang="en-US" altLang="en-US" sz="1200" b="1" dirty="0"/>
                  </a:p>
                  <a:p>
                    <a:pPr eaLnBrk="1" hangingPunct="1">
                      <a:spcBef>
                        <a:spcPct val="0"/>
                      </a:spcBef>
                      <a:buFontTx/>
                      <a:buNone/>
                    </a:pPr>
                    <a:r>
                      <a:rPr lang="en-US" altLang="en-US" sz="1200" b="1" dirty="0" err="1">
                        <a:solidFill>
                          <a:srgbClr val="CC3300"/>
                        </a:solidFill>
                      </a:rPr>
                      <a:t>Wk</a:t>
                    </a:r>
                    <a:r>
                      <a:rPr lang="en-US" altLang="en-US" sz="1200" b="1" dirty="0">
                        <a:solidFill>
                          <a:srgbClr val="CC3300"/>
                        </a:solidFill>
                      </a:rPr>
                      <a:t> 1P</a:t>
                    </a:r>
                  </a:p>
                  <a:p>
                    <a:pPr eaLnBrk="1" hangingPunct="1">
                      <a:spcBef>
                        <a:spcPct val="0"/>
                      </a:spcBef>
                      <a:buFontTx/>
                      <a:buNone/>
                    </a:pPr>
                    <a:r>
                      <a:rPr lang="en-US" altLang="en-US" sz="1200" b="1" dirty="0" err="1">
                        <a:solidFill>
                          <a:srgbClr val="FF0066"/>
                        </a:solidFill>
                      </a:rPr>
                      <a:t>Wk</a:t>
                    </a:r>
                    <a:r>
                      <a:rPr lang="en-US" altLang="en-US" sz="1200" b="1" dirty="0">
                        <a:solidFill>
                          <a:srgbClr val="FF0066"/>
                        </a:solidFill>
                      </a:rPr>
                      <a:t> 2</a:t>
                    </a:r>
                  </a:p>
                  <a:p>
                    <a:pPr eaLnBrk="1" hangingPunct="1">
                      <a:spcBef>
                        <a:spcPct val="0"/>
                      </a:spcBef>
                      <a:buFontTx/>
                      <a:buNone/>
                    </a:pPr>
                    <a:endParaRPr lang="en-US" altLang="en-US" sz="1200" b="1" dirty="0"/>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6600FF"/>
                        </a:solidFill>
                      </a:rPr>
                      <a:t>Wk</a:t>
                    </a:r>
                    <a:r>
                      <a:rPr lang="en-US" altLang="en-US" sz="1200" b="1" dirty="0">
                        <a:solidFill>
                          <a:srgbClr val="6600FF"/>
                        </a:solidFill>
                      </a:rPr>
                      <a:t> 3</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99CC00"/>
                        </a:solidFill>
                      </a:rPr>
                      <a:t>Wk</a:t>
                    </a:r>
                    <a:r>
                      <a:rPr lang="en-US" altLang="en-US" sz="1200" b="1" dirty="0">
                        <a:solidFill>
                          <a:srgbClr val="99CC00"/>
                        </a:solidFill>
                      </a:rPr>
                      <a:t> 4</a:t>
                    </a:r>
                  </a:p>
                  <a:p>
                    <a:pPr eaLnBrk="1" hangingPunct="1">
                      <a:spcBef>
                        <a:spcPct val="0"/>
                      </a:spcBef>
                      <a:buFontTx/>
                      <a:buNone/>
                    </a:pPr>
                    <a:endParaRPr lang="en-US" altLang="en-US" sz="800" b="1" dirty="0"/>
                  </a:p>
                  <a:p>
                    <a:pPr eaLnBrk="1" hangingPunct="1">
                      <a:spcBef>
                        <a:spcPct val="0"/>
                      </a:spcBef>
                      <a:buFontTx/>
                      <a:buNone/>
                    </a:pPr>
                    <a:endParaRPr lang="en-US" altLang="en-US" sz="800" b="1" dirty="0"/>
                  </a:p>
                </p:txBody>
              </p:sp>
            </p:grpSp>
            <p:sp>
              <p:nvSpPr>
                <p:cNvPr id="10256" name="TextBox 1"/>
                <p:cNvSpPr txBox="1">
                  <a:spLocks noChangeArrowheads="1"/>
                </p:cNvSpPr>
                <p:nvPr/>
              </p:nvSpPr>
              <p:spPr bwMode="auto">
                <a:xfrm>
                  <a:off x="990600" y="58674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15 N – 55 N</a:t>
                  </a:r>
                </a:p>
                <a:p>
                  <a:pPr eaLnBrk="1" hangingPunct="1">
                    <a:spcBef>
                      <a:spcPct val="0"/>
                    </a:spcBef>
                    <a:buFontTx/>
                    <a:buNone/>
                  </a:pPr>
                  <a:r>
                    <a:rPr lang="en-US" altLang="en-US" sz="900"/>
                    <a:t>130 W – 65 W</a:t>
                  </a:r>
                </a:p>
              </p:txBody>
            </p:sp>
          </p:grpSp>
          <p:sp>
            <p:nvSpPr>
              <p:cNvPr id="20" name="Rectangle 19"/>
              <p:cNvSpPr/>
              <p:nvPr/>
            </p:nvSpPr>
            <p:spPr>
              <a:xfrm>
                <a:off x="1047750" y="385383"/>
                <a:ext cx="990600" cy="330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066800" y="3607179"/>
                <a:ext cx="1143000" cy="329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48" name="TextBox 17"/>
            <p:cNvSpPr txBox="1">
              <a:spLocks noChangeArrowheads="1"/>
            </p:cNvSpPr>
            <p:nvPr/>
          </p:nvSpPr>
          <p:spPr bwMode="auto">
            <a:xfrm>
              <a:off x="8534400" y="4138613"/>
              <a:ext cx="60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t>1</a:t>
              </a:r>
            </a:p>
            <a:p>
              <a:pPr eaLnBrk="1" hangingPunct="1">
                <a:spcBef>
                  <a:spcPct val="0"/>
                </a:spcBef>
                <a:buFontTx/>
                <a:buNone/>
              </a:pPr>
              <a:r>
                <a:rPr lang="en-US" altLang="en-US" sz="1200" b="1" dirty="0">
                  <a:solidFill>
                    <a:srgbClr val="008000"/>
                  </a:solidFill>
                </a:rPr>
                <a:t>2</a:t>
              </a:r>
            </a:p>
            <a:p>
              <a:pPr eaLnBrk="1" hangingPunct="1">
                <a:spcBef>
                  <a:spcPct val="0"/>
                </a:spcBef>
                <a:buFontTx/>
                <a:buNone/>
              </a:pPr>
              <a:r>
                <a:rPr lang="en-US" altLang="en-US" sz="1200" b="1" dirty="0">
                  <a:solidFill>
                    <a:srgbClr val="FFCC00"/>
                  </a:solidFill>
                </a:rPr>
                <a:t>5</a:t>
              </a:r>
              <a:endParaRPr lang="en-US" altLang="en-US" sz="1200" b="1" dirty="0"/>
            </a:p>
            <a:p>
              <a:pPr eaLnBrk="1" hangingPunct="1">
                <a:spcBef>
                  <a:spcPct val="0"/>
                </a:spcBef>
                <a:buFontTx/>
                <a:buNone/>
              </a:pPr>
              <a:r>
                <a:rPr lang="en-US" altLang="en-US" sz="1200" b="1" dirty="0" err="1">
                  <a:solidFill>
                    <a:srgbClr val="CC3300"/>
                  </a:solidFill>
                </a:rPr>
                <a:t>Wk</a:t>
              </a:r>
              <a:r>
                <a:rPr lang="en-US" altLang="en-US" sz="1200" b="1" dirty="0">
                  <a:solidFill>
                    <a:srgbClr val="CC3300"/>
                  </a:solidFill>
                </a:rPr>
                <a:t> 1P</a:t>
              </a:r>
            </a:p>
            <a:p>
              <a:pPr eaLnBrk="1" hangingPunct="1">
                <a:spcBef>
                  <a:spcPct val="0"/>
                </a:spcBef>
                <a:buFontTx/>
                <a:buNone/>
              </a:pPr>
              <a:r>
                <a:rPr lang="en-US" altLang="en-US" sz="1200" b="1" dirty="0" err="1">
                  <a:solidFill>
                    <a:srgbClr val="FF0066"/>
                  </a:solidFill>
                </a:rPr>
                <a:t>Wk</a:t>
              </a:r>
              <a:r>
                <a:rPr lang="en-US" altLang="en-US" sz="1200" b="1" dirty="0">
                  <a:solidFill>
                    <a:srgbClr val="FF0066"/>
                  </a:solidFill>
                </a:rPr>
                <a:t> 2</a:t>
              </a:r>
            </a:p>
            <a:p>
              <a:pPr eaLnBrk="1" hangingPunct="1">
                <a:spcBef>
                  <a:spcPct val="0"/>
                </a:spcBef>
                <a:buFontTx/>
                <a:buNone/>
              </a:pPr>
              <a:endParaRPr lang="en-US" altLang="en-US" sz="1200" b="1" dirty="0"/>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6600FF"/>
                  </a:solidFill>
                </a:rPr>
                <a:t>Wk</a:t>
              </a:r>
              <a:r>
                <a:rPr lang="en-US" altLang="en-US" sz="1200" b="1" dirty="0">
                  <a:solidFill>
                    <a:srgbClr val="6600FF"/>
                  </a:solidFill>
                </a:rPr>
                <a:t> 3</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99CC00"/>
                  </a:solidFill>
                </a:rPr>
                <a:t>Wk</a:t>
              </a:r>
              <a:r>
                <a:rPr lang="en-US" altLang="en-US" sz="1200" b="1" dirty="0">
                  <a:solidFill>
                    <a:srgbClr val="99CC00"/>
                  </a:solidFill>
                </a:rPr>
                <a:t> 4</a:t>
              </a:r>
            </a:p>
            <a:p>
              <a:pPr eaLnBrk="1" hangingPunct="1">
                <a:spcBef>
                  <a:spcPct val="0"/>
                </a:spcBef>
                <a:buFontTx/>
                <a:buNone/>
              </a:pPr>
              <a:endParaRPr lang="en-US" altLang="en-US" sz="800" b="1" dirty="0"/>
            </a:p>
            <a:p>
              <a:pPr eaLnBrk="1" hangingPunct="1">
                <a:spcBef>
                  <a:spcPct val="0"/>
                </a:spcBef>
                <a:buFontTx/>
                <a:buNone/>
              </a:pPr>
              <a:endParaRPr lang="en-US" altLang="en-US" sz="800" b="1" dirty="0"/>
            </a:p>
          </p:txBody>
        </p:sp>
        <p:sp>
          <p:nvSpPr>
            <p:cNvPr id="2" name="Right Arrow 1"/>
            <p:cNvSpPr/>
            <p:nvPr/>
          </p:nvSpPr>
          <p:spPr>
            <a:xfrm>
              <a:off x="47625" y="2324100"/>
              <a:ext cx="533400" cy="300038"/>
            </a:xfrm>
            <a:prstGeom prst="rightArrow">
              <a:avLst/>
            </a:prstGeom>
            <a:solidFill>
              <a:srgbClr val="92D050"/>
            </a:solidFill>
            <a:ln>
              <a:solidFill>
                <a:srgbClr val="E90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38100" y="5424488"/>
              <a:ext cx="533400" cy="301625"/>
            </a:xfrm>
            <a:prstGeom prst="rightArrow">
              <a:avLst/>
            </a:prstGeom>
            <a:solidFill>
              <a:srgbClr val="92D050"/>
            </a:solidFill>
            <a:ln>
              <a:solidFill>
                <a:srgbClr val="E90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1" name="TextBox 24"/>
            <p:cNvSpPr txBox="1">
              <a:spLocks noChangeArrowheads="1"/>
            </p:cNvSpPr>
            <p:nvPr/>
          </p:nvSpPr>
          <p:spPr bwMode="auto">
            <a:xfrm>
              <a:off x="103188" y="-9525"/>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t>2013:</a:t>
              </a:r>
              <a:r>
                <a:rPr lang="en-US" altLang="en-US" dirty="0"/>
                <a:t> </a:t>
              </a:r>
              <a:r>
                <a:rPr lang="en-US" altLang="en-US" b="1" dirty="0"/>
                <a:t>Based on CFS V2’s  45 day forecast  runs. (1999-2010), 4 ensemble member </a:t>
              </a:r>
              <a:r>
                <a:rPr lang="en-US" altLang="en-US" b="1" dirty="0" err="1"/>
                <a:t>fcsts</a:t>
              </a:r>
              <a:r>
                <a:rPr lang="en-US" altLang="en-US" b="1" dirty="0"/>
                <a:t>/day.</a:t>
              </a:r>
            </a:p>
          </p:txBody>
        </p:sp>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228600" y="2209800"/>
            <a:ext cx="381000" cy="3048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28600" y="5410200"/>
            <a:ext cx="457200" cy="3048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534400" y="2209800"/>
            <a:ext cx="381000" cy="2286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496300" y="5334000"/>
            <a:ext cx="381000" cy="2286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6DBDD59F-601E-405C-B0D8-7B360EC47290}" type="slidenum">
              <a:rPr lang="en-US" smtClean="0"/>
              <a:pPr>
                <a:defRPr/>
              </a:pPr>
              <a:t>12</a:t>
            </a:fld>
            <a:endParaRPr lang="en-US"/>
          </a:p>
        </p:txBody>
      </p:sp>
      <p:sp>
        <p:nvSpPr>
          <p:cNvPr id="2" name="Rectangle 1"/>
          <p:cNvSpPr/>
          <p:nvPr/>
        </p:nvSpPr>
        <p:spPr>
          <a:xfrm>
            <a:off x="762000" y="152400"/>
            <a:ext cx="1066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838200" y="3429000"/>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4" name="TextBox 17"/>
          <p:cNvSpPr txBox="1">
            <a:spLocks noChangeArrowheads="1"/>
          </p:cNvSpPr>
          <p:nvPr/>
        </p:nvSpPr>
        <p:spPr bwMode="auto">
          <a:xfrm>
            <a:off x="8534400" y="3962400"/>
            <a:ext cx="60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t>1</a:t>
            </a:r>
          </a:p>
          <a:p>
            <a:pPr eaLnBrk="1" hangingPunct="1">
              <a:spcBef>
                <a:spcPct val="0"/>
              </a:spcBef>
              <a:buFontTx/>
              <a:buNone/>
            </a:pPr>
            <a:r>
              <a:rPr lang="en-US" altLang="en-US" sz="1200" b="1">
                <a:solidFill>
                  <a:srgbClr val="008000"/>
                </a:solidFill>
              </a:rPr>
              <a:t>2</a:t>
            </a:r>
          </a:p>
          <a:p>
            <a:pPr eaLnBrk="1" hangingPunct="1">
              <a:spcBef>
                <a:spcPct val="0"/>
              </a:spcBef>
              <a:buFontTx/>
              <a:buNone/>
            </a:pPr>
            <a:r>
              <a:rPr lang="en-US" altLang="en-US" sz="1200" b="1">
                <a:solidFill>
                  <a:srgbClr val="FFCC00"/>
                </a:solidFill>
              </a:rPr>
              <a:t>5</a:t>
            </a:r>
            <a:endParaRPr lang="en-US" altLang="en-US" sz="1200" b="1"/>
          </a:p>
          <a:p>
            <a:pPr eaLnBrk="1" hangingPunct="1">
              <a:spcBef>
                <a:spcPct val="0"/>
              </a:spcBef>
              <a:buFontTx/>
              <a:buNone/>
            </a:pPr>
            <a:r>
              <a:rPr lang="en-US" altLang="en-US" sz="1200" b="1">
                <a:solidFill>
                  <a:srgbClr val="CC3300"/>
                </a:solidFill>
              </a:rPr>
              <a:t>Wk 1P</a:t>
            </a:r>
          </a:p>
          <a:p>
            <a:pPr eaLnBrk="1" hangingPunct="1">
              <a:spcBef>
                <a:spcPct val="0"/>
              </a:spcBef>
              <a:buFontTx/>
              <a:buNone/>
            </a:pPr>
            <a:r>
              <a:rPr lang="en-US" altLang="en-US" sz="1200" b="1">
                <a:solidFill>
                  <a:srgbClr val="FF0066"/>
                </a:solidFill>
              </a:rPr>
              <a:t>Wk 2</a:t>
            </a:r>
          </a:p>
          <a:p>
            <a:pPr eaLnBrk="1" hangingPunct="1">
              <a:spcBef>
                <a:spcPct val="0"/>
              </a:spcBef>
              <a:buFontTx/>
              <a:buNone/>
            </a:pPr>
            <a:endParaRPr lang="en-US" altLang="en-US" sz="1200" b="1"/>
          </a:p>
          <a:p>
            <a:pPr eaLnBrk="1" hangingPunct="1">
              <a:spcBef>
                <a:spcPct val="0"/>
              </a:spcBef>
              <a:buFontTx/>
              <a:buNone/>
            </a:pPr>
            <a:endParaRPr lang="en-US" altLang="en-US" sz="1200" b="1"/>
          </a:p>
          <a:p>
            <a:pPr eaLnBrk="1" hangingPunct="1">
              <a:spcBef>
                <a:spcPct val="0"/>
              </a:spcBef>
              <a:buFontTx/>
              <a:buNone/>
            </a:pPr>
            <a:r>
              <a:rPr lang="en-US" altLang="en-US" sz="1200" b="1">
                <a:solidFill>
                  <a:srgbClr val="6600FF"/>
                </a:solidFill>
              </a:rPr>
              <a:t>Wk 3</a:t>
            </a:r>
          </a:p>
          <a:p>
            <a:pPr eaLnBrk="1" hangingPunct="1">
              <a:spcBef>
                <a:spcPct val="0"/>
              </a:spcBef>
              <a:buFontTx/>
              <a:buNone/>
            </a:pPr>
            <a:endParaRPr lang="en-US" altLang="en-US" sz="1200" b="1"/>
          </a:p>
          <a:p>
            <a:pPr eaLnBrk="1" hangingPunct="1">
              <a:spcBef>
                <a:spcPct val="0"/>
              </a:spcBef>
              <a:buFontTx/>
              <a:buNone/>
            </a:pPr>
            <a:r>
              <a:rPr lang="en-US" altLang="en-US" sz="1200" b="1">
                <a:solidFill>
                  <a:srgbClr val="99CC00"/>
                </a:solidFill>
              </a:rPr>
              <a:t>Wk 4</a:t>
            </a:r>
          </a:p>
          <a:p>
            <a:pPr eaLnBrk="1" hangingPunct="1">
              <a:spcBef>
                <a:spcPct val="0"/>
              </a:spcBef>
              <a:buFontTx/>
              <a:buNone/>
            </a:pPr>
            <a:endParaRPr lang="en-US" altLang="en-US" sz="800" b="1"/>
          </a:p>
          <a:p>
            <a:pPr eaLnBrk="1" hangingPunct="1">
              <a:spcBef>
                <a:spcPct val="0"/>
              </a:spcBef>
              <a:buFontTx/>
              <a:buNone/>
            </a:pPr>
            <a:endParaRPr lang="en-US" altLang="en-US" sz="800" b="1"/>
          </a:p>
        </p:txBody>
      </p:sp>
      <p:grpSp>
        <p:nvGrpSpPr>
          <p:cNvPr id="13" name="Group 12"/>
          <p:cNvGrpSpPr/>
          <p:nvPr/>
        </p:nvGrpSpPr>
        <p:grpSpPr>
          <a:xfrm>
            <a:off x="0" y="26988"/>
            <a:ext cx="9144000" cy="6907212"/>
            <a:chOff x="0" y="26988"/>
            <a:chExt cx="9144000" cy="6907212"/>
          </a:xfrm>
        </p:grpSpPr>
        <p:grpSp>
          <p:nvGrpSpPr>
            <p:cNvPr id="11273" name="Group 6"/>
            <p:cNvGrpSpPr>
              <a:grpSpLocks/>
            </p:cNvGrpSpPr>
            <p:nvPr/>
          </p:nvGrpSpPr>
          <p:grpSpPr bwMode="auto">
            <a:xfrm>
              <a:off x="0" y="26988"/>
              <a:ext cx="9144000" cy="6907212"/>
              <a:chOff x="0" y="26988"/>
              <a:chExt cx="9144000" cy="6907212"/>
            </a:xfrm>
          </p:grpSpPr>
          <p:grpSp>
            <p:nvGrpSpPr>
              <p:cNvPr id="11277" name="Group 5"/>
              <p:cNvGrpSpPr>
                <a:grpSpLocks/>
              </p:cNvGrpSpPr>
              <p:nvPr/>
            </p:nvGrpSpPr>
            <p:grpSpPr bwMode="auto">
              <a:xfrm>
                <a:off x="0" y="26988"/>
                <a:ext cx="9144000" cy="6907212"/>
                <a:chOff x="0" y="26988"/>
                <a:chExt cx="9144000" cy="6907212"/>
              </a:xfrm>
            </p:grpSpPr>
            <p:pic>
              <p:nvPicPr>
                <p:cNvPr id="11279" name="Picture 7" descr="C:\Users\muthuvel.chelliah\Desktop\wks3-4\traditional.t2m.corr.climo.cfsrr45.1page.plot.png"/>
                <p:cNvPicPr>
                  <a:picLocks noChangeAspect="1" noChangeArrowheads="1"/>
                </p:cNvPicPr>
                <p:nvPr/>
              </p:nvPicPr>
              <p:blipFill>
                <a:blip r:embed="rId2">
                  <a:extLst>
                    <a:ext uri="{28A0092B-C50C-407E-A947-70E740481C1C}">
                      <a14:useLocalDpi xmlns:a14="http://schemas.microsoft.com/office/drawing/2010/main" val="0"/>
                    </a:ext>
                  </a:extLst>
                </a:blip>
                <a:srcRect l="18330" r="8182"/>
                <a:stretch>
                  <a:fillRect/>
                </a:stretch>
              </p:blipFill>
              <p:spPr bwMode="auto">
                <a:xfrm>
                  <a:off x="0" y="26988"/>
                  <a:ext cx="9144000" cy="690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85800" y="2133600"/>
                  <a:ext cx="784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7700" y="2495550"/>
                  <a:ext cx="784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7700" y="5724525"/>
                  <a:ext cx="784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5400675"/>
                  <a:ext cx="7848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278" name="TextBox 17"/>
              <p:cNvSpPr txBox="1">
                <a:spLocks noChangeArrowheads="1"/>
              </p:cNvSpPr>
              <p:nvPr/>
            </p:nvSpPr>
            <p:spPr bwMode="auto">
              <a:xfrm>
                <a:off x="8534400" y="818852"/>
                <a:ext cx="609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t>1</a:t>
                </a:r>
              </a:p>
              <a:p>
                <a:pPr eaLnBrk="1" hangingPunct="1">
                  <a:spcBef>
                    <a:spcPct val="0"/>
                  </a:spcBef>
                  <a:buFontTx/>
                  <a:buNone/>
                </a:pPr>
                <a:r>
                  <a:rPr lang="en-US" altLang="en-US" sz="1200" b="1" dirty="0">
                    <a:solidFill>
                      <a:srgbClr val="008000"/>
                    </a:solidFill>
                  </a:rPr>
                  <a:t>2</a:t>
                </a:r>
              </a:p>
              <a:p>
                <a:pPr eaLnBrk="1" hangingPunct="1">
                  <a:spcBef>
                    <a:spcPct val="0"/>
                  </a:spcBef>
                  <a:buFontTx/>
                  <a:buNone/>
                </a:pPr>
                <a:r>
                  <a:rPr lang="en-US" altLang="en-US" sz="1200" b="1" dirty="0">
                    <a:solidFill>
                      <a:srgbClr val="FFCC00"/>
                    </a:solidFill>
                  </a:rPr>
                  <a:t>5</a:t>
                </a:r>
                <a:endParaRPr lang="en-US" altLang="en-US" sz="1200" b="1" dirty="0"/>
              </a:p>
              <a:p>
                <a:pPr eaLnBrk="1" hangingPunct="1">
                  <a:spcBef>
                    <a:spcPct val="0"/>
                  </a:spcBef>
                  <a:buFontTx/>
                  <a:buNone/>
                </a:pPr>
                <a:r>
                  <a:rPr lang="en-US" altLang="en-US" sz="1200" b="1" dirty="0" err="1">
                    <a:solidFill>
                      <a:srgbClr val="CC3300"/>
                    </a:solidFill>
                  </a:rPr>
                  <a:t>Wk</a:t>
                </a:r>
                <a:r>
                  <a:rPr lang="en-US" altLang="en-US" sz="1200" b="1" dirty="0">
                    <a:solidFill>
                      <a:srgbClr val="CC3300"/>
                    </a:solidFill>
                  </a:rPr>
                  <a:t> 1P</a:t>
                </a:r>
              </a:p>
              <a:p>
                <a:pPr eaLnBrk="1" hangingPunct="1">
                  <a:spcBef>
                    <a:spcPct val="0"/>
                  </a:spcBef>
                  <a:buFontTx/>
                  <a:buNone/>
                </a:pPr>
                <a:r>
                  <a:rPr lang="en-US" altLang="en-US" sz="1200" b="1" dirty="0" err="1">
                    <a:solidFill>
                      <a:srgbClr val="FF0066"/>
                    </a:solidFill>
                  </a:rPr>
                  <a:t>Wk</a:t>
                </a:r>
                <a:r>
                  <a:rPr lang="en-US" altLang="en-US" sz="1200" b="1" dirty="0">
                    <a:solidFill>
                      <a:srgbClr val="FF0066"/>
                    </a:solidFill>
                  </a:rPr>
                  <a:t> 2</a:t>
                </a:r>
                <a:endParaRPr lang="en-US" altLang="en-US" sz="1200" b="1" dirty="0"/>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6600FF"/>
                    </a:solidFill>
                  </a:rPr>
                  <a:t>Wk</a:t>
                </a:r>
                <a:r>
                  <a:rPr lang="en-US" altLang="en-US" sz="1200" b="1" dirty="0">
                    <a:solidFill>
                      <a:srgbClr val="6600FF"/>
                    </a:solidFill>
                  </a:rPr>
                  <a:t> 3</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99CC00"/>
                    </a:solidFill>
                  </a:rPr>
                  <a:t>Wk</a:t>
                </a:r>
                <a:r>
                  <a:rPr lang="en-US" altLang="en-US" sz="1200" b="1" dirty="0">
                    <a:solidFill>
                      <a:srgbClr val="99CC00"/>
                    </a:solidFill>
                  </a:rPr>
                  <a:t> 4</a:t>
                </a:r>
              </a:p>
              <a:p>
                <a:pPr eaLnBrk="1" hangingPunct="1">
                  <a:spcBef>
                    <a:spcPct val="0"/>
                  </a:spcBef>
                  <a:buFontTx/>
                  <a:buNone/>
                </a:pPr>
                <a:endParaRPr lang="en-US" altLang="en-US" sz="800" b="1" dirty="0"/>
              </a:p>
              <a:p>
                <a:pPr eaLnBrk="1" hangingPunct="1">
                  <a:spcBef>
                    <a:spcPct val="0"/>
                  </a:spcBef>
                  <a:buFontTx/>
                  <a:buNone/>
                </a:pPr>
                <a:endParaRPr lang="en-US" altLang="en-US" sz="800" b="1" dirty="0"/>
              </a:p>
            </p:txBody>
          </p:sp>
        </p:grpSp>
        <p:sp>
          <p:nvSpPr>
            <p:cNvPr id="18" name="Right Arrow 17"/>
            <p:cNvSpPr/>
            <p:nvPr/>
          </p:nvSpPr>
          <p:spPr>
            <a:xfrm>
              <a:off x="76200" y="1981200"/>
              <a:ext cx="533400" cy="300038"/>
            </a:xfrm>
            <a:prstGeom prst="rightArrow">
              <a:avLst/>
            </a:prstGeom>
            <a:solidFill>
              <a:srgbClr val="92D050"/>
            </a:solidFill>
            <a:ln>
              <a:solidFill>
                <a:srgbClr val="E90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a:off x="28575" y="5324475"/>
              <a:ext cx="533400" cy="300038"/>
            </a:xfrm>
            <a:prstGeom prst="rightArrow">
              <a:avLst/>
            </a:prstGeom>
            <a:solidFill>
              <a:srgbClr val="92D050"/>
            </a:solidFill>
            <a:ln>
              <a:solidFill>
                <a:srgbClr val="E90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7"/>
            <p:cNvSpPr txBox="1">
              <a:spLocks noChangeArrowheads="1"/>
            </p:cNvSpPr>
            <p:nvPr/>
          </p:nvSpPr>
          <p:spPr bwMode="auto">
            <a:xfrm>
              <a:off x="8534400" y="4038600"/>
              <a:ext cx="609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t>1</a:t>
              </a:r>
            </a:p>
            <a:p>
              <a:pPr eaLnBrk="1" hangingPunct="1">
                <a:spcBef>
                  <a:spcPct val="0"/>
                </a:spcBef>
                <a:buFontTx/>
                <a:buNone/>
              </a:pPr>
              <a:r>
                <a:rPr lang="en-US" altLang="en-US" sz="1200" b="1" dirty="0">
                  <a:solidFill>
                    <a:srgbClr val="008000"/>
                  </a:solidFill>
                </a:rPr>
                <a:t>2</a:t>
              </a:r>
            </a:p>
            <a:p>
              <a:pPr eaLnBrk="1" hangingPunct="1">
                <a:spcBef>
                  <a:spcPct val="0"/>
                </a:spcBef>
                <a:buFontTx/>
                <a:buNone/>
              </a:pPr>
              <a:r>
                <a:rPr lang="en-US" altLang="en-US" sz="1200" b="1" dirty="0">
                  <a:solidFill>
                    <a:srgbClr val="FFCC00"/>
                  </a:solidFill>
                </a:rPr>
                <a:t>5</a:t>
              </a:r>
              <a:endParaRPr lang="en-US" altLang="en-US" sz="1200" b="1" dirty="0"/>
            </a:p>
            <a:p>
              <a:pPr eaLnBrk="1" hangingPunct="1">
                <a:spcBef>
                  <a:spcPct val="0"/>
                </a:spcBef>
                <a:buFontTx/>
                <a:buNone/>
              </a:pPr>
              <a:r>
                <a:rPr lang="en-US" altLang="en-US" sz="1200" b="1" dirty="0" err="1">
                  <a:solidFill>
                    <a:srgbClr val="CC3300"/>
                  </a:solidFill>
                </a:rPr>
                <a:t>Wk</a:t>
              </a:r>
              <a:r>
                <a:rPr lang="en-US" altLang="en-US" sz="1200" b="1" dirty="0">
                  <a:solidFill>
                    <a:srgbClr val="CC3300"/>
                  </a:solidFill>
                </a:rPr>
                <a:t> 1P</a:t>
              </a:r>
            </a:p>
            <a:p>
              <a:pPr eaLnBrk="1" hangingPunct="1">
                <a:spcBef>
                  <a:spcPct val="0"/>
                </a:spcBef>
                <a:buFontTx/>
                <a:buNone/>
              </a:pPr>
              <a:r>
                <a:rPr lang="en-US" altLang="en-US" sz="1200" b="1" dirty="0" err="1">
                  <a:solidFill>
                    <a:srgbClr val="FF0066"/>
                  </a:solidFill>
                </a:rPr>
                <a:t>Wk</a:t>
              </a:r>
              <a:r>
                <a:rPr lang="en-US" altLang="en-US" sz="1200" b="1" dirty="0">
                  <a:solidFill>
                    <a:srgbClr val="FF0066"/>
                  </a:solidFill>
                </a:rPr>
                <a:t> 2</a:t>
              </a:r>
              <a:endParaRPr lang="en-US" altLang="en-US" sz="1200" b="1" dirty="0"/>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6600FF"/>
                  </a:solidFill>
                </a:rPr>
                <a:t>Wk</a:t>
              </a:r>
              <a:r>
                <a:rPr lang="en-US" altLang="en-US" sz="1200" b="1" dirty="0">
                  <a:solidFill>
                    <a:srgbClr val="6600FF"/>
                  </a:solidFill>
                </a:rPr>
                <a:t> 3</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99CC00"/>
                  </a:solidFill>
                </a:rPr>
                <a:t>Wk</a:t>
              </a:r>
              <a:r>
                <a:rPr lang="en-US" altLang="en-US" sz="1200" b="1" dirty="0">
                  <a:solidFill>
                    <a:srgbClr val="99CC00"/>
                  </a:solidFill>
                </a:rPr>
                <a:t> 4</a:t>
              </a:r>
            </a:p>
            <a:p>
              <a:pPr eaLnBrk="1" hangingPunct="1">
                <a:spcBef>
                  <a:spcPct val="0"/>
                </a:spcBef>
                <a:buFontTx/>
                <a:buNone/>
              </a:pPr>
              <a:endParaRPr lang="en-US" altLang="en-US" sz="800" b="1" dirty="0"/>
            </a:p>
            <a:p>
              <a:pPr eaLnBrk="1" hangingPunct="1">
                <a:spcBef>
                  <a:spcPct val="0"/>
                </a:spcBef>
                <a:buFontTx/>
                <a:buNone/>
              </a:pPr>
              <a:endParaRPr lang="en-US" altLang="en-US" sz="800" b="1" dirty="0"/>
            </a:p>
          </p:txBody>
        </p:sp>
      </p:grpSp>
      <p:grpSp>
        <p:nvGrpSpPr>
          <p:cNvPr id="22" name="Group 21"/>
          <p:cNvGrpSpPr/>
          <p:nvPr/>
        </p:nvGrpSpPr>
        <p:grpSpPr>
          <a:xfrm>
            <a:off x="762000" y="5939135"/>
            <a:ext cx="3200400" cy="461665"/>
            <a:chOff x="762000" y="5939135"/>
            <a:chExt cx="3200400" cy="461665"/>
          </a:xfrm>
        </p:grpSpPr>
        <p:sp>
          <p:nvSpPr>
            <p:cNvPr id="15" name="TextBox 14"/>
            <p:cNvSpPr txBox="1"/>
            <p:nvPr/>
          </p:nvSpPr>
          <p:spPr>
            <a:xfrm>
              <a:off x="762000" y="5939135"/>
              <a:ext cx="2514600" cy="461665"/>
            </a:xfrm>
            <a:prstGeom prst="rect">
              <a:avLst/>
            </a:prstGeom>
            <a:noFill/>
          </p:spPr>
          <p:txBody>
            <a:bodyPr wrap="square" rtlCol="0">
              <a:spAutoFit/>
            </a:bodyPr>
            <a:lstStyle/>
            <a:p>
              <a:r>
                <a:rPr lang="en-US" sz="1200" b="1" dirty="0" smtClean="0"/>
                <a:t>This is the current “state of the art” weeks 3-4 </a:t>
              </a:r>
              <a:r>
                <a:rPr lang="en-US" sz="1200" b="1" dirty="0" err="1" smtClean="0"/>
                <a:t>fcst</a:t>
              </a:r>
              <a:r>
                <a:rPr lang="en-US" sz="1200" b="1" dirty="0" smtClean="0"/>
                <a:t> skill !!</a:t>
              </a:r>
              <a:endParaRPr lang="en-US" sz="1200" b="1" dirty="0"/>
            </a:p>
          </p:txBody>
        </p:sp>
        <p:cxnSp>
          <p:nvCxnSpPr>
            <p:cNvPr id="17" name="Straight Arrow Connector 16"/>
            <p:cNvCxnSpPr/>
            <p:nvPr/>
          </p:nvCxnSpPr>
          <p:spPr>
            <a:xfrm flipV="1">
              <a:off x="2819400" y="5939136"/>
              <a:ext cx="1143000" cy="30926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228600" y="2209800"/>
            <a:ext cx="381000" cy="3048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28600" y="5410200"/>
            <a:ext cx="457200" cy="3048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534400" y="2209800"/>
            <a:ext cx="381000" cy="2286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496300" y="5334000"/>
            <a:ext cx="381000" cy="228600"/>
          </a:xfrm>
          <a:prstGeom prst="straightConnector1">
            <a:avLst/>
          </a:prstGeom>
          <a:ln w="222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4DD35A99-17F1-4B72-8669-BFE8BCE4B264}" type="slidenum">
              <a:rPr lang="en-US" smtClean="0"/>
              <a:pPr>
                <a:defRPr/>
              </a:pPr>
              <a:t>13</a:t>
            </a:fld>
            <a:endParaRPr lang="en-US"/>
          </a:p>
        </p:txBody>
      </p:sp>
      <p:grpSp>
        <p:nvGrpSpPr>
          <p:cNvPr id="2" name="Group 1"/>
          <p:cNvGrpSpPr/>
          <p:nvPr/>
        </p:nvGrpSpPr>
        <p:grpSpPr>
          <a:xfrm>
            <a:off x="0" y="28575"/>
            <a:ext cx="9144000" cy="6878638"/>
            <a:chOff x="0" y="28575"/>
            <a:chExt cx="9144000" cy="6878638"/>
          </a:xfrm>
        </p:grpSpPr>
        <p:grpSp>
          <p:nvGrpSpPr>
            <p:cNvPr id="12295" name="Group 1"/>
            <p:cNvGrpSpPr>
              <a:grpSpLocks/>
            </p:cNvGrpSpPr>
            <p:nvPr/>
          </p:nvGrpSpPr>
          <p:grpSpPr bwMode="auto">
            <a:xfrm>
              <a:off x="0" y="28575"/>
              <a:ext cx="9144000" cy="6878638"/>
              <a:chOff x="0" y="28575"/>
              <a:chExt cx="9144000" cy="6878638"/>
            </a:xfrm>
          </p:grpSpPr>
          <p:grpSp>
            <p:nvGrpSpPr>
              <p:cNvPr id="12299" name="Group 28"/>
              <p:cNvGrpSpPr>
                <a:grpSpLocks/>
              </p:cNvGrpSpPr>
              <p:nvPr/>
            </p:nvGrpSpPr>
            <p:grpSpPr bwMode="auto">
              <a:xfrm>
                <a:off x="0" y="28575"/>
                <a:ext cx="9144000" cy="6878638"/>
                <a:chOff x="47625" y="76200"/>
                <a:chExt cx="9144000" cy="6878638"/>
              </a:xfrm>
            </p:grpSpPr>
            <p:grpSp>
              <p:nvGrpSpPr>
                <p:cNvPr id="12303" name="Group 27"/>
                <p:cNvGrpSpPr>
                  <a:grpSpLocks/>
                </p:cNvGrpSpPr>
                <p:nvPr/>
              </p:nvGrpSpPr>
              <p:grpSpPr bwMode="auto">
                <a:xfrm>
                  <a:off x="47625" y="76200"/>
                  <a:ext cx="9144000" cy="6878638"/>
                  <a:chOff x="28575" y="-20638"/>
                  <a:chExt cx="9144000" cy="6878638"/>
                </a:xfrm>
              </p:grpSpPr>
              <p:pic>
                <p:nvPicPr>
                  <p:cNvPr id="12305" name="Picture 2" descr="C:\Users\muthuvel.chelliah\Desktop\wks3-4\traditional.prate.corr.climo.cfsrr45.1page.plot.png"/>
                  <p:cNvPicPr>
                    <a:picLocks noChangeAspect="1" noChangeArrowheads="1"/>
                  </p:cNvPicPr>
                  <p:nvPr/>
                </p:nvPicPr>
                <p:blipFill>
                  <a:blip r:embed="rId2">
                    <a:extLst>
                      <a:ext uri="{28A0092B-C50C-407E-A947-70E740481C1C}">
                        <a14:useLocalDpi xmlns:a14="http://schemas.microsoft.com/office/drawing/2010/main" val="0"/>
                      </a:ext>
                    </a:extLst>
                  </a:blip>
                  <a:srcRect l="16882" r="7591"/>
                  <a:stretch>
                    <a:fillRect/>
                  </a:stretch>
                </p:blipFill>
                <p:spPr bwMode="auto">
                  <a:xfrm>
                    <a:off x="28575"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914400" y="20574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24384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14400" y="5324475"/>
                    <a:ext cx="75819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876300" y="5791200"/>
                  <a:ext cx="76581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300" name="TextBox 17"/>
              <p:cNvSpPr txBox="1">
                <a:spLocks noChangeArrowheads="1"/>
              </p:cNvSpPr>
              <p:nvPr/>
            </p:nvSpPr>
            <p:spPr bwMode="auto">
              <a:xfrm>
                <a:off x="8534400" y="762000"/>
                <a:ext cx="609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t>1</a:t>
                </a:r>
              </a:p>
              <a:p>
                <a:pPr eaLnBrk="1" hangingPunct="1">
                  <a:spcBef>
                    <a:spcPct val="0"/>
                  </a:spcBef>
                  <a:buFontTx/>
                  <a:buNone/>
                </a:pPr>
                <a:r>
                  <a:rPr lang="en-US" altLang="en-US" sz="1200" b="1" dirty="0">
                    <a:solidFill>
                      <a:srgbClr val="008000"/>
                    </a:solidFill>
                  </a:rPr>
                  <a:t>2</a:t>
                </a:r>
              </a:p>
              <a:p>
                <a:pPr eaLnBrk="1" hangingPunct="1">
                  <a:spcBef>
                    <a:spcPct val="0"/>
                  </a:spcBef>
                  <a:buFontTx/>
                  <a:buNone/>
                </a:pPr>
                <a:r>
                  <a:rPr lang="en-US" altLang="en-US" sz="1200" b="1" dirty="0">
                    <a:solidFill>
                      <a:srgbClr val="FFCC00"/>
                    </a:solidFill>
                  </a:rPr>
                  <a:t>5</a:t>
                </a:r>
                <a:endParaRPr lang="en-US" altLang="en-US" sz="1200" b="1" dirty="0"/>
              </a:p>
              <a:p>
                <a:pPr eaLnBrk="1" hangingPunct="1">
                  <a:spcBef>
                    <a:spcPct val="0"/>
                  </a:spcBef>
                  <a:buFontTx/>
                  <a:buNone/>
                </a:pPr>
                <a:r>
                  <a:rPr lang="en-US" altLang="en-US" sz="1200" b="1" dirty="0" err="1">
                    <a:solidFill>
                      <a:srgbClr val="CC3300"/>
                    </a:solidFill>
                  </a:rPr>
                  <a:t>Wk</a:t>
                </a:r>
                <a:r>
                  <a:rPr lang="en-US" altLang="en-US" sz="1200" b="1" dirty="0">
                    <a:solidFill>
                      <a:srgbClr val="CC3300"/>
                    </a:solidFill>
                  </a:rPr>
                  <a:t> 1P</a:t>
                </a:r>
              </a:p>
              <a:p>
                <a:pPr eaLnBrk="1" hangingPunct="1">
                  <a:spcBef>
                    <a:spcPct val="0"/>
                  </a:spcBef>
                  <a:buFontTx/>
                  <a:buNone/>
                </a:pPr>
                <a:r>
                  <a:rPr lang="en-US" altLang="en-US" sz="1200" b="1" dirty="0" err="1">
                    <a:solidFill>
                      <a:srgbClr val="FF0066"/>
                    </a:solidFill>
                  </a:rPr>
                  <a:t>Wk</a:t>
                </a:r>
                <a:r>
                  <a:rPr lang="en-US" altLang="en-US" sz="1200" b="1" dirty="0">
                    <a:solidFill>
                      <a:srgbClr val="FF0066"/>
                    </a:solidFill>
                  </a:rPr>
                  <a:t> 2</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6600FF"/>
                    </a:solidFill>
                  </a:rPr>
                  <a:t>Wk</a:t>
                </a:r>
                <a:r>
                  <a:rPr lang="en-US" altLang="en-US" sz="1200" b="1" dirty="0">
                    <a:solidFill>
                      <a:srgbClr val="6600FF"/>
                    </a:solidFill>
                  </a:rPr>
                  <a:t> 3</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99CC00"/>
                    </a:solidFill>
                  </a:rPr>
                  <a:t>Wk</a:t>
                </a:r>
                <a:r>
                  <a:rPr lang="en-US" altLang="en-US" sz="1200" b="1" dirty="0">
                    <a:solidFill>
                      <a:srgbClr val="99CC00"/>
                    </a:solidFill>
                  </a:rPr>
                  <a:t> 4</a:t>
                </a:r>
              </a:p>
              <a:p>
                <a:pPr eaLnBrk="1" hangingPunct="1">
                  <a:spcBef>
                    <a:spcPct val="0"/>
                  </a:spcBef>
                  <a:buFontTx/>
                  <a:buNone/>
                </a:pPr>
                <a:endParaRPr lang="en-US" altLang="en-US" sz="800" b="1" dirty="0"/>
              </a:p>
              <a:p>
                <a:pPr eaLnBrk="1" hangingPunct="1">
                  <a:spcBef>
                    <a:spcPct val="0"/>
                  </a:spcBef>
                  <a:buFontTx/>
                  <a:buNone/>
                </a:pPr>
                <a:endParaRPr lang="en-US" altLang="en-US" sz="800" b="1" dirty="0"/>
              </a:p>
            </p:txBody>
          </p:sp>
          <p:sp>
            <p:nvSpPr>
              <p:cNvPr id="15" name="Rectangle 14"/>
              <p:cNvSpPr/>
              <p:nvPr/>
            </p:nvSpPr>
            <p:spPr bwMode="auto">
              <a:xfrm>
                <a:off x="1066800" y="152400"/>
                <a:ext cx="990600" cy="33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bwMode="auto">
              <a:xfrm>
                <a:off x="1047750" y="3429000"/>
                <a:ext cx="1085850" cy="33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296" name="TextBox 17"/>
            <p:cNvSpPr txBox="1">
              <a:spLocks noChangeArrowheads="1"/>
            </p:cNvSpPr>
            <p:nvPr/>
          </p:nvSpPr>
          <p:spPr bwMode="auto">
            <a:xfrm>
              <a:off x="8534400" y="4038600"/>
              <a:ext cx="609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t>1</a:t>
              </a:r>
            </a:p>
            <a:p>
              <a:pPr eaLnBrk="1" hangingPunct="1">
                <a:spcBef>
                  <a:spcPct val="0"/>
                </a:spcBef>
                <a:buFontTx/>
                <a:buNone/>
              </a:pPr>
              <a:r>
                <a:rPr lang="en-US" altLang="en-US" sz="1200" b="1" dirty="0">
                  <a:solidFill>
                    <a:srgbClr val="008000"/>
                  </a:solidFill>
                </a:rPr>
                <a:t>2</a:t>
              </a:r>
            </a:p>
            <a:p>
              <a:pPr eaLnBrk="1" hangingPunct="1">
                <a:spcBef>
                  <a:spcPct val="0"/>
                </a:spcBef>
                <a:buFontTx/>
                <a:buNone/>
              </a:pPr>
              <a:r>
                <a:rPr lang="en-US" altLang="en-US" sz="1200" b="1" dirty="0">
                  <a:solidFill>
                    <a:srgbClr val="FFCC00"/>
                  </a:solidFill>
                </a:rPr>
                <a:t>5</a:t>
              </a:r>
              <a:endParaRPr lang="en-US" altLang="en-US" sz="1200" b="1" dirty="0"/>
            </a:p>
            <a:p>
              <a:pPr eaLnBrk="1" hangingPunct="1">
                <a:spcBef>
                  <a:spcPct val="0"/>
                </a:spcBef>
                <a:buFontTx/>
                <a:buNone/>
              </a:pPr>
              <a:r>
                <a:rPr lang="en-US" altLang="en-US" sz="1200" b="1" dirty="0" err="1">
                  <a:solidFill>
                    <a:srgbClr val="CC3300"/>
                  </a:solidFill>
                </a:rPr>
                <a:t>Wk</a:t>
              </a:r>
              <a:r>
                <a:rPr lang="en-US" altLang="en-US" sz="1200" b="1" dirty="0">
                  <a:solidFill>
                    <a:srgbClr val="CC3300"/>
                  </a:solidFill>
                </a:rPr>
                <a:t> 1P</a:t>
              </a:r>
            </a:p>
            <a:p>
              <a:pPr eaLnBrk="1" hangingPunct="1">
                <a:spcBef>
                  <a:spcPct val="0"/>
                </a:spcBef>
                <a:buFontTx/>
                <a:buNone/>
              </a:pPr>
              <a:r>
                <a:rPr lang="en-US" altLang="en-US" sz="1200" b="1" dirty="0" err="1">
                  <a:solidFill>
                    <a:srgbClr val="FF0066"/>
                  </a:solidFill>
                </a:rPr>
                <a:t>Wk</a:t>
              </a:r>
              <a:r>
                <a:rPr lang="en-US" altLang="en-US" sz="1200" b="1" dirty="0">
                  <a:solidFill>
                    <a:srgbClr val="FF0066"/>
                  </a:solidFill>
                </a:rPr>
                <a:t> 2</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6600FF"/>
                  </a:solidFill>
                </a:rPr>
                <a:t>Wk</a:t>
              </a:r>
              <a:r>
                <a:rPr lang="en-US" altLang="en-US" sz="1200" b="1" dirty="0">
                  <a:solidFill>
                    <a:srgbClr val="6600FF"/>
                  </a:solidFill>
                </a:rPr>
                <a:t> 3</a:t>
              </a:r>
            </a:p>
            <a:p>
              <a:pPr eaLnBrk="1" hangingPunct="1">
                <a:spcBef>
                  <a:spcPct val="0"/>
                </a:spcBef>
                <a:buFontTx/>
                <a:buNone/>
              </a:pPr>
              <a:endParaRPr lang="en-US" altLang="en-US" sz="1200" b="1" dirty="0"/>
            </a:p>
            <a:p>
              <a:pPr eaLnBrk="1" hangingPunct="1">
                <a:spcBef>
                  <a:spcPct val="0"/>
                </a:spcBef>
                <a:buFontTx/>
                <a:buNone/>
              </a:pPr>
              <a:r>
                <a:rPr lang="en-US" altLang="en-US" sz="1200" b="1" dirty="0" err="1">
                  <a:solidFill>
                    <a:srgbClr val="99CC00"/>
                  </a:solidFill>
                </a:rPr>
                <a:t>Wk</a:t>
              </a:r>
              <a:r>
                <a:rPr lang="en-US" altLang="en-US" sz="1200" b="1" dirty="0">
                  <a:solidFill>
                    <a:srgbClr val="99CC00"/>
                  </a:solidFill>
                </a:rPr>
                <a:t> 4</a:t>
              </a:r>
            </a:p>
            <a:p>
              <a:pPr eaLnBrk="1" hangingPunct="1">
                <a:spcBef>
                  <a:spcPct val="0"/>
                </a:spcBef>
                <a:buFontTx/>
                <a:buNone/>
              </a:pPr>
              <a:endParaRPr lang="en-US" altLang="en-US" sz="800" b="1" dirty="0"/>
            </a:p>
            <a:p>
              <a:pPr eaLnBrk="1" hangingPunct="1">
                <a:spcBef>
                  <a:spcPct val="0"/>
                </a:spcBef>
                <a:buFontTx/>
                <a:buNone/>
              </a:pPr>
              <a:endParaRPr lang="en-US" altLang="en-US" sz="800" b="1" dirty="0"/>
            </a:p>
          </p:txBody>
        </p:sp>
        <p:sp>
          <p:nvSpPr>
            <p:cNvPr id="19" name="Right Arrow 18"/>
            <p:cNvSpPr/>
            <p:nvPr/>
          </p:nvSpPr>
          <p:spPr>
            <a:xfrm>
              <a:off x="76200" y="2138363"/>
              <a:ext cx="533400" cy="300037"/>
            </a:xfrm>
            <a:prstGeom prst="rightArrow">
              <a:avLst/>
            </a:prstGeom>
            <a:solidFill>
              <a:srgbClr val="92D050"/>
            </a:solidFill>
            <a:ln>
              <a:solidFill>
                <a:srgbClr val="E90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85725" y="5449888"/>
              <a:ext cx="533400" cy="300037"/>
            </a:xfrm>
            <a:prstGeom prst="rightArrow">
              <a:avLst/>
            </a:prstGeom>
            <a:solidFill>
              <a:srgbClr val="92D050"/>
            </a:solidFill>
            <a:ln>
              <a:solidFill>
                <a:srgbClr val="E90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 name="Group 21"/>
          <p:cNvGrpSpPr/>
          <p:nvPr/>
        </p:nvGrpSpPr>
        <p:grpSpPr>
          <a:xfrm>
            <a:off x="838200" y="5939135"/>
            <a:ext cx="3200400" cy="461665"/>
            <a:chOff x="762000" y="5939135"/>
            <a:chExt cx="3200400" cy="461665"/>
          </a:xfrm>
        </p:grpSpPr>
        <p:sp>
          <p:nvSpPr>
            <p:cNvPr id="23" name="TextBox 22"/>
            <p:cNvSpPr txBox="1"/>
            <p:nvPr/>
          </p:nvSpPr>
          <p:spPr>
            <a:xfrm>
              <a:off x="762000" y="5939135"/>
              <a:ext cx="2514600" cy="461665"/>
            </a:xfrm>
            <a:prstGeom prst="rect">
              <a:avLst/>
            </a:prstGeom>
            <a:noFill/>
          </p:spPr>
          <p:txBody>
            <a:bodyPr wrap="square" rtlCol="0">
              <a:spAutoFit/>
            </a:bodyPr>
            <a:lstStyle/>
            <a:p>
              <a:r>
                <a:rPr lang="en-US" sz="1200" b="1" dirty="0" smtClean="0"/>
                <a:t>This is the current “state of the art” weeks 3-4 </a:t>
              </a:r>
              <a:r>
                <a:rPr lang="en-US" sz="1200" b="1" dirty="0" err="1" smtClean="0"/>
                <a:t>fcst</a:t>
              </a:r>
              <a:r>
                <a:rPr lang="en-US" sz="1200" b="1" dirty="0" smtClean="0"/>
                <a:t> skill !!</a:t>
              </a:r>
              <a:endParaRPr lang="en-US" sz="1200" b="1" dirty="0"/>
            </a:p>
          </p:txBody>
        </p:sp>
        <p:cxnSp>
          <p:nvCxnSpPr>
            <p:cNvPr id="25" name="Straight Arrow Connector 24"/>
            <p:cNvCxnSpPr/>
            <p:nvPr/>
          </p:nvCxnSpPr>
          <p:spPr>
            <a:xfrm flipV="1">
              <a:off x="2819400" y="5939136"/>
              <a:ext cx="1143000" cy="30926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960829-C271-4F3D-BD5F-36ACDAC0CA00}" type="slidenum">
              <a:rPr lang="en-US" smtClean="0"/>
              <a:pPr>
                <a:defRPr/>
              </a:pPr>
              <a:t>14</a:t>
            </a:fld>
            <a:endParaRPr lang="en-US"/>
          </a:p>
        </p:txBody>
      </p:sp>
      <p:sp>
        <p:nvSpPr>
          <p:cNvPr id="14339" name="Rectangle 1"/>
          <p:cNvSpPr>
            <a:spLocks noChangeArrowheads="1"/>
          </p:cNvSpPr>
          <p:nvPr/>
        </p:nvSpPr>
        <p:spPr bwMode="auto">
          <a:xfrm>
            <a:off x="152400" y="2257485"/>
            <a:ext cx="8686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eaLnBrk="1" hangingPunct="1">
              <a:spcBef>
                <a:spcPct val="0"/>
              </a:spcBef>
              <a:defRPr/>
            </a:pPr>
            <a:r>
              <a:rPr lang="en-US" altLang="en-US" sz="1800" i="1" dirty="0" smtClean="0"/>
              <a:t>“We know that at shorter lead times (</a:t>
            </a:r>
            <a:r>
              <a:rPr lang="en-US" altLang="en-US" sz="1800" i="1" dirty="0" smtClean="0">
                <a:solidFill>
                  <a:srgbClr val="6600FF"/>
                </a:solidFill>
              </a:rPr>
              <a:t>say </a:t>
            </a:r>
            <a:r>
              <a:rPr lang="en-US" altLang="en-US" sz="1800" i="1" u="sng" dirty="0" smtClean="0">
                <a:solidFill>
                  <a:srgbClr val="6600FF"/>
                </a:solidFill>
              </a:rPr>
              <a:t>for less than 7-10(?) days</a:t>
            </a:r>
            <a:r>
              <a:rPr lang="en-US" altLang="en-US" sz="1800" i="1" dirty="0" smtClean="0"/>
              <a:t>), the future state of the atmosphere is </a:t>
            </a:r>
            <a:r>
              <a:rPr lang="en-US" altLang="en-US" sz="1800" i="1" u="sng" dirty="0" smtClean="0"/>
              <a:t>sensitive mainly to the initial condition of the FAST atmosphere</a:t>
            </a:r>
            <a:r>
              <a:rPr lang="en-US" altLang="en-US" sz="1800" i="1" dirty="0" smtClean="0"/>
              <a:t>,</a:t>
            </a:r>
            <a:r>
              <a:rPr lang="en-US" altLang="en-US" sz="1800" i="1" dirty="0" smtClean="0">
                <a:solidFill>
                  <a:srgbClr val="6600FF"/>
                </a:solidFill>
              </a:rPr>
              <a:t>– depends on  the time/flow patterns </a:t>
            </a:r>
            <a:r>
              <a:rPr lang="en-US" altLang="en-US" sz="1800" i="1" dirty="0" err="1" smtClean="0">
                <a:solidFill>
                  <a:srgbClr val="6600FF"/>
                </a:solidFill>
              </a:rPr>
              <a:t>etc</a:t>
            </a:r>
            <a:r>
              <a:rPr lang="en-US" altLang="en-US" sz="1800" i="1" dirty="0" smtClean="0">
                <a:solidFill>
                  <a:srgbClr val="6600FF"/>
                </a:solidFill>
              </a:rPr>
              <a:t>?)</a:t>
            </a:r>
          </a:p>
          <a:p>
            <a:pPr eaLnBrk="1" hangingPunct="1">
              <a:spcBef>
                <a:spcPct val="0"/>
              </a:spcBef>
              <a:buFontTx/>
              <a:buNone/>
              <a:defRPr/>
            </a:pPr>
            <a:endParaRPr lang="en-US" altLang="en-US" sz="1800" i="1" dirty="0" smtClean="0"/>
          </a:p>
          <a:p>
            <a:pPr marL="285750" indent="-285750" eaLnBrk="1" hangingPunct="1">
              <a:spcBef>
                <a:spcPct val="0"/>
              </a:spcBef>
              <a:defRPr/>
            </a:pPr>
            <a:r>
              <a:rPr lang="en-US" altLang="en-US" sz="1800" i="1" dirty="0" smtClean="0"/>
              <a:t>While at longer lead times ( </a:t>
            </a:r>
            <a:r>
              <a:rPr lang="en-US" altLang="en-US" sz="1800" i="1" dirty="0" smtClean="0">
                <a:solidFill>
                  <a:srgbClr val="6600FF"/>
                </a:solidFill>
              </a:rPr>
              <a:t>monthly (?)</a:t>
            </a:r>
            <a:r>
              <a:rPr lang="en-US" altLang="en-US" sz="1800" i="1" dirty="0" smtClean="0"/>
              <a:t> </a:t>
            </a:r>
            <a:r>
              <a:rPr lang="en-US" altLang="en-US" sz="1800" i="1" dirty="0" smtClean="0">
                <a:solidFill>
                  <a:srgbClr val="6600FF"/>
                </a:solidFill>
              </a:rPr>
              <a:t>seasonal time scales &amp; </a:t>
            </a:r>
            <a:r>
              <a:rPr lang="en-US" altLang="en-US" sz="1800" i="1" u="sng" dirty="0" smtClean="0">
                <a:solidFill>
                  <a:srgbClr val="6600FF"/>
                </a:solidFill>
              </a:rPr>
              <a:t>beyond</a:t>
            </a:r>
            <a:r>
              <a:rPr lang="en-US" altLang="en-US" sz="1800" i="1" dirty="0" smtClean="0"/>
              <a:t>), it is </a:t>
            </a:r>
            <a:r>
              <a:rPr lang="en-US" altLang="en-US" sz="1800" i="1" u="sng" dirty="0" smtClean="0"/>
              <a:t>sensitive to the initial condition of the SLOW ocean (and possibly the intermediate land surfac</a:t>
            </a:r>
            <a:r>
              <a:rPr lang="en-US" altLang="en-US" sz="1800" i="1" dirty="0" smtClean="0"/>
              <a:t>e) component(s) only.”</a:t>
            </a:r>
          </a:p>
          <a:p>
            <a:pPr eaLnBrk="1" hangingPunct="1">
              <a:spcBef>
                <a:spcPct val="0"/>
              </a:spcBef>
              <a:buNone/>
              <a:defRPr/>
            </a:pPr>
            <a:endParaRPr lang="en-US" altLang="en-US" sz="1800" dirty="0" smtClean="0"/>
          </a:p>
          <a:p>
            <a:pPr marL="285750" indent="-285750" eaLnBrk="1" hangingPunct="1">
              <a:spcBef>
                <a:spcPct val="0"/>
              </a:spcBef>
              <a:defRPr/>
            </a:pPr>
            <a:r>
              <a:rPr lang="en-US" altLang="en-US" sz="1800" u="sng" dirty="0" smtClean="0"/>
              <a:t>This ‘time scale’ (3-4 weeks) in-between the ‘deterministic weather’ and the ‘probabilistic climate’</a:t>
            </a:r>
            <a:r>
              <a:rPr lang="en-US" altLang="en-US" sz="1800" dirty="0" smtClean="0"/>
              <a:t> , </a:t>
            </a:r>
            <a:r>
              <a:rPr lang="en-US" altLang="en-US" sz="1800" u="sng" dirty="0" smtClean="0">
                <a:solidFill>
                  <a:srgbClr val="6600FF"/>
                </a:solidFill>
              </a:rPr>
              <a:t>It is neither weather nor climate! </a:t>
            </a:r>
          </a:p>
          <a:p>
            <a:pPr eaLnBrk="1" hangingPunct="1">
              <a:spcBef>
                <a:spcPct val="0"/>
              </a:spcBef>
              <a:buNone/>
              <a:defRPr/>
            </a:pPr>
            <a:endParaRPr lang="en-US" altLang="en-US" sz="1800" dirty="0" smtClean="0"/>
          </a:p>
          <a:p>
            <a:pPr marL="285750" indent="-285750" eaLnBrk="1" hangingPunct="1">
              <a:spcBef>
                <a:spcPct val="0"/>
              </a:spcBef>
              <a:defRPr/>
            </a:pPr>
            <a:r>
              <a:rPr lang="en-US" altLang="en-US" sz="1800" dirty="0" smtClean="0"/>
              <a:t>What metrics are useful to verify the forecasts/guidance in this time period: weeks 3-4 !</a:t>
            </a:r>
          </a:p>
          <a:p>
            <a:pPr eaLnBrk="1" hangingPunct="1">
              <a:spcBef>
                <a:spcPct val="0"/>
              </a:spcBef>
              <a:buFont typeface="Arial" charset="0"/>
              <a:buNone/>
              <a:defRPr/>
            </a:pPr>
            <a:r>
              <a:rPr lang="en-US" altLang="en-US" sz="1800" dirty="0" smtClean="0"/>
              <a:t>	Such as the ones used for weather, or the ones for climate? </a:t>
            </a:r>
          </a:p>
        </p:txBody>
      </p:sp>
      <p:sp>
        <p:nvSpPr>
          <p:cNvPr id="4" name="Rectangle 3"/>
          <p:cNvSpPr>
            <a:spLocks noChangeArrowheads="1"/>
          </p:cNvSpPr>
          <p:nvPr/>
        </p:nvSpPr>
        <p:spPr bwMode="auto">
          <a:xfrm>
            <a:off x="228600" y="142875"/>
            <a:ext cx="8686800" cy="20313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101EF"/>
                </a:solidFill>
              </a:rPr>
              <a:t>But,  for the last twenty to thirty years, in spite of the vast improvements in our understanding  data assimilation techniques, and modeling and so on, </a:t>
            </a:r>
            <a:r>
              <a:rPr lang="en-US" altLang="en-US" sz="1800" u="sng" dirty="0">
                <a:solidFill>
                  <a:srgbClr val="0101EF"/>
                </a:solidFill>
              </a:rPr>
              <a:t>the predicted skill of anomalies in weeks 3-4 range have  remained stubbornly low  ~ 0.2.</a:t>
            </a:r>
            <a:r>
              <a:rPr lang="en-US" altLang="en-US" sz="1800" u="sng" dirty="0"/>
              <a:t> </a:t>
            </a:r>
            <a:endParaRPr lang="en-US" altLang="en-US" sz="1800" u="sng" dirty="0" smtClean="0"/>
          </a:p>
          <a:p>
            <a:pPr eaLnBrk="1" hangingPunct="1">
              <a:spcBef>
                <a:spcPct val="0"/>
              </a:spcBef>
              <a:buFontTx/>
              <a:buNone/>
            </a:pPr>
            <a:endParaRPr lang="en-US" altLang="en-US" sz="1800" u="sng" dirty="0" smtClean="0"/>
          </a:p>
          <a:p>
            <a:pPr eaLnBrk="1" hangingPunct="1">
              <a:spcBef>
                <a:spcPct val="0"/>
              </a:spcBef>
              <a:buFontTx/>
              <a:buNone/>
            </a:pPr>
            <a:r>
              <a:rPr lang="en-US" altLang="en-US" sz="1800" u="sng" dirty="0" smtClean="0"/>
              <a:t>So, if you keep asking the same question, and if you keep getting the same answer you don’t like for a long time, then it is time to start asking the question in a different way, or to ask a different question.  </a:t>
            </a:r>
            <a:endParaRPr lang="en-US" altLang="en-US" sz="1800"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339">
                                            <p:txEl>
                                              <p:pRg st="0" end="0"/>
                                            </p:txEl>
                                          </p:spTgt>
                                        </p:tgtEl>
                                        <p:attrNameLst>
                                          <p:attrName>style.visibility</p:attrName>
                                        </p:attrNameLst>
                                      </p:cBhvr>
                                      <p:to>
                                        <p:strVal val="visible"/>
                                      </p:to>
                                    </p:set>
                                    <p:animEffect transition="in" filter="fade">
                                      <p:cBhvr>
                                        <p:cTn id="20" dur="1000"/>
                                        <p:tgtEl>
                                          <p:spTgt spid="14339">
                                            <p:txEl>
                                              <p:pRg st="0" end="0"/>
                                            </p:txEl>
                                          </p:spTgt>
                                        </p:tgtEl>
                                      </p:cBhvr>
                                    </p:animEffect>
                                    <p:anim calcmode="lin" valueType="num">
                                      <p:cBhvr>
                                        <p:cTn id="21"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339">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Effect transition="in" filter="fade">
                                      <p:cBhvr>
                                        <p:cTn id="25" dur="1000"/>
                                        <p:tgtEl>
                                          <p:spTgt spid="14339">
                                            <p:txEl>
                                              <p:pRg st="2" end="2"/>
                                            </p:txEl>
                                          </p:spTgt>
                                        </p:tgtEl>
                                      </p:cBhvr>
                                    </p:animEffect>
                                    <p:anim calcmode="lin" valueType="num">
                                      <p:cBhvr>
                                        <p:cTn id="26"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339">
                                            <p:txEl>
                                              <p:pRg st="2" end="2"/>
                                            </p:txEl>
                                          </p:spTgt>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339">
                                            <p:txEl>
                                              <p:pRg st="4" end="4"/>
                                            </p:txEl>
                                          </p:spTgt>
                                        </p:tgtEl>
                                        <p:attrNameLst>
                                          <p:attrName>style.visibility</p:attrName>
                                        </p:attrNameLst>
                                      </p:cBhvr>
                                      <p:to>
                                        <p:strVal val="visible"/>
                                      </p:to>
                                    </p:set>
                                    <p:anim calcmode="lin" valueType="num">
                                      <p:cBhvr additive="base">
                                        <p:cTn id="30"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339">
                                            <p:txEl>
                                              <p:pRg st="6" end="6"/>
                                            </p:txEl>
                                          </p:spTgt>
                                        </p:tgtEl>
                                        <p:attrNameLst>
                                          <p:attrName>style.visibility</p:attrName>
                                        </p:attrNameLst>
                                      </p:cBhvr>
                                      <p:to>
                                        <p:strVal val="visible"/>
                                      </p:to>
                                    </p:set>
                                    <p:anim calcmode="lin" valueType="num">
                                      <p:cBhvr additive="base">
                                        <p:cTn id="36"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339">
                                            <p:txEl>
                                              <p:pRg st="7" end="7"/>
                                            </p:txEl>
                                          </p:spTgt>
                                        </p:tgtEl>
                                        <p:attrNameLst>
                                          <p:attrName>style.visibility</p:attrName>
                                        </p:attrNameLst>
                                      </p:cBhvr>
                                      <p:to>
                                        <p:strVal val="visible"/>
                                      </p:to>
                                    </p:set>
                                    <p:anim calcmode="lin" valueType="num">
                                      <p:cBhvr additive="base">
                                        <p:cTn id="40"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9B6F41-D908-4D2F-A2C7-A49F1AF7FB72}" type="slidenum">
              <a:rPr lang="en-US" smtClean="0"/>
              <a:pPr>
                <a:defRPr/>
              </a:pPr>
              <a:t>15</a:t>
            </a:fld>
            <a:endParaRPr lang="en-US" dirty="0"/>
          </a:p>
        </p:txBody>
      </p:sp>
      <p:sp>
        <p:nvSpPr>
          <p:cNvPr id="4" name="TextBox 1"/>
          <p:cNvSpPr txBox="1">
            <a:spLocks noChangeArrowheads="1"/>
          </p:cNvSpPr>
          <p:nvPr/>
        </p:nvSpPr>
        <p:spPr bwMode="auto">
          <a:xfrm>
            <a:off x="76200" y="0"/>
            <a:ext cx="90678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85750" indent="-285750" eaLnBrk="1" hangingPunct="1">
              <a:buFont typeface="Arial" panose="020B0604020202020204" pitchFamily="34" charset="0"/>
              <a:buChar char="•"/>
              <a:defRPr/>
            </a:pPr>
            <a:r>
              <a:rPr lang="en-US" altLang="en-US" dirty="0" smtClean="0"/>
              <a:t>To evaluate weeks 3-4 predictions we have always mostly used “anomaly/correlation” as the main metric </a:t>
            </a:r>
            <a:r>
              <a:rPr lang="en-US" altLang="en-US" b="1" u="sng" dirty="0" smtClean="0"/>
              <a:t>where anomaly is computed as departure from some climatology (base period) </a:t>
            </a:r>
            <a:r>
              <a:rPr lang="en-US" altLang="en-US" dirty="0" smtClean="0"/>
              <a:t> - We suddenly switch from the immediate weather mode (next few days) and treat this period (weeks 2? 3, 4) as climate, using anomalies from a long term mean!!!</a:t>
            </a:r>
          </a:p>
          <a:p>
            <a:pPr eaLnBrk="1" hangingPunct="1">
              <a:defRPr/>
            </a:pPr>
            <a:endParaRPr lang="en-US" altLang="en-US" u="sng" dirty="0" smtClean="0"/>
          </a:p>
          <a:p>
            <a:pPr marL="285750" indent="-285750" eaLnBrk="1" hangingPunct="1">
              <a:buFont typeface="Arial" panose="020B0604020202020204" pitchFamily="34" charset="0"/>
              <a:buChar char="•"/>
              <a:defRPr/>
            </a:pPr>
            <a:r>
              <a:rPr lang="en-US" altLang="en-US" b="1" u="sng" dirty="0" smtClean="0"/>
              <a:t>What then is the appropriate period for the Climatology?</a:t>
            </a:r>
            <a:r>
              <a:rPr lang="en-US" altLang="en-US" dirty="0" smtClean="0"/>
              <a:t>  Longest period available?   </a:t>
            </a:r>
            <a:r>
              <a:rPr lang="en-US" altLang="en-US" u="sng" dirty="0" smtClean="0"/>
              <a:t>50 years? WMO’s 30 years?</a:t>
            </a:r>
            <a:r>
              <a:rPr lang="en-US" altLang="en-US" dirty="0"/>
              <a:t> </a:t>
            </a:r>
            <a:r>
              <a:rPr lang="en-US" altLang="en-US" dirty="0" smtClean="0"/>
              <a:t> </a:t>
            </a:r>
            <a:r>
              <a:rPr lang="en-US" altLang="en-US" u="sng" dirty="0" smtClean="0"/>
              <a:t>15 </a:t>
            </a:r>
            <a:r>
              <a:rPr lang="en-US" altLang="en-US" u="sng" dirty="0" err="1" smtClean="0"/>
              <a:t>yrs</a:t>
            </a:r>
            <a:r>
              <a:rPr lang="en-US" altLang="en-US" u="sng" dirty="0" smtClean="0"/>
              <a:t>?</a:t>
            </a:r>
            <a:r>
              <a:rPr lang="en-US" altLang="en-US" dirty="0"/>
              <a:t> </a:t>
            </a:r>
            <a:r>
              <a:rPr lang="en-US" altLang="en-US" dirty="0" smtClean="0"/>
              <a:t> </a:t>
            </a:r>
            <a:r>
              <a:rPr lang="en-US" altLang="en-US" u="sng" dirty="0" smtClean="0"/>
              <a:t>OCN?</a:t>
            </a:r>
            <a:r>
              <a:rPr lang="en-US" altLang="en-US" dirty="0" smtClean="0"/>
              <a:t> Observed (model analyses) Climatology  from the same forecasting model? Or from another model (ECMWF)? What about model biases?  Depending on the base –period  used, the predicted anomalies will be different? </a:t>
            </a:r>
          </a:p>
          <a:p>
            <a:pPr marL="285750" indent="-285750" eaLnBrk="1" hangingPunct="1">
              <a:buFont typeface="Arial" panose="020B0604020202020204" pitchFamily="34" charset="0"/>
              <a:buChar char="•"/>
              <a:defRPr/>
            </a:pPr>
            <a:endParaRPr lang="en-US" altLang="en-US" dirty="0" smtClean="0"/>
          </a:p>
          <a:p>
            <a:pPr marL="285750" indent="-285750" eaLnBrk="1" hangingPunct="1">
              <a:buFont typeface="Arial" panose="020B0604020202020204" pitchFamily="34" charset="0"/>
              <a:buChar char="•"/>
              <a:defRPr/>
            </a:pPr>
            <a:r>
              <a:rPr lang="en-US" altLang="en-US" dirty="0" smtClean="0">
                <a:solidFill>
                  <a:srgbClr val="0101EF"/>
                </a:solidFill>
              </a:rPr>
              <a:t>No matter what the base period is, do the public understand  that? OR Does the public really care?  All they need is some ‘guidance’, some ‘educated guess’ for how the ‘average’ weather will be like in the upcoming weeks, so they can go on with their lives!!   </a:t>
            </a:r>
          </a:p>
          <a:p>
            <a:pPr marL="285750" indent="-285750" eaLnBrk="1" hangingPunct="1">
              <a:buFont typeface="Arial" panose="020B0604020202020204" pitchFamily="34" charset="0"/>
              <a:buChar char="•"/>
              <a:defRPr/>
            </a:pPr>
            <a:endParaRPr lang="en-US" altLang="en-US" dirty="0" smtClean="0">
              <a:solidFill>
                <a:srgbClr val="0101EF"/>
              </a:solidFill>
            </a:endParaRPr>
          </a:p>
          <a:p>
            <a:pPr marL="285750" indent="-285750" eaLnBrk="1" hangingPunct="1">
              <a:buFont typeface="Arial" panose="020B0604020202020204" pitchFamily="34" charset="0"/>
              <a:buChar char="•"/>
              <a:defRPr/>
            </a:pPr>
            <a:r>
              <a:rPr lang="en-US" altLang="en-US" b="1" dirty="0" smtClean="0">
                <a:solidFill>
                  <a:srgbClr val="0101EF"/>
                </a:solidFill>
              </a:rPr>
              <a:t>The general public understands:  </a:t>
            </a:r>
            <a:r>
              <a:rPr lang="en-US" altLang="en-US" dirty="0" smtClean="0">
                <a:solidFill>
                  <a:srgbClr val="0101EF"/>
                </a:solidFill>
              </a:rPr>
              <a:t>Yesterday’s/Today’s/Tomorrow’s Weather  such as  </a:t>
            </a:r>
            <a:r>
              <a:rPr lang="en-US" altLang="en-US" u="sng" dirty="0" smtClean="0">
                <a:solidFill>
                  <a:srgbClr val="0101EF"/>
                </a:solidFill>
              </a:rPr>
              <a:t>Totals:  </a:t>
            </a:r>
            <a:r>
              <a:rPr lang="en-US" altLang="en-US" dirty="0" smtClean="0">
                <a:solidFill>
                  <a:srgbClr val="0101EF"/>
                </a:solidFill>
              </a:rPr>
              <a:t>Snow, Rain/More rain/No rain…  Heat wave/Cold  in numbers  90’s  upper 60s, 40’s …. </a:t>
            </a:r>
          </a:p>
          <a:p>
            <a:pPr marL="285750" indent="-285750" eaLnBrk="1" hangingPunct="1">
              <a:buFont typeface="Arial" panose="020B0604020202020204" pitchFamily="34" charset="0"/>
              <a:buChar char="•"/>
              <a:defRPr/>
            </a:pPr>
            <a:endParaRPr lang="en-US" altLang="en-US" dirty="0" smtClean="0">
              <a:solidFill>
                <a:srgbClr val="0101EF"/>
              </a:solidFill>
            </a:endParaRPr>
          </a:p>
          <a:p>
            <a:pPr marL="285750" indent="-285750" eaLnBrk="1" hangingPunct="1">
              <a:buFont typeface="Arial" panose="020B0604020202020204" pitchFamily="34" charset="0"/>
              <a:buChar char="•"/>
              <a:defRPr/>
            </a:pPr>
            <a:r>
              <a:rPr lang="en-US" altLang="en-US" dirty="0" smtClean="0">
                <a:solidFill>
                  <a:srgbClr val="0101EF"/>
                </a:solidFill>
              </a:rPr>
              <a:t>They understand:  </a:t>
            </a:r>
            <a:r>
              <a:rPr lang="en-US" altLang="en-US" u="sng" dirty="0" smtClean="0">
                <a:solidFill>
                  <a:srgbClr val="0101EF"/>
                </a:solidFill>
              </a:rPr>
              <a:t>Changes from “recent/current weather” that they can remember</a:t>
            </a:r>
            <a:r>
              <a:rPr lang="en-US" altLang="en-US" dirty="0" smtClean="0">
                <a:solidFill>
                  <a:srgbClr val="0101EF"/>
                </a:solidFill>
              </a:rPr>
              <a:t>:   </a:t>
            </a:r>
            <a:r>
              <a:rPr lang="en-US" altLang="en-US" u="sng" dirty="0" smtClean="0">
                <a:solidFill>
                  <a:srgbClr val="0101EF"/>
                </a:solidFill>
              </a:rPr>
              <a:t>If we are NOW in a hot spell, or if in severe cold,  or if it has been raining for a while – people want to know how soon is this going to change, or if the current conditions (good or bad) stay the same, or will it change in the future?</a:t>
            </a:r>
          </a:p>
        </p:txBody>
      </p:sp>
      <p:sp>
        <p:nvSpPr>
          <p:cNvPr id="5" name="TextBox 2"/>
          <p:cNvSpPr txBox="1">
            <a:spLocks noChangeArrowheads="1"/>
          </p:cNvSpPr>
          <p:nvPr/>
        </p:nvSpPr>
        <p:spPr bwMode="auto">
          <a:xfrm>
            <a:off x="228600" y="5934670"/>
            <a:ext cx="8763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solidFill>
                  <a:srgbClr val="C00000"/>
                </a:solidFill>
              </a:rPr>
              <a:t>"The important thing in science is not so much to obtain new facts as to discover new ways of thinking about them."   </a:t>
            </a:r>
            <a:r>
              <a:rPr lang="en-US" altLang="en-US" dirty="0" smtClean="0">
                <a:solidFill>
                  <a:srgbClr val="C00000"/>
                </a:solidFill>
              </a:rPr>
              <a:t>                                                              </a:t>
            </a:r>
            <a:r>
              <a:rPr lang="en-US" altLang="en-US" dirty="0">
                <a:solidFill>
                  <a:srgbClr val="C00000"/>
                </a:solidFill>
              </a:rPr>
              <a:t>				          </a:t>
            </a:r>
            <a:r>
              <a:rPr lang="en-US" altLang="en-US" dirty="0" smtClean="0">
                <a:solidFill>
                  <a:srgbClr val="C00000"/>
                </a:solidFill>
              </a:rPr>
              <a:t>                           </a:t>
            </a:r>
            <a:r>
              <a:rPr lang="en-US" altLang="en-US" dirty="0">
                <a:solidFill>
                  <a:srgbClr val="C00000"/>
                </a:solidFill>
              </a:rPr>
              <a:t>- William Lawrence </a:t>
            </a:r>
            <a:r>
              <a:rPr lang="en-US" altLang="en-US" dirty="0" smtClean="0">
                <a:solidFill>
                  <a:srgbClr val="C00000"/>
                </a:solidFill>
              </a:rPr>
              <a:t>Bragg (</a:t>
            </a:r>
            <a:r>
              <a:rPr lang="en-US" altLang="en-US" sz="1400" dirty="0" smtClean="0">
                <a:solidFill>
                  <a:srgbClr val="C00000"/>
                </a:solidFill>
              </a:rPr>
              <a:t>youngest ever ? Nobel Laureate in physics)</a:t>
            </a:r>
            <a:endParaRPr lang="en-US" altLang="en-US" sz="1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 calcmode="lin" valueType="num">
                                      <p:cBhvr additive="base">
                                        <p:cTn id="1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4800" y="152400"/>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dirty="0" smtClean="0"/>
              <a:t>In the following, we show</a:t>
            </a:r>
            <a:r>
              <a:rPr lang="en-US" altLang="en-US" sz="1800" dirty="0"/>
              <a:t> </a:t>
            </a:r>
            <a:r>
              <a:rPr lang="en-US" altLang="en-US" sz="1800" dirty="0" smtClean="0"/>
              <a:t> Climatological annual cycle of  1999-2010  mean Forecasts  of:</a:t>
            </a:r>
          </a:p>
          <a:p>
            <a:pPr eaLnBrk="1" hangingPunct="1">
              <a:spcBef>
                <a:spcPct val="0"/>
              </a:spcBef>
              <a:buFontTx/>
              <a:buNone/>
              <a:defRPr/>
            </a:pPr>
            <a:endParaRPr lang="en-US" altLang="en-US" sz="1800" dirty="0" smtClean="0"/>
          </a:p>
          <a:p>
            <a:pPr eaLnBrk="1" hangingPunct="1">
              <a:spcBef>
                <a:spcPct val="0"/>
              </a:spcBef>
              <a:buFontTx/>
              <a:buNone/>
              <a:defRPr/>
            </a:pPr>
            <a:r>
              <a:rPr lang="en-US" altLang="en-US" sz="1800" u="sng" dirty="0" err="1" smtClean="0"/>
              <a:t>Wk</a:t>
            </a:r>
            <a:r>
              <a:rPr lang="en-US" altLang="en-US" sz="1800" u="sng" dirty="0" smtClean="0"/>
              <a:t> 1P</a:t>
            </a:r>
            <a:r>
              <a:rPr lang="en-US" altLang="en-US" sz="1800" dirty="0" smtClean="0"/>
              <a:t>(days 6-10),    </a:t>
            </a:r>
            <a:r>
              <a:rPr lang="en-US" altLang="en-US" sz="1800" u="sng" dirty="0" err="1" smtClean="0"/>
              <a:t>Wk</a:t>
            </a:r>
            <a:r>
              <a:rPr lang="en-US" altLang="en-US" sz="1800" u="sng" dirty="0" smtClean="0"/>
              <a:t> 2</a:t>
            </a:r>
            <a:r>
              <a:rPr lang="en-US" altLang="en-US" sz="1800" dirty="0" smtClean="0"/>
              <a:t>,  (shown for comparison only)</a:t>
            </a:r>
          </a:p>
          <a:p>
            <a:pPr eaLnBrk="1" hangingPunct="1">
              <a:spcBef>
                <a:spcPct val="0"/>
              </a:spcBef>
              <a:buFontTx/>
              <a:buNone/>
              <a:defRPr/>
            </a:pPr>
            <a:r>
              <a:rPr lang="en-US" altLang="en-US" sz="1800" u="sng" dirty="0" err="1" smtClean="0">
                <a:effectLst>
                  <a:outerShdw blurRad="38100" dist="38100" dir="2700000" algn="tl">
                    <a:srgbClr val="000000">
                      <a:alpha val="43137"/>
                    </a:srgbClr>
                  </a:outerShdw>
                </a:effectLst>
              </a:rPr>
              <a:t>Wk</a:t>
            </a:r>
            <a:r>
              <a:rPr lang="en-US" altLang="en-US" sz="1800" u="sng" dirty="0" smtClean="0">
                <a:effectLst>
                  <a:outerShdw blurRad="38100" dist="38100" dir="2700000" algn="tl">
                    <a:srgbClr val="000000">
                      <a:alpha val="43137"/>
                    </a:srgbClr>
                  </a:outerShdw>
                </a:effectLst>
              </a:rPr>
              <a:t> 3</a:t>
            </a:r>
            <a:r>
              <a:rPr lang="en-US" altLang="en-US" sz="1800" dirty="0" smtClean="0">
                <a:effectLst>
                  <a:outerShdw blurRad="38100" dist="38100" dir="2700000" algn="tl">
                    <a:srgbClr val="000000">
                      <a:alpha val="43137"/>
                    </a:srgbClr>
                  </a:outerShdw>
                </a:effectLst>
              </a:rPr>
              <a:t>, &amp; </a:t>
            </a:r>
            <a:r>
              <a:rPr lang="en-US" altLang="en-US" sz="1800" u="sng" dirty="0" err="1" smtClean="0">
                <a:effectLst>
                  <a:outerShdw blurRad="38100" dist="38100" dir="2700000" algn="tl">
                    <a:srgbClr val="000000">
                      <a:alpha val="43137"/>
                    </a:srgbClr>
                  </a:outerShdw>
                </a:effectLst>
              </a:rPr>
              <a:t>Wk</a:t>
            </a:r>
            <a:r>
              <a:rPr lang="en-US" altLang="en-US" sz="1800" u="sng" dirty="0" smtClean="0">
                <a:effectLst>
                  <a:outerShdw blurRad="38100" dist="38100" dir="2700000" algn="tl">
                    <a:srgbClr val="000000">
                      <a:alpha val="43137"/>
                    </a:srgbClr>
                  </a:outerShdw>
                </a:effectLst>
              </a:rPr>
              <a:t> 4</a:t>
            </a:r>
            <a:r>
              <a:rPr lang="en-US" altLang="en-US" sz="1800" dirty="0" smtClean="0">
                <a:effectLst>
                  <a:outerShdw blurRad="38100" dist="38100" dir="2700000" algn="tl">
                    <a:srgbClr val="000000">
                      <a:alpha val="43137"/>
                    </a:srgbClr>
                  </a:outerShdw>
                </a:effectLst>
              </a:rPr>
              <a:t> </a:t>
            </a:r>
            <a:r>
              <a:rPr lang="en-US" altLang="en-US" sz="1800" dirty="0" err="1" smtClean="0">
                <a:effectLst>
                  <a:outerShdw blurRad="38100" dist="38100" dir="2700000" algn="tl">
                    <a:srgbClr val="000000">
                      <a:alpha val="43137"/>
                    </a:srgbClr>
                  </a:outerShdw>
                </a:effectLst>
              </a:rPr>
              <a:t>Fcst</a:t>
            </a:r>
            <a:r>
              <a:rPr lang="en-US" altLang="en-US" sz="1800" dirty="0" smtClean="0">
                <a:effectLst>
                  <a:outerShdw blurRad="38100" dist="38100" dir="2700000" algn="tl">
                    <a:srgbClr val="000000">
                      <a:alpha val="43137"/>
                    </a:srgbClr>
                  </a:outerShdw>
                </a:effectLst>
              </a:rPr>
              <a:t>. skill (correlation)</a:t>
            </a:r>
          </a:p>
          <a:p>
            <a:pPr eaLnBrk="1" hangingPunct="1">
              <a:spcBef>
                <a:spcPct val="0"/>
              </a:spcBef>
              <a:buFontTx/>
              <a:buNone/>
              <a:defRPr/>
            </a:pPr>
            <a:endParaRPr lang="en-US" altLang="en-US" sz="1800" dirty="0" smtClean="0"/>
          </a:p>
          <a:p>
            <a:pPr eaLnBrk="1" hangingPunct="1">
              <a:spcBef>
                <a:spcPct val="0"/>
              </a:spcBef>
              <a:buFontTx/>
              <a:buNone/>
              <a:defRPr/>
            </a:pPr>
            <a:r>
              <a:rPr lang="en-US" altLang="en-US" sz="1800" dirty="0" smtClean="0"/>
              <a:t>for 2 regions: </a:t>
            </a:r>
            <a:r>
              <a:rPr lang="en-US" altLang="en-US" sz="1800" dirty="0" smtClean="0">
                <a:effectLst>
                  <a:outerShdw blurRad="38100" dist="38100" dir="2700000" algn="tl">
                    <a:srgbClr val="000000">
                      <a:alpha val="43137"/>
                    </a:srgbClr>
                  </a:outerShdw>
                </a:effectLst>
              </a:rPr>
              <a:t>GLOBE  &amp; large  US region.</a:t>
            </a:r>
          </a:p>
          <a:p>
            <a:pPr eaLnBrk="1" hangingPunct="1">
              <a:spcBef>
                <a:spcPct val="0"/>
              </a:spcBef>
              <a:buFontTx/>
              <a:buNone/>
              <a:defRPr/>
            </a:pPr>
            <a:endParaRPr lang="en-US" altLang="en-US" sz="1800" dirty="0" smtClean="0"/>
          </a:p>
          <a:p>
            <a:pPr eaLnBrk="1" hangingPunct="1">
              <a:spcBef>
                <a:spcPct val="0"/>
              </a:spcBef>
              <a:buFontTx/>
              <a:buNone/>
              <a:defRPr/>
            </a:pPr>
            <a:r>
              <a:rPr lang="en-US" altLang="en-US" sz="1800" dirty="0" smtClean="0"/>
              <a:t>First we show for      </a:t>
            </a:r>
            <a:r>
              <a:rPr lang="en-US" altLang="en-US" sz="1800" strike="sngStrike" dirty="0" smtClean="0">
                <a:effectLst>
                  <a:outerShdw blurRad="38100" dist="38100" dir="2700000" algn="tl">
                    <a:srgbClr val="000000">
                      <a:alpha val="43137"/>
                    </a:srgbClr>
                  </a:outerShdw>
                </a:effectLst>
              </a:rPr>
              <a:t>H500,</a:t>
            </a:r>
            <a:r>
              <a:rPr lang="en-US" altLang="en-US" sz="1800" dirty="0" smtClean="0"/>
              <a:t>   </a:t>
            </a:r>
            <a:r>
              <a:rPr lang="en-US" altLang="en-US" sz="1800" dirty="0" smtClean="0">
                <a:effectLst>
                  <a:outerShdw blurRad="38100" dist="38100" dir="2700000" algn="tl">
                    <a:srgbClr val="000000">
                      <a:alpha val="43137"/>
                    </a:srgbClr>
                  </a:outerShdw>
                </a:effectLst>
              </a:rPr>
              <a:t>T2m   &amp;</a:t>
            </a:r>
            <a:r>
              <a:rPr lang="en-US" altLang="en-US" sz="1800" dirty="0" smtClean="0"/>
              <a:t>   </a:t>
            </a:r>
            <a:r>
              <a:rPr lang="en-US" altLang="en-US" sz="1800" dirty="0" smtClean="0">
                <a:effectLst>
                  <a:outerShdw blurRad="38100" dist="38100" dir="2700000" algn="tl">
                    <a:srgbClr val="000000">
                      <a:alpha val="43137"/>
                    </a:srgbClr>
                  </a:outerShdw>
                </a:effectLst>
              </a:rPr>
              <a:t>Precip</a:t>
            </a:r>
            <a:endParaRPr lang="en-US" altLang="en-US" sz="1800" dirty="0" smtClean="0"/>
          </a:p>
        </p:txBody>
      </p:sp>
      <p:sp>
        <p:nvSpPr>
          <p:cNvPr id="4" name="Slide Number Placeholder 3"/>
          <p:cNvSpPr>
            <a:spLocks noGrp="1"/>
          </p:cNvSpPr>
          <p:nvPr>
            <p:ph type="sldNum" sz="quarter" idx="12"/>
          </p:nvPr>
        </p:nvSpPr>
        <p:spPr/>
        <p:txBody>
          <a:bodyPr/>
          <a:lstStyle/>
          <a:p>
            <a:pPr>
              <a:defRPr/>
            </a:pPr>
            <a:fld id="{9D6E679E-FCC6-43E5-A220-B6763C3CA3FB}" type="slidenum">
              <a:rPr lang="en-US" smtClean="0"/>
              <a:pPr>
                <a:defRPr/>
              </a:pPr>
              <a:t>16</a:t>
            </a:fld>
            <a:endParaRPr lang="en-US"/>
          </a:p>
        </p:txBody>
      </p:sp>
      <p:sp>
        <p:nvSpPr>
          <p:cNvPr id="15364" name="TextBox 43"/>
          <p:cNvSpPr txBox="1">
            <a:spLocks noChangeArrowheads="1"/>
          </p:cNvSpPr>
          <p:nvPr/>
        </p:nvSpPr>
        <p:spPr bwMode="auto">
          <a:xfrm>
            <a:off x="76200" y="5246688"/>
            <a:ext cx="8915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In this study for the 3, 4 week forecasts,  instead of computing the traditional anomaly correlation coefficient (where ‘predictand’ and ‘predictor’ anomalies are computed as departures from some climatology),  </a:t>
            </a:r>
          </a:p>
          <a:p>
            <a:pPr eaLnBrk="1" hangingPunct="1"/>
            <a:r>
              <a:rPr lang="en-US" altLang="en-US">
                <a:solidFill>
                  <a:srgbClr val="0101EF"/>
                </a:solidFill>
              </a:rPr>
              <a:t>I propose and compute the correlation between the tendencies  in the forecast (predictand) and the verifying analysis. The impact of tendency in climatology will be accounted for.</a:t>
            </a:r>
          </a:p>
        </p:txBody>
      </p:sp>
      <p:grpSp>
        <p:nvGrpSpPr>
          <p:cNvPr id="15365" name="Group 29"/>
          <p:cNvGrpSpPr>
            <a:grpSpLocks/>
          </p:cNvGrpSpPr>
          <p:nvPr/>
        </p:nvGrpSpPr>
        <p:grpSpPr bwMode="auto">
          <a:xfrm>
            <a:off x="161925" y="2828925"/>
            <a:ext cx="8491538" cy="2295525"/>
            <a:chOff x="161925" y="2828925"/>
            <a:chExt cx="8491538" cy="2295723"/>
          </a:xfrm>
        </p:grpSpPr>
        <p:grpSp>
          <p:nvGrpSpPr>
            <p:cNvPr id="15370" name="Group 40"/>
            <p:cNvGrpSpPr>
              <a:grpSpLocks/>
            </p:cNvGrpSpPr>
            <p:nvPr/>
          </p:nvGrpSpPr>
          <p:grpSpPr bwMode="auto">
            <a:xfrm>
              <a:off x="161925" y="3075870"/>
              <a:ext cx="8491538" cy="1669141"/>
              <a:chOff x="161925" y="2348335"/>
              <a:chExt cx="8491537" cy="1669558"/>
            </a:xfrm>
          </p:grpSpPr>
          <p:cxnSp>
            <p:nvCxnSpPr>
              <p:cNvPr id="42" name="Straight Connector 41"/>
              <p:cNvCxnSpPr/>
              <p:nvPr/>
            </p:nvCxnSpPr>
            <p:spPr bwMode="auto">
              <a:xfrm>
                <a:off x="161925" y="3470213"/>
                <a:ext cx="8491537" cy="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2143125" y="2931870"/>
                <a:ext cx="0" cy="9893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flipH="1" flipV="1">
                <a:off x="1000125" y="3465449"/>
                <a:ext cx="981075" cy="1588"/>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2295525" y="3322526"/>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2447925" y="3312998"/>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2600325" y="3312998"/>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2905125" y="3332055"/>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3057525" y="3312998"/>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3819525" y="3351111"/>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auto">
              <a:xfrm flipH="1">
                <a:off x="3048000" y="3484506"/>
                <a:ext cx="771525" cy="0"/>
              </a:xfrm>
              <a:prstGeom prst="straightConnector1">
                <a:avLst/>
              </a:prstGeom>
              <a:ln w="15875">
                <a:solidFill>
                  <a:srgbClr val="66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85" name="TextBox 25599"/>
              <p:cNvSpPr txBox="1">
                <a:spLocks noChangeArrowheads="1"/>
              </p:cNvSpPr>
              <p:nvPr/>
            </p:nvSpPr>
            <p:spPr bwMode="auto">
              <a:xfrm>
                <a:off x="1066800" y="3234682"/>
                <a:ext cx="1066800" cy="23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Previous  7 days</a:t>
                </a:r>
              </a:p>
            </p:txBody>
          </p:sp>
          <p:cxnSp>
            <p:nvCxnSpPr>
              <p:cNvPr id="62" name="Straight Arrow Connector 61"/>
              <p:cNvCxnSpPr/>
              <p:nvPr/>
            </p:nvCxnSpPr>
            <p:spPr bwMode="auto">
              <a:xfrm flipV="1">
                <a:off x="2143125" y="2549153"/>
                <a:ext cx="457200" cy="38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87" name="TextBox 35"/>
              <p:cNvSpPr txBox="1">
                <a:spLocks noChangeArrowheads="1"/>
              </p:cNvSpPr>
              <p:nvPr/>
            </p:nvSpPr>
            <p:spPr bwMode="auto">
              <a:xfrm>
                <a:off x="2447925" y="2348335"/>
                <a:ext cx="144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70C0"/>
                    </a:solidFill>
                  </a:rPr>
                  <a:t>Forecast start day</a:t>
                </a:r>
              </a:p>
            </p:txBody>
          </p:sp>
          <p:sp>
            <p:nvSpPr>
              <p:cNvPr id="15388" name="TextBox 37"/>
              <p:cNvSpPr txBox="1">
                <a:spLocks noChangeArrowheads="1"/>
              </p:cNvSpPr>
              <p:nvPr/>
            </p:nvSpPr>
            <p:spPr bwMode="auto">
              <a:xfrm>
                <a:off x="2371725" y="2777757"/>
                <a:ext cx="457200" cy="23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Day 1</a:t>
                </a:r>
              </a:p>
            </p:txBody>
          </p:sp>
          <p:cxnSp>
            <p:nvCxnSpPr>
              <p:cNvPr id="67" name="Straight Arrow Connector 66"/>
              <p:cNvCxnSpPr/>
              <p:nvPr/>
            </p:nvCxnSpPr>
            <p:spPr bwMode="auto">
              <a:xfrm flipV="1">
                <a:off x="2309813" y="2955690"/>
                <a:ext cx="138112" cy="319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90" name="TextBox 42"/>
              <p:cNvSpPr txBox="1">
                <a:spLocks noChangeArrowheads="1"/>
              </p:cNvSpPr>
              <p:nvPr/>
            </p:nvSpPr>
            <p:spPr bwMode="auto">
              <a:xfrm>
                <a:off x="2905125" y="2703834"/>
                <a:ext cx="533400" cy="23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Day 2</a:t>
                </a:r>
              </a:p>
            </p:txBody>
          </p:sp>
          <p:cxnSp>
            <p:nvCxnSpPr>
              <p:cNvPr id="69" name="Straight Arrow Connector 68"/>
              <p:cNvCxnSpPr/>
              <p:nvPr/>
            </p:nvCxnSpPr>
            <p:spPr bwMode="auto">
              <a:xfrm flipV="1">
                <a:off x="2447925" y="2892169"/>
                <a:ext cx="600075" cy="38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92" name="TextBox 45"/>
              <p:cNvSpPr txBox="1">
                <a:spLocks noChangeArrowheads="1"/>
              </p:cNvSpPr>
              <p:nvPr/>
            </p:nvSpPr>
            <p:spPr bwMode="auto">
              <a:xfrm>
                <a:off x="3190875" y="3082648"/>
                <a:ext cx="695325" cy="4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Days 6-10</a:t>
                </a:r>
              </a:p>
              <a:p>
                <a:pPr eaLnBrk="1" hangingPunct="1">
                  <a:spcBef>
                    <a:spcPct val="0"/>
                  </a:spcBef>
                  <a:buFontTx/>
                  <a:buNone/>
                </a:pPr>
                <a:r>
                  <a:rPr lang="en-US" altLang="en-US" sz="1100">
                    <a:solidFill>
                      <a:srgbClr val="FF0000"/>
                    </a:solidFill>
                  </a:rPr>
                  <a:t>Week 1P</a:t>
                </a:r>
              </a:p>
            </p:txBody>
          </p:sp>
          <p:cxnSp>
            <p:nvCxnSpPr>
              <p:cNvPr id="71" name="Straight Arrow Connector 70"/>
              <p:cNvCxnSpPr/>
              <p:nvPr/>
            </p:nvCxnSpPr>
            <p:spPr bwMode="auto">
              <a:xfrm flipH="1">
                <a:off x="3552825" y="3589316"/>
                <a:ext cx="1181100" cy="0"/>
              </a:xfrm>
              <a:prstGeom prst="straightConnector1">
                <a:avLst/>
              </a:prstGeom>
              <a:ln w="15875">
                <a:solidFill>
                  <a:srgbClr val="66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a:off x="4724399" y="3312998"/>
                <a:ext cx="0" cy="304902"/>
              </a:xfrm>
              <a:prstGeom prst="line">
                <a:avLst/>
              </a:prstGeom>
            </p:spPr>
            <p:style>
              <a:lnRef idx="1">
                <a:schemeClr val="accent1"/>
              </a:lnRef>
              <a:fillRef idx="0">
                <a:schemeClr val="accent1"/>
              </a:fillRef>
              <a:effectRef idx="0">
                <a:schemeClr val="accent1"/>
              </a:effectRef>
              <a:fontRef idx="minor">
                <a:schemeClr val="tx1"/>
              </a:fontRef>
            </p:style>
          </p:cxnSp>
          <p:sp>
            <p:nvSpPr>
              <p:cNvPr id="15395" name="TextBox 51"/>
              <p:cNvSpPr txBox="1">
                <a:spLocks noChangeArrowheads="1"/>
              </p:cNvSpPr>
              <p:nvPr/>
            </p:nvSpPr>
            <p:spPr bwMode="auto">
              <a:xfrm>
                <a:off x="3895725" y="3617683"/>
                <a:ext cx="695325" cy="4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Days  8-14</a:t>
                </a:r>
              </a:p>
              <a:p>
                <a:pPr eaLnBrk="1" hangingPunct="1">
                  <a:spcBef>
                    <a:spcPct val="0"/>
                  </a:spcBef>
                  <a:buFontTx/>
                  <a:buNone/>
                </a:pPr>
                <a:r>
                  <a:rPr lang="en-US" altLang="en-US" sz="1100">
                    <a:solidFill>
                      <a:srgbClr val="FF0000"/>
                    </a:solidFill>
                  </a:rPr>
                  <a:t>Week 2</a:t>
                </a:r>
              </a:p>
            </p:txBody>
          </p:sp>
          <p:cxnSp>
            <p:nvCxnSpPr>
              <p:cNvPr id="74" name="Straight Arrow Connector 73"/>
              <p:cNvCxnSpPr/>
              <p:nvPr/>
            </p:nvCxnSpPr>
            <p:spPr bwMode="auto">
              <a:xfrm flipH="1">
                <a:off x="4886324" y="3484506"/>
                <a:ext cx="1181100" cy="0"/>
              </a:xfrm>
              <a:prstGeom prst="straightConnector1">
                <a:avLst/>
              </a:prstGeom>
              <a:ln w="15875">
                <a:solidFill>
                  <a:srgbClr val="66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a:off x="4886324" y="3332055"/>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a:off x="6057899" y="3314586"/>
                <a:ext cx="0" cy="304902"/>
              </a:xfrm>
              <a:prstGeom prst="line">
                <a:avLst/>
              </a:prstGeom>
            </p:spPr>
            <p:style>
              <a:lnRef idx="1">
                <a:schemeClr val="accent1"/>
              </a:lnRef>
              <a:fillRef idx="0">
                <a:schemeClr val="accent1"/>
              </a:fillRef>
              <a:effectRef idx="0">
                <a:schemeClr val="accent1"/>
              </a:effectRef>
              <a:fontRef idx="minor">
                <a:schemeClr val="tx1"/>
              </a:fontRef>
            </p:style>
          </p:cxnSp>
          <p:sp>
            <p:nvSpPr>
              <p:cNvPr id="15399" name="TextBox 55"/>
              <p:cNvSpPr txBox="1">
                <a:spLocks noChangeArrowheads="1"/>
              </p:cNvSpPr>
              <p:nvPr/>
            </p:nvSpPr>
            <p:spPr bwMode="auto">
              <a:xfrm>
                <a:off x="5129212" y="3089994"/>
                <a:ext cx="823913" cy="4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Days  15-21</a:t>
                </a:r>
              </a:p>
              <a:p>
                <a:pPr eaLnBrk="1" hangingPunct="1">
                  <a:spcBef>
                    <a:spcPct val="0"/>
                  </a:spcBef>
                  <a:buFontTx/>
                  <a:buNone/>
                </a:pPr>
                <a:r>
                  <a:rPr lang="en-US" altLang="en-US" sz="1100" b="1">
                    <a:solidFill>
                      <a:srgbClr val="FF0000"/>
                    </a:solidFill>
                  </a:rPr>
                  <a:t>Week 3</a:t>
                </a:r>
              </a:p>
            </p:txBody>
          </p:sp>
          <p:cxnSp>
            <p:nvCxnSpPr>
              <p:cNvPr id="78" name="Straight Arrow Connector 77"/>
              <p:cNvCxnSpPr/>
              <p:nvPr/>
            </p:nvCxnSpPr>
            <p:spPr bwMode="auto">
              <a:xfrm flipH="1">
                <a:off x="6181724" y="3484506"/>
                <a:ext cx="1181100" cy="0"/>
              </a:xfrm>
              <a:prstGeom prst="straightConnector1">
                <a:avLst/>
              </a:prstGeom>
              <a:ln w="15875">
                <a:solidFill>
                  <a:srgbClr val="66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401" name="TextBox 57"/>
              <p:cNvSpPr txBox="1">
                <a:spLocks noChangeArrowheads="1"/>
              </p:cNvSpPr>
              <p:nvPr/>
            </p:nvSpPr>
            <p:spPr bwMode="auto">
              <a:xfrm>
                <a:off x="6360318" y="3470764"/>
                <a:ext cx="823913" cy="4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Days  22-28</a:t>
                </a:r>
              </a:p>
              <a:p>
                <a:pPr eaLnBrk="1" hangingPunct="1">
                  <a:spcBef>
                    <a:spcPct val="0"/>
                  </a:spcBef>
                  <a:buFontTx/>
                  <a:buNone/>
                </a:pPr>
                <a:r>
                  <a:rPr lang="en-US" altLang="en-US" sz="1100" b="1">
                    <a:solidFill>
                      <a:srgbClr val="FF0000"/>
                    </a:solidFill>
                  </a:rPr>
                  <a:t>Week 4</a:t>
                </a:r>
              </a:p>
            </p:txBody>
          </p:sp>
          <p:cxnSp>
            <p:nvCxnSpPr>
              <p:cNvPr id="80" name="Straight Connector 79"/>
              <p:cNvCxnSpPr/>
              <p:nvPr/>
            </p:nvCxnSpPr>
            <p:spPr bwMode="auto">
              <a:xfrm>
                <a:off x="6219824" y="3351111"/>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7343774" y="3314586"/>
                <a:ext cx="0" cy="304902"/>
              </a:xfrm>
              <a:prstGeom prst="line">
                <a:avLst/>
              </a:prstGeom>
            </p:spPr>
            <p:style>
              <a:lnRef idx="1">
                <a:schemeClr val="accent1"/>
              </a:lnRef>
              <a:fillRef idx="0">
                <a:schemeClr val="accent1"/>
              </a:fillRef>
              <a:effectRef idx="0">
                <a:schemeClr val="accent1"/>
              </a:effectRef>
              <a:fontRef idx="minor">
                <a:schemeClr val="tx1"/>
              </a:fontRef>
            </p:style>
          </p:cxnSp>
          <p:sp>
            <p:nvSpPr>
              <p:cNvPr id="15404" name="TextBox 60"/>
              <p:cNvSpPr txBox="1">
                <a:spLocks noChangeArrowheads="1"/>
              </p:cNvSpPr>
              <p:nvPr/>
            </p:nvSpPr>
            <p:spPr bwMode="auto">
              <a:xfrm>
                <a:off x="2828925" y="3008450"/>
                <a:ext cx="533400" cy="23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Day 5</a:t>
                </a:r>
              </a:p>
            </p:txBody>
          </p:sp>
          <p:cxnSp>
            <p:nvCxnSpPr>
              <p:cNvPr id="83" name="Straight Arrow Connector 82"/>
              <p:cNvCxnSpPr/>
              <p:nvPr/>
            </p:nvCxnSpPr>
            <p:spPr bwMode="auto">
              <a:xfrm flipV="1">
                <a:off x="2905125" y="3165311"/>
                <a:ext cx="19050" cy="166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auto">
              <a:xfrm>
                <a:off x="2752725" y="3312998"/>
                <a:ext cx="0" cy="304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flipV="1">
                <a:off x="8305799" y="3478154"/>
                <a:ext cx="347663" cy="6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bwMode="auto">
              <a:xfrm>
                <a:off x="4957762" y="3768763"/>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flipH="1">
                <a:off x="1979613" y="3235184"/>
                <a:ext cx="1587" cy="49864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410" name="TextBox 35"/>
              <p:cNvSpPr txBox="1">
                <a:spLocks noChangeArrowheads="1"/>
              </p:cNvSpPr>
              <p:nvPr/>
            </p:nvSpPr>
            <p:spPr bwMode="auto">
              <a:xfrm>
                <a:off x="990600" y="2703834"/>
                <a:ext cx="114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70C0"/>
                    </a:solidFill>
                  </a:rPr>
                  <a:t>Previous day</a:t>
                </a:r>
              </a:p>
            </p:txBody>
          </p:sp>
          <p:cxnSp>
            <p:nvCxnSpPr>
              <p:cNvPr id="89" name="Straight Arrow Connector 88"/>
              <p:cNvCxnSpPr/>
              <p:nvPr/>
            </p:nvCxnSpPr>
            <p:spPr bwMode="auto">
              <a:xfrm flipH="1" flipV="1">
                <a:off x="1828800" y="2931870"/>
                <a:ext cx="150813" cy="303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2143125" y="2828925"/>
              <a:ext cx="4324350" cy="611241"/>
            </a:xfrm>
            <a:custGeom>
              <a:avLst/>
              <a:gdLst>
                <a:gd name="connsiteX0" fmla="*/ 0 w 4324350"/>
                <a:gd name="connsiteY0" fmla="*/ 333375 h 610822"/>
                <a:gd name="connsiteX1" fmla="*/ 200025 w 4324350"/>
                <a:gd name="connsiteY1" fmla="*/ 190500 h 610822"/>
                <a:gd name="connsiteX2" fmla="*/ 247650 w 4324350"/>
                <a:gd name="connsiteY2" fmla="*/ 180975 h 610822"/>
                <a:gd name="connsiteX3" fmla="*/ 381000 w 4324350"/>
                <a:gd name="connsiteY3" fmla="*/ 123825 h 610822"/>
                <a:gd name="connsiteX4" fmla="*/ 457200 w 4324350"/>
                <a:gd name="connsiteY4" fmla="*/ 104775 h 610822"/>
                <a:gd name="connsiteX5" fmla="*/ 581025 w 4324350"/>
                <a:gd name="connsiteY5" fmla="*/ 76200 h 610822"/>
                <a:gd name="connsiteX6" fmla="*/ 714375 w 4324350"/>
                <a:gd name="connsiteY6" fmla="*/ 38100 h 610822"/>
                <a:gd name="connsiteX7" fmla="*/ 933450 w 4324350"/>
                <a:gd name="connsiteY7" fmla="*/ 19050 h 610822"/>
                <a:gd name="connsiteX8" fmla="*/ 1038225 w 4324350"/>
                <a:gd name="connsiteY8" fmla="*/ 0 h 610822"/>
                <a:gd name="connsiteX9" fmla="*/ 1828800 w 4324350"/>
                <a:gd name="connsiteY9" fmla="*/ 9525 h 610822"/>
                <a:gd name="connsiteX10" fmla="*/ 2038350 w 4324350"/>
                <a:gd name="connsiteY10" fmla="*/ 28575 h 610822"/>
                <a:gd name="connsiteX11" fmla="*/ 2190750 w 4324350"/>
                <a:gd name="connsiteY11" fmla="*/ 47625 h 610822"/>
                <a:gd name="connsiteX12" fmla="*/ 2266950 w 4324350"/>
                <a:gd name="connsiteY12" fmla="*/ 66675 h 610822"/>
                <a:gd name="connsiteX13" fmla="*/ 2314575 w 4324350"/>
                <a:gd name="connsiteY13" fmla="*/ 85725 h 610822"/>
                <a:gd name="connsiteX14" fmla="*/ 2466975 w 4324350"/>
                <a:gd name="connsiteY14" fmla="*/ 114300 h 610822"/>
                <a:gd name="connsiteX15" fmla="*/ 2609850 w 4324350"/>
                <a:gd name="connsiteY15" fmla="*/ 161925 h 610822"/>
                <a:gd name="connsiteX16" fmla="*/ 2667000 w 4324350"/>
                <a:gd name="connsiteY16" fmla="*/ 171450 h 610822"/>
                <a:gd name="connsiteX17" fmla="*/ 2809875 w 4324350"/>
                <a:gd name="connsiteY17" fmla="*/ 209550 h 610822"/>
                <a:gd name="connsiteX18" fmla="*/ 2867025 w 4324350"/>
                <a:gd name="connsiteY18" fmla="*/ 228600 h 610822"/>
                <a:gd name="connsiteX19" fmla="*/ 2943225 w 4324350"/>
                <a:gd name="connsiteY19" fmla="*/ 257175 h 610822"/>
                <a:gd name="connsiteX20" fmla="*/ 3009900 w 4324350"/>
                <a:gd name="connsiteY20" fmla="*/ 276225 h 610822"/>
                <a:gd name="connsiteX21" fmla="*/ 3038475 w 4324350"/>
                <a:gd name="connsiteY21" fmla="*/ 285750 h 610822"/>
                <a:gd name="connsiteX22" fmla="*/ 3067050 w 4324350"/>
                <a:gd name="connsiteY22" fmla="*/ 304800 h 610822"/>
                <a:gd name="connsiteX23" fmla="*/ 3181350 w 4324350"/>
                <a:gd name="connsiteY23" fmla="*/ 342900 h 610822"/>
                <a:gd name="connsiteX24" fmla="*/ 3324225 w 4324350"/>
                <a:gd name="connsiteY24" fmla="*/ 400050 h 610822"/>
                <a:gd name="connsiteX25" fmla="*/ 3400425 w 4324350"/>
                <a:gd name="connsiteY25" fmla="*/ 438150 h 610822"/>
                <a:gd name="connsiteX26" fmla="*/ 3476625 w 4324350"/>
                <a:gd name="connsiteY26" fmla="*/ 476250 h 610822"/>
                <a:gd name="connsiteX27" fmla="*/ 3638550 w 4324350"/>
                <a:gd name="connsiteY27" fmla="*/ 523875 h 610822"/>
                <a:gd name="connsiteX28" fmla="*/ 3695700 w 4324350"/>
                <a:gd name="connsiteY28" fmla="*/ 542925 h 610822"/>
                <a:gd name="connsiteX29" fmla="*/ 3771900 w 4324350"/>
                <a:gd name="connsiteY29" fmla="*/ 561975 h 610822"/>
                <a:gd name="connsiteX30" fmla="*/ 3810000 w 4324350"/>
                <a:gd name="connsiteY30" fmla="*/ 571500 h 610822"/>
                <a:gd name="connsiteX31" fmla="*/ 3867150 w 4324350"/>
                <a:gd name="connsiteY31" fmla="*/ 590550 h 610822"/>
                <a:gd name="connsiteX32" fmla="*/ 3952875 w 4324350"/>
                <a:gd name="connsiteY32" fmla="*/ 609600 h 610822"/>
                <a:gd name="connsiteX33" fmla="*/ 4324350 w 4324350"/>
                <a:gd name="connsiteY33" fmla="*/ 609600 h 61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24350" h="610822">
                  <a:moveTo>
                    <a:pt x="0" y="333375"/>
                  </a:moveTo>
                  <a:cubicBezTo>
                    <a:pt x="71953" y="273414"/>
                    <a:pt x="103844" y="243400"/>
                    <a:pt x="200025" y="190500"/>
                  </a:cubicBezTo>
                  <a:cubicBezTo>
                    <a:pt x="214210" y="182698"/>
                    <a:pt x="231775" y="184150"/>
                    <a:pt x="247650" y="180975"/>
                  </a:cubicBezTo>
                  <a:cubicBezTo>
                    <a:pt x="292100" y="161925"/>
                    <a:pt x="333579" y="133309"/>
                    <a:pt x="381000" y="123825"/>
                  </a:cubicBezTo>
                  <a:cubicBezTo>
                    <a:pt x="556538" y="88717"/>
                    <a:pt x="340044" y="134064"/>
                    <a:pt x="457200" y="104775"/>
                  </a:cubicBezTo>
                  <a:cubicBezTo>
                    <a:pt x="461734" y="103641"/>
                    <a:pt x="556551" y="83542"/>
                    <a:pt x="581025" y="76200"/>
                  </a:cubicBezTo>
                  <a:cubicBezTo>
                    <a:pt x="653651" y="54412"/>
                    <a:pt x="630901" y="54795"/>
                    <a:pt x="714375" y="38100"/>
                  </a:cubicBezTo>
                  <a:cubicBezTo>
                    <a:pt x="782788" y="24417"/>
                    <a:pt x="868939" y="23082"/>
                    <a:pt x="933450" y="19050"/>
                  </a:cubicBezTo>
                  <a:cubicBezTo>
                    <a:pt x="948935" y="15953"/>
                    <a:pt x="1026038" y="0"/>
                    <a:pt x="1038225" y="0"/>
                  </a:cubicBezTo>
                  <a:cubicBezTo>
                    <a:pt x="1301769" y="0"/>
                    <a:pt x="1565275" y="6350"/>
                    <a:pt x="1828800" y="9525"/>
                  </a:cubicBezTo>
                  <a:cubicBezTo>
                    <a:pt x="1909329" y="15720"/>
                    <a:pt x="1961460" y="18323"/>
                    <a:pt x="2038350" y="28575"/>
                  </a:cubicBezTo>
                  <a:cubicBezTo>
                    <a:pt x="2215598" y="52208"/>
                    <a:pt x="1929859" y="21536"/>
                    <a:pt x="2190750" y="47625"/>
                  </a:cubicBezTo>
                  <a:cubicBezTo>
                    <a:pt x="2216150" y="53975"/>
                    <a:pt x="2242641" y="56951"/>
                    <a:pt x="2266950" y="66675"/>
                  </a:cubicBezTo>
                  <a:cubicBezTo>
                    <a:pt x="2282825" y="73025"/>
                    <a:pt x="2298054" y="81320"/>
                    <a:pt x="2314575" y="85725"/>
                  </a:cubicBezTo>
                  <a:cubicBezTo>
                    <a:pt x="2483415" y="130749"/>
                    <a:pt x="2345289" y="86219"/>
                    <a:pt x="2466975" y="114300"/>
                  </a:cubicBezTo>
                  <a:cubicBezTo>
                    <a:pt x="2602450" y="145563"/>
                    <a:pt x="2461875" y="119647"/>
                    <a:pt x="2609850" y="161925"/>
                  </a:cubicBezTo>
                  <a:cubicBezTo>
                    <a:pt x="2628420" y="167231"/>
                    <a:pt x="2648212" y="166977"/>
                    <a:pt x="2667000" y="171450"/>
                  </a:cubicBezTo>
                  <a:cubicBezTo>
                    <a:pt x="2714949" y="182866"/>
                    <a:pt x="2763115" y="193963"/>
                    <a:pt x="2809875" y="209550"/>
                  </a:cubicBezTo>
                  <a:cubicBezTo>
                    <a:pt x="2828925" y="215900"/>
                    <a:pt x="2848154" y="221738"/>
                    <a:pt x="2867025" y="228600"/>
                  </a:cubicBezTo>
                  <a:cubicBezTo>
                    <a:pt x="2916555" y="246611"/>
                    <a:pt x="2902785" y="245043"/>
                    <a:pt x="2943225" y="257175"/>
                  </a:cubicBezTo>
                  <a:cubicBezTo>
                    <a:pt x="2965365" y="263817"/>
                    <a:pt x="2987760" y="269583"/>
                    <a:pt x="3009900" y="276225"/>
                  </a:cubicBezTo>
                  <a:cubicBezTo>
                    <a:pt x="3019517" y="279110"/>
                    <a:pt x="3029495" y="281260"/>
                    <a:pt x="3038475" y="285750"/>
                  </a:cubicBezTo>
                  <a:cubicBezTo>
                    <a:pt x="3048714" y="290870"/>
                    <a:pt x="3056421" y="300548"/>
                    <a:pt x="3067050" y="304800"/>
                  </a:cubicBezTo>
                  <a:cubicBezTo>
                    <a:pt x="3104338" y="319715"/>
                    <a:pt x="3143250" y="330200"/>
                    <a:pt x="3181350" y="342900"/>
                  </a:cubicBezTo>
                  <a:cubicBezTo>
                    <a:pt x="3226538" y="357963"/>
                    <a:pt x="3293333" y="379455"/>
                    <a:pt x="3324225" y="400050"/>
                  </a:cubicBezTo>
                  <a:cubicBezTo>
                    <a:pt x="3378727" y="436385"/>
                    <a:pt x="3324695" y="403198"/>
                    <a:pt x="3400425" y="438150"/>
                  </a:cubicBezTo>
                  <a:cubicBezTo>
                    <a:pt x="3426209" y="450050"/>
                    <a:pt x="3449684" y="467270"/>
                    <a:pt x="3476625" y="476250"/>
                  </a:cubicBezTo>
                  <a:cubicBezTo>
                    <a:pt x="3605681" y="519269"/>
                    <a:pt x="3446685" y="467444"/>
                    <a:pt x="3638550" y="523875"/>
                  </a:cubicBezTo>
                  <a:cubicBezTo>
                    <a:pt x="3657815" y="529541"/>
                    <a:pt x="3676392" y="537408"/>
                    <a:pt x="3695700" y="542925"/>
                  </a:cubicBezTo>
                  <a:cubicBezTo>
                    <a:pt x="3720874" y="550118"/>
                    <a:pt x="3746500" y="555625"/>
                    <a:pt x="3771900" y="561975"/>
                  </a:cubicBezTo>
                  <a:cubicBezTo>
                    <a:pt x="3784600" y="565150"/>
                    <a:pt x="3797581" y="567360"/>
                    <a:pt x="3810000" y="571500"/>
                  </a:cubicBezTo>
                  <a:lnTo>
                    <a:pt x="3867150" y="590550"/>
                  </a:lnTo>
                  <a:cubicBezTo>
                    <a:pt x="3897862" y="600787"/>
                    <a:pt x="3916953" y="608802"/>
                    <a:pt x="3952875" y="609600"/>
                  </a:cubicBezTo>
                  <a:cubicBezTo>
                    <a:pt x="4076669" y="612351"/>
                    <a:pt x="4200525" y="609600"/>
                    <a:pt x="4324350" y="609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2133600" y="4713451"/>
              <a:ext cx="4229100" cy="411197"/>
            </a:xfrm>
            <a:custGeom>
              <a:avLst/>
              <a:gdLst>
                <a:gd name="connsiteX0" fmla="*/ 0 w 4372527"/>
                <a:gd name="connsiteY0" fmla="*/ 174393 h 603216"/>
                <a:gd name="connsiteX1" fmla="*/ 47625 w 4372527"/>
                <a:gd name="connsiteY1" fmla="*/ 202968 h 603216"/>
                <a:gd name="connsiteX2" fmla="*/ 133350 w 4372527"/>
                <a:gd name="connsiteY2" fmla="*/ 260118 h 603216"/>
                <a:gd name="connsiteX3" fmla="*/ 161925 w 4372527"/>
                <a:gd name="connsiteY3" fmla="*/ 269643 h 603216"/>
                <a:gd name="connsiteX4" fmla="*/ 238125 w 4372527"/>
                <a:gd name="connsiteY4" fmla="*/ 307743 h 603216"/>
                <a:gd name="connsiteX5" fmla="*/ 266700 w 4372527"/>
                <a:gd name="connsiteY5" fmla="*/ 317268 h 603216"/>
                <a:gd name="connsiteX6" fmla="*/ 381000 w 4372527"/>
                <a:gd name="connsiteY6" fmla="*/ 364893 h 603216"/>
                <a:gd name="connsiteX7" fmla="*/ 466725 w 4372527"/>
                <a:gd name="connsiteY7" fmla="*/ 374418 h 603216"/>
                <a:gd name="connsiteX8" fmla="*/ 542925 w 4372527"/>
                <a:gd name="connsiteY8" fmla="*/ 393468 h 603216"/>
                <a:gd name="connsiteX9" fmla="*/ 609600 w 4372527"/>
                <a:gd name="connsiteY9" fmla="*/ 412518 h 603216"/>
                <a:gd name="connsiteX10" fmla="*/ 752475 w 4372527"/>
                <a:gd name="connsiteY10" fmla="*/ 441093 h 603216"/>
                <a:gd name="connsiteX11" fmla="*/ 819150 w 4372527"/>
                <a:gd name="connsiteY11" fmla="*/ 460143 h 603216"/>
                <a:gd name="connsiteX12" fmla="*/ 904875 w 4372527"/>
                <a:gd name="connsiteY12" fmla="*/ 488718 h 603216"/>
                <a:gd name="connsiteX13" fmla="*/ 933450 w 4372527"/>
                <a:gd name="connsiteY13" fmla="*/ 498243 h 603216"/>
                <a:gd name="connsiteX14" fmla="*/ 971550 w 4372527"/>
                <a:gd name="connsiteY14" fmla="*/ 507768 h 603216"/>
                <a:gd name="connsiteX15" fmla="*/ 1028700 w 4372527"/>
                <a:gd name="connsiteY15" fmla="*/ 526818 h 603216"/>
                <a:gd name="connsiteX16" fmla="*/ 1104900 w 4372527"/>
                <a:gd name="connsiteY16" fmla="*/ 536343 h 603216"/>
                <a:gd name="connsiteX17" fmla="*/ 1314450 w 4372527"/>
                <a:gd name="connsiteY17" fmla="*/ 555393 h 603216"/>
                <a:gd name="connsiteX18" fmla="*/ 1390650 w 4372527"/>
                <a:gd name="connsiteY18" fmla="*/ 564918 h 603216"/>
                <a:gd name="connsiteX19" fmla="*/ 2333625 w 4372527"/>
                <a:gd name="connsiteY19" fmla="*/ 583968 h 603216"/>
                <a:gd name="connsiteX20" fmla="*/ 2543175 w 4372527"/>
                <a:gd name="connsiteY20" fmla="*/ 603018 h 603216"/>
                <a:gd name="connsiteX21" fmla="*/ 2733675 w 4372527"/>
                <a:gd name="connsiteY21" fmla="*/ 593493 h 603216"/>
                <a:gd name="connsiteX22" fmla="*/ 2981325 w 4372527"/>
                <a:gd name="connsiteY22" fmla="*/ 574443 h 603216"/>
                <a:gd name="connsiteX23" fmla="*/ 3181350 w 4372527"/>
                <a:gd name="connsiteY23" fmla="*/ 545868 h 603216"/>
                <a:gd name="connsiteX24" fmla="*/ 3248025 w 4372527"/>
                <a:gd name="connsiteY24" fmla="*/ 536343 h 603216"/>
                <a:gd name="connsiteX25" fmla="*/ 3400425 w 4372527"/>
                <a:gd name="connsiteY25" fmla="*/ 526818 h 603216"/>
                <a:gd name="connsiteX26" fmla="*/ 3457575 w 4372527"/>
                <a:gd name="connsiteY26" fmla="*/ 507768 h 603216"/>
                <a:gd name="connsiteX27" fmla="*/ 3486150 w 4372527"/>
                <a:gd name="connsiteY27" fmla="*/ 488718 h 603216"/>
                <a:gd name="connsiteX28" fmla="*/ 3562350 w 4372527"/>
                <a:gd name="connsiteY28" fmla="*/ 460143 h 603216"/>
                <a:gd name="connsiteX29" fmla="*/ 3638550 w 4372527"/>
                <a:gd name="connsiteY29" fmla="*/ 441093 h 603216"/>
                <a:gd name="connsiteX30" fmla="*/ 3667125 w 4372527"/>
                <a:gd name="connsiteY30" fmla="*/ 431568 h 603216"/>
                <a:gd name="connsiteX31" fmla="*/ 3886200 w 4372527"/>
                <a:gd name="connsiteY31" fmla="*/ 364893 h 603216"/>
                <a:gd name="connsiteX32" fmla="*/ 4000500 w 4372527"/>
                <a:gd name="connsiteY32" fmla="*/ 288693 h 603216"/>
                <a:gd name="connsiteX33" fmla="*/ 4105275 w 4372527"/>
                <a:gd name="connsiteY33" fmla="*/ 222018 h 603216"/>
                <a:gd name="connsiteX34" fmla="*/ 4238625 w 4372527"/>
                <a:gd name="connsiteY34" fmla="*/ 117243 h 603216"/>
                <a:gd name="connsiteX35" fmla="*/ 4267200 w 4372527"/>
                <a:gd name="connsiteY35" fmla="*/ 98193 h 603216"/>
                <a:gd name="connsiteX36" fmla="*/ 4333875 w 4372527"/>
                <a:gd name="connsiteY36" fmla="*/ 31518 h 603216"/>
                <a:gd name="connsiteX37" fmla="*/ 4371975 w 4372527"/>
                <a:gd name="connsiteY37" fmla="*/ 2943 h 603216"/>
                <a:gd name="connsiteX38" fmla="*/ 4343400 w 4372527"/>
                <a:gd name="connsiteY38" fmla="*/ 12468 h 603216"/>
                <a:gd name="connsiteX39" fmla="*/ 4333875 w 4372527"/>
                <a:gd name="connsiteY39" fmla="*/ 21993 h 60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72527" h="603216">
                  <a:moveTo>
                    <a:pt x="0" y="174393"/>
                  </a:moveTo>
                  <a:cubicBezTo>
                    <a:pt x="15875" y="183918"/>
                    <a:pt x="32052" y="192957"/>
                    <a:pt x="47625" y="202968"/>
                  </a:cubicBezTo>
                  <a:cubicBezTo>
                    <a:pt x="76513" y="221539"/>
                    <a:pt x="103685" y="242814"/>
                    <a:pt x="133350" y="260118"/>
                  </a:cubicBezTo>
                  <a:cubicBezTo>
                    <a:pt x="142023" y="265177"/>
                    <a:pt x="152785" y="265488"/>
                    <a:pt x="161925" y="269643"/>
                  </a:cubicBezTo>
                  <a:cubicBezTo>
                    <a:pt x="187778" y="281394"/>
                    <a:pt x="211184" y="298763"/>
                    <a:pt x="238125" y="307743"/>
                  </a:cubicBezTo>
                  <a:cubicBezTo>
                    <a:pt x="247650" y="310918"/>
                    <a:pt x="257378" y="313539"/>
                    <a:pt x="266700" y="317268"/>
                  </a:cubicBezTo>
                  <a:cubicBezTo>
                    <a:pt x="305023" y="332597"/>
                    <a:pt x="339977" y="360335"/>
                    <a:pt x="381000" y="364893"/>
                  </a:cubicBezTo>
                  <a:lnTo>
                    <a:pt x="466725" y="374418"/>
                  </a:lnTo>
                  <a:cubicBezTo>
                    <a:pt x="492125" y="380768"/>
                    <a:pt x="518087" y="385189"/>
                    <a:pt x="542925" y="393468"/>
                  </a:cubicBezTo>
                  <a:cubicBezTo>
                    <a:pt x="572125" y="403201"/>
                    <a:pt x="577137" y="405684"/>
                    <a:pt x="609600" y="412518"/>
                  </a:cubicBezTo>
                  <a:cubicBezTo>
                    <a:pt x="657126" y="422524"/>
                    <a:pt x="706399" y="425734"/>
                    <a:pt x="752475" y="441093"/>
                  </a:cubicBezTo>
                  <a:cubicBezTo>
                    <a:pt x="876026" y="482277"/>
                    <a:pt x="663669" y="412303"/>
                    <a:pt x="819150" y="460143"/>
                  </a:cubicBezTo>
                  <a:cubicBezTo>
                    <a:pt x="847939" y="469001"/>
                    <a:pt x="876300" y="479193"/>
                    <a:pt x="904875" y="488718"/>
                  </a:cubicBezTo>
                  <a:cubicBezTo>
                    <a:pt x="914400" y="491893"/>
                    <a:pt x="923710" y="495808"/>
                    <a:pt x="933450" y="498243"/>
                  </a:cubicBezTo>
                  <a:cubicBezTo>
                    <a:pt x="946150" y="501418"/>
                    <a:pt x="959011" y="504006"/>
                    <a:pt x="971550" y="507768"/>
                  </a:cubicBezTo>
                  <a:cubicBezTo>
                    <a:pt x="990784" y="513538"/>
                    <a:pt x="1009065" y="522611"/>
                    <a:pt x="1028700" y="526818"/>
                  </a:cubicBezTo>
                  <a:cubicBezTo>
                    <a:pt x="1053729" y="532181"/>
                    <a:pt x="1079478" y="533352"/>
                    <a:pt x="1104900" y="536343"/>
                  </a:cubicBezTo>
                  <a:cubicBezTo>
                    <a:pt x="1281324" y="557099"/>
                    <a:pt x="1090606" y="534075"/>
                    <a:pt x="1314450" y="555393"/>
                  </a:cubicBezTo>
                  <a:cubicBezTo>
                    <a:pt x="1339932" y="557820"/>
                    <a:pt x="1365062" y="564201"/>
                    <a:pt x="1390650" y="564918"/>
                  </a:cubicBezTo>
                  <a:lnTo>
                    <a:pt x="2333625" y="583968"/>
                  </a:lnTo>
                  <a:cubicBezTo>
                    <a:pt x="2403475" y="590318"/>
                    <a:pt x="2473057" y="601349"/>
                    <a:pt x="2543175" y="603018"/>
                  </a:cubicBezTo>
                  <a:cubicBezTo>
                    <a:pt x="2606736" y="604531"/>
                    <a:pt x="2670194" y="597020"/>
                    <a:pt x="2733675" y="593493"/>
                  </a:cubicBezTo>
                  <a:cubicBezTo>
                    <a:pt x="2808551" y="589333"/>
                    <a:pt x="2903992" y="584421"/>
                    <a:pt x="2981325" y="574443"/>
                  </a:cubicBezTo>
                  <a:cubicBezTo>
                    <a:pt x="3048123" y="565824"/>
                    <a:pt x="3114675" y="555393"/>
                    <a:pt x="3181350" y="545868"/>
                  </a:cubicBezTo>
                  <a:cubicBezTo>
                    <a:pt x="3203575" y="542693"/>
                    <a:pt x="3225618" y="537743"/>
                    <a:pt x="3248025" y="536343"/>
                  </a:cubicBezTo>
                  <a:lnTo>
                    <a:pt x="3400425" y="526818"/>
                  </a:lnTo>
                  <a:cubicBezTo>
                    <a:pt x="3419475" y="520468"/>
                    <a:pt x="3439225" y="515923"/>
                    <a:pt x="3457575" y="507768"/>
                  </a:cubicBezTo>
                  <a:cubicBezTo>
                    <a:pt x="3468036" y="503119"/>
                    <a:pt x="3475728" y="493455"/>
                    <a:pt x="3486150" y="488718"/>
                  </a:cubicBezTo>
                  <a:cubicBezTo>
                    <a:pt x="3510846" y="477493"/>
                    <a:pt x="3536458" y="468234"/>
                    <a:pt x="3562350" y="460143"/>
                  </a:cubicBezTo>
                  <a:cubicBezTo>
                    <a:pt x="3587340" y="452334"/>
                    <a:pt x="3613291" y="447982"/>
                    <a:pt x="3638550" y="441093"/>
                  </a:cubicBezTo>
                  <a:cubicBezTo>
                    <a:pt x="3648236" y="438451"/>
                    <a:pt x="3657529" y="434521"/>
                    <a:pt x="3667125" y="431568"/>
                  </a:cubicBezTo>
                  <a:cubicBezTo>
                    <a:pt x="3740082" y="409120"/>
                    <a:pt x="3817926" y="399030"/>
                    <a:pt x="3886200" y="364893"/>
                  </a:cubicBezTo>
                  <a:cubicBezTo>
                    <a:pt x="4011435" y="302276"/>
                    <a:pt x="3781602" y="420032"/>
                    <a:pt x="4000500" y="288693"/>
                  </a:cubicBezTo>
                  <a:cubicBezTo>
                    <a:pt x="4043313" y="263005"/>
                    <a:pt x="4062952" y="252249"/>
                    <a:pt x="4105275" y="222018"/>
                  </a:cubicBezTo>
                  <a:cubicBezTo>
                    <a:pt x="4238644" y="126754"/>
                    <a:pt x="4127928" y="203341"/>
                    <a:pt x="4238625" y="117243"/>
                  </a:cubicBezTo>
                  <a:cubicBezTo>
                    <a:pt x="4247661" y="110215"/>
                    <a:pt x="4258691" y="105851"/>
                    <a:pt x="4267200" y="98193"/>
                  </a:cubicBezTo>
                  <a:cubicBezTo>
                    <a:pt x="4290562" y="77167"/>
                    <a:pt x="4308730" y="50377"/>
                    <a:pt x="4333875" y="31518"/>
                  </a:cubicBezTo>
                  <a:cubicBezTo>
                    <a:pt x="4346575" y="21993"/>
                    <a:pt x="4364875" y="17142"/>
                    <a:pt x="4371975" y="2943"/>
                  </a:cubicBezTo>
                  <a:cubicBezTo>
                    <a:pt x="4376465" y="-6037"/>
                    <a:pt x="4352380" y="7978"/>
                    <a:pt x="4343400" y="12468"/>
                  </a:cubicBezTo>
                  <a:cubicBezTo>
                    <a:pt x="4339384" y="14476"/>
                    <a:pt x="4337050" y="18818"/>
                    <a:pt x="4333875" y="219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3" name="TextBox 18"/>
            <p:cNvSpPr txBox="1">
              <a:spLocks noChangeArrowheads="1"/>
            </p:cNvSpPr>
            <p:nvPr/>
          </p:nvSpPr>
          <p:spPr bwMode="auto">
            <a:xfrm>
              <a:off x="6467475" y="3276600"/>
              <a:ext cx="1381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Forecast</a:t>
              </a:r>
            </a:p>
          </p:txBody>
        </p:sp>
        <p:sp>
          <p:nvSpPr>
            <p:cNvPr id="15374" name="TextBox 59"/>
            <p:cNvSpPr txBox="1">
              <a:spLocks noChangeArrowheads="1"/>
            </p:cNvSpPr>
            <p:nvPr/>
          </p:nvSpPr>
          <p:spPr bwMode="auto">
            <a:xfrm>
              <a:off x="6467474" y="4568258"/>
              <a:ext cx="1381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Analysis</a:t>
              </a:r>
            </a:p>
          </p:txBody>
        </p:sp>
      </p:grpSp>
      <p:cxnSp>
        <p:nvCxnSpPr>
          <p:cNvPr id="21" name="Straight Connector 20"/>
          <p:cNvCxnSpPr>
            <a:endCxn id="9" idx="33"/>
          </p:cNvCxnSpPr>
          <p:nvPr/>
        </p:nvCxnSpPr>
        <p:spPr>
          <a:xfrm>
            <a:off x="6219825" y="3352800"/>
            <a:ext cx="247650" cy="857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9" idx="33"/>
          </p:cNvCxnSpPr>
          <p:nvPr/>
        </p:nvCxnSpPr>
        <p:spPr>
          <a:xfrm flipV="1">
            <a:off x="6219825" y="3438525"/>
            <a:ext cx="247650" cy="1079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36"/>
          </p:cNvCxnSpPr>
          <p:nvPr/>
        </p:nvCxnSpPr>
        <p:spPr>
          <a:xfrm flipV="1">
            <a:off x="6067425" y="4735513"/>
            <a:ext cx="258763" cy="174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0" idx="36"/>
          </p:cNvCxnSpPr>
          <p:nvPr/>
        </p:nvCxnSpPr>
        <p:spPr>
          <a:xfrm flipV="1">
            <a:off x="6219825" y="4735513"/>
            <a:ext cx="106363" cy="201612"/>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0DB1EB3-0453-4B70-90B4-2420944F3F08}" type="slidenum">
              <a:rPr lang="en-US" smtClean="0"/>
              <a:pPr>
                <a:defRPr/>
              </a:pPr>
              <a:t>17</a:t>
            </a:fld>
            <a:endParaRPr lang="en-US"/>
          </a:p>
        </p:txBody>
      </p:sp>
      <p:sp>
        <p:nvSpPr>
          <p:cNvPr id="3" name="Rectangle 2"/>
          <p:cNvSpPr/>
          <p:nvPr/>
        </p:nvSpPr>
        <p:spPr>
          <a:xfrm>
            <a:off x="1028700" y="838200"/>
            <a:ext cx="7086600" cy="4246563"/>
          </a:xfrm>
          <a:prstGeom prst="rect">
            <a:avLst/>
          </a:prstGeom>
        </p:spPr>
        <p:txBody>
          <a:bodyPr>
            <a:spAutoFit/>
          </a:bodyPr>
          <a:lstStyle/>
          <a:p>
            <a:pPr marL="285750" indent="-285750">
              <a:buFont typeface="Arial" panose="020B0604020202020204" pitchFamily="34" charset="0"/>
              <a:buChar char="•"/>
              <a:defRPr/>
            </a:pPr>
            <a:r>
              <a:rPr lang="en-US" u="sng" dirty="0">
                <a:solidFill>
                  <a:srgbClr val="0033CC"/>
                </a:solidFill>
              </a:rPr>
              <a:t>Traditional  method:  </a:t>
            </a:r>
            <a:r>
              <a:rPr lang="en-US" dirty="0"/>
              <a:t>The traditional anomaly correlation – where anomaly (be it for 1/2/5 day or for weeks 1p/2/3/4) is computed as departure  from </a:t>
            </a:r>
            <a:r>
              <a:rPr lang="en-US" b="1" u="sng" dirty="0"/>
              <a:t>‘Traditional’ </a:t>
            </a:r>
            <a:r>
              <a:rPr lang="en-US" dirty="0"/>
              <a:t>long term mean (here 1999-2010) </a:t>
            </a:r>
            <a:r>
              <a:rPr lang="en-US" dirty="0" err="1"/>
              <a:t>climo</a:t>
            </a:r>
            <a:r>
              <a:rPr lang="en-US" dirty="0"/>
              <a:t>. </a:t>
            </a:r>
          </a:p>
          <a:p>
            <a:pPr>
              <a:defRPr/>
            </a:pPr>
            <a:endParaRPr lang="en-US" dirty="0"/>
          </a:p>
          <a:p>
            <a:pPr marL="285750" indent="-285750">
              <a:buFont typeface="Arial" panose="020B0604020202020204" pitchFamily="34" charset="0"/>
              <a:buChar char="•"/>
              <a:defRPr/>
            </a:pPr>
            <a:r>
              <a:rPr lang="en-US" b="1" u="sng" dirty="0">
                <a:solidFill>
                  <a:srgbClr val="FF0000"/>
                </a:solidFill>
              </a:rPr>
              <a:t>-7dy Mean: </a:t>
            </a:r>
            <a:r>
              <a:rPr lang="en-US" dirty="0"/>
              <a:t>Anomaly correlation between the </a:t>
            </a:r>
            <a:r>
              <a:rPr lang="en-US" u="sng" dirty="0"/>
              <a:t>forecast</a:t>
            </a:r>
            <a:r>
              <a:rPr lang="en-US" dirty="0"/>
              <a:t> and </a:t>
            </a:r>
            <a:r>
              <a:rPr lang="en-US" u="sng" dirty="0"/>
              <a:t>verifying</a:t>
            </a:r>
            <a:r>
              <a:rPr lang="en-US" dirty="0"/>
              <a:t> analyses </a:t>
            </a:r>
            <a:r>
              <a:rPr lang="en-US" u="sng" dirty="0"/>
              <a:t>where anomalies are computed as departures from the previous ‘7 day means’</a:t>
            </a:r>
            <a:r>
              <a:rPr lang="en-US" dirty="0"/>
              <a:t> immediately preceding the forecast day.</a:t>
            </a:r>
          </a:p>
          <a:p>
            <a:pPr marL="285750" indent="-285750">
              <a:buFont typeface="Arial" panose="020B0604020202020204" pitchFamily="34" charset="0"/>
              <a:buChar char="•"/>
              <a:defRPr/>
            </a:pPr>
            <a:r>
              <a:rPr lang="en-US" b="1" u="sng" dirty="0">
                <a:solidFill>
                  <a:srgbClr val="009900"/>
                </a:solidFill>
              </a:rPr>
              <a:t>-7dy Mean – </a:t>
            </a:r>
            <a:r>
              <a:rPr lang="en-US" b="1" u="sng" dirty="0" err="1">
                <a:solidFill>
                  <a:srgbClr val="009900"/>
                </a:solidFill>
              </a:rPr>
              <a:t>Clim.Tendency</a:t>
            </a:r>
            <a:r>
              <a:rPr lang="en-US" b="1" u="sng" dirty="0">
                <a:solidFill>
                  <a:srgbClr val="009900"/>
                </a:solidFill>
              </a:rPr>
              <a:t>: </a:t>
            </a:r>
            <a:r>
              <a:rPr lang="en-US" dirty="0">
                <a:solidFill>
                  <a:srgbClr val="009900"/>
                </a:solidFill>
              </a:rPr>
              <a:t> Same as above, except that the </a:t>
            </a:r>
            <a:r>
              <a:rPr lang="en-US" u="sng" dirty="0">
                <a:solidFill>
                  <a:srgbClr val="009900"/>
                </a:solidFill>
              </a:rPr>
              <a:t>climatological tendency </a:t>
            </a:r>
            <a:r>
              <a:rPr lang="en-US" dirty="0">
                <a:solidFill>
                  <a:srgbClr val="009900"/>
                </a:solidFill>
              </a:rPr>
              <a:t>part (for </a:t>
            </a:r>
            <a:r>
              <a:rPr lang="en-US" dirty="0" err="1">
                <a:solidFill>
                  <a:srgbClr val="009900"/>
                </a:solidFill>
              </a:rPr>
              <a:t>eg</a:t>
            </a:r>
            <a:r>
              <a:rPr lang="en-US" dirty="0">
                <a:solidFill>
                  <a:srgbClr val="009900"/>
                </a:solidFill>
              </a:rPr>
              <a:t>. From prev. week to wk3/wk4) </a:t>
            </a:r>
            <a:r>
              <a:rPr lang="en-US" u="sng" dirty="0">
                <a:solidFill>
                  <a:srgbClr val="009900"/>
                </a:solidFill>
              </a:rPr>
              <a:t>is also subtracted </a:t>
            </a:r>
            <a:r>
              <a:rPr lang="en-US" dirty="0">
                <a:solidFill>
                  <a:srgbClr val="009900"/>
                </a:solidFill>
              </a:rPr>
              <a:t>before computing correlation.</a:t>
            </a:r>
          </a:p>
          <a:p>
            <a:pPr>
              <a:defRPr/>
            </a:pPr>
            <a:endParaRPr lang="en-US" dirty="0">
              <a:solidFill>
                <a:srgbClr val="009900"/>
              </a:solidFill>
            </a:endParaRPr>
          </a:p>
          <a:p>
            <a:pPr marL="285750" indent="-285750">
              <a:buFont typeface="Arial" panose="020B0604020202020204" pitchFamily="34" charset="0"/>
              <a:buChar char="•"/>
              <a:defRPr/>
            </a:pPr>
            <a:r>
              <a:rPr lang="en-US" b="1" u="sng" dirty="0">
                <a:solidFill>
                  <a:srgbClr val="FF0000"/>
                </a:solidFill>
              </a:rPr>
              <a:t>-1 day (previous day) Mean: </a:t>
            </a:r>
            <a:r>
              <a:rPr lang="en-US" dirty="0"/>
              <a:t>Anomaly correlation between the forecast and verifying analyses where </a:t>
            </a:r>
            <a:r>
              <a:rPr lang="en-US" u="sng" dirty="0"/>
              <a:t>anomalies are computed as departures from the ‘previous  day’ means</a:t>
            </a:r>
            <a:r>
              <a:rPr lang="en-US" dirty="0"/>
              <a:t> immediately preceding the forecast day.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4F04468-925B-49CF-A6B5-940C7E0AA717}" type="slidenum">
              <a:rPr lang="en-US" smtClean="0"/>
              <a:pPr>
                <a:defRPr/>
              </a:pPr>
              <a:t>18</a:t>
            </a:fld>
            <a:endParaRPr lang="en-US"/>
          </a:p>
        </p:txBody>
      </p:sp>
      <p:pic>
        <p:nvPicPr>
          <p:cNvPr id="17411" name="Picture 2" descr="C:\Users\muthuvel.chelliah\Desktop\testeps\forsecc.fourpanel.T2m.glob.6method.4climo.4wks.eps"/>
          <p:cNvPicPr>
            <a:picLocks noChangeAspect="1" noChangeArrowheads="1"/>
          </p:cNvPicPr>
          <p:nvPr/>
        </p:nvPicPr>
        <p:blipFill>
          <a:blip r:embed="rId2">
            <a:extLst>
              <a:ext uri="{28A0092B-C50C-407E-A947-70E740481C1C}">
                <a14:useLocalDpi xmlns:a14="http://schemas.microsoft.com/office/drawing/2010/main" val="0"/>
              </a:ext>
            </a:extLst>
          </a:blip>
          <a:srcRect l="5556" t="2399" r="5556" b="5431"/>
          <a:stretch>
            <a:fillRect/>
          </a:stretch>
        </p:blipFill>
        <p:spPr bwMode="auto">
          <a:xfrm rot="5400000">
            <a:off x="1409700" y="-968375"/>
            <a:ext cx="6553200" cy="879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0" y="2667000"/>
            <a:ext cx="68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T 2m.</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Globe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nvGrpSpPr>
          <p:cNvPr id="17413" name="Group 4"/>
          <p:cNvGrpSpPr>
            <a:grpSpLocks/>
          </p:cNvGrpSpPr>
          <p:nvPr/>
        </p:nvGrpSpPr>
        <p:grpSpPr bwMode="auto">
          <a:xfrm>
            <a:off x="4843463" y="76200"/>
            <a:ext cx="4224337" cy="6553200"/>
            <a:chOff x="4843463" y="76200"/>
            <a:chExt cx="4224337" cy="6553200"/>
          </a:xfrm>
        </p:grpSpPr>
        <p:cxnSp>
          <p:nvCxnSpPr>
            <p:cNvPr id="6" name="Straight Connector 5"/>
            <p:cNvCxnSpPr/>
            <p:nvPr/>
          </p:nvCxnSpPr>
          <p:spPr>
            <a:xfrm>
              <a:off x="4843463" y="762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67800" y="76200"/>
              <a:ext cx="0" cy="655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43463" y="66294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463" y="76200"/>
              <a:ext cx="0" cy="274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43463" y="3810000"/>
              <a:ext cx="0" cy="2819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3FF801-98FC-4779-A151-C8C935F94C99}" type="slidenum">
              <a:rPr lang="en-US" smtClean="0"/>
              <a:pPr>
                <a:defRPr/>
              </a:pPr>
              <a:t>19</a:t>
            </a:fld>
            <a:endParaRPr lang="en-US"/>
          </a:p>
        </p:txBody>
      </p:sp>
      <p:pic>
        <p:nvPicPr>
          <p:cNvPr id="18435" name="Picture 2" descr="C:\Users\muthuvel.chelliah\Desktop\testeps\forsecc.fourpanel.T2m.us.6method.4climo.4wks.eps"/>
          <p:cNvPicPr>
            <a:picLocks noChangeAspect="1" noChangeArrowheads="1"/>
          </p:cNvPicPr>
          <p:nvPr/>
        </p:nvPicPr>
        <p:blipFill>
          <a:blip r:embed="rId2">
            <a:extLst>
              <a:ext uri="{28A0092B-C50C-407E-A947-70E740481C1C}">
                <a14:useLocalDpi xmlns:a14="http://schemas.microsoft.com/office/drawing/2010/main" val="0"/>
              </a:ext>
            </a:extLst>
          </a:blip>
          <a:srcRect l="5064" t="1894" r="4739" b="6441"/>
          <a:stretch>
            <a:fillRect/>
          </a:stretch>
        </p:blipFill>
        <p:spPr bwMode="auto">
          <a:xfrm rot="5400000">
            <a:off x="1497806" y="-861218"/>
            <a:ext cx="6605587"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0" y="2667000"/>
            <a:ext cx="83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T 2m.</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Near US</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nvGrpSpPr>
          <p:cNvPr id="18437" name="Group 4"/>
          <p:cNvGrpSpPr>
            <a:grpSpLocks/>
          </p:cNvGrpSpPr>
          <p:nvPr/>
        </p:nvGrpSpPr>
        <p:grpSpPr bwMode="auto">
          <a:xfrm>
            <a:off x="4843463" y="76200"/>
            <a:ext cx="4224337" cy="6553200"/>
            <a:chOff x="4843463" y="76200"/>
            <a:chExt cx="4224337" cy="6553200"/>
          </a:xfrm>
        </p:grpSpPr>
        <p:cxnSp>
          <p:nvCxnSpPr>
            <p:cNvPr id="6" name="Straight Connector 5"/>
            <p:cNvCxnSpPr/>
            <p:nvPr/>
          </p:nvCxnSpPr>
          <p:spPr>
            <a:xfrm>
              <a:off x="4843463" y="762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67800" y="76200"/>
              <a:ext cx="0" cy="655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43463" y="66294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463" y="76200"/>
              <a:ext cx="0" cy="274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43463" y="3810000"/>
              <a:ext cx="0" cy="2819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8FBE820-30EF-4119-B011-E21E0122EF5E}" type="slidenum">
              <a:rPr lang="en-US" smtClean="0"/>
              <a:pPr>
                <a:defRPr/>
              </a:pPr>
              <a:t>2</a:t>
            </a:fld>
            <a:endParaRPr lang="en-US"/>
          </a:p>
        </p:txBody>
      </p:sp>
      <p:sp>
        <p:nvSpPr>
          <p:cNvPr id="3" name="TextBox 3"/>
          <p:cNvSpPr txBox="1">
            <a:spLocks noChangeArrowheads="1"/>
          </p:cNvSpPr>
          <p:nvPr/>
        </p:nvSpPr>
        <p:spPr bwMode="auto">
          <a:xfrm>
            <a:off x="419100" y="30480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dirty="0">
                <a:solidFill>
                  <a:srgbClr val="0101EF"/>
                </a:solidFill>
              </a:rPr>
              <a:t>Thinking Outside the Box: </a:t>
            </a:r>
          </a:p>
          <a:p>
            <a:pPr algn="ctr" eaLnBrk="1" hangingPunct="1">
              <a:spcBef>
                <a:spcPct val="0"/>
              </a:spcBef>
              <a:buFontTx/>
              <a:buNone/>
            </a:pPr>
            <a:r>
              <a:rPr lang="en-US" altLang="en-US" sz="3000" dirty="0">
                <a:solidFill>
                  <a:srgbClr val="0101EF"/>
                </a:solidFill>
              </a:rPr>
              <a:t> Prospects of “useful” Predictions for Weeks 3 &amp; 4?</a:t>
            </a:r>
          </a:p>
        </p:txBody>
      </p:sp>
      <p:sp>
        <p:nvSpPr>
          <p:cNvPr id="4" name="TextBox 3"/>
          <p:cNvSpPr txBox="1"/>
          <p:nvPr/>
        </p:nvSpPr>
        <p:spPr>
          <a:xfrm>
            <a:off x="838200" y="381000"/>
            <a:ext cx="7772400" cy="1569660"/>
          </a:xfrm>
          <a:prstGeom prst="rect">
            <a:avLst/>
          </a:prstGeom>
          <a:noFill/>
        </p:spPr>
        <p:txBody>
          <a:bodyPr wrap="square" rtlCol="0">
            <a:spAutoFit/>
          </a:bodyPr>
          <a:lstStyle/>
          <a:p>
            <a:r>
              <a:rPr lang="en-US" sz="2400" dirty="0" smtClean="0">
                <a:solidFill>
                  <a:srgbClr val="0101EF"/>
                </a:solidFill>
              </a:rPr>
              <a:t>This talk is going to be pretty straightforward, </a:t>
            </a:r>
          </a:p>
          <a:p>
            <a:r>
              <a:rPr lang="en-US" sz="2400" dirty="0" smtClean="0">
                <a:solidFill>
                  <a:srgbClr val="0101EF"/>
                </a:solidFill>
              </a:rPr>
              <a:t>	based on relatively simple calculations, and </a:t>
            </a:r>
          </a:p>
          <a:p>
            <a:r>
              <a:rPr lang="en-US" sz="2400" dirty="0" smtClean="0">
                <a:solidFill>
                  <a:srgbClr val="0101EF"/>
                </a:solidFill>
              </a:rPr>
              <a:t>	hopefully with some practical implications 			towards forecasts for weeks 3-4. </a:t>
            </a:r>
            <a:endParaRPr lang="en-US" sz="2400" dirty="0">
              <a:solidFill>
                <a:srgbClr val="0101EF"/>
              </a:solidFill>
            </a:endParaRPr>
          </a:p>
        </p:txBody>
      </p:sp>
      <p:grpSp>
        <p:nvGrpSpPr>
          <p:cNvPr id="10" name="Group 9"/>
          <p:cNvGrpSpPr/>
          <p:nvPr/>
        </p:nvGrpSpPr>
        <p:grpSpPr>
          <a:xfrm>
            <a:off x="142875" y="5257800"/>
            <a:ext cx="8839200" cy="1524000"/>
            <a:chOff x="142875" y="5257800"/>
            <a:chExt cx="8839200" cy="1524000"/>
          </a:xfrm>
        </p:grpSpPr>
        <p:sp>
          <p:nvSpPr>
            <p:cNvPr id="5" name="TextBox 4"/>
            <p:cNvSpPr txBox="1">
              <a:spLocks noChangeArrowheads="1"/>
            </p:cNvSpPr>
            <p:nvPr/>
          </p:nvSpPr>
          <p:spPr bwMode="auto">
            <a:xfrm>
              <a:off x="142875" y="5519916"/>
              <a:ext cx="8839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FF0000"/>
                  </a:solidFill>
                </a:rPr>
                <a:t>“</a:t>
              </a:r>
              <a:r>
                <a:rPr lang="en-US" altLang="en-US" sz="2000" b="1" dirty="0">
                  <a:solidFill>
                    <a:srgbClr val="FF0000"/>
                  </a:solidFill>
                </a:rPr>
                <a:t>Rather than work forward from a technology or a complex strategy,  </a:t>
              </a:r>
            </a:p>
            <a:p>
              <a:pPr eaLnBrk="1" hangingPunct="1">
                <a:spcBef>
                  <a:spcPct val="0"/>
                </a:spcBef>
                <a:buFontTx/>
                <a:buNone/>
              </a:pPr>
              <a:r>
                <a:rPr lang="en-US" altLang="en-US" sz="2000" b="1" dirty="0">
                  <a:solidFill>
                    <a:srgbClr val="FF0000"/>
                  </a:solidFill>
                </a:rPr>
                <a:t>  </a:t>
              </a:r>
              <a:r>
                <a:rPr lang="en-US" altLang="en-US" sz="2000" b="1" u="sng" dirty="0">
                  <a:solidFill>
                    <a:srgbClr val="FF0000"/>
                  </a:solidFill>
                </a:rPr>
                <a:t>work backwards from the needs of customers </a:t>
              </a:r>
              <a:endParaRPr lang="en-US" altLang="en-US" sz="2000" b="1" u="sng" dirty="0" smtClean="0">
                <a:solidFill>
                  <a:srgbClr val="FF0000"/>
                </a:solidFill>
              </a:endParaRPr>
            </a:p>
            <a:p>
              <a:pPr eaLnBrk="1" hangingPunct="1">
                <a:spcBef>
                  <a:spcPct val="0"/>
                </a:spcBef>
                <a:buFontTx/>
                <a:buNone/>
              </a:pPr>
              <a:r>
                <a:rPr lang="en-US" altLang="en-US" sz="2000" b="1" u="sng" dirty="0" smtClean="0">
                  <a:solidFill>
                    <a:srgbClr val="FF0000"/>
                  </a:solidFill>
                </a:rPr>
                <a:t> and </a:t>
              </a:r>
              <a:r>
                <a:rPr lang="en-US" altLang="en-US" sz="2000" b="1" u="sng" dirty="0">
                  <a:solidFill>
                    <a:srgbClr val="FF0000"/>
                  </a:solidFill>
                </a:rPr>
                <a:t>build the  simplest product possible</a:t>
              </a:r>
              <a:r>
                <a:rPr lang="en-US" altLang="en-US" sz="2000" dirty="0">
                  <a:solidFill>
                    <a:srgbClr val="FF0000"/>
                  </a:solidFill>
                </a:rPr>
                <a:t>” </a:t>
              </a:r>
            </a:p>
            <a:p>
              <a:pPr eaLnBrk="1" hangingPunct="1">
                <a:spcBef>
                  <a:spcPct val="0"/>
                </a:spcBef>
                <a:buFontTx/>
                <a:buNone/>
              </a:pPr>
              <a:r>
                <a:rPr lang="en-US" altLang="en-US" sz="1600" dirty="0">
                  <a:solidFill>
                    <a:srgbClr val="FF0000"/>
                  </a:solidFill>
                </a:rPr>
                <a:t>                                                                                                                  </a:t>
              </a:r>
              <a:r>
                <a:rPr lang="en-US" altLang="en-US" sz="1600" dirty="0"/>
                <a:t>– Eric </a:t>
              </a:r>
              <a:r>
                <a:rPr lang="en-US" altLang="en-US" sz="1600" dirty="0" err="1"/>
                <a:t>Ries</a:t>
              </a:r>
              <a:r>
                <a:rPr lang="en-US" altLang="en-US" sz="1600" dirty="0"/>
                <a:t>, author of “The Lean Startup” </a:t>
              </a:r>
            </a:p>
          </p:txBody>
        </p:sp>
        <p:sp>
          <p:nvSpPr>
            <p:cNvPr id="6" name="TextBox 5"/>
            <p:cNvSpPr txBox="1"/>
            <p:nvPr/>
          </p:nvSpPr>
          <p:spPr>
            <a:xfrm>
              <a:off x="142875" y="5257800"/>
              <a:ext cx="5343525" cy="369332"/>
            </a:xfrm>
            <a:prstGeom prst="rect">
              <a:avLst/>
            </a:prstGeom>
            <a:noFill/>
          </p:spPr>
          <p:txBody>
            <a:bodyPr wrap="square" rtlCol="0">
              <a:spAutoFit/>
            </a:bodyPr>
            <a:lstStyle/>
            <a:p>
              <a:r>
                <a:rPr lang="en-US" dirty="0" smtClean="0"/>
                <a:t>The motivation for this work came from this quote:</a:t>
              </a:r>
              <a:endParaRPr lang="en-US" dirty="0"/>
            </a:p>
          </p:txBody>
        </p:sp>
        <p:sp>
          <p:nvSpPr>
            <p:cNvPr id="8" name="Rectangle 7"/>
            <p:cNvSpPr/>
            <p:nvPr/>
          </p:nvSpPr>
          <p:spPr>
            <a:xfrm>
              <a:off x="142875" y="5257800"/>
              <a:ext cx="88392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52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8A01DEE-83AD-4644-AD91-54CBA865222C}" type="slidenum">
              <a:rPr lang="en-US" smtClean="0"/>
              <a:pPr>
                <a:defRPr/>
              </a:pPr>
              <a:t>20</a:t>
            </a:fld>
            <a:endParaRPr lang="en-US"/>
          </a:p>
        </p:txBody>
      </p:sp>
      <p:pic>
        <p:nvPicPr>
          <p:cNvPr id="19459" name="Picture 2" descr="C:\Users\muthuvel.chelliah\Desktop\testeps\forsecc.fourpanel.Prate.glob.6method.4climo.4wks.eps"/>
          <p:cNvPicPr>
            <a:picLocks noChangeAspect="1" noChangeArrowheads="1"/>
          </p:cNvPicPr>
          <p:nvPr/>
        </p:nvPicPr>
        <p:blipFill>
          <a:blip r:embed="rId2">
            <a:extLst>
              <a:ext uri="{28A0092B-C50C-407E-A947-70E740481C1C}">
                <a14:useLocalDpi xmlns:a14="http://schemas.microsoft.com/office/drawing/2010/main" val="0"/>
              </a:ext>
            </a:extLst>
          </a:blip>
          <a:srcRect l="5392" t="2525" r="5064" b="5934"/>
          <a:stretch>
            <a:fillRect/>
          </a:stretch>
        </p:blipFill>
        <p:spPr bwMode="auto">
          <a:xfrm rot="5400000">
            <a:off x="1512094" y="-829469"/>
            <a:ext cx="6553200" cy="86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2"/>
          <p:cNvSpPr txBox="1">
            <a:spLocks noChangeArrowheads="1"/>
          </p:cNvSpPr>
          <p:nvPr/>
        </p:nvSpPr>
        <p:spPr bwMode="auto">
          <a:xfrm>
            <a:off x="0" y="2514600"/>
            <a:ext cx="68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Prate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Globe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nvGrpSpPr>
          <p:cNvPr id="19461" name="Group 4"/>
          <p:cNvGrpSpPr>
            <a:grpSpLocks/>
          </p:cNvGrpSpPr>
          <p:nvPr/>
        </p:nvGrpSpPr>
        <p:grpSpPr bwMode="auto">
          <a:xfrm>
            <a:off x="4843463" y="76200"/>
            <a:ext cx="4224337" cy="6553200"/>
            <a:chOff x="4843463" y="76200"/>
            <a:chExt cx="4224337" cy="6553200"/>
          </a:xfrm>
        </p:grpSpPr>
        <p:cxnSp>
          <p:nvCxnSpPr>
            <p:cNvPr id="6" name="Straight Connector 5"/>
            <p:cNvCxnSpPr/>
            <p:nvPr/>
          </p:nvCxnSpPr>
          <p:spPr>
            <a:xfrm>
              <a:off x="4843463" y="762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67800" y="76200"/>
              <a:ext cx="0" cy="655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43463" y="66294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463" y="76200"/>
              <a:ext cx="0" cy="274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43463" y="3810000"/>
              <a:ext cx="0" cy="2819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E70D08-5589-47C8-96DC-DC2F87C093CB}" type="slidenum">
              <a:rPr lang="en-US" smtClean="0"/>
              <a:pPr>
                <a:defRPr/>
              </a:pPr>
              <a:t>21</a:t>
            </a:fld>
            <a:endParaRPr lang="en-US"/>
          </a:p>
        </p:txBody>
      </p:sp>
      <p:pic>
        <p:nvPicPr>
          <p:cNvPr id="20483" name="Picture 2" descr="C:\Users\muthuvel.chelliah\Desktop\testeps\forsecc.fourpanel.Prate.us.6method.4climo.4wks.eps"/>
          <p:cNvPicPr>
            <a:picLocks noChangeAspect="1" noChangeArrowheads="1"/>
          </p:cNvPicPr>
          <p:nvPr/>
        </p:nvPicPr>
        <p:blipFill>
          <a:blip r:embed="rId2">
            <a:extLst>
              <a:ext uri="{28A0092B-C50C-407E-A947-70E740481C1C}">
                <a14:useLocalDpi xmlns:a14="http://schemas.microsoft.com/office/drawing/2010/main" val="0"/>
              </a:ext>
            </a:extLst>
          </a:blip>
          <a:srcRect l="5392" t="2525" r="4738" b="4797"/>
          <a:stretch>
            <a:fillRect/>
          </a:stretch>
        </p:blipFill>
        <p:spPr bwMode="auto">
          <a:xfrm rot="5400000">
            <a:off x="1444625" y="-854075"/>
            <a:ext cx="6477000" cy="864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p:cNvSpPr txBox="1">
            <a:spLocks noChangeArrowheads="1"/>
          </p:cNvSpPr>
          <p:nvPr/>
        </p:nvSpPr>
        <p:spPr bwMode="auto">
          <a:xfrm>
            <a:off x="0" y="2743200"/>
            <a:ext cx="76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Prate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Near US</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nvGrpSpPr>
          <p:cNvPr id="20485" name="Group 4"/>
          <p:cNvGrpSpPr>
            <a:grpSpLocks/>
          </p:cNvGrpSpPr>
          <p:nvPr/>
        </p:nvGrpSpPr>
        <p:grpSpPr bwMode="auto">
          <a:xfrm>
            <a:off x="4843463" y="76200"/>
            <a:ext cx="4224337" cy="6553200"/>
            <a:chOff x="4843463" y="76200"/>
            <a:chExt cx="4224337" cy="6553200"/>
          </a:xfrm>
        </p:grpSpPr>
        <p:cxnSp>
          <p:nvCxnSpPr>
            <p:cNvPr id="6" name="Straight Connector 5"/>
            <p:cNvCxnSpPr/>
            <p:nvPr/>
          </p:nvCxnSpPr>
          <p:spPr>
            <a:xfrm>
              <a:off x="4843463" y="762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67800" y="76200"/>
              <a:ext cx="0" cy="655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43463" y="66294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463" y="76200"/>
              <a:ext cx="0" cy="274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43463" y="3810000"/>
              <a:ext cx="0" cy="2819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origin.cpc.ncep.noaa.gov/products/people/muthu/chek.cfsr.fcst/EXAMPLE.PLOTS.of.recent.WEEK.4.FCSTS/example.plot.T2m.good.2.wk4.fc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76200"/>
            <a:ext cx="8847137"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4F0B1DA-25D7-47BD-82DC-E9A833514848}" type="slidenum">
              <a:rPr lang="en-US" smtClean="0"/>
              <a:pPr>
                <a:defRPr/>
              </a:pPr>
              <a:t>22</a:t>
            </a:fld>
            <a:endParaRPr lang="en-US"/>
          </a:p>
        </p:txBody>
      </p:sp>
      <p:cxnSp>
        <p:nvCxnSpPr>
          <p:cNvPr id="4" name="Straight Connector 3"/>
          <p:cNvCxnSpPr/>
          <p:nvPr/>
        </p:nvCxnSpPr>
        <p:spPr>
          <a:xfrm>
            <a:off x="4495799" y="152400"/>
            <a:ext cx="1" cy="65532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5799" y="152400"/>
            <a:ext cx="914401"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95800" y="6629400"/>
            <a:ext cx="9144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http://origin.cpc.ncep.noaa.gov/products/people/muthu/chek.cfsr.fcst/EXAMPLE.PLOTS.of.recent.WEEK.4.FCSTS/example.plot.rain.good.1.wk4.fc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0"/>
            <a:ext cx="8858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C50F2F2-D7B5-4459-A7EF-733F601CD4A2}" type="slidenum">
              <a:rPr lang="en-US" smtClean="0"/>
              <a:pPr>
                <a:defRPr/>
              </a:pPr>
              <a:t>23</a:t>
            </a:fld>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C:\Users\muthuvel.chelliah\Desktop\wks3-4\example.plot.us.rain.22Feb2013.wk4.fc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81000"/>
            <a:ext cx="9525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1F31E5D-2CB7-479B-92BB-BB97B8078D81}" type="slidenum">
              <a:rPr lang="en-US" smtClean="0"/>
              <a:pPr>
                <a:defRPr/>
              </a:pPr>
              <a:t>24</a:t>
            </a:fld>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uthuvel.chelliah\Desktop\wks3-4\example.plot.us.rain.24Feb2013.wk4.fc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057400" y="3429000"/>
            <a:ext cx="6858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6781800" y="3429000"/>
            <a:ext cx="6858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Slide Number Placeholder 4"/>
          <p:cNvSpPr>
            <a:spLocks noGrp="1"/>
          </p:cNvSpPr>
          <p:nvPr>
            <p:ph type="sldNum" sz="quarter" idx="12"/>
          </p:nvPr>
        </p:nvSpPr>
        <p:spPr/>
        <p:txBody>
          <a:bodyPr/>
          <a:lstStyle/>
          <a:p>
            <a:pPr>
              <a:defRPr/>
            </a:pPr>
            <a:fld id="{1723F4B7-96B0-4ED9-B3A5-82DE484768B0}"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8FBE820-30EF-4119-B011-E21E0122EF5E}" type="slidenum">
              <a:rPr lang="en-US" smtClean="0"/>
              <a:pPr>
                <a:defRPr/>
              </a:pPr>
              <a:t>26</a:t>
            </a:fld>
            <a:endParaRPr lang="en-US"/>
          </a:p>
        </p:txBody>
      </p:sp>
      <p:pic>
        <p:nvPicPr>
          <p:cNvPr id="3074" name="Picture 2" descr="http://origin.cpc.ncep.noaa.gov/products/people/muthu/chek.cfsr.fcst/FCST.SKILL.for.anoms.from.prev.1day.means/recent.test.45days.weekly.T2m.total.and.anom.fcst.sk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
            <a:ext cx="8584406"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87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8FBE820-30EF-4119-B011-E21E0122EF5E}" type="slidenum">
              <a:rPr lang="en-US" smtClean="0"/>
              <a:pPr>
                <a:defRPr/>
              </a:pPr>
              <a:t>27</a:t>
            </a:fld>
            <a:endParaRPr lang="en-US"/>
          </a:p>
        </p:txBody>
      </p:sp>
      <p:pic>
        <p:nvPicPr>
          <p:cNvPr id="2050" name="Picture 2" descr="http://origin.cpc.ncep.noaa.gov/products/people/muthu/chek.cfsr.fcst/yesterdays.FCSTs.for.WKs.1P-4.as.CHANGES.from.yesterday/change.from.yesterday.w16mem.next.4wks.T2m+H500.fc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229600" cy="658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93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39200" cy="6678751"/>
          </a:xfrm>
          <a:prstGeom prst="rect">
            <a:avLst/>
          </a:prstGeom>
          <a:noFill/>
        </p:spPr>
        <p:txBody>
          <a:bodyPr>
            <a:spAutoFit/>
          </a:bodyPr>
          <a:lstStyle/>
          <a:p>
            <a:pPr>
              <a:defRPr/>
            </a:pPr>
            <a:r>
              <a:rPr lang="en-US" b="1" u="sng" dirty="0"/>
              <a:t>In summary:</a:t>
            </a:r>
            <a:endParaRPr lang="en-US" dirty="0"/>
          </a:p>
          <a:p>
            <a:pPr marL="285750" indent="-285750">
              <a:buFont typeface="Arial" pitchFamily="34" charset="0"/>
              <a:buChar char="•"/>
              <a:defRPr/>
            </a:pPr>
            <a:r>
              <a:rPr lang="en-US" dirty="0"/>
              <a:t>In spite of the enormous progress that has been made in modeling , physical parameterizations, and data assimilation that lead to significant advances in weather prediction,  real progress in the extended range -  a few weeks to seasons - remain very slow.  If we do not have an open mind  and are not willing to think differently about how we make and verify forecasts in particular in the elusive weeks 3-4 time scale, then fifteen/twenty years from now, I am not sure whether we will be in a different place than we are </a:t>
            </a:r>
            <a:r>
              <a:rPr lang="en-US" dirty="0" smtClean="0"/>
              <a:t>now!</a:t>
            </a:r>
          </a:p>
          <a:p>
            <a:pPr>
              <a:defRPr/>
            </a:pPr>
            <a:endParaRPr lang="en-US" dirty="0"/>
          </a:p>
          <a:p>
            <a:pPr marL="285750" indent="-285750">
              <a:buFont typeface="Arial" pitchFamily="34" charset="0"/>
              <a:buChar char="•"/>
              <a:defRPr/>
            </a:pPr>
            <a:r>
              <a:rPr lang="en-US" dirty="0"/>
              <a:t>But if we are willing to experiment and think outside the box, and produce forecasts, or at least some sort of ‘guidance’  for ‘weeks 3 &amp; 4’ along the lines presented here, even on an ‘experimental basis’, </a:t>
            </a:r>
            <a:r>
              <a:rPr lang="en-US" u="sng" dirty="0"/>
              <a:t>this study offers a new proposal to make and evaluate  forecasts in the weeks 3-4 range</a:t>
            </a:r>
            <a:r>
              <a:rPr lang="en-US" dirty="0"/>
              <a:t>, and let the public be the judge of whether these “forecasts” are of ‘any value’ to them. (</a:t>
            </a:r>
            <a:r>
              <a:rPr lang="en-US" u="sng" dirty="0"/>
              <a:t>No need for expensive long-term hindcasts</a:t>
            </a:r>
            <a:r>
              <a:rPr lang="en-US" dirty="0"/>
              <a:t>, or delays in implementing model improvements)</a:t>
            </a:r>
          </a:p>
          <a:p>
            <a:pPr marL="285750" indent="-285750">
              <a:buFont typeface="Arial" pitchFamily="34" charset="0"/>
              <a:buChar char="•"/>
              <a:defRPr/>
            </a:pPr>
            <a:endParaRPr lang="en-US" dirty="0"/>
          </a:p>
          <a:p>
            <a:pPr marL="285750" indent="-285750">
              <a:buFont typeface="Arial" pitchFamily="34" charset="0"/>
              <a:buChar char="•"/>
              <a:defRPr/>
            </a:pPr>
            <a:r>
              <a:rPr lang="en-US" dirty="0"/>
              <a:t>I am making and updating in a ‘real time’ basis, and put these forecasts and recent skill scores in my experimental/personal website with appropriate caveats  of course  at </a:t>
            </a:r>
            <a:r>
              <a:rPr lang="en-US" sz="1400" dirty="0">
                <a:hlinkClick r:id="rId2"/>
              </a:rPr>
              <a:t>http://www.cpc.ncep.noaa.gov/products/people/muthu/chek.cfsr.fcst/</a:t>
            </a:r>
            <a:endParaRPr lang="en-US" sz="1400" dirty="0"/>
          </a:p>
          <a:p>
            <a:pPr marL="285750" indent="-285750">
              <a:buFont typeface="Arial" pitchFamily="34" charset="0"/>
              <a:buChar char="•"/>
              <a:defRPr/>
            </a:pPr>
            <a:r>
              <a:rPr lang="en-US" dirty="0"/>
              <a:t>A better website is under construction, which will soon replace  the one above.</a:t>
            </a:r>
          </a:p>
          <a:p>
            <a:pPr>
              <a:defRPr/>
            </a:pPr>
            <a:r>
              <a:rPr lang="en-US" dirty="0"/>
              <a:t> </a:t>
            </a:r>
          </a:p>
          <a:p>
            <a:pPr marL="285750" indent="-285750">
              <a:buFont typeface="Arial" pitchFamily="34" charset="0"/>
              <a:buChar char="•"/>
              <a:defRPr/>
            </a:pPr>
            <a:r>
              <a:rPr lang="en-US" dirty="0"/>
              <a:t>Prelim. write-up of this work is available online at recent 38</a:t>
            </a:r>
            <a:r>
              <a:rPr lang="en-US" baseline="30000" dirty="0"/>
              <a:t>th</a:t>
            </a:r>
            <a:r>
              <a:rPr lang="en-US" dirty="0"/>
              <a:t> CDPW Digest.</a:t>
            </a:r>
          </a:p>
          <a:p>
            <a:pPr>
              <a:defRPr/>
            </a:pPr>
            <a:r>
              <a:rPr lang="en-US" dirty="0"/>
              <a:t>     (</a:t>
            </a:r>
            <a:r>
              <a:rPr lang="en-US" sz="1400" dirty="0">
                <a:hlinkClick r:id="rId3"/>
              </a:rPr>
              <a:t>http://www.nws.noaa.gov/ost/climate/STIP/Collections.htm</a:t>
            </a:r>
            <a:r>
              <a:rPr lang="en-US" dirty="0"/>
              <a:t>)</a:t>
            </a:r>
          </a:p>
          <a:p>
            <a:pPr marL="285750" indent="-285750">
              <a:buFont typeface="Arial" pitchFamily="34" charset="0"/>
              <a:buChar char="•"/>
              <a:defRPr/>
            </a:pPr>
            <a:r>
              <a:rPr lang="en-US" dirty="0"/>
              <a:t>A manuscript is under preparation.</a:t>
            </a:r>
          </a:p>
        </p:txBody>
      </p:sp>
      <p:sp>
        <p:nvSpPr>
          <p:cNvPr id="3" name="TextBox 2"/>
          <p:cNvSpPr txBox="1">
            <a:spLocks noChangeArrowheads="1"/>
          </p:cNvSpPr>
          <p:nvPr/>
        </p:nvSpPr>
        <p:spPr bwMode="auto">
          <a:xfrm>
            <a:off x="6248400" y="565785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400" b="1" dirty="0">
                <a:solidFill>
                  <a:srgbClr val="6600FF"/>
                </a:solidFill>
              </a:rPr>
              <a:t>The END </a:t>
            </a:r>
            <a:r>
              <a:rPr lang="en-US" altLang="en-US" sz="2400" b="1" dirty="0">
                <a:solidFill>
                  <a:srgbClr val="6600FF"/>
                </a:solidFill>
                <a:sym typeface="Wingdings" pitchFamily="2" charset="2"/>
              </a:rPr>
              <a:t></a:t>
            </a:r>
            <a:endParaRPr lang="en-US" altLang="en-US" sz="2400" b="1" dirty="0">
              <a:solidFill>
                <a:srgbClr val="6600FF"/>
              </a:solidFill>
            </a:endParaRPr>
          </a:p>
          <a:p>
            <a:pPr eaLnBrk="1" hangingPunct="1">
              <a:spcBef>
                <a:spcPct val="0"/>
              </a:spcBef>
              <a:buFontTx/>
              <a:buNone/>
            </a:pPr>
            <a:r>
              <a:rPr lang="en-US" altLang="en-US" sz="2400" b="1" dirty="0">
                <a:solidFill>
                  <a:srgbClr val="6600FF"/>
                </a:solidFill>
              </a:rPr>
              <a:t>Thanks for listening!    </a:t>
            </a:r>
          </a:p>
          <a:p>
            <a:pPr eaLnBrk="1" hangingPunct="1">
              <a:spcBef>
                <a:spcPct val="0"/>
              </a:spcBef>
              <a:buFontTx/>
              <a:buNone/>
            </a:pPr>
            <a:r>
              <a:rPr lang="en-US" altLang="en-US" sz="2400" b="1" dirty="0">
                <a:solidFill>
                  <a:srgbClr val="6600FF"/>
                </a:solidFill>
              </a:rPr>
              <a:t>        Any questions?</a:t>
            </a:r>
          </a:p>
        </p:txBody>
      </p:sp>
      <p:sp>
        <p:nvSpPr>
          <p:cNvPr id="5" name="Slide Number Placeholder 4"/>
          <p:cNvSpPr>
            <a:spLocks noGrp="1"/>
          </p:cNvSpPr>
          <p:nvPr>
            <p:ph type="sldNum" sz="quarter" idx="12"/>
          </p:nvPr>
        </p:nvSpPr>
        <p:spPr/>
        <p:txBody>
          <a:bodyPr/>
          <a:lstStyle/>
          <a:p>
            <a:pPr>
              <a:defRPr/>
            </a:pPr>
            <a:fld id="{43C29E33-1827-491C-B427-6FBF9DE04275}"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B8F6CE-ABDA-452C-A7C0-DF548EBC93E9}" type="slidenum">
              <a:rPr lang="en-US" smtClean="0"/>
              <a:pPr>
                <a:defRPr/>
              </a:pPr>
              <a:t>29</a:t>
            </a:fld>
            <a:endParaRPr lang="en-US"/>
          </a:p>
        </p:txBody>
      </p:sp>
      <p:sp>
        <p:nvSpPr>
          <p:cNvPr id="26627" name="Rectangle 5"/>
          <p:cNvSpPr>
            <a:spLocks noChangeArrowheads="1"/>
          </p:cNvSpPr>
          <p:nvPr/>
        </p:nvSpPr>
        <p:spPr bwMode="auto">
          <a:xfrm>
            <a:off x="0" y="457200"/>
            <a:ext cx="9144000" cy="158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3" name="TextBox 2"/>
          <p:cNvSpPr txBox="1"/>
          <p:nvPr/>
        </p:nvSpPr>
        <p:spPr>
          <a:xfrm>
            <a:off x="381000" y="6248400"/>
            <a:ext cx="8153400" cy="369332"/>
          </a:xfrm>
          <a:prstGeom prst="rect">
            <a:avLst/>
          </a:prstGeom>
          <a:noFill/>
        </p:spPr>
        <p:txBody>
          <a:bodyPr wrap="square" rtlCol="0">
            <a:spAutoFit/>
          </a:bodyPr>
          <a:lstStyle/>
          <a:p>
            <a:r>
              <a:rPr lang="en-US" dirty="0" smtClean="0"/>
              <a:t>For this website, Google: CPC products </a:t>
            </a:r>
            <a:r>
              <a:rPr lang="en-US" dirty="0" err="1"/>
              <a:t>M</a:t>
            </a:r>
            <a:r>
              <a:rPr lang="en-US" dirty="0" err="1" smtClean="0"/>
              <a:t>uthu</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65" r="16932" b="22680"/>
          <a:stretch/>
        </p:blipFill>
        <p:spPr bwMode="auto">
          <a:xfrm>
            <a:off x="30263" y="228600"/>
            <a:ext cx="896133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12"/>
          </p:nvPr>
        </p:nvSpPr>
        <p:spPr bwMode="auto">
          <a:xfrm>
            <a:off x="3124200" y="6248400"/>
            <a:ext cx="2895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CA99CE3D-E964-4997-A5B6-2B35FAA0D8C5}" type="slidenum">
              <a:rPr lang="en-US" smtClean="0">
                <a:solidFill>
                  <a:srgbClr val="000000"/>
                </a:solidFill>
                <a:latin typeface="Arial" charset="0"/>
              </a:rPr>
              <a:pPr algn="ctr" fontAlgn="base">
                <a:spcBef>
                  <a:spcPct val="0"/>
                </a:spcBef>
                <a:spcAft>
                  <a:spcPct val="0"/>
                </a:spcAft>
                <a:defRPr/>
              </a:pPr>
              <a:t>3</a:t>
            </a:fld>
            <a:endParaRPr lang="en-US" smtClean="0">
              <a:solidFill>
                <a:srgbClr val="000000"/>
              </a:solidFill>
              <a:latin typeface="Arial" charset="0"/>
            </a:endParaRPr>
          </a:p>
        </p:txBody>
      </p:sp>
      <p:sp>
        <p:nvSpPr>
          <p:cNvPr id="3075" name="Freeform 2"/>
          <p:cNvSpPr>
            <a:spLocks/>
          </p:cNvSpPr>
          <p:nvPr/>
        </p:nvSpPr>
        <p:spPr bwMode="auto">
          <a:xfrm>
            <a:off x="2286000" y="1357313"/>
            <a:ext cx="4800600" cy="3810000"/>
          </a:xfrm>
          <a:custGeom>
            <a:avLst/>
            <a:gdLst>
              <a:gd name="T0" fmla="*/ 0 w 2963"/>
              <a:gd name="T1" fmla="*/ 2147483647 h 2136"/>
              <a:gd name="T2" fmla="*/ 2147483647 w 2963"/>
              <a:gd name="T3" fmla="*/ 2147483647 h 2136"/>
              <a:gd name="T4" fmla="*/ 2147483647 w 2963"/>
              <a:gd name="T5" fmla="*/ 2147483647 h 2136"/>
              <a:gd name="T6" fmla="*/ 2147483647 w 2963"/>
              <a:gd name="T7" fmla="*/ 2147483647 h 2136"/>
              <a:gd name="T8" fmla="*/ 2147483647 w 2963"/>
              <a:gd name="T9" fmla="*/ 2147483647 h 2136"/>
              <a:gd name="T10" fmla="*/ 2147483647 w 2963"/>
              <a:gd name="T11" fmla="*/ 0 h 2136"/>
              <a:gd name="T12" fmla="*/ 0 60000 65536"/>
              <a:gd name="T13" fmla="*/ 0 60000 65536"/>
              <a:gd name="T14" fmla="*/ 0 60000 65536"/>
              <a:gd name="T15" fmla="*/ 0 60000 65536"/>
              <a:gd name="T16" fmla="*/ 0 60000 65536"/>
              <a:gd name="T17" fmla="*/ 0 60000 65536"/>
              <a:gd name="T18" fmla="*/ 0 w 2963"/>
              <a:gd name="T19" fmla="*/ 0 h 2136"/>
              <a:gd name="T20" fmla="*/ 2963 w 2963"/>
              <a:gd name="T21" fmla="*/ 2136 h 2136"/>
            </a:gdLst>
            <a:ahLst/>
            <a:cxnLst>
              <a:cxn ang="T12">
                <a:pos x="T0" y="T1"/>
              </a:cxn>
              <a:cxn ang="T13">
                <a:pos x="T2" y="T3"/>
              </a:cxn>
              <a:cxn ang="T14">
                <a:pos x="T4" y="T5"/>
              </a:cxn>
              <a:cxn ang="T15">
                <a:pos x="T6" y="T7"/>
              </a:cxn>
              <a:cxn ang="T16">
                <a:pos x="T8" y="T9"/>
              </a:cxn>
              <a:cxn ang="T17">
                <a:pos x="T10" y="T11"/>
              </a:cxn>
            </a:cxnLst>
            <a:rect l="T18" t="T19" r="T20" b="T21"/>
            <a:pathLst>
              <a:path w="2963" h="2136">
                <a:moveTo>
                  <a:pt x="0" y="2136"/>
                </a:moveTo>
                <a:cubicBezTo>
                  <a:pt x="57" y="1906"/>
                  <a:pt x="114" y="1675"/>
                  <a:pt x="228" y="1445"/>
                </a:cubicBezTo>
                <a:cubicBezTo>
                  <a:pt x="342" y="1215"/>
                  <a:pt x="484" y="953"/>
                  <a:pt x="684" y="754"/>
                </a:cubicBezTo>
                <a:cubicBezTo>
                  <a:pt x="883" y="555"/>
                  <a:pt x="1162" y="370"/>
                  <a:pt x="1425" y="251"/>
                </a:cubicBezTo>
                <a:cubicBezTo>
                  <a:pt x="1688" y="132"/>
                  <a:pt x="2004" y="84"/>
                  <a:pt x="2260" y="42"/>
                </a:cubicBezTo>
                <a:cubicBezTo>
                  <a:pt x="2516" y="0"/>
                  <a:pt x="2817" y="9"/>
                  <a:pt x="2963" y="0"/>
                </a:cubicBezTo>
              </a:path>
            </a:pathLst>
          </a:custGeom>
          <a:noFill/>
          <a:ln w="28575" cap="flat"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076" name="Line 4"/>
          <p:cNvSpPr>
            <a:spLocks noChangeShapeType="1"/>
          </p:cNvSpPr>
          <p:nvPr/>
        </p:nvSpPr>
        <p:spPr bwMode="auto">
          <a:xfrm>
            <a:off x="3581400" y="3200400"/>
            <a:ext cx="5181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Freeform 6"/>
          <p:cNvSpPr>
            <a:spLocks/>
          </p:cNvSpPr>
          <p:nvPr/>
        </p:nvSpPr>
        <p:spPr bwMode="auto">
          <a:xfrm>
            <a:off x="2286000" y="2381250"/>
            <a:ext cx="4800600" cy="2816225"/>
          </a:xfrm>
          <a:custGeom>
            <a:avLst/>
            <a:gdLst>
              <a:gd name="T0" fmla="*/ 0 w 2964"/>
              <a:gd name="T1" fmla="*/ 2147483647 h 1753"/>
              <a:gd name="T2" fmla="*/ 2147483647 w 2964"/>
              <a:gd name="T3" fmla="*/ 2147483647 h 1753"/>
              <a:gd name="T4" fmla="*/ 2147483647 w 2964"/>
              <a:gd name="T5" fmla="*/ 2147483647 h 1753"/>
              <a:gd name="T6" fmla="*/ 2147483647 w 2964"/>
              <a:gd name="T7" fmla="*/ 2147483647 h 1753"/>
              <a:gd name="T8" fmla="*/ 2147483647 w 2964"/>
              <a:gd name="T9" fmla="*/ 2147483647 h 1753"/>
              <a:gd name="T10" fmla="*/ 2147483647 w 2964"/>
              <a:gd name="T11" fmla="*/ 2147483647 h 1753"/>
              <a:gd name="T12" fmla="*/ 2147483647 w 2964"/>
              <a:gd name="T13" fmla="*/ 2147483647 h 1753"/>
              <a:gd name="T14" fmla="*/ 2147483647 w 2964"/>
              <a:gd name="T15" fmla="*/ 0 h 1753"/>
              <a:gd name="T16" fmla="*/ 0 60000 65536"/>
              <a:gd name="T17" fmla="*/ 0 60000 65536"/>
              <a:gd name="T18" fmla="*/ 0 60000 65536"/>
              <a:gd name="T19" fmla="*/ 0 60000 65536"/>
              <a:gd name="T20" fmla="*/ 0 60000 65536"/>
              <a:gd name="T21" fmla="*/ 0 60000 65536"/>
              <a:gd name="T22" fmla="*/ 0 60000 65536"/>
              <a:gd name="T23" fmla="*/ 0 60000 65536"/>
              <a:gd name="T24" fmla="*/ 0 w 2964"/>
              <a:gd name="T25" fmla="*/ 0 h 1753"/>
              <a:gd name="T26" fmla="*/ 2964 w 2964"/>
              <a:gd name="T27" fmla="*/ 1753 h 1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4" h="1753">
                <a:moveTo>
                  <a:pt x="0" y="1753"/>
                </a:moveTo>
                <a:cubicBezTo>
                  <a:pt x="52" y="1624"/>
                  <a:pt x="98" y="1509"/>
                  <a:pt x="170" y="1381"/>
                </a:cubicBezTo>
                <a:cubicBezTo>
                  <a:pt x="242" y="1253"/>
                  <a:pt x="341" y="1105"/>
                  <a:pt x="431" y="987"/>
                </a:cubicBezTo>
                <a:cubicBezTo>
                  <a:pt x="521" y="869"/>
                  <a:pt x="591" y="772"/>
                  <a:pt x="708" y="672"/>
                </a:cubicBezTo>
                <a:cubicBezTo>
                  <a:pt x="825" y="572"/>
                  <a:pt x="969" y="476"/>
                  <a:pt x="1135" y="387"/>
                </a:cubicBezTo>
                <a:cubicBezTo>
                  <a:pt x="1301" y="298"/>
                  <a:pt x="1484" y="199"/>
                  <a:pt x="1703" y="139"/>
                </a:cubicBezTo>
                <a:cubicBezTo>
                  <a:pt x="1922" y="79"/>
                  <a:pt x="2237" y="50"/>
                  <a:pt x="2447" y="27"/>
                </a:cubicBezTo>
                <a:cubicBezTo>
                  <a:pt x="2657" y="4"/>
                  <a:pt x="2856" y="6"/>
                  <a:pt x="2964" y="0"/>
                </a:cubicBezTo>
              </a:path>
            </a:pathLst>
          </a:custGeom>
          <a:noFill/>
          <a:ln w="28575" cap="flat"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078" name="Line 7"/>
          <p:cNvSpPr>
            <a:spLocks noChangeShapeType="1"/>
          </p:cNvSpPr>
          <p:nvPr/>
        </p:nvSpPr>
        <p:spPr bwMode="auto">
          <a:xfrm>
            <a:off x="7086600" y="1371600"/>
            <a:ext cx="0" cy="1066800"/>
          </a:xfrm>
          <a:prstGeom prst="line">
            <a:avLst/>
          </a:prstGeom>
          <a:noFill/>
          <a:ln w="28575">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8" name="Text Box 8"/>
          <p:cNvSpPr txBox="1">
            <a:spLocks noChangeArrowheads="1"/>
          </p:cNvSpPr>
          <p:nvPr/>
        </p:nvSpPr>
        <p:spPr bwMode="auto">
          <a:xfrm>
            <a:off x="7391400" y="1447800"/>
            <a:ext cx="1143000" cy="523875"/>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ctr" eaLnBrk="0" fontAlgn="auto" hangingPunct="0">
              <a:spcBef>
                <a:spcPts val="0"/>
              </a:spcBef>
              <a:spcAft>
                <a:spcPts val="0"/>
              </a:spcAft>
              <a:defRPr/>
            </a:pPr>
            <a:r>
              <a:rPr lang="en-US" sz="1400" b="1" i="1" dirty="0">
                <a:solidFill>
                  <a:srgbClr val="000000"/>
                </a:solidFill>
                <a:effectLst>
                  <a:outerShdw blurRad="38100" dist="38100" dir="2700000" algn="tl">
                    <a:srgbClr val="C0C0C0"/>
                  </a:outerShdw>
                </a:effectLst>
                <a:latin typeface="Times New Roman" pitchFamily="18" charset="0"/>
                <a:cs typeface="Times New Roman" pitchFamily="18" charset="0"/>
              </a:rPr>
              <a:t>Forecast </a:t>
            </a:r>
          </a:p>
          <a:p>
            <a:pPr algn="ctr" eaLnBrk="0" fontAlgn="auto" hangingPunct="0">
              <a:spcBef>
                <a:spcPts val="0"/>
              </a:spcBef>
              <a:spcAft>
                <a:spcPts val="0"/>
              </a:spcAft>
              <a:defRPr/>
            </a:pPr>
            <a:r>
              <a:rPr lang="en-US" sz="1400" b="1" i="1" dirty="0">
                <a:solidFill>
                  <a:srgbClr val="000000"/>
                </a:solidFill>
                <a:effectLst>
                  <a:outerShdw blurRad="38100" dist="38100" dir="2700000" algn="tl">
                    <a:srgbClr val="C0C0C0"/>
                  </a:outerShdw>
                </a:effectLst>
                <a:latin typeface="Times New Roman" pitchFamily="18" charset="0"/>
                <a:cs typeface="Times New Roman" pitchFamily="18" charset="0"/>
              </a:rPr>
              <a:t>Uncertainty</a:t>
            </a:r>
          </a:p>
        </p:txBody>
      </p:sp>
      <p:sp>
        <p:nvSpPr>
          <p:cNvPr id="61449" name="Text Box 9"/>
          <p:cNvSpPr txBox="1">
            <a:spLocks noChangeArrowheads="1"/>
          </p:cNvSpPr>
          <p:nvPr/>
        </p:nvSpPr>
        <p:spPr bwMode="auto">
          <a:xfrm>
            <a:off x="1752600" y="4708525"/>
            <a:ext cx="1006475" cy="304800"/>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808080"/>
                </a:solidFill>
                <a:effectLst>
                  <a:outerShdw blurRad="38100" dist="38100" dir="2700000" algn="tl">
                    <a:srgbClr val="000000"/>
                  </a:outerShdw>
                </a:effectLst>
                <a:latin typeface="Times New Roman" pitchFamily="18" charset="0"/>
                <a:cs typeface="Times New Roman" pitchFamily="18" charset="0"/>
              </a:rPr>
              <a:t>Minutes</a:t>
            </a:r>
          </a:p>
        </p:txBody>
      </p:sp>
      <p:sp>
        <p:nvSpPr>
          <p:cNvPr id="61450" name="Text Box 10"/>
          <p:cNvSpPr txBox="1">
            <a:spLocks noChangeArrowheads="1"/>
          </p:cNvSpPr>
          <p:nvPr/>
        </p:nvSpPr>
        <p:spPr bwMode="auto">
          <a:xfrm>
            <a:off x="2078038" y="4232275"/>
            <a:ext cx="1020762" cy="303213"/>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808080"/>
                </a:solidFill>
                <a:effectLst>
                  <a:outerShdw blurRad="38100" dist="38100" dir="2700000" algn="tl">
                    <a:srgbClr val="000000"/>
                  </a:outerShdw>
                </a:effectLst>
                <a:latin typeface="Times New Roman" pitchFamily="18" charset="0"/>
                <a:cs typeface="Times New Roman" pitchFamily="18" charset="0"/>
              </a:rPr>
              <a:t>Hours</a:t>
            </a:r>
          </a:p>
        </p:txBody>
      </p:sp>
      <p:sp>
        <p:nvSpPr>
          <p:cNvPr id="61451" name="Text Box 11"/>
          <p:cNvSpPr txBox="1">
            <a:spLocks noChangeArrowheads="1"/>
          </p:cNvSpPr>
          <p:nvPr/>
        </p:nvSpPr>
        <p:spPr bwMode="auto">
          <a:xfrm>
            <a:off x="2381250" y="3754438"/>
            <a:ext cx="1046163" cy="301625"/>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808080"/>
                </a:solidFill>
                <a:effectLst>
                  <a:outerShdw blurRad="38100" dist="38100" dir="2700000" algn="tl">
                    <a:srgbClr val="000000"/>
                  </a:outerShdw>
                </a:effectLst>
                <a:latin typeface="Times New Roman" pitchFamily="18" charset="0"/>
                <a:cs typeface="Times New Roman" pitchFamily="18" charset="0"/>
              </a:rPr>
              <a:t>Days</a:t>
            </a:r>
          </a:p>
        </p:txBody>
      </p:sp>
      <p:sp>
        <p:nvSpPr>
          <p:cNvPr id="61452" name="Text Box 12"/>
          <p:cNvSpPr txBox="1">
            <a:spLocks noChangeArrowheads="1"/>
          </p:cNvSpPr>
          <p:nvPr/>
        </p:nvSpPr>
        <p:spPr bwMode="auto">
          <a:xfrm>
            <a:off x="2679700" y="3294063"/>
            <a:ext cx="1082675" cy="303212"/>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808080"/>
                </a:solidFill>
                <a:effectLst>
                  <a:outerShdw blurRad="38100" dist="38100" dir="2700000" algn="tl">
                    <a:srgbClr val="000000"/>
                  </a:outerShdw>
                </a:effectLst>
                <a:latin typeface="Times New Roman" pitchFamily="18" charset="0"/>
                <a:cs typeface="Times New Roman" pitchFamily="18" charset="0"/>
              </a:rPr>
              <a:t>1 Week</a:t>
            </a:r>
          </a:p>
        </p:txBody>
      </p:sp>
      <p:sp>
        <p:nvSpPr>
          <p:cNvPr id="61453" name="Text Box 13"/>
          <p:cNvSpPr txBox="1">
            <a:spLocks noChangeArrowheads="1"/>
          </p:cNvSpPr>
          <p:nvPr/>
        </p:nvSpPr>
        <p:spPr bwMode="auto">
          <a:xfrm>
            <a:off x="3114675" y="2798763"/>
            <a:ext cx="1125538" cy="303212"/>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000000"/>
                </a:solidFill>
                <a:effectLst>
                  <a:outerShdw blurRad="38100" dist="38100" dir="2700000" algn="tl">
                    <a:srgbClr val="FFFFFF"/>
                  </a:outerShdw>
                </a:effectLst>
                <a:latin typeface="Times New Roman" pitchFamily="18" charset="0"/>
                <a:cs typeface="Times New Roman" pitchFamily="18" charset="0"/>
              </a:rPr>
              <a:t>2 Week</a:t>
            </a:r>
          </a:p>
        </p:txBody>
      </p:sp>
      <p:sp>
        <p:nvSpPr>
          <p:cNvPr id="61454" name="Text Box 14"/>
          <p:cNvSpPr txBox="1">
            <a:spLocks noChangeArrowheads="1"/>
          </p:cNvSpPr>
          <p:nvPr/>
        </p:nvSpPr>
        <p:spPr bwMode="auto">
          <a:xfrm>
            <a:off x="3575050" y="2382838"/>
            <a:ext cx="1179513" cy="303212"/>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000000"/>
                </a:solidFill>
                <a:effectLst>
                  <a:outerShdw blurRad="38100" dist="38100" dir="2700000" algn="tl">
                    <a:srgbClr val="FFFFFF"/>
                  </a:outerShdw>
                </a:effectLst>
                <a:latin typeface="Times New Roman" pitchFamily="18" charset="0"/>
                <a:cs typeface="Times New Roman" pitchFamily="18" charset="0"/>
              </a:rPr>
              <a:t>Months</a:t>
            </a:r>
          </a:p>
        </p:txBody>
      </p:sp>
      <p:sp>
        <p:nvSpPr>
          <p:cNvPr id="61455" name="Text Box 15"/>
          <p:cNvSpPr txBox="1">
            <a:spLocks noChangeArrowheads="1"/>
          </p:cNvSpPr>
          <p:nvPr/>
        </p:nvSpPr>
        <p:spPr bwMode="auto">
          <a:xfrm>
            <a:off x="4505325" y="1974850"/>
            <a:ext cx="1177925" cy="301625"/>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000000"/>
                </a:solidFill>
                <a:effectLst>
                  <a:outerShdw blurRad="38100" dist="38100" dir="2700000" algn="tl">
                    <a:srgbClr val="FFFFFF"/>
                  </a:outerShdw>
                </a:effectLst>
                <a:latin typeface="Times New Roman" pitchFamily="18" charset="0"/>
                <a:cs typeface="Times New Roman" pitchFamily="18" charset="0"/>
              </a:rPr>
              <a:t>Seasons</a:t>
            </a:r>
          </a:p>
        </p:txBody>
      </p:sp>
      <p:sp>
        <p:nvSpPr>
          <p:cNvPr id="61456" name="Text Box 16"/>
          <p:cNvSpPr txBox="1">
            <a:spLocks noChangeArrowheads="1"/>
          </p:cNvSpPr>
          <p:nvPr/>
        </p:nvSpPr>
        <p:spPr bwMode="auto">
          <a:xfrm>
            <a:off x="5821363" y="1725613"/>
            <a:ext cx="1160462" cy="303212"/>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algn="ctr" eaLnBrk="0" fontAlgn="auto" hangingPunct="0">
              <a:spcBef>
                <a:spcPts val="0"/>
              </a:spcBef>
              <a:spcAft>
                <a:spcPts val="0"/>
              </a:spcAft>
              <a:defRPr/>
            </a:pPr>
            <a:r>
              <a:rPr lang="en-US" sz="1200" b="1" i="1">
                <a:solidFill>
                  <a:srgbClr val="000000"/>
                </a:solidFill>
                <a:effectLst>
                  <a:outerShdw blurRad="38100" dist="38100" dir="2700000" algn="tl">
                    <a:srgbClr val="FFFFFF"/>
                  </a:outerShdw>
                </a:effectLst>
                <a:latin typeface="Times New Roman" pitchFamily="18" charset="0"/>
                <a:cs typeface="Times New Roman" pitchFamily="18" charset="0"/>
              </a:rPr>
              <a:t>Years</a:t>
            </a:r>
          </a:p>
        </p:txBody>
      </p:sp>
      <p:sp>
        <p:nvSpPr>
          <p:cNvPr id="3088" name="Rectangle 17"/>
          <p:cNvSpPr>
            <a:spLocks noGrp="1" noChangeArrowheads="1"/>
          </p:cNvSpPr>
          <p:nvPr>
            <p:ph type="title" idx="4294967295"/>
          </p:nvPr>
        </p:nvSpPr>
        <p:spPr>
          <a:xfrm>
            <a:off x="685800" y="76200"/>
            <a:ext cx="7772400" cy="1143000"/>
          </a:xfrm>
        </p:spPr>
        <p:txBody>
          <a:bodyPr/>
          <a:lstStyle/>
          <a:p>
            <a:pPr eaLnBrk="1" hangingPunct="1"/>
            <a:r>
              <a:rPr lang="en-US" altLang="en-US" sz="2800" smtClean="0"/>
              <a:t>NOAA Seamless Suite of Forecast</a:t>
            </a:r>
            <a:br>
              <a:rPr lang="en-US" altLang="en-US" sz="2800" smtClean="0"/>
            </a:br>
            <a:r>
              <a:rPr lang="en-US" altLang="en-US" sz="2800" smtClean="0"/>
              <a:t>Products Spanning Climate and Weather</a:t>
            </a:r>
          </a:p>
        </p:txBody>
      </p:sp>
      <p:sp>
        <p:nvSpPr>
          <p:cNvPr id="3089" name="Line 18"/>
          <p:cNvSpPr>
            <a:spLocks noChangeShapeType="1"/>
          </p:cNvSpPr>
          <p:nvPr/>
        </p:nvSpPr>
        <p:spPr bwMode="auto">
          <a:xfrm>
            <a:off x="690563" y="1257300"/>
            <a:ext cx="7696200" cy="0"/>
          </a:xfrm>
          <a:prstGeom prst="line">
            <a:avLst/>
          </a:prstGeom>
          <a:noFill/>
          <a:ln w="57150" cmpd="thinThick">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90" name="Picture 19" descr="DOC_LOGO_1X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0188"/>
            <a:ext cx="83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0" descr="Noa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6388" y="228600"/>
            <a:ext cx="8366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2" name="Group 22"/>
          <p:cNvGrpSpPr>
            <a:grpSpLocks/>
          </p:cNvGrpSpPr>
          <p:nvPr/>
        </p:nvGrpSpPr>
        <p:grpSpPr bwMode="auto">
          <a:xfrm>
            <a:off x="0" y="1641475"/>
            <a:ext cx="1649413" cy="3538538"/>
            <a:chOff x="18" y="1034"/>
            <a:chExt cx="1039" cy="2229"/>
          </a:xfrm>
        </p:grpSpPr>
        <p:grpSp>
          <p:nvGrpSpPr>
            <p:cNvPr id="3129" name="Group 23"/>
            <p:cNvGrpSpPr>
              <a:grpSpLocks/>
            </p:cNvGrpSpPr>
            <p:nvPr/>
          </p:nvGrpSpPr>
          <p:grpSpPr bwMode="auto">
            <a:xfrm>
              <a:off x="878" y="1034"/>
              <a:ext cx="179" cy="2229"/>
              <a:chOff x="878" y="1034"/>
              <a:chExt cx="179" cy="2229"/>
            </a:xfrm>
          </p:grpSpPr>
          <p:sp>
            <p:nvSpPr>
              <p:cNvPr id="3137" name="Line 24"/>
              <p:cNvSpPr>
                <a:spLocks noChangeShapeType="1"/>
              </p:cNvSpPr>
              <p:nvPr/>
            </p:nvSpPr>
            <p:spPr bwMode="auto">
              <a:xfrm>
                <a:off x="952" y="1034"/>
                <a:ext cx="0" cy="2229"/>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38" name="Text Box 25"/>
              <p:cNvSpPr txBox="1">
                <a:spLocks noChangeArrowheads="1"/>
              </p:cNvSpPr>
              <p:nvPr/>
            </p:nvSpPr>
            <p:spPr bwMode="auto">
              <a:xfrm rot="-5400000">
                <a:off x="386" y="2148"/>
                <a:ext cx="1164" cy="179"/>
              </a:xfrm>
              <a:prstGeom prst="rect">
                <a:avLst/>
              </a:prstGeom>
              <a:gradFill rotWithShape="0">
                <a:gsLst>
                  <a:gs pos="0">
                    <a:srgbClr val="767647"/>
                  </a:gs>
                  <a:gs pos="50000">
                    <a:srgbClr val="FFFF99"/>
                  </a:gs>
                  <a:gs pos="100000">
                    <a:srgbClr val="767647"/>
                  </a:gs>
                </a:gsLst>
                <a:lin ang="0" scaled="1"/>
              </a:gradFill>
              <a:ln>
                <a:noFill/>
              </a:ln>
              <a:effectLst>
                <a:outerShdw algn="ctr" rotWithShape="0">
                  <a:schemeClr val="tx1"/>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spcBef>
                    <a:spcPct val="0"/>
                  </a:spcBef>
                  <a:buFontTx/>
                  <a:buNone/>
                </a:pPr>
                <a:r>
                  <a:rPr lang="en-US" altLang="en-US" sz="1400" b="1">
                    <a:solidFill>
                      <a:srgbClr val="808080"/>
                    </a:solidFill>
                    <a:latin typeface="Times New Roman" pitchFamily="18" charset="0"/>
                    <a:cs typeface="Times New Roman" pitchFamily="18" charset="0"/>
                  </a:rPr>
                  <a:t>Forecast Lead Time</a:t>
                </a:r>
              </a:p>
            </p:txBody>
          </p:sp>
        </p:grpSp>
        <p:grpSp>
          <p:nvGrpSpPr>
            <p:cNvPr id="3130" name="Group 26"/>
            <p:cNvGrpSpPr>
              <a:grpSpLocks/>
            </p:cNvGrpSpPr>
            <p:nvPr/>
          </p:nvGrpSpPr>
          <p:grpSpPr bwMode="auto">
            <a:xfrm>
              <a:off x="18" y="1231"/>
              <a:ext cx="895" cy="1922"/>
              <a:chOff x="18" y="1231"/>
              <a:chExt cx="895" cy="1922"/>
            </a:xfrm>
          </p:grpSpPr>
          <p:sp>
            <p:nvSpPr>
              <p:cNvPr id="61467" name="Text Box 27"/>
              <p:cNvSpPr txBox="1">
                <a:spLocks noChangeArrowheads="1"/>
              </p:cNvSpPr>
              <p:nvPr/>
            </p:nvSpPr>
            <p:spPr bwMode="auto">
              <a:xfrm>
                <a:off x="18" y="2865"/>
                <a:ext cx="895" cy="288"/>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Warnings &amp; Alert Coordination</a:t>
                </a:r>
              </a:p>
            </p:txBody>
          </p:sp>
          <p:sp>
            <p:nvSpPr>
              <p:cNvPr id="61468" name="Text Box 28"/>
              <p:cNvSpPr txBox="1">
                <a:spLocks noChangeArrowheads="1"/>
              </p:cNvSpPr>
              <p:nvPr/>
            </p:nvSpPr>
            <p:spPr bwMode="auto">
              <a:xfrm>
                <a:off x="287" y="2550"/>
                <a:ext cx="626" cy="17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Watches</a:t>
                </a:r>
              </a:p>
            </p:txBody>
          </p:sp>
          <p:sp>
            <p:nvSpPr>
              <p:cNvPr id="61469" name="Text Box 29"/>
              <p:cNvSpPr txBox="1">
                <a:spLocks noChangeArrowheads="1"/>
              </p:cNvSpPr>
              <p:nvPr/>
            </p:nvSpPr>
            <p:spPr bwMode="auto">
              <a:xfrm>
                <a:off x="187" y="2235"/>
                <a:ext cx="726" cy="17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Forecasts</a:t>
                </a:r>
              </a:p>
            </p:txBody>
          </p:sp>
          <p:sp>
            <p:nvSpPr>
              <p:cNvPr id="3134" name="Text Box 30"/>
              <p:cNvSpPr txBox="1">
                <a:spLocks noChangeArrowheads="1"/>
              </p:cNvSpPr>
              <p:nvPr/>
            </p:nvSpPr>
            <p:spPr bwMode="auto">
              <a:xfrm>
                <a:off x="93" y="1794"/>
                <a:ext cx="8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200">
                    <a:solidFill>
                      <a:srgbClr val="000000"/>
                    </a:solidFill>
                    <a:latin typeface="Times New Roman" pitchFamily="18" charset="0"/>
                    <a:cs typeface="Times New Roman" pitchFamily="18" charset="0"/>
                  </a:rPr>
                  <a:t>Threats Assessments</a:t>
                </a:r>
              </a:p>
            </p:txBody>
          </p:sp>
          <p:sp>
            <p:nvSpPr>
              <p:cNvPr id="61471" name="Text Box 31"/>
              <p:cNvSpPr txBox="1">
                <a:spLocks noChangeArrowheads="1"/>
              </p:cNvSpPr>
              <p:nvPr/>
            </p:nvSpPr>
            <p:spPr bwMode="auto">
              <a:xfrm>
                <a:off x="208" y="1544"/>
                <a:ext cx="705" cy="17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Guidance</a:t>
                </a:r>
              </a:p>
            </p:txBody>
          </p:sp>
          <p:sp>
            <p:nvSpPr>
              <p:cNvPr id="61472" name="Text Box 32"/>
              <p:cNvSpPr txBox="1">
                <a:spLocks noChangeArrowheads="1"/>
              </p:cNvSpPr>
              <p:nvPr/>
            </p:nvSpPr>
            <p:spPr bwMode="auto">
              <a:xfrm>
                <a:off x="338" y="1231"/>
                <a:ext cx="575" cy="17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200" dirty="0">
                    <a:solidFill>
                      <a:srgbClr val="000000"/>
                    </a:solidFill>
                    <a:effectLst>
                      <a:outerShdw blurRad="38100" dist="38100" dir="2700000" algn="tl">
                        <a:srgbClr val="C0C0C0"/>
                      </a:outerShdw>
                    </a:effectLst>
                    <a:latin typeface="Times New Roman" pitchFamily="18" charset="0"/>
                    <a:cs typeface="Times New Roman" pitchFamily="18" charset="0"/>
                  </a:rPr>
                  <a:t>Outlook</a:t>
                </a:r>
              </a:p>
            </p:txBody>
          </p:sp>
        </p:grpSp>
      </p:grpSp>
      <p:grpSp>
        <p:nvGrpSpPr>
          <p:cNvPr id="3093" name="Group 33"/>
          <p:cNvGrpSpPr>
            <a:grpSpLocks/>
          </p:cNvGrpSpPr>
          <p:nvPr/>
        </p:nvGrpSpPr>
        <p:grpSpPr bwMode="auto">
          <a:xfrm>
            <a:off x="1482725" y="5049838"/>
            <a:ext cx="7569200" cy="274637"/>
            <a:chOff x="952" y="3181"/>
            <a:chExt cx="4768" cy="173"/>
          </a:xfrm>
        </p:grpSpPr>
        <p:sp>
          <p:nvSpPr>
            <p:cNvPr id="3127" name="Line 34"/>
            <p:cNvSpPr>
              <a:spLocks noChangeShapeType="1"/>
            </p:cNvSpPr>
            <p:nvPr/>
          </p:nvSpPr>
          <p:spPr bwMode="auto">
            <a:xfrm>
              <a:off x="952" y="3263"/>
              <a:ext cx="476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28" name="Text Box 35"/>
            <p:cNvSpPr txBox="1">
              <a:spLocks noChangeArrowheads="1"/>
            </p:cNvSpPr>
            <p:nvPr/>
          </p:nvSpPr>
          <p:spPr bwMode="auto">
            <a:xfrm>
              <a:off x="2807" y="3181"/>
              <a:ext cx="783" cy="173"/>
            </a:xfrm>
            <a:prstGeom prst="rect">
              <a:avLst/>
            </a:prstGeom>
            <a:gradFill rotWithShape="0">
              <a:gsLst>
                <a:gs pos="0">
                  <a:srgbClr val="767647"/>
                </a:gs>
                <a:gs pos="50000">
                  <a:srgbClr val="FFFF99"/>
                </a:gs>
                <a:gs pos="100000">
                  <a:srgbClr val="7676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b="1">
                  <a:solidFill>
                    <a:srgbClr val="808080"/>
                  </a:solidFill>
                  <a:latin typeface="Times New Roman" pitchFamily="18" charset="0"/>
                  <a:cs typeface="Times New Roman" pitchFamily="18" charset="0"/>
                </a:rPr>
                <a:t>Benefits</a:t>
              </a:r>
            </a:p>
          </p:txBody>
        </p:sp>
      </p:grpSp>
      <p:sp>
        <p:nvSpPr>
          <p:cNvPr id="3094" name="Text Box 36"/>
          <p:cNvSpPr txBox="1">
            <a:spLocks noChangeArrowheads="1"/>
          </p:cNvSpPr>
          <p:nvPr/>
        </p:nvSpPr>
        <p:spPr bwMode="auto">
          <a:xfrm>
            <a:off x="5119688" y="3622675"/>
            <a:ext cx="60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0000"/>
                </a:solidFill>
                <a:latin typeface="Times New Roman" pitchFamily="18" charset="0"/>
              </a:rPr>
              <a:t>TPC</a:t>
            </a:r>
          </a:p>
        </p:txBody>
      </p:sp>
      <p:sp>
        <p:nvSpPr>
          <p:cNvPr id="3095" name="Text Box 37"/>
          <p:cNvSpPr txBox="1">
            <a:spLocks noChangeArrowheads="1"/>
          </p:cNvSpPr>
          <p:nvPr/>
        </p:nvSpPr>
        <p:spPr bwMode="auto">
          <a:xfrm>
            <a:off x="4378325" y="3622675"/>
            <a:ext cx="63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0000"/>
                </a:solidFill>
                <a:latin typeface="Times New Roman" pitchFamily="18" charset="0"/>
              </a:rPr>
              <a:t>OPC</a:t>
            </a:r>
          </a:p>
        </p:txBody>
      </p:sp>
      <p:sp>
        <p:nvSpPr>
          <p:cNvPr id="3096" name="Text Box 38"/>
          <p:cNvSpPr txBox="1">
            <a:spLocks noChangeArrowheads="1"/>
          </p:cNvSpPr>
          <p:nvPr/>
        </p:nvSpPr>
        <p:spPr bwMode="auto">
          <a:xfrm>
            <a:off x="3651250" y="3621088"/>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0000"/>
                </a:solidFill>
                <a:latin typeface="Times New Roman" pitchFamily="18" charset="0"/>
              </a:rPr>
              <a:t>HPC</a:t>
            </a:r>
          </a:p>
        </p:txBody>
      </p:sp>
      <p:sp>
        <p:nvSpPr>
          <p:cNvPr id="3097" name="Text Box 39"/>
          <p:cNvSpPr txBox="1">
            <a:spLocks noChangeArrowheads="1"/>
          </p:cNvSpPr>
          <p:nvPr/>
        </p:nvSpPr>
        <p:spPr bwMode="auto">
          <a:xfrm>
            <a:off x="4854575" y="41910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0000"/>
                </a:solidFill>
                <a:latin typeface="Times New Roman" pitchFamily="18" charset="0"/>
              </a:rPr>
              <a:t>SWPC</a:t>
            </a:r>
          </a:p>
        </p:txBody>
      </p:sp>
      <p:sp>
        <p:nvSpPr>
          <p:cNvPr id="3098" name="Text Box 40"/>
          <p:cNvSpPr txBox="1">
            <a:spLocks noChangeArrowheads="1"/>
          </p:cNvSpPr>
          <p:nvPr/>
        </p:nvSpPr>
        <p:spPr bwMode="auto">
          <a:xfrm>
            <a:off x="4079875" y="41910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0000"/>
                </a:solidFill>
                <a:latin typeface="Times New Roman" pitchFamily="18" charset="0"/>
              </a:rPr>
              <a:t>AWC</a:t>
            </a:r>
          </a:p>
        </p:txBody>
      </p:sp>
      <p:sp>
        <p:nvSpPr>
          <p:cNvPr id="3099" name="Text Box 41"/>
          <p:cNvSpPr txBox="1">
            <a:spLocks noChangeArrowheads="1"/>
          </p:cNvSpPr>
          <p:nvPr/>
        </p:nvSpPr>
        <p:spPr bwMode="auto">
          <a:xfrm>
            <a:off x="3306763" y="4191000"/>
            <a:ext cx="59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0000"/>
                </a:solidFill>
                <a:latin typeface="Times New Roman" pitchFamily="18" charset="0"/>
              </a:rPr>
              <a:t>SPC</a:t>
            </a:r>
          </a:p>
        </p:txBody>
      </p:sp>
      <p:sp>
        <p:nvSpPr>
          <p:cNvPr id="3100" name="Text Box 42"/>
          <p:cNvSpPr txBox="1">
            <a:spLocks noChangeArrowheads="1"/>
          </p:cNvSpPr>
          <p:nvPr/>
        </p:nvSpPr>
        <p:spPr bwMode="auto">
          <a:xfrm>
            <a:off x="1703388" y="1371600"/>
            <a:ext cx="3097212" cy="406400"/>
          </a:xfrm>
          <a:prstGeom prst="rect">
            <a:avLst/>
          </a:prstGeom>
          <a:solidFill>
            <a:srgbClr val="FFFF99"/>
          </a:solidFill>
          <a:ln w="9525">
            <a:solidFill>
              <a:schemeClr val="tx1"/>
            </a:solid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a:solidFill>
                  <a:srgbClr val="000000"/>
                </a:solidFill>
                <a:latin typeface="Times New Roman" pitchFamily="18" charset="0"/>
              </a:rPr>
              <a:t>Service Center Perspective</a:t>
            </a:r>
          </a:p>
        </p:txBody>
      </p:sp>
      <p:sp>
        <p:nvSpPr>
          <p:cNvPr id="3101" name="Text Box 43"/>
          <p:cNvSpPr txBox="1">
            <a:spLocks noChangeArrowheads="1"/>
          </p:cNvSpPr>
          <p:nvPr/>
        </p:nvSpPr>
        <p:spPr bwMode="auto">
          <a:xfrm>
            <a:off x="5724525" y="3905250"/>
            <a:ext cx="3251200" cy="1262063"/>
          </a:xfrm>
          <a:prstGeom prst="rect">
            <a:avLst/>
          </a:prstGeom>
          <a:solidFill>
            <a:schemeClr val="accent1"/>
          </a:solidFill>
          <a:ln w="9525">
            <a:solidFill>
              <a:schemeClr val="tx1"/>
            </a:solid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solidFill>
                  <a:srgbClr val="000000"/>
                </a:solidFill>
                <a:latin typeface="Helvetica" pitchFamily="34" charset="0"/>
              </a:rPr>
              <a:t>Winter Weather Desk Days 1-3</a:t>
            </a:r>
          </a:p>
          <a:p>
            <a:pPr algn="ctr" eaLnBrk="1" hangingPunct="1">
              <a:spcBef>
                <a:spcPct val="0"/>
              </a:spcBef>
              <a:buFontTx/>
              <a:buNone/>
            </a:pPr>
            <a:r>
              <a:rPr lang="en-US" altLang="en-US" sz="1600" b="1">
                <a:solidFill>
                  <a:srgbClr val="000000"/>
                </a:solidFill>
                <a:latin typeface="Helvetica" pitchFamily="34" charset="0"/>
              </a:rPr>
              <a:t>Tropical Storms to Day 5</a:t>
            </a:r>
          </a:p>
          <a:p>
            <a:pPr algn="ctr" eaLnBrk="1" hangingPunct="1">
              <a:spcBef>
                <a:spcPct val="0"/>
              </a:spcBef>
              <a:buFontTx/>
              <a:buNone/>
            </a:pPr>
            <a:r>
              <a:rPr lang="en-US" altLang="en-US" sz="1600" b="1">
                <a:solidFill>
                  <a:srgbClr val="000000"/>
                </a:solidFill>
                <a:latin typeface="Helvetica" pitchFamily="34" charset="0"/>
              </a:rPr>
              <a:t>Severe Weather to Day 8</a:t>
            </a:r>
          </a:p>
          <a:p>
            <a:pPr algn="ctr" eaLnBrk="1" hangingPunct="1">
              <a:spcBef>
                <a:spcPct val="0"/>
              </a:spcBef>
              <a:buFontTx/>
              <a:buNone/>
            </a:pPr>
            <a:r>
              <a:rPr lang="en-US" altLang="en-US" sz="1600" b="1">
                <a:solidFill>
                  <a:srgbClr val="000000"/>
                </a:solidFill>
                <a:latin typeface="Helvetica" pitchFamily="34" charset="0"/>
              </a:rPr>
              <a:t>Fire Weather Outlooks to Day 8</a:t>
            </a:r>
            <a:r>
              <a:rPr lang="en-US" altLang="en-US" sz="1200" b="1">
                <a:solidFill>
                  <a:srgbClr val="000000"/>
                </a:solidFill>
                <a:latin typeface="Helvetica" pitchFamily="34" charset="0"/>
              </a:rPr>
              <a:t> </a:t>
            </a:r>
          </a:p>
          <a:p>
            <a:pPr algn="ctr" eaLnBrk="1" hangingPunct="1">
              <a:spcBef>
                <a:spcPct val="0"/>
              </a:spcBef>
              <a:buFontTx/>
              <a:buNone/>
            </a:pPr>
            <a:r>
              <a:rPr lang="en-US" altLang="en-US" sz="1200" b="1">
                <a:solidFill>
                  <a:srgbClr val="000000"/>
                </a:solidFill>
                <a:latin typeface="Helvetica" pitchFamily="34" charset="0"/>
              </a:rPr>
              <a:t>:</a:t>
            </a:r>
          </a:p>
        </p:txBody>
      </p:sp>
      <p:sp>
        <p:nvSpPr>
          <p:cNvPr id="3102" name="Text Box 44"/>
          <p:cNvSpPr txBox="1">
            <a:spLocks noChangeArrowheads="1"/>
          </p:cNvSpPr>
          <p:nvPr/>
        </p:nvSpPr>
        <p:spPr bwMode="auto">
          <a:xfrm>
            <a:off x="5791200" y="3400425"/>
            <a:ext cx="1758950" cy="346075"/>
          </a:xfrm>
          <a:prstGeom prst="rect">
            <a:avLst/>
          </a:prstGeom>
          <a:solidFill>
            <a:schemeClr val="accent1"/>
          </a:solidFill>
          <a:ln w="9525">
            <a:solidFill>
              <a:schemeClr val="tx1"/>
            </a:solid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solidFill>
                  <a:srgbClr val="000000"/>
                </a:solidFill>
                <a:latin typeface="Helvetica" pitchFamily="34" charset="0"/>
              </a:rPr>
              <a:t>NDFD, Days 4 -7</a:t>
            </a:r>
          </a:p>
        </p:txBody>
      </p:sp>
      <p:sp>
        <p:nvSpPr>
          <p:cNvPr id="3103" name="Text Box 45"/>
          <p:cNvSpPr txBox="1">
            <a:spLocks noChangeArrowheads="1"/>
          </p:cNvSpPr>
          <p:nvPr/>
        </p:nvSpPr>
        <p:spPr bwMode="auto">
          <a:xfrm>
            <a:off x="5791200" y="2971800"/>
            <a:ext cx="1928813" cy="346075"/>
          </a:xfrm>
          <a:prstGeom prst="rect">
            <a:avLst/>
          </a:prstGeom>
          <a:solidFill>
            <a:srgbClr val="FF9900"/>
          </a:solidFill>
          <a:ln w="9525">
            <a:solidFill>
              <a:schemeClr val="tx1"/>
            </a:solid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solidFill>
                  <a:srgbClr val="000000"/>
                </a:solidFill>
                <a:latin typeface="Helvetica" pitchFamily="34" charset="0"/>
              </a:rPr>
              <a:t>6-10 Day Forecast</a:t>
            </a:r>
          </a:p>
        </p:txBody>
      </p:sp>
      <p:sp>
        <p:nvSpPr>
          <p:cNvPr id="61486" name="Text Box 46"/>
          <p:cNvSpPr txBox="1">
            <a:spLocks noChangeArrowheads="1"/>
          </p:cNvSpPr>
          <p:nvPr/>
        </p:nvSpPr>
        <p:spPr bwMode="auto">
          <a:xfrm rot="-5400000">
            <a:off x="2506662" y="5570538"/>
            <a:ext cx="900113" cy="274638"/>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Maritime</a:t>
            </a:r>
          </a:p>
        </p:txBody>
      </p:sp>
      <p:sp>
        <p:nvSpPr>
          <p:cNvPr id="61487" name="Text Box 47"/>
          <p:cNvSpPr txBox="1">
            <a:spLocks noChangeArrowheads="1"/>
          </p:cNvSpPr>
          <p:nvPr/>
        </p:nvSpPr>
        <p:spPr bwMode="auto">
          <a:xfrm rot="-5400000">
            <a:off x="1629569" y="5777707"/>
            <a:ext cx="1190625" cy="274637"/>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dirty="0">
                <a:solidFill>
                  <a:srgbClr val="000000"/>
                </a:solidFill>
                <a:effectLst>
                  <a:outerShdw blurRad="38100" dist="38100" dir="2700000" algn="tl">
                    <a:srgbClr val="C0C0C0"/>
                  </a:outerShdw>
                </a:effectLst>
                <a:latin typeface="Times New Roman" pitchFamily="18" charset="0"/>
                <a:cs typeface="Times New Roman" pitchFamily="18" charset="0"/>
              </a:rPr>
              <a:t>Life &amp; Property</a:t>
            </a:r>
          </a:p>
        </p:txBody>
      </p:sp>
      <p:sp>
        <p:nvSpPr>
          <p:cNvPr id="61488" name="Text Box 48"/>
          <p:cNvSpPr txBox="1">
            <a:spLocks noChangeArrowheads="1"/>
          </p:cNvSpPr>
          <p:nvPr/>
        </p:nvSpPr>
        <p:spPr bwMode="auto">
          <a:xfrm rot="-5400000">
            <a:off x="2605882" y="5882481"/>
            <a:ext cx="1524000" cy="274637"/>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Space Operations</a:t>
            </a:r>
          </a:p>
        </p:txBody>
      </p:sp>
      <p:sp>
        <p:nvSpPr>
          <p:cNvPr id="61489" name="Text Box 49"/>
          <p:cNvSpPr txBox="1">
            <a:spLocks noChangeArrowheads="1"/>
          </p:cNvSpPr>
          <p:nvPr/>
        </p:nvSpPr>
        <p:spPr bwMode="auto">
          <a:xfrm rot="-5400000">
            <a:off x="5957094" y="5641182"/>
            <a:ext cx="917575" cy="274637"/>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Recreation</a:t>
            </a:r>
          </a:p>
        </p:txBody>
      </p:sp>
      <p:sp>
        <p:nvSpPr>
          <p:cNvPr id="61490" name="Text Box 50"/>
          <p:cNvSpPr txBox="1">
            <a:spLocks noChangeArrowheads="1"/>
          </p:cNvSpPr>
          <p:nvPr/>
        </p:nvSpPr>
        <p:spPr bwMode="auto">
          <a:xfrm rot="-5400000">
            <a:off x="6332538" y="5646738"/>
            <a:ext cx="928687" cy="274637"/>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Ecosystem</a:t>
            </a:r>
          </a:p>
        </p:txBody>
      </p:sp>
      <p:sp>
        <p:nvSpPr>
          <p:cNvPr id="61491" name="Text Box 51"/>
          <p:cNvSpPr txBox="1">
            <a:spLocks noChangeArrowheads="1"/>
          </p:cNvSpPr>
          <p:nvPr/>
        </p:nvSpPr>
        <p:spPr bwMode="auto">
          <a:xfrm rot="-5400000">
            <a:off x="7040563" y="5700713"/>
            <a:ext cx="1036637" cy="274637"/>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Environment</a:t>
            </a:r>
          </a:p>
        </p:txBody>
      </p:sp>
      <p:sp>
        <p:nvSpPr>
          <p:cNvPr id="61492" name="Text Box 52"/>
          <p:cNvSpPr txBox="1">
            <a:spLocks noChangeArrowheads="1"/>
          </p:cNvSpPr>
          <p:nvPr/>
        </p:nvSpPr>
        <p:spPr bwMode="auto">
          <a:xfrm rot="-5400000">
            <a:off x="3471069" y="5825331"/>
            <a:ext cx="1409700" cy="274638"/>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Emergency Mgmt </a:t>
            </a:r>
          </a:p>
        </p:txBody>
      </p:sp>
      <p:sp>
        <p:nvSpPr>
          <p:cNvPr id="61493" name="Text Box 53"/>
          <p:cNvSpPr txBox="1">
            <a:spLocks noChangeArrowheads="1"/>
          </p:cNvSpPr>
          <p:nvPr/>
        </p:nvSpPr>
        <p:spPr bwMode="auto">
          <a:xfrm rot="-5400000">
            <a:off x="5610225" y="5637213"/>
            <a:ext cx="909637" cy="274638"/>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Agriculture</a:t>
            </a:r>
          </a:p>
        </p:txBody>
      </p:sp>
      <p:sp>
        <p:nvSpPr>
          <p:cNvPr id="61494" name="Text Box 54"/>
          <p:cNvSpPr txBox="1">
            <a:spLocks noChangeArrowheads="1"/>
          </p:cNvSpPr>
          <p:nvPr/>
        </p:nvSpPr>
        <p:spPr bwMode="auto">
          <a:xfrm rot="-5400000">
            <a:off x="4960938" y="5889625"/>
            <a:ext cx="1538288" cy="274637"/>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Reservoir Control</a:t>
            </a:r>
          </a:p>
        </p:txBody>
      </p:sp>
      <p:sp>
        <p:nvSpPr>
          <p:cNvPr id="61495" name="Text Box 55"/>
          <p:cNvSpPr txBox="1">
            <a:spLocks noChangeArrowheads="1"/>
          </p:cNvSpPr>
          <p:nvPr/>
        </p:nvSpPr>
        <p:spPr bwMode="auto">
          <a:xfrm rot="-5400000">
            <a:off x="4321175" y="5843588"/>
            <a:ext cx="1296987" cy="274638"/>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Energy Planning</a:t>
            </a:r>
          </a:p>
        </p:txBody>
      </p:sp>
      <p:sp>
        <p:nvSpPr>
          <p:cNvPr id="61496" name="Text Box 56"/>
          <p:cNvSpPr txBox="1">
            <a:spLocks noChangeArrowheads="1"/>
          </p:cNvSpPr>
          <p:nvPr/>
        </p:nvSpPr>
        <p:spPr bwMode="auto">
          <a:xfrm rot="-5400000">
            <a:off x="4123532" y="5645944"/>
            <a:ext cx="927100" cy="274637"/>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Commerce</a:t>
            </a:r>
          </a:p>
        </p:txBody>
      </p:sp>
      <p:sp>
        <p:nvSpPr>
          <p:cNvPr id="61497" name="Text Box 57"/>
          <p:cNvSpPr txBox="1">
            <a:spLocks noChangeArrowheads="1"/>
          </p:cNvSpPr>
          <p:nvPr/>
        </p:nvSpPr>
        <p:spPr bwMode="auto">
          <a:xfrm rot="-5400000">
            <a:off x="4878388" y="5683250"/>
            <a:ext cx="1001712" cy="274638"/>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Hydropower</a:t>
            </a:r>
          </a:p>
        </p:txBody>
      </p:sp>
      <p:sp>
        <p:nvSpPr>
          <p:cNvPr id="61498" name="Text Box 58"/>
          <p:cNvSpPr txBox="1">
            <a:spLocks noChangeArrowheads="1"/>
          </p:cNvSpPr>
          <p:nvPr/>
        </p:nvSpPr>
        <p:spPr bwMode="auto">
          <a:xfrm rot="-5400000">
            <a:off x="3293269" y="5714207"/>
            <a:ext cx="1063625" cy="274637"/>
          </a:xfrm>
          <a:prstGeom prst="rect">
            <a:avLst/>
          </a:prstGeom>
          <a:noFill/>
          <a:ln w="28575">
            <a:noFill/>
            <a:miter lim="800000"/>
            <a:headEnd/>
            <a:tailEnd/>
          </a:ln>
          <a:effectLst>
            <a:outerShdw algn="ctr" rotWithShape="0">
              <a:schemeClr val="tx1"/>
            </a:outerShdw>
          </a:effectLst>
        </p:spPr>
        <p:txBody>
          <a:bodyPr wrap="none"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Fire Weather</a:t>
            </a:r>
          </a:p>
        </p:txBody>
      </p:sp>
      <p:sp>
        <p:nvSpPr>
          <p:cNvPr id="61499" name="Text Box 59"/>
          <p:cNvSpPr txBox="1">
            <a:spLocks noChangeArrowheads="1"/>
          </p:cNvSpPr>
          <p:nvPr/>
        </p:nvSpPr>
        <p:spPr bwMode="auto">
          <a:xfrm rot="-5400000">
            <a:off x="6844507" y="5515769"/>
            <a:ext cx="666750" cy="274637"/>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Health</a:t>
            </a:r>
          </a:p>
        </p:txBody>
      </p:sp>
      <p:sp>
        <p:nvSpPr>
          <p:cNvPr id="61500" name="Text Box 60"/>
          <p:cNvSpPr txBox="1">
            <a:spLocks noChangeArrowheads="1"/>
          </p:cNvSpPr>
          <p:nvPr/>
        </p:nvSpPr>
        <p:spPr bwMode="auto">
          <a:xfrm rot="-5400000">
            <a:off x="2194719" y="5577681"/>
            <a:ext cx="762000" cy="274638"/>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ctr" eaLnBrk="0" fontAlgn="auto" hangingPunct="0">
              <a:spcBef>
                <a:spcPts val="0"/>
              </a:spcBef>
              <a:spcAft>
                <a:spcPts val="0"/>
              </a:spcAft>
              <a:defRPr/>
            </a:pPr>
            <a:r>
              <a:rPr lang="en-US" sz="1200">
                <a:solidFill>
                  <a:srgbClr val="000000"/>
                </a:solidFill>
                <a:effectLst>
                  <a:outerShdw blurRad="38100" dist="38100" dir="2700000" algn="tl">
                    <a:srgbClr val="C0C0C0"/>
                  </a:outerShdw>
                </a:effectLst>
                <a:latin typeface="Times New Roman" pitchFamily="18" charset="0"/>
                <a:cs typeface="Times New Roman" pitchFamily="18" charset="0"/>
              </a:rPr>
              <a:t>Aviation</a:t>
            </a:r>
          </a:p>
        </p:txBody>
      </p:sp>
      <p:sp>
        <p:nvSpPr>
          <p:cNvPr id="3" name="Rectangle 2"/>
          <p:cNvSpPr/>
          <p:nvPr/>
        </p:nvSpPr>
        <p:spPr>
          <a:xfrm>
            <a:off x="5730875" y="2589213"/>
            <a:ext cx="3321050" cy="2578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1508125" y="1357313"/>
            <a:ext cx="3292475" cy="420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687763" y="3686175"/>
            <a:ext cx="2043112" cy="306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306763" y="4232275"/>
            <a:ext cx="2417762"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3" name="Text Box 3"/>
          <p:cNvSpPr txBox="1">
            <a:spLocks noChangeArrowheads="1"/>
          </p:cNvSpPr>
          <p:nvPr/>
        </p:nvSpPr>
        <p:spPr bwMode="auto">
          <a:xfrm>
            <a:off x="4772025" y="2943225"/>
            <a:ext cx="1400175"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400">
                <a:solidFill>
                  <a:srgbClr val="000000"/>
                </a:solidFill>
                <a:latin typeface="Times New Roman" pitchFamily="18" charset="0"/>
              </a:rPr>
              <a:t>Climate/Weather</a:t>
            </a:r>
          </a:p>
          <a:p>
            <a:pPr algn="ctr" eaLnBrk="1" hangingPunct="1">
              <a:spcBef>
                <a:spcPct val="0"/>
              </a:spcBef>
              <a:buFontTx/>
              <a:buNone/>
            </a:pPr>
            <a:r>
              <a:rPr lang="en-US" altLang="en-US" sz="1400">
                <a:solidFill>
                  <a:srgbClr val="000000"/>
                </a:solidFill>
                <a:latin typeface="Times New Roman" pitchFamily="18" charset="0"/>
              </a:rPr>
              <a:t>Linkage</a:t>
            </a:r>
          </a:p>
        </p:txBody>
      </p:sp>
      <p:sp>
        <p:nvSpPr>
          <p:cNvPr id="3124" name="Line 4"/>
          <p:cNvSpPr>
            <a:spLocks noChangeShapeType="1"/>
          </p:cNvSpPr>
          <p:nvPr/>
        </p:nvSpPr>
        <p:spPr bwMode="auto">
          <a:xfrm>
            <a:off x="4240213" y="2776538"/>
            <a:ext cx="514350" cy="4254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a:spLocks noChangeArrowheads="1"/>
          </p:cNvSpPr>
          <p:nvPr/>
        </p:nvSpPr>
        <p:spPr bwMode="auto">
          <a:xfrm>
            <a:off x="4848225" y="3676650"/>
            <a:ext cx="406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0000"/>
                </a:solidFill>
              </a:rPr>
              <a:t>At present, there are NO “official” or “useful” forecasts, or even some sort of ‘guidance’ available for weeks 3 and 4 even on an exptl. basis.</a:t>
            </a:r>
          </a:p>
        </p:txBody>
      </p:sp>
      <p:cxnSp>
        <p:nvCxnSpPr>
          <p:cNvPr id="8" name="Straight Arrow Connector 7"/>
          <p:cNvCxnSpPr/>
          <p:nvPr/>
        </p:nvCxnSpPr>
        <p:spPr>
          <a:xfrm flipH="1" flipV="1">
            <a:off x="4340225" y="2743200"/>
            <a:ext cx="560388" cy="1003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8504348-E251-460F-AC05-3A45CD5E2E4E}" type="slidenum">
              <a:rPr lang="en-US" smtClean="0"/>
              <a:pPr>
                <a:defRPr/>
              </a:pPr>
              <a:t>30</a:t>
            </a:fld>
            <a:endParaRPr lang="en-US"/>
          </a:p>
        </p:txBody>
      </p:sp>
      <p:cxnSp>
        <p:nvCxnSpPr>
          <p:cNvPr id="4" name="Straight Arrow Connector 3"/>
          <p:cNvCxnSpPr/>
          <p:nvPr/>
        </p:nvCxnSpPr>
        <p:spPr>
          <a:xfrm>
            <a:off x="76200" y="2895600"/>
            <a:ext cx="6096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2400" y="5791200"/>
            <a:ext cx="4572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8DA7AE-041C-47CF-AE5F-8275861908C5}" type="slidenum">
              <a:rPr lang="en-US" smtClean="0"/>
              <a:pPr>
                <a:defRPr/>
              </a:pPr>
              <a:t>31</a:t>
            </a:fld>
            <a:endParaRPr lang="en-US"/>
          </a:p>
        </p:txBody>
      </p:sp>
      <p:pic>
        <p:nvPicPr>
          <p:cNvPr id="28675" name="Picture 2" descr="C:\Users\muthuvel.chelliah\Desktop\testeps\withtrad.recent.globe.from.1.1.13.weeks34.PRATE.total.and.anom.fcst.sk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68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76200" y="2895600"/>
            <a:ext cx="6096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 y="5867400"/>
            <a:ext cx="5334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520834-7BF3-4C91-9FB4-0DB43D227032}" type="slidenum">
              <a:rPr lang="en-US" smtClean="0"/>
              <a:pPr>
                <a:defRPr/>
              </a:pPr>
              <a:t>32</a:t>
            </a:fld>
            <a:endParaRPr lang="en-US"/>
          </a:p>
        </p:txBody>
      </p:sp>
      <p:pic>
        <p:nvPicPr>
          <p:cNvPr id="29699" name="Picture 2" descr="C:\Users\muthuvel.chelliah\Desktop\testeps\withtrad.recent.globe.from.1.1.13.weeks34.T2m.total.and.anom.fcst.sk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8392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76200" y="2895600"/>
            <a:ext cx="4572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200" y="5791200"/>
            <a:ext cx="4572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379560-31F0-419C-840A-959F776DCF4C}" type="slidenum">
              <a:rPr lang="en-US" smtClean="0"/>
              <a:pPr>
                <a:defRPr/>
              </a:pPr>
              <a:t>33</a:t>
            </a:fld>
            <a:endParaRPr lang="en-US"/>
          </a:p>
        </p:txBody>
      </p:sp>
      <p:pic>
        <p:nvPicPr>
          <p:cNvPr id="30723" name="Picture 2" descr="C:\Users\muthuvel.chelliah\Desktop\testeps\withtrad.recent.nearUS.from.1.1.13.weeks34.PRATE.total.and.anom.fcst.sk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75"/>
            <a:ext cx="86106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76200" y="2895600"/>
            <a:ext cx="6096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6675" y="5562600"/>
            <a:ext cx="619125"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A4DA43-998B-4C2A-9465-448F7D72A13D}" type="slidenum">
              <a:rPr lang="en-US" smtClean="0"/>
              <a:pPr>
                <a:defRPr/>
              </a:pPr>
              <a:t>34</a:t>
            </a:fld>
            <a:endParaRPr lang="en-US"/>
          </a:p>
        </p:txBody>
      </p:sp>
      <p:pic>
        <p:nvPicPr>
          <p:cNvPr id="31747" name="Picture 2" descr="C:\Users\muthuvel.chelliah\Desktop\testeps\forsecc.fourpanel.h500.glob.6method.4climo.4wks.eps"/>
          <p:cNvPicPr>
            <a:picLocks noChangeAspect="1" noChangeArrowheads="1"/>
          </p:cNvPicPr>
          <p:nvPr/>
        </p:nvPicPr>
        <p:blipFill>
          <a:blip r:embed="rId2">
            <a:extLst>
              <a:ext uri="{28A0092B-C50C-407E-A947-70E740481C1C}">
                <a14:useLocalDpi xmlns:a14="http://schemas.microsoft.com/office/drawing/2010/main" val="0"/>
              </a:ext>
            </a:extLst>
          </a:blip>
          <a:srcRect l="6396" t="2528" r="6499" b="6876"/>
          <a:stretch>
            <a:fillRect/>
          </a:stretch>
        </p:blipFill>
        <p:spPr bwMode="auto">
          <a:xfrm rot="5400000">
            <a:off x="1604963" y="-814388"/>
            <a:ext cx="6477000" cy="841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2"/>
          <p:cNvSpPr txBox="1">
            <a:spLocks noChangeArrowheads="1"/>
          </p:cNvSpPr>
          <p:nvPr/>
        </p:nvSpPr>
        <p:spPr bwMode="auto">
          <a:xfrm>
            <a:off x="0" y="2667000"/>
            <a:ext cx="68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H500</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Globe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nvGrpSpPr>
          <p:cNvPr id="31749" name="Group 15"/>
          <p:cNvGrpSpPr>
            <a:grpSpLocks/>
          </p:cNvGrpSpPr>
          <p:nvPr/>
        </p:nvGrpSpPr>
        <p:grpSpPr bwMode="auto">
          <a:xfrm>
            <a:off x="4843463" y="76200"/>
            <a:ext cx="4224337" cy="6553200"/>
            <a:chOff x="4843463" y="76200"/>
            <a:chExt cx="4224337" cy="6553200"/>
          </a:xfrm>
        </p:grpSpPr>
        <p:cxnSp>
          <p:nvCxnSpPr>
            <p:cNvPr id="5" name="Straight Connector 4"/>
            <p:cNvCxnSpPr/>
            <p:nvPr/>
          </p:nvCxnSpPr>
          <p:spPr>
            <a:xfrm>
              <a:off x="4843463" y="762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67800" y="76200"/>
              <a:ext cx="0" cy="655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1747" idx="3"/>
            </p:cNvCxnSpPr>
            <p:nvPr/>
          </p:nvCxnSpPr>
          <p:spPr>
            <a:xfrm flipH="1">
              <a:off x="4843463" y="66294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43463" y="76200"/>
              <a:ext cx="0" cy="274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1747" idx="3"/>
            </p:cNvCxnSpPr>
            <p:nvPr/>
          </p:nvCxnSpPr>
          <p:spPr>
            <a:xfrm>
              <a:off x="4843463" y="3810000"/>
              <a:ext cx="0" cy="2819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EB0E58-62B1-424A-9655-BB30EAAB7FB4}" type="slidenum">
              <a:rPr lang="en-US" smtClean="0"/>
              <a:pPr>
                <a:defRPr/>
              </a:pPr>
              <a:t>35</a:t>
            </a:fld>
            <a:endParaRPr lang="en-US"/>
          </a:p>
        </p:txBody>
      </p:sp>
      <p:pic>
        <p:nvPicPr>
          <p:cNvPr id="32771" name="Picture 2" descr="C:\Users\muthuvel.chelliah\Desktop\testeps\forsecc.fourpanel.h500.us.6method.4climo.4wks.eps"/>
          <p:cNvPicPr>
            <a:picLocks noChangeAspect="1" noChangeArrowheads="1"/>
          </p:cNvPicPr>
          <p:nvPr/>
        </p:nvPicPr>
        <p:blipFill>
          <a:blip r:embed="rId2">
            <a:extLst>
              <a:ext uri="{28A0092B-C50C-407E-A947-70E740481C1C}">
                <a14:useLocalDpi xmlns:a14="http://schemas.microsoft.com/office/drawing/2010/main" val="0"/>
              </a:ext>
            </a:extLst>
          </a:blip>
          <a:srcRect l="5882" t="2147" r="5228" b="5682"/>
          <a:stretch>
            <a:fillRect/>
          </a:stretch>
        </p:blipFill>
        <p:spPr bwMode="auto">
          <a:xfrm rot="5400000">
            <a:off x="1493044" y="-878681"/>
            <a:ext cx="6477000" cy="869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2"/>
          <p:cNvSpPr txBox="1">
            <a:spLocks noChangeArrowheads="1"/>
          </p:cNvSpPr>
          <p:nvPr/>
        </p:nvSpPr>
        <p:spPr bwMode="auto">
          <a:xfrm>
            <a:off x="0" y="2819400"/>
            <a:ext cx="76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H500</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Near US</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nvGrpSpPr>
          <p:cNvPr id="32773" name="Group 4"/>
          <p:cNvGrpSpPr>
            <a:grpSpLocks/>
          </p:cNvGrpSpPr>
          <p:nvPr/>
        </p:nvGrpSpPr>
        <p:grpSpPr bwMode="auto">
          <a:xfrm>
            <a:off x="4843463" y="76200"/>
            <a:ext cx="4224337" cy="6553200"/>
            <a:chOff x="4843463" y="76200"/>
            <a:chExt cx="4224337" cy="6553200"/>
          </a:xfrm>
        </p:grpSpPr>
        <p:cxnSp>
          <p:nvCxnSpPr>
            <p:cNvPr id="6" name="Straight Connector 5"/>
            <p:cNvCxnSpPr/>
            <p:nvPr/>
          </p:nvCxnSpPr>
          <p:spPr>
            <a:xfrm>
              <a:off x="4843463" y="762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67800" y="76200"/>
              <a:ext cx="0" cy="655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43463" y="6629400"/>
              <a:ext cx="422433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463" y="76200"/>
              <a:ext cx="0" cy="2743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43463" y="3810000"/>
              <a:ext cx="0" cy="2819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457200" y="808038"/>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101EF"/>
                </a:solidFill>
              </a:rPr>
              <a:t>Thinking Outside the Box: </a:t>
            </a:r>
          </a:p>
          <a:p>
            <a:pPr algn="ctr" eaLnBrk="1" hangingPunct="1">
              <a:spcBef>
                <a:spcPct val="0"/>
              </a:spcBef>
              <a:buFontTx/>
              <a:buNone/>
            </a:pPr>
            <a:r>
              <a:rPr lang="en-US" altLang="en-US" sz="3000">
                <a:solidFill>
                  <a:srgbClr val="0101EF"/>
                </a:solidFill>
              </a:rPr>
              <a:t> Prospects of “useful” Predictions for Weeks 3 &amp; 4?</a:t>
            </a:r>
          </a:p>
        </p:txBody>
      </p:sp>
      <p:sp>
        <p:nvSpPr>
          <p:cNvPr id="4" name="Slide Number Placeholder 3"/>
          <p:cNvSpPr>
            <a:spLocks noGrp="1"/>
          </p:cNvSpPr>
          <p:nvPr>
            <p:ph type="sldNum" sz="quarter" idx="12"/>
          </p:nvPr>
        </p:nvSpPr>
        <p:spPr/>
        <p:txBody>
          <a:bodyPr/>
          <a:lstStyle/>
          <a:p>
            <a:pPr>
              <a:defRPr/>
            </a:pPr>
            <a:fld id="{223F9E14-AA32-431B-9ADE-B5C8FE03A3B9}" type="slidenum">
              <a:rPr lang="en-US" smtClean="0"/>
              <a:pPr>
                <a:defRPr/>
              </a:pPr>
              <a:t>36</a:t>
            </a:fld>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0062C70-B172-4B03-972B-21E2238B0B1B}" type="slidenum">
              <a:rPr lang="en-US" smtClean="0"/>
              <a:pPr>
                <a:defRPr/>
              </a:pPr>
              <a:t>37</a:t>
            </a:fld>
            <a:endParaRPr lang="en-US"/>
          </a:p>
        </p:txBody>
      </p:sp>
      <p:grpSp>
        <p:nvGrpSpPr>
          <p:cNvPr id="34819" name="Group 2"/>
          <p:cNvGrpSpPr>
            <a:grpSpLocks/>
          </p:cNvGrpSpPr>
          <p:nvPr/>
        </p:nvGrpSpPr>
        <p:grpSpPr bwMode="auto">
          <a:xfrm>
            <a:off x="1219200" y="1219200"/>
            <a:ext cx="6629400" cy="3311525"/>
            <a:chOff x="5143500" y="2819400"/>
            <a:chExt cx="3886200" cy="3312490"/>
          </a:xfrm>
        </p:grpSpPr>
        <p:sp>
          <p:nvSpPr>
            <p:cNvPr id="34821" name="TextBox 3"/>
            <p:cNvSpPr txBox="1">
              <a:spLocks noChangeArrowheads="1"/>
            </p:cNvSpPr>
            <p:nvPr/>
          </p:nvSpPr>
          <p:spPr bwMode="auto">
            <a:xfrm>
              <a:off x="5391150" y="2819400"/>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6600FF"/>
                  </a:solidFill>
                </a:rPr>
                <a:t>What is the “status quo” of weeks 3-4 forecasts ?  based on the state of the art NCEP CFS V2 model/data base!.</a:t>
              </a:r>
            </a:p>
          </p:txBody>
        </p:sp>
        <p:sp>
          <p:nvSpPr>
            <p:cNvPr id="34822" name="TextBox 1"/>
            <p:cNvSpPr txBox="1">
              <a:spLocks noChangeArrowheads="1"/>
            </p:cNvSpPr>
            <p:nvPr/>
          </p:nvSpPr>
          <p:spPr bwMode="auto">
            <a:xfrm>
              <a:off x="5143500" y="4038600"/>
              <a:ext cx="3886200" cy="20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No need for me to tell this group about the available 45 day   historical and operational forecast data sets based on CFSR v2 model.</a:t>
              </a:r>
            </a:p>
            <a:p>
              <a:pPr eaLnBrk="1" hangingPunct="1">
                <a:spcBef>
                  <a:spcPct val="0"/>
                </a:spcBef>
                <a:buFontTx/>
                <a:buNone/>
              </a:pPr>
              <a:endParaRPr lang="en-US" altLang="en-US" sz="1400" u="sng"/>
            </a:p>
            <a:p>
              <a:pPr eaLnBrk="1" hangingPunct="1">
                <a:spcBef>
                  <a:spcPct val="0"/>
                </a:spcBef>
                <a:buFontTx/>
                <a:buNone/>
              </a:pPr>
              <a:endParaRPr lang="en-US" altLang="en-US" sz="1400" u="sng"/>
            </a:p>
            <a:p>
              <a:pPr eaLnBrk="1" hangingPunct="1">
                <a:spcBef>
                  <a:spcPct val="0"/>
                </a:spcBef>
                <a:buFontTx/>
                <a:buNone/>
              </a:pPr>
              <a:r>
                <a:rPr lang="en-US" altLang="en-US" sz="1400" u="sng"/>
                <a:t>Historical: </a:t>
              </a:r>
              <a:r>
                <a:rPr lang="en-US" altLang="en-US" sz="1400"/>
                <a:t>1999-2010 (complete years). 4 member runs/day</a:t>
              </a:r>
            </a:p>
            <a:p>
              <a:pPr eaLnBrk="1" hangingPunct="1">
                <a:spcBef>
                  <a:spcPct val="0"/>
                </a:spcBef>
                <a:buFontTx/>
                <a:buNone/>
              </a:pPr>
              <a:endParaRPr lang="en-US" altLang="en-US" sz="1400"/>
            </a:p>
            <a:p>
              <a:pPr eaLnBrk="1" hangingPunct="1">
                <a:spcBef>
                  <a:spcPct val="0"/>
                </a:spcBef>
                <a:buFontTx/>
                <a:buNone/>
              </a:pPr>
              <a:r>
                <a:rPr lang="en-US" altLang="en-US" sz="1400" u="sng"/>
                <a:t>Operational</a:t>
              </a:r>
              <a:r>
                <a:rPr lang="en-US" altLang="en-US" sz="1400"/>
                <a:t>: Started ? I started looking at them since 2012/13 winter</a:t>
              </a:r>
            </a:p>
            <a:p>
              <a:pPr eaLnBrk="1" hangingPunct="1">
                <a:spcBef>
                  <a:spcPct val="0"/>
                </a:spcBef>
                <a:buFontTx/>
                <a:buNone/>
              </a:pPr>
              <a:r>
                <a:rPr lang="en-US" altLang="en-US" sz="1400"/>
                <a:t>                       16 members every day (4 per 00/06/12/18 ZZ)</a:t>
              </a:r>
            </a:p>
            <a:p>
              <a:pPr eaLnBrk="1" hangingPunct="1">
                <a:spcBef>
                  <a:spcPct val="0"/>
                </a:spcBef>
                <a:buFontTx/>
                <a:buNone/>
              </a:pPr>
              <a:endParaRPr lang="en-US" altLang="en-US" sz="1800"/>
            </a:p>
          </p:txBody>
        </p:sp>
      </p:grpSp>
      <p:sp>
        <p:nvSpPr>
          <p:cNvPr id="34820" name="TextBox 3"/>
          <p:cNvSpPr txBox="1">
            <a:spLocks noChangeArrowheads="1"/>
          </p:cNvSpPr>
          <p:nvPr/>
        </p:nvSpPr>
        <p:spPr bwMode="auto">
          <a:xfrm>
            <a:off x="6858000" y="762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u="sng"/>
              <a:t> 2013</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030A9E5-59DD-49E6-9807-227A076A8421}" type="slidenum">
              <a:rPr lang="en-US" smtClean="0"/>
              <a:pPr>
                <a:defRPr/>
              </a:pPr>
              <a:t>38</a:t>
            </a:fld>
            <a:endParaRPr lang="en-US"/>
          </a:p>
        </p:txBody>
      </p:sp>
      <p:sp>
        <p:nvSpPr>
          <p:cNvPr id="3" name="Rectangle 2"/>
          <p:cNvSpPr/>
          <p:nvPr/>
        </p:nvSpPr>
        <p:spPr>
          <a:xfrm>
            <a:off x="76200" y="463550"/>
            <a:ext cx="8915400" cy="5632450"/>
          </a:xfrm>
          <a:prstGeom prst="rect">
            <a:avLst/>
          </a:prstGeom>
        </p:spPr>
        <p:txBody>
          <a:bodyPr>
            <a:spAutoFit/>
          </a:bodyPr>
          <a:lstStyle/>
          <a:p>
            <a:pPr marL="285750" indent="-285750">
              <a:buFont typeface="Arial" panose="020B0604020202020204" pitchFamily="34" charset="0"/>
              <a:buChar char="•"/>
              <a:defRPr/>
            </a:pPr>
            <a:r>
              <a:rPr lang="en-US" b="1" u="sng" dirty="0"/>
              <a:t>Full (Field) </a:t>
            </a:r>
            <a:r>
              <a:rPr lang="en-US" b="1" u="sng" dirty="0" err="1"/>
              <a:t>Fcst</a:t>
            </a:r>
            <a:r>
              <a:rPr lang="en-US" b="1" u="sng" dirty="0"/>
              <a:t>: </a:t>
            </a:r>
            <a:r>
              <a:rPr lang="en-US" dirty="0"/>
              <a:t> Correlation  in the </a:t>
            </a:r>
            <a:r>
              <a:rPr lang="en-US" u="sng" dirty="0"/>
              <a:t>full</a:t>
            </a:r>
            <a:r>
              <a:rPr lang="en-US" dirty="0"/>
              <a:t> fields (no anomalies are computed) between corresponding CFSRR forecasts and CFSR analyses.</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b="1" u="sng" dirty="0">
                <a:solidFill>
                  <a:srgbClr val="FF0000"/>
                </a:solidFill>
              </a:rPr>
              <a:t>-7dy Mean: </a:t>
            </a:r>
            <a:r>
              <a:rPr lang="en-US" dirty="0"/>
              <a:t>Anomaly correlation between the </a:t>
            </a:r>
            <a:r>
              <a:rPr lang="en-US" u="sng" dirty="0"/>
              <a:t>forecast</a:t>
            </a:r>
            <a:r>
              <a:rPr lang="en-US" dirty="0"/>
              <a:t> and </a:t>
            </a:r>
            <a:r>
              <a:rPr lang="en-US" u="sng" dirty="0"/>
              <a:t>verifying</a:t>
            </a:r>
            <a:r>
              <a:rPr lang="en-US" dirty="0"/>
              <a:t> analyses </a:t>
            </a:r>
            <a:r>
              <a:rPr lang="en-US" u="sng" dirty="0"/>
              <a:t>where anomalies are computed as departures from the previous ‘7 day means’</a:t>
            </a:r>
            <a:r>
              <a:rPr lang="en-US" dirty="0"/>
              <a:t> immediately preceding the forecast day. </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b="1" u="sng" dirty="0">
                <a:solidFill>
                  <a:srgbClr val="009900"/>
                </a:solidFill>
              </a:rPr>
              <a:t>-7dy Mean – </a:t>
            </a:r>
            <a:r>
              <a:rPr lang="en-US" b="1" u="sng" dirty="0" err="1">
                <a:solidFill>
                  <a:srgbClr val="009900"/>
                </a:solidFill>
              </a:rPr>
              <a:t>Clim.Tendency</a:t>
            </a:r>
            <a:r>
              <a:rPr lang="en-US" b="1" u="sng" dirty="0">
                <a:solidFill>
                  <a:srgbClr val="009900"/>
                </a:solidFill>
              </a:rPr>
              <a:t>: </a:t>
            </a:r>
            <a:r>
              <a:rPr lang="en-US" dirty="0">
                <a:solidFill>
                  <a:srgbClr val="009900"/>
                </a:solidFill>
              </a:rPr>
              <a:t> Same as above, except that the </a:t>
            </a:r>
            <a:r>
              <a:rPr lang="en-US" u="sng" dirty="0">
                <a:solidFill>
                  <a:srgbClr val="009900"/>
                </a:solidFill>
              </a:rPr>
              <a:t>climatological tendency </a:t>
            </a:r>
            <a:r>
              <a:rPr lang="en-US" dirty="0">
                <a:solidFill>
                  <a:srgbClr val="009900"/>
                </a:solidFill>
              </a:rPr>
              <a:t>part (for </a:t>
            </a:r>
            <a:r>
              <a:rPr lang="en-US" dirty="0" err="1">
                <a:solidFill>
                  <a:srgbClr val="009900"/>
                </a:solidFill>
              </a:rPr>
              <a:t>eg</a:t>
            </a:r>
            <a:r>
              <a:rPr lang="en-US" dirty="0">
                <a:solidFill>
                  <a:srgbClr val="009900"/>
                </a:solidFill>
              </a:rPr>
              <a:t>. From prev. week to wk3/wk4) </a:t>
            </a:r>
            <a:r>
              <a:rPr lang="en-US" u="sng" dirty="0">
                <a:solidFill>
                  <a:srgbClr val="009900"/>
                </a:solidFill>
              </a:rPr>
              <a:t>is also subtracted </a:t>
            </a:r>
            <a:r>
              <a:rPr lang="en-US" dirty="0">
                <a:solidFill>
                  <a:srgbClr val="009900"/>
                </a:solidFill>
              </a:rPr>
              <a:t>before computing correlation.</a:t>
            </a:r>
          </a:p>
          <a:p>
            <a:pPr marL="285750" indent="-285750">
              <a:buFont typeface="Arial" panose="020B0604020202020204" pitchFamily="34" charset="0"/>
              <a:buChar char="•"/>
              <a:defRPr/>
            </a:pPr>
            <a:endParaRPr lang="en-US" dirty="0">
              <a:solidFill>
                <a:srgbClr val="009900"/>
              </a:solidFill>
            </a:endParaRPr>
          </a:p>
          <a:p>
            <a:pPr marL="285750" indent="-285750">
              <a:buFont typeface="Arial" panose="020B0604020202020204" pitchFamily="34" charset="0"/>
              <a:buChar char="•"/>
              <a:defRPr/>
            </a:pPr>
            <a:r>
              <a:rPr lang="en-US" u="sng" dirty="0">
                <a:solidFill>
                  <a:srgbClr val="0033CC"/>
                </a:solidFill>
              </a:rPr>
              <a:t>Traditional. </a:t>
            </a:r>
            <a:r>
              <a:rPr lang="en-US" u="sng" dirty="0" err="1">
                <a:solidFill>
                  <a:srgbClr val="0033CC"/>
                </a:solidFill>
              </a:rPr>
              <a:t>Climo</a:t>
            </a:r>
            <a:r>
              <a:rPr lang="en-US" u="sng" dirty="0">
                <a:solidFill>
                  <a:srgbClr val="0033CC"/>
                </a:solidFill>
              </a:rPr>
              <a:t>:  </a:t>
            </a:r>
            <a:r>
              <a:rPr lang="en-US" dirty="0"/>
              <a:t>The traditional anomaly correlation – where anomaly (be it for 1/2/5 day or for weeks 1p/2/3/4) is computed as departure  from </a:t>
            </a:r>
            <a:r>
              <a:rPr lang="en-US" b="1" u="sng" dirty="0"/>
              <a:t>‘Traditional’ </a:t>
            </a:r>
            <a:r>
              <a:rPr lang="en-US" dirty="0"/>
              <a:t>long term mean (here 1999-2010) </a:t>
            </a:r>
            <a:r>
              <a:rPr lang="en-US" dirty="0" err="1"/>
              <a:t>climo</a:t>
            </a:r>
            <a:r>
              <a:rPr lang="en-US" dirty="0"/>
              <a:t>. </a:t>
            </a:r>
          </a:p>
          <a:p>
            <a:pPr marL="285750" indent="-285750">
              <a:buFont typeface="Arial" panose="020B0604020202020204" pitchFamily="34" charset="0"/>
              <a:buChar char="•"/>
              <a:defRPr/>
            </a:pPr>
            <a:endParaRPr lang="en-US" dirty="0">
              <a:solidFill>
                <a:srgbClr val="009900"/>
              </a:solidFill>
            </a:endParaRPr>
          </a:p>
          <a:p>
            <a:pPr marL="285750" indent="-285750">
              <a:buFont typeface="Arial" panose="020B0604020202020204" pitchFamily="34" charset="0"/>
              <a:buChar char="•"/>
              <a:defRPr/>
            </a:pPr>
            <a:r>
              <a:rPr lang="en-US" b="1" u="sng" dirty="0">
                <a:solidFill>
                  <a:srgbClr val="FF9900"/>
                </a:solidFill>
              </a:rPr>
              <a:t>Null(</a:t>
            </a:r>
            <a:r>
              <a:rPr lang="en-US" b="1" u="sng" dirty="0" err="1">
                <a:solidFill>
                  <a:srgbClr val="FF9900"/>
                </a:solidFill>
              </a:rPr>
              <a:t>climo</a:t>
            </a:r>
            <a:r>
              <a:rPr lang="en-US" b="1" u="sng" dirty="0">
                <a:solidFill>
                  <a:srgbClr val="FF9900"/>
                </a:solidFill>
              </a:rPr>
              <a:t>) </a:t>
            </a:r>
            <a:r>
              <a:rPr lang="en-US" b="1" u="sng" dirty="0" err="1">
                <a:solidFill>
                  <a:srgbClr val="FF9900"/>
                </a:solidFill>
              </a:rPr>
              <a:t>Fcst</a:t>
            </a:r>
            <a:r>
              <a:rPr lang="en-US" b="1" u="sng" dirty="0">
                <a:solidFill>
                  <a:srgbClr val="FF9900"/>
                </a:solidFill>
              </a:rPr>
              <a:t>: </a:t>
            </a:r>
            <a:r>
              <a:rPr lang="en-US" dirty="0">
                <a:solidFill>
                  <a:srgbClr val="FF9900"/>
                </a:solidFill>
              </a:rPr>
              <a:t> </a:t>
            </a:r>
            <a:r>
              <a:rPr lang="en-US" u="sng" dirty="0">
                <a:solidFill>
                  <a:srgbClr val="FF9900"/>
                </a:solidFill>
              </a:rPr>
              <a:t>Climatology is used as forecast</a:t>
            </a:r>
            <a:r>
              <a:rPr lang="en-US" dirty="0">
                <a:solidFill>
                  <a:srgbClr val="FF9900"/>
                </a:solidFill>
              </a:rPr>
              <a:t>.  Correlation  in the </a:t>
            </a:r>
            <a:r>
              <a:rPr lang="en-US" u="sng" dirty="0">
                <a:solidFill>
                  <a:srgbClr val="FF9900"/>
                </a:solidFill>
              </a:rPr>
              <a:t>full</a:t>
            </a:r>
            <a:r>
              <a:rPr lang="en-US" dirty="0">
                <a:solidFill>
                  <a:srgbClr val="FF9900"/>
                </a:solidFill>
              </a:rPr>
              <a:t> fields (no anomalies are computed) between corresponding  </a:t>
            </a:r>
            <a:r>
              <a:rPr lang="en-US" dirty="0" err="1">
                <a:solidFill>
                  <a:srgbClr val="FF9900"/>
                </a:solidFill>
              </a:rPr>
              <a:t>climo</a:t>
            </a:r>
            <a:r>
              <a:rPr lang="en-US" dirty="0">
                <a:solidFill>
                  <a:srgbClr val="FF9900"/>
                </a:solidFill>
              </a:rPr>
              <a:t> (as </a:t>
            </a:r>
            <a:r>
              <a:rPr lang="en-US" dirty="0" err="1">
                <a:solidFill>
                  <a:srgbClr val="FF9900"/>
                </a:solidFill>
              </a:rPr>
              <a:t>fcst</a:t>
            </a:r>
            <a:r>
              <a:rPr lang="en-US" dirty="0">
                <a:solidFill>
                  <a:srgbClr val="FF9900"/>
                </a:solidFill>
              </a:rPr>
              <a:t>) and CFSR analyses.</a:t>
            </a:r>
          </a:p>
          <a:p>
            <a:pPr>
              <a:defRPr/>
            </a:pPr>
            <a:endParaRPr lang="en-US" dirty="0">
              <a:solidFill>
                <a:srgbClr val="FFCC00"/>
              </a:solidFill>
            </a:endParaRPr>
          </a:p>
          <a:p>
            <a:pPr marL="285750" indent="-285750">
              <a:buFont typeface="Arial" panose="020B0604020202020204" pitchFamily="34" charset="0"/>
              <a:buChar char="•"/>
              <a:defRPr/>
            </a:pPr>
            <a:r>
              <a:rPr lang="en-US" b="1" u="sng" dirty="0">
                <a:solidFill>
                  <a:srgbClr val="FF0000"/>
                </a:solidFill>
              </a:rPr>
              <a:t>-1dy Mean: </a:t>
            </a:r>
            <a:r>
              <a:rPr lang="en-US" dirty="0"/>
              <a:t>Anomaly correlation between the forecast and verifying analyses where </a:t>
            </a:r>
            <a:r>
              <a:rPr lang="en-US" u="sng" dirty="0"/>
              <a:t>anomalies are computed as departures from the ‘previous  day’ means</a:t>
            </a:r>
            <a:r>
              <a:rPr lang="en-US" dirty="0"/>
              <a:t> immediately preceding the forecast day.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B9D6E8A-157E-4BCF-ACE2-1F688E7F7E5B}" type="slidenum">
              <a:rPr lang="en-US" smtClean="0"/>
              <a:pPr>
                <a:defRPr/>
              </a:pPr>
              <a:t>39</a:t>
            </a:fld>
            <a:endParaRPr lang="en-US"/>
          </a:p>
        </p:txBody>
      </p:sp>
      <p:grpSp>
        <p:nvGrpSpPr>
          <p:cNvPr id="36867" name="Group 1"/>
          <p:cNvGrpSpPr>
            <a:grpSpLocks/>
          </p:cNvGrpSpPr>
          <p:nvPr/>
        </p:nvGrpSpPr>
        <p:grpSpPr bwMode="auto">
          <a:xfrm>
            <a:off x="0" y="0"/>
            <a:ext cx="9144000" cy="6997700"/>
            <a:chOff x="0" y="0"/>
            <a:chExt cx="9144000" cy="6997700"/>
          </a:xfrm>
        </p:grpSpPr>
        <p:pic>
          <p:nvPicPr>
            <p:cNvPr id="36868" name="Picture 5" descr="C:\Users\muthuvel.chelliah\Desktop\wks3-4\revised.fourpanel.h500.glob.6method.4climo.4w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2"/>
            <p:cNvSpPr txBox="1">
              <a:spLocks noChangeArrowheads="1"/>
            </p:cNvSpPr>
            <p:nvPr/>
          </p:nvSpPr>
          <p:spPr bwMode="auto">
            <a:xfrm>
              <a:off x="0" y="2667000"/>
              <a:ext cx="68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H500</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Globe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58192B5-6BA7-402B-A335-6ECF2BD8EA68}" type="slidenum">
              <a:rPr lang="en-US" smtClean="0"/>
              <a:pPr>
                <a:defRPr/>
              </a:pPr>
              <a:t>4</a:t>
            </a:fld>
            <a:endParaRPr lang="en-US"/>
          </a:p>
        </p:txBody>
      </p:sp>
      <p:sp>
        <p:nvSpPr>
          <p:cNvPr id="4101" name="TextBox 3"/>
          <p:cNvSpPr txBox="1">
            <a:spLocks noChangeArrowheads="1"/>
          </p:cNvSpPr>
          <p:nvPr/>
        </p:nvSpPr>
        <p:spPr bwMode="auto">
          <a:xfrm>
            <a:off x="5822950" y="104775"/>
            <a:ext cx="33210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dirty="0" smtClean="0">
                <a:solidFill>
                  <a:srgbClr val="0101EF"/>
                </a:solidFill>
              </a:rPr>
              <a:t>NOAA’s  Weather Prediction </a:t>
            </a:r>
            <a:r>
              <a:rPr lang="en-US" altLang="en-US" dirty="0" err="1" smtClean="0">
                <a:solidFill>
                  <a:srgbClr val="0101EF"/>
                </a:solidFill>
              </a:rPr>
              <a:t>Ctr</a:t>
            </a:r>
            <a:r>
              <a:rPr lang="en-US" altLang="en-US" dirty="0" smtClean="0">
                <a:solidFill>
                  <a:srgbClr val="0101EF"/>
                </a:solidFill>
              </a:rPr>
              <a:t> (WPC, </a:t>
            </a:r>
            <a:r>
              <a:rPr lang="en-US" altLang="en-US" i="1" dirty="0" smtClean="0">
                <a:solidFill>
                  <a:srgbClr val="0101EF"/>
                </a:solidFill>
              </a:rPr>
              <a:t>formerly HPC</a:t>
            </a:r>
            <a:r>
              <a:rPr lang="en-US" altLang="en-US" dirty="0" smtClean="0">
                <a:solidFill>
                  <a:srgbClr val="0101EF"/>
                </a:solidFill>
              </a:rPr>
              <a:t>) issues weather forecasts for each of the next 5 (</a:t>
            </a:r>
            <a:r>
              <a:rPr lang="en-US" altLang="en-US" dirty="0" smtClean="0">
                <a:solidFill>
                  <a:srgbClr val="E907EE"/>
                </a:solidFill>
              </a:rPr>
              <a:t>6-7?</a:t>
            </a:r>
            <a:r>
              <a:rPr lang="en-US" altLang="en-US" dirty="0" smtClean="0">
                <a:solidFill>
                  <a:srgbClr val="0101EF"/>
                </a:solidFill>
              </a:rPr>
              <a:t>) days.  </a:t>
            </a:r>
            <a:endParaRPr lang="en-US" altLang="en-US" sz="1400" i="1" dirty="0" smtClean="0">
              <a:solidFill>
                <a:srgbClr val="0101EF"/>
              </a:solidFill>
            </a:endParaRPr>
          </a:p>
          <a:p>
            <a:pPr eaLnBrk="1" hangingPunct="1">
              <a:defRPr/>
            </a:pPr>
            <a:endParaRPr lang="en-US" altLang="en-US" sz="1400" i="1" dirty="0" smtClean="0">
              <a:solidFill>
                <a:srgbClr val="0101EF"/>
              </a:solidFill>
            </a:endParaRPr>
          </a:p>
          <a:p>
            <a:pPr marL="285750" indent="-285750" eaLnBrk="1" hangingPunct="1">
              <a:buFont typeface="Arial" panose="020B0604020202020204" pitchFamily="34" charset="0"/>
              <a:buChar char="•"/>
              <a:defRPr/>
            </a:pPr>
            <a:r>
              <a:rPr lang="en-US" altLang="en-US" sz="1400" i="1" dirty="0" smtClean="0">
                <a:solidFill>
                  <a:srgbClr val="0101EF"/>
                </a:solidFill>
              </a:rPr>
              <a:t>Private Forecasters (The Weather Channel/ </a:t>
            </a:r>
            <a:r>
              <a:rPr lang="en-US" altLang="en-US" sz="1400" i="1" dirty="0" err="1" smtClean="0">
                <a:solidFill>
                  <a:srgbClr val="0101EF"/>
                </a:solidFill>
              </a:rPr>
              <a:t>AccuWeather</a:t>
            </a:r>
            <a:r>
              <a:rPr lang="en-US" altLang="en-US" sz="1400" i="1" dirty="0" smtClean="0">
                <a:solidFill>
                  <a:srgbClr val="0101EF"/>
                </a:solidFill>
              </a:rPr>
              <a:t> ) even extends this to about 10 days and beyond!!</a:t>
            </a:r>
          </a:p>
          <a:p>
            <a:pPr eaLnBrk="1" hangingPunct="1">
              <a:defRPr/>
            </a:pPr>
            <a:r>
              <a:rPr lang="en-US" altLang="en-US" sz="1400" i="1" dirty="0" smtClean="0">
                <a:solidFill>
                  <a:srgbClr val="0101EF"/>
                </a:solidFill>
              </a:rPr>
              <a:t> </a:t>
            </a:r>
          </a:p>
          <a:p>
            <a:pPr marL="285750" indent="-285750" eaLnBrk="1" hangingPunct="1">
              <a:buFont typeface="Arial" panose="020B0604020202020204" pitchFamily="34" charset="0"/>
              <a:buChar char="•"/>
              <a:defRPr/>
            </a:pPr>
            <a:r>
              <a:rPr lang="en-US" altLang="en-US" dirty="0" smtClean="0">
                <a:solidFill>
                  <a:srgbClr val="0101EF"/>
                </a:solidFill>
              </a:rPr>
              <a:t>The forecasts are issued for </a:t>
            </a:r>
            <a:r>
              <a:rPr lang="en-US" altLang="en-US" u="sng" dirty="0" smtClean="0">
                <a:solidFill>
                  <a:srgbClr val="0101EF"/>
                </a:solidFill>
              </a:rPr>
              <a:t>Total fields </a:t>
            </a:r>
            <a:r>
              <a:rPr lang="en-US" altLang="en-US" dirty="0" smtClean="0">
                <a:solidFill>
                  <a:srgbClr val="0101EF"/>
                </a:solidFill>
              </a:rPr>
              <a:t>(deg. F, inch(</a:t>
            </a:r>
            <a:r>
              <a:rPr lang="en-US" altLang="en-US" dirty="0" err="1" smtClean="0">
                <a:solidFill>
                  <a:srgbClr val="0101EF"/>
                </a:solidFill>
              </a:rPr>
              <a:t>es</a:t>
            </a:r>
            <a:r>
              <a:rPr lang="en-US" altLang="en-US" dirty="0" smtClean="0">
                <a:solidFill>
                  <a:srgbClr val="0101EF"/>
                </a:solidFill>
              </a:rPr>
              <a:t>) of rain, </a:t>
            </a:r>
            <a:r>
              <a:rPr lang="en-US" altLang="en-US" dirty="0" err="1" smtClean="0">
                <a:solidFill>
                  <a:srgbClr val="0101EF"/>
                </a:solidFill>
              </a:rPr>
              <a:t>etc</a:t>
            </a:r>
            <a:r>
              <a:rPr lang="en-US" altLang="en-US" dirty="0" smtClean="0">
                <a:solidFill>
                  <a:srgbClr val="0101EF"/>
                </a:solidFill>
              </a:rPr>
              <a:t>).</a:t>
            </a:r>
            <a:endParaRPr lang="en-US" altLang="en-US" i="1" dirty="0" smtClean="0">
              <a:solidFill>
                <a:srgbClr val="0101EF"/>
              </a:solidFill>
            </a:endParaRPr>
          </a:p>
          <a:p>
            <a:pPr eaLnBrk="1" hangingPunct="1">
              <a:defRPr/>
            </a:pPr>
            <a:r>
              <a:rPr lang="en-US" altLang="en-US" sz="1400" i="1" dirty="0" smtClean="0">
                <a:solidFill>
                  <a:srgbClr val="0101EF"/>
                </a:solidFill>
              </a:rPr>
              <a:t>   </a:t>
            </a:r>
          </a:p>
        </p:txBody>
      </p:sp>
      <p:sp>
        <p:nvSpPr>
          <p:cNvPr id="5" name="Rectangle 4"/>
          <p:cNvSpPr/>
          <p:nvPr/>
        </p:nvSpPr>
        <p:spPr>
          <a:xfrm>
            <a:off x="5715000" y="76200"/>
            <a:ext cx="34290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6C24991-C891-45BE-8735-E9369AC7F624}" type="slidenum">
              <a:rPr lang="en-US" smtClean="0"/>
              <a:pPr>
                <a:defRPr/>
              </a:pPr>
              <a:t>40</a:t>
            </a:fld>
            <a:endParaRPr lang="en-US"/>
          </a:p>
        </p:txBody>
      </p:sp>
      <p:grpSp>
        <p:nvGrpSpPr>
          <p:cNvPr id="37891" name="Group 1"/>
          <p:cNvGrpSpPr>
            <a:grpSpLocks/>
          </p:cNvGrpSpPr>
          <p:nvPr/>
        </p:nvGrpSpPr>
        <p:grpSpPr bwMode="auto">
          <a:xfrm>
            <a:off x="0" y="76200"/>
            <a:ext cx="9144000" cy="6705600"/>
            <a:chOff x="0" y="76200"/>
            <a:chExt cx="9144000" cy="6705600"/>
          </a:xfrm>
        </p:grpSpPr>
        <p:pic>
          <p:nvPicPr>
            <p:cNvPr id="37892" name="Picture 5" descr="C:\Users\muthuvel.chelliah\Desktop\wks3-4\revised.fourpanel.h500.us.6method.4climo.4w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2"/>
            <p:cNvSpPr txBox="1">
              <a:spLocks noChangeArrowheads="1"/>
            </p:cNvSpPr>
            <p:nvPr/>
          </p:nvSpPr>
          <p:spPr bwMode="auto">
            <a:xfrm>
              <a:off x="19050" y="2667000"/>
              <a:ext cx="742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H500</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Near US</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2DCC1-AA70-445C-8016-927DFBE53C9C}" type="slidenum">
              <a:rPr lang="en-US" smtClean="0"/>
              <a:pPr>
                <a:defRPr/>
              </a:pPr>
              <a:t>41</a:t>
            </a:fld>
            <a:endParaRPr lang="en-US"/>
          </a:p>
        </p:txBody>
      </p:sp>
      <p:grpSp>
        <p:nvGrpSpPr>
          <p:cNvPr id="38915" name="Group 1"/>
          <p:cNvGrpSpPr>
            <a:grpSpLocks/>
          </p:cNvGrpSpPr>
          <p:nvPr/>
        </p:nvGrpSpPr>
        <p:grpSpPr bwMode="auto">
          <a:xfrm>
            <a:off x="0" y="0"/>
            <a:ext cx="9144000" cy="6934200"/>
            <a:chOff x="0" y="0"/>
            <a:chExt cx="9144000" cy="6934200"/>
          </a:xfrm>
        </p:grpSpPr>
        <p:pic>
          <p:nvPicPr>
            <p:cNvPr id="38916" name="Picture 5" descr="C:\Users\muthuvel.chelliah\Desktop\wks3-4\revised.fourpanel.T2m.glob.6method.4climo.4w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2"/>
            <p:cNvSpPr txBox="1">
              <a:spLocks noChangeArrowheads="1"/>
            </p:cNvSpPr>
            <p:nvPr/>
          </p:nvSpPr>
          <p:spPr bwMode="auto">
            <a:xfrm>
              <a:off x="0" y="2667000"/>
              <a:ext cx="68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T 2m.</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Globe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3E72F1-DA4D-43F8-87C8-24F49EAA7B28}" type="slidenum">
              <a:rPr lang="en-US" smtClean="0"/>
              <a:pPr>
                <a:defRPr/>
              </a:pPr>
              <a:t>42</a:t>
            </a:fld>
            <a:endParaRPr lang="en-US"/>
          </a:p>
        </p:txBody>
      </p:sp>
      <p:grpSp>
        <p:nvGrpSpPr>
          <p:cNvPr id="39939" name="Group 1"/>
          <p:cNvGrpSpPr>
            <a:grpSpLocks/>
          </p:cNvGrpSpPr>
          <p:nvPr/>
        </p:nvGrpSpPr>
        <p:grpSpPr bwMode="auto">
          <a:xfrm>
            <a:off x="-57150" y="0"/>
            <a:ext cx="9124950" cy="6629400"/>
            <a:chOff x="-57150" y="0"/>
            <a:chExt cx="9124950" cy="6629400"/>
          </a:xfrm>
        </p:grpSpPr>
        <p:pic>
          <p:nvPicPr>
            <p:cNvPr id="39940" name="Picture 5" descr="C:\Users\muthuvel.chelliah\Desktop\wks3-4\revised.fourpanel.T2m.us.6method.4climo.4wks.png"/>
            <p:cNvPicPr>
              <a:picLocks noChangeAspect="1" noChangeArrowheads="1"/>
            </p:cNvPicPr>
            <p:nvPr/>
          </p:nvPicPr>
          <p:blipFill>
            <a:blip r:embed="rId2">
              <a:extLst>
                <a:ext uri="{28A0092B-C50C-407E-A947-70E740481C1C}">
                  <a14:useLocalDpi xmlns:a14="http://schemas.microsoft.com/office/drawing/2010/main" val="0"/>
                </a:ext>
              </a:extLst>
            </a:blip>
            <a:srcRect l="5499" t="-751" r="-999" b="3751"/>
            <a:stretch>
              <a:fillRect/>
            </a:stretch>
          </p:blipFill>
          <p:spPr bwMode="auto">
            <a:xfrm>
              <a:off x="47625" y="0"/>
              <a:ext cx="90201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2"/>
            <p:cNvSpPr txBox="1">
              <a:spLocks noChangeArrowheads="1"/>
            </p:cNvSpPr>
            <p:nvPr/>
          </p:nvSpPr>
          <p:spPr bwMode="auto">
            <a:xfrm>
              <a:off x="-57150" y="2667000"/>
              <a:ext cx="819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T 2m.</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Near US</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gr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24C573D-C1DA-489D-9AFA-216FE9E49B4D}" type="slidenum">
              <a:rPr lang="en-US" smtClean="0"/>
              <a:pPr>
                <a:defRPr/>
              </a:pPr>
              <a:t>43</a:t>
            </a:fld>
            <a:endParaRPr lang="en-US"/>
          </a:p>
        </p:txBody>
      </p:sp>
      <p:pic>
        <p:nvPicPr>
          <p:cNvPr id="40963" name="Picture 5" descr="C:\Users\muthuvel.chelliah\Desktop\wks3-4\revised.fourpanel.Prate.glob.6method.4climo.4w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9029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p:cNvSpPr txBox="1">
            <a:spLocks noChangeArrowheads="1"/>
          </p:cNvSpPr>
          <p:nvPr/>
        </p:nvSpPr>
        <p:spPr bwMode="auto">
          <a:xfrm>
            <a:off x="76200" y="2667000"/>
            <a:ext cx="68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Prate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Globe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4A6BE4-1C8C-416C-89B4-BAF043C35CF4}" type="slidenum">
              <a:rPr lang="en-US" smtClean="0"/>
              <a:pPr>
                <a:defRPr/>
              </a:pPr>
              <a:t>44</a:t>
            </a:fld>
            <a:endParaRPr lang="en-US"/>
          </a:p>
        </p:txBody>
      </p:sp>
      <p:pic>
        <p:nvPicPr>
          <p:cNvPr id="41987" name="Picture 5" descr="C:\Users\muthuvel.chelliah\Desktop\wks3-4\revised.fourpanel.Prate.us.6method.4climo.4w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2"/>
          <p:cNvSpPr txBox="1">
            <a:spLocks noChangeArrowheads="1"/>
          </p:cNvSpPr>
          <p:nvPr/>
        </p:nvSpPr>
        <p:spPr bwMode="auto">
          <a:xfrm>
            <a:off x="0" y="2667000"/>
            <a:ext cx="76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u="sng">
                <a:solidFill>
                  <a:srgbClr val="FF0000"/>
                </a:solidFill>
              </a:rPr>
              <a:t>Prate</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u="sng">
                <a:solidFill>
                  <a:srgbClr val="FF0000"/>
                </a:solidFill>
              </a:rPr>
              <a:t>Near US</a:t>
            </a:r>
          </a:p>
          <a:p>
            <a:pP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b="1">
                <a:solidFill>
                  <a:srgbClr val="FF0000"/>
                </a:solidFill>
              </a:rPr>
              <a:t>Wk 1P</a:t>
            </a:r>
          </a:p>
          <a:p>
            <a:pPr eaLnBrk="1" hangingPunct="1">
              <a:spcBef>
                <a:spcPct val="0"/>
              </a:spcBef>
              <a:buFontTx/>
              <a:buNone/>
            </a:pPr>
            <a:r>
              <a:rPr lang="en-US" altLang="en-US" sz="1200" b="1">
                <a:solidFill>
                  <a:srgbClr val="FF0000"/>
                </a:solidFill>
              </a:rPr>
              <a:t>Wk 2</a:t>
            </a:r>
          </a:p>
          <a:p>
            <a:pPr eaLnBrk="1" hangingPunct="1">
              <a:spcBef>
                <a:spcPct val="0"/>
              </a:spcBef>
              <a:buFontTx/>
              <a:buNone/>
            </a:pPr>
            <a:r>
              <a:rPr lang="en-US" altLang="en-US" sz="1200" b="1">
                <a:solidFill>
                  <a:srgbClr val="FF0000"/>
                </a:solidFill>
              </a:rPr>
              <a:t>Wk 3</a:t>
            </a:r>
          </a:p>
          <a:p>
            <a:pPr eaLnBrk="1" hangingPunct="1">
              <a:spcBef>
                <a:spcPct val="0"/>
              </a:spcBef>
              <a:buFontTx/>
              <a:buNone/>
            </a:pPr>
            <a:r>
              <a:rPr lang="en-US" altLang="en-US" sz="1200" b="1">
                <a:solidFill>
                  <a:srgbClr val="FF0000"/>
                </a:solidFill>
              </a:rPr>
              <a:t>Wk 4</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724525" y="0"/>
            <a:ext cx="66675"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C3336456-C9D3-4EC2-B687-9BAC4B0B02B5}" type="slidenum">
              <a:rPr lang="en-US" smtClean="0"/>
              <a:pPr>
                <a:defRPr/>
              </a:pPr>
              <a:t>5</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38"/>
          <a:stretch/>
        </p:blipFill>
        <p:spPr bwMode="auto">
          <a:xfrm>
            <a:off x="6104435" y="1"/>
            <a:ext cx="303956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890"/>
          <a:stretch/>
        </p:blipFill>
        <p:spPr bwMode="auto">
          <a:xfrm>
            <a:off x="9525" y="1"/>
            <a:ext cx="605507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1" descr="http://www.hpc.ncep.noaa.gov/qpf/p168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4440238"/>
            <a:ext cx="3198812"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9" descr="http://www.hpc.ncep.noaa.gov/qpf/p120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2133600"/>
            <a:ext cx="319881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7" descr="http://www.hpc.ncep.noaa.gov/qpf/97ep48iwbg_fil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7625"/>
            <a:ext cx="28956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5" descr="http://www.hpc.ncep.noaa.gov/qpf/95ep48iwbg_fil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1213" y="0"/>
            <a:ext cx="289718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3" descr="http://www.hpc.ncep.noaa.gov/qpf/fill_99qwb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530725"/>
            <a:ext cx="31051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1" descr="http://www.hpc.ncep.noaa.gov/qpf/fill_98qwb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775" y="2201863"/>
            <a:ext cx="30956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9" descr="http://www.hpc.ncep.noaa.gov/qpf/fill_94qwbg.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6838"/>
            <a:ext cx="32321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H="1">
            <a:off x="3200400" y="36513"/>
            <a:ext cx="76200" cy="6821487"/>
          </a:xfrm>
          <a:prstGeom prst="line">
            <a:avLst/>
          </a:prstGeom>
        </p:spPr>
        <p:style>
          <a:lnRef idx="1">
            <a:schemeClr val="accent1"/>
          </a:lnRef>
          <a:fillRef idx="0">
            <a:schemeClr val="accent1"/>
          </a:fillRef>
          <a:effectRef idx="0">
            <a:schemeClr val="accent1"/>
          </a:effectRef>
          <a:fontRef idx="minor">
            <a:schemeClr val="tx1"/>
          </a:fontRef>
        </p:style>
      </p:cxnSp>
      <p:sp>
        <p:nvSpPr>
          <p:cNvPr id="6154" name="TextBox 1"/>
          <p:cNvSpPr txBox="1">
            <a:spLocks noChangeArrowheads="1"/>
          </p:cNvSpPr>
          <p:nvPr/>
        </p:nvSpPr>
        <p:spPr bwMode="auto">
          <a:xfrm>
            <a:off x="1752600" y="1636713"/>
            <a:ext cx="76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Day  1</a:t>
            </a:r>
          </a:p>
        </p:txBody>
      </p:sp>
      <p:sp>
        <p:nvSpPr>
          <p:cNvPr id="6155" name="TextBox 14"/>
          <p:cNvSpPr txBox="1">
            <a:spLocks noChangeArrowheads="1"/>
          </p:cNvSpPr>
          <p:nvPr/>
        </p:nvSpPr>
        <p:spPr bwMode="auto">
          <a:xfrm>
            <a:off x="1981200" y="3217863"/>
            <a:ext cx="76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Day  2</a:t>
            </a:r>
          </a:p>
        </p:txBody>
      </p:sp>
      <p:sp>
        <p:nvSpPr>
          <p:cNvPr id="6156" name="TextBox 15"/>
          <p:cNvSpPr txBox="1">
            <a:spLocks noChangeArrowheads="1"/>
          </p:cNvSpPr>
          <p:nvPr/>
        </p:nvSpPr>
        <p:spPr bwMode="auto">
          <a:xfrm>
            <a:off x="1771650" y="5694363"/>
            <a:ext cx="76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Day  3</a:t>
            </a:r>
          </a:p>
        </p:txBody>
      </p:sp>
      <p:sp>
        <p:nvSpPr>
          <p:cNvPr id="6157" name="TextBox 16"/>
          <p:cNvSpPr txBox="1">
            <a:spLocks noChangeArrowheads="1"/>
          </p:cNvSpPr>
          <p:nvPr/>
        </p:nvSpPr>
        <p:spPr bwMode="auto">
          <a:xfrm>
            <a:off x="4702175" y="1839913"/>
            <a:ext cx="1036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Days  4-5</a:t>
            </a:r>
          </a:p>
        </p:txBody>
      </p:sp>
      <p:sp>
        <p:nvSpPr>
          <p:cNvPr id="6158" name="TextBox 17"/>
          <p:cNvSpPr txBox="1">
            <a:spLocks noChangeArrowheads="1"/>
          </p:cNvSpPr>
          <p:nvPr/>
        </p:nvSpPr>
        <p:spPr bwMode="auto">
          <a:xfrm>
            <a:off x="7300913" y="1663700"/>
            <a:ext cx="1036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Days  6-7</a:t>
            </a:r>
          </a:p>
        </p:txBody>
      </p:sp>
      <p:sp>
        <p:nvSpPr>
          <p:cNvPr id="6159" name="TextBox 18"/>
          <p:cNvSpPr txBox="1">
            <a:spLocks noChangeArrowheads="1"/>
          </p:cNvSpPr>
          <p:nvPr/>
        </p:nvSpPr>
        <p:spPr bwMode="auto">
          <a:xfrm>
            <a:off x="4702175" y="4160838"/>
            <a:ext cx="1036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Days  1-5</a:t>
            </a:r>
          </a:p>
        </p:txBody>
      </p:sp>
      <p:sp>
        <p:nvSpPr>
          <p:cNvPr id="6160" name="TextBox 19"/>
          <p:cNvSpPr txBox="1">
            <a:spLocks noChangeArrowheads="1"/>
          </p:cNvSpPr>
          <p:nvPr/>
        </p:nvSpPr>
        <p:spPr bwMode="auto">
          <a:xfrm>
            <a:off x="6477000" y="5953125"/>
            <a:ext cx="1036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Days  1-7</a:t>
            </a:r>
          </a:p>
        </p:txBody>
      </p:sp>
      <p:sp>
        <p:nvSpPr>
          <p:cNvPr id="6161" name="TextBox 3"/>
          <p:cNvSpPr txBox="1">
            <a:spLocks noChangeArrowheads="1"/>
          </p:cNvSpPr>
          <p:nvPr/>
        </p:nvSpPr>
        <p:spPr bwMode="auto">
          <a:xfrm>
            <a:off x="6781800" y="2617788"/>
            <a:ext cx="23241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t>Examples of </a:t>
            </a:r>
          </a:p>
          <a:p>
            <a:pPr eaLnBrk="1" hangingPunct="1">
              <a:spcBef>
                <a:spcPct val="0"/>
              </a:spcBef>
              <a:buFontTx/>
              <a:buNone/>
            </a:pPr>
            <a:r>
              <a:rPr lang="en-US" altLang="en-US" sz="1400" dirty="0"/>
              <a:t>NCEP  WPC’s(formerly </a:t>
            </a:r>
            <a:r>
              <a:rPr lang="en-US" altLang="en-US" sz="1400" u="sng" dirty="0"/>
              <a:t>HPC)</a:t>
            </a:r>
            <a:endParaRPr lang="en-US" altLang="en-US" sz="1400" dirty="0"/>
          </a:p>
          <a:p>
            <a:pPr eaLnBrk="1" hangingPunct="1">
              <a:spcBef>
                <a:spcPct val="0"/>
              </a:spcBef>
              <a:buFontTx/>
              <a:buNone/>
            </a:pPr>
            <a:r>
              <a:rPr lang="en-US" altLang="en-US" sz="1400" dirty="0" smtClean="0"/>
              <a:t>QPF (Quantitative Precipitation Forecasts)  -  Forecasts  </a:t>
            </a:r>
            <a:r>
              <a:rPr lang="en-US" altLang="en-US" sz="1400" dirty="0"/>
              <a:t>issued every day. </a:t>
            </a:r>
          </a:p>
        </p:txBody>
      </p:sp>
      <p:sp>
        <p:nvSpPr>
          <p:cNvPr id="4" name="Slide Number Placeholder 3"/>
          <p:cNvSpPr>
            <a:spLocks noGrp="1"/>
          </p:cNvSpPr>
          <p:nvPr>
            <p:ph type="sldNum" sz="quarter" idx="12"/>
          </p:nvPr>
        </p:nvSpPr>
        <p:spPr/>
        <p:txBody>
          <a:bodyPr/>
          <a:lstStyle/>
          <a:p>
            <a:pPr>
              <a:defRPr/>
            </a:pPr>
            <a:fld id="{64DC9B8A-8C12-463F-A2C8-82F84908E62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58192B5-6BA7-402B-A335-6ECF2BD8EA68}" type="slidenum">
              <a:rPr lang="en-US" smtClean="0"/>
              <a:pPr>
                <a:defRPr/>
              </a:pPr>
              <a:t>7</a:t>
            </a:fld>
            <a:endParaRPr lang="en-US"/>
          </a:p>
        </p:txBody>
      </p:sp>
      <p:sp>
        <p:nvSpPr>
          <p:cNvPr id="2" name="TextBox 1"/>
          <p:cNvSpPr txBox="1"/>
          <p:nvPr/>
        </p:nvSpPr>
        <p:spPr>
          <a:xfrm>
            <a:off x="5715000" y="2869406"/>
            <a:ext cx="3429000" cy="3693319"/>
          </a:xfrm>
          <a:prstGeom prst="rect">
            <a:avLst/>
          </a:prstGeom>
          <a:noFill/>
        </p:spPr>
        <p:txBody>
          <a:bodyPr>
            <a:spAutoFit/>
          </a:bodyPr>
          <a:lstStyle/>
          <a:p>
            <a:pPr>
              <a:defRPr/>
            </a:pPr>
            <a:r>
              <a:rPr lang="en-US" dirty="0"/>
              <a:t>Climate  Prediction Center (CPC) issues </a:t>
            </a:r>
            <a:r>
              <a:rPr lang="en-US" dirty="0" smtClean="0"/>
              <a:t>Temp </a:t>
            </a:r>
            <a:r>
              <a:rPr lang="en-US" dirty="0"/>
              <a:t>&amp; Precip forecasts </a:t>
            </a:r>
            <a:r>
              <a:rPr lang="en-US" dirty="0" smtClean="0"/>
              <a:t>over the US for </a:t>
            </a:r>
            <a:r>
              <a:rPr lang="en-US" b="1" u="sng" dirty="0"/>
              <a:t>time averages of</a:t>
            </a:r>
            <a:r>
              <a:rPr lang="en-US" dirty="0"/>
              <a:t>:</a:t>
            </a:r>
          </a:p>
          <a:p>
            <a:pPr>
              <a:defRPr/>
            </a:pPr>
            <a:endParaRPr lang="en-US" dirty="0"/>
          </a:p>
          <a:p>
            <a:pPr marL="285750" indent="-285750">
              <a:buFont typeface="Arial" panose="020B0604020202020204" pitchFamily="34" charset="0"/>
              <a:buChar char="•"/>
              <a:defRPr/>
            </a:pPr>
            <a:r>
              <a:rPr lang="en-US" dirty="0"/>
              <a:t>next 6-10 days  (</a:t>
            </a:r>
            <a:r>
              <a:rPr lang="en-US" dirty="0">
                <a:solidFill>
                  <a:srgbClr val="FF0000"/>
                </a:solidFill>
              </a:rPr>
              <a:t>referred to as </a:t>
            </a:r>
            <a:r>
              <a:rPr lang="en-US" u="sng" dirty="0">
                <a:solidFill>
                  <a:srgbClr val="FF0000"/>
                </a:solidFill>
              </a:rPr>
              <a:t>Week 1P</a:t>
            </a:r>
            <a:r>
              <a:rPr lang="en-US" dirty="0">
                <a:solidFill>
                  <a:srgbClr val="FF0000"/>
                </a:solidFill>
              </a:rPr>
              <a:t> in this talk</a:t>
            </a:r>
            <a:r>
              <a:rPr lang="en-US" dirty="0"/>
              <a:t>)</a:t>
            </a:r>
          </a:p>
          <a:p>
            <a:pPr marL="285750" indent="-285750">
              <a:buFont typeface="Arial" panose="020B0604020202020204" pitchFamily="34" charset="0"/>
              <a:buChar char="•"/>
              <a:defRPr/>
            </a:pPr>
            <a:r>
              <a:rPr lang="en-US" dirty="0"/>
              <a:t>next 8-14 days (week 2)</a:t>
            </a:r>
          </a:p>
          <a:p>
            <a:pPr marL="285750" indent="-285750">
              <a:buFont typeface="Arial" panose="020B0604020202020204" pitchFamily="34" charset="0"/>
              <a:buChar char="•"/>
              <a:defRPr/>
            </a:pPr>
            <a:r>
              <a:rPr lang="en-US" sz="1200" b="1" dirty="0"/>
              <a:t>next month, next few </a:t>
            </a:r>
            <a:r>
              <a:rPr lang="en-US" sz="1200" b="1" dirty="0" smtClean="0"/>
              <a:t>seasons, etc.</a:t>
            </a:r>
          </a:p>
          <a:p>
            <a:pPr marL="285750" indent="-285750">
              <a:buFont typeface="Arial" panose="020B0604020202020204" pitchFamily="34" charset="0"/>
              <a:buChar char="•"/>
              <a:defRPr/>
            </a:pPr>
            <a:endParaRPr lang="en-US" sz="1200" b="1" dirty="0"/>
          </a:p>
          <a:p>
            <a:pPr marL="285750" indent="-285750">
              <a:buFont typeface="Arial" panose="020B0604020202020204" pitchFamily="34" charset="0"/>
              <a:buChar char="•"/>
              <a:defRPr/>
            </a:pPr>
            <a:endParaRPr lang="en-US" sz="1200" b="1" dirty="0"/>
          </a:p>
          <a:p>
            <a:pPr marL="285750" indent="-285750">
              <a:buFont typeface="Arial" panose="020B0604020202020204" pitchFamily="34" charset="0"/>
              <a:buChar char="•"/>
              <a:defRPr/>
            </a:pPr>
            <a:r>
              <a:rPr lang="en-US" altLang="en-US" dirty="0">
                <a:solidFill>
                  <a:srgbClr val="0101EF"/>
                </a:solidFill>
              </a:rPr>
              <a:t>But the forecasts are issued as </a:t>
            </a:r>
            <a:r>
              <a:rPr lang="en-US" altLang="en-US" u="sng" dirty="0">
                <a:solidFill>
                  <a:srgbClr val="0101EF"/>
                </a:solidFill>
              </a:rPr>
              <a:t>probabilities  for above/ near/below  conditions  from some climatology</a:t>
            </a:r>
            <a:r>
              <a:rPr lang="en-US" altLang="en-US" dirty="0">
                <a:solidFill>
                  <a:srgbClr val="0101EF"/>
                </a:solidFill>
              </a:rPr>
              <a:t>.</a:t>
            </a:r>
            <a:endParaRPr lang="en-US" dirty="0"/>
          </a:p>
        </p:txBody>
      </p:sp>
      <p:sp>
        <p:nvSpPr>
          <p:cNvPr id="8" name="Rectangle 7"/>
          <p:cNvSpPr/>
          <p:nvPr/>
        </p:nvSpPr>
        <p:spPr>
          <a:xfrm>
            <a:off x="5715000" y="2819400"/>
            <a:ext cx="3429000" cy="3949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134" r="26596"/>
          <a:stretch/>
        </p:blipFill>
        <p:spPr bwMode="auto">
          <a:xfrm>
            <a:off x="0" y="0"/>
            <a:ext cx="5562600" cy="705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7581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3352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C0A6BD1A-19A8-41F0-9E60-36CB135C2D5C}" type="slidenum">
              <a:rPr lang="en-US" smtClean="0"/>
              <a:pPr>
                <a:defRPr/>
              </a:pPr>
              <a:t>8</a:t>
            </a:fld>
            <a:endParaRPr lang="en-US"/>
          </a:p>
        </p:txBody>
      </p:sp>
      <p:pic>
        <p:nvPicPr>
          <p:cNvPr id="7172" name="Picture 10" descr="Latest 6 to 10 Day Temperature Outl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4763"/>
            <a:ext cx="3171825"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Latest 8 to 14 Day Temperature Outl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8363"/>
            <a:ext cx="32004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Latest 6 to 10 Day Precipitation Outl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125" y="7938"/>
            <a:ext cx="32766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6" descr="Latest 8 to 14 Day Precipitation Outl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3352800"/>
            <a:ext cx="3162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
          <p:cNvSpPr txBox="1">
            <a:spLocks noChangeArrowheads="1"/>
          </p:cNvSpPr>
          <p:nvPr/>
        </p:nvSpPr>
        <p:spPr bwMode="auto">
          <a:xfrm>
            <a:off x="2895600" y="0"/>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u="sng" dirty="0">
                <a:solidFill>
                  <a:srgbClr val="FF0000"/>
                </a:solidFill>
              </a:rPr>
              <a:t>Typical Examples  of CPC outlooks for 6-10 days and 8-14 days as </a:t>
            </a:r>
            <a:r>
              <a:rPr lang="en-US" altLang="en-US" sz="2000" u="sng" dirty="0" smtClean="0">
                <a:solidFill>
                  <a:srgbClr val="FF0000"/>
                </a:solidFill>
              </a:rPr>
              <a:t>anomalies (departures) </a:t>
            </a:r>
            <a:r>
              <a:rPr lang="en-US" altLang="en-US" sz="2000" u="sng" dirty="0">
                <a:solidFill>
                  <a:srgbClr val="FF0000"/>
                </a:solidFill>
              </a:rPr>
              <a:t>from some </a:t>
            </a:r>
            <a:r>
              <a:rPr lang="en-US" altLang="en-US" sz="2000" u="sng" dirty="0" smtClean="0">
                <a:solidFill>
                  <a:srgbClr val="FF0000"/>
                </a:solidFill>
              </a:rPr>
              <a:t>climatology (1981-2010)</a:t>
            </a:r>
            <a:endParaRPr lang="en-US" altLang="en-US" sz="2000" u="sng" dirty="0">
              <a:solidFill>
                <a:srgbClr val="FF0000"/>
              </a:solidFill>
            </a:endParaRPr>
          </a:p>
        </p:txBody>
      </p:sp>
      <p:sp>
        <p:nvSpPr>
          <p:cNvPr id="7177" name="TextBox 4"/>
          <p:cNvSpPr txBox="1">
            <a:spLocks noChangeArrowheads="1"/>
          </p:cNvSpPr>
          <p:nvPr/>
        </p:nvSpPr>
        <p:spPr bwMode="auto">
          <a:xfrm>
            <a:off x="2590800" y="1716088"/>
            <a:ext cx="403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t>6-10 day  Outlook Probability </a:t>
            </a:r>
            <a:r>
              <a:rPr lang="en-US" altLang="en-US" sz="1800" dirty="0">
                <a:solidFill>
                  <a:srgbClr val="FF0000"/>
                </a:solidFill>
              </a:rPr>
              <a:t>Temperature</a:t>
            </a:r>
            <a:r>
              <a:rPr lang="en-US" altLang="en-US" sz="1800" dirty="0"/>
              <a:t>                            </a:t>
            </a:r>
            <a:r>
              <a:rPr lang="en-US" altLang="en-US" sz="1800" dirty="0">
                <a:solidFill>
                  <a:srgbClr val="FF0000"/>
                </a:solidFill>
              </a:rPr>
              <a:t>Precipitation</a:t>
            </a:r>
          </a:p>
        </p:txBody>
      </p:sp>
      <p:sp>
        <p:nvSpPr>
          <p:cNvPr id="7178" name="TextBox 10"/>
          <p:cNvSpPr txBox="1">
            <a:spLocks noChangeArrowheads="1"/>
          </p:cNvSpPr>
          <p:nvPr/>
        </p:nvSpPr>
        <p:spPr bwMode="auto">
          <a:xfrm>
            <a:off x="2762250" y="4611688"/>
            <a:ext cx="403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8-14 day  Outlook Probability </a:t>
            </a:r>
            <a:r>
              <a:rPr lang="en-US" altLang="en-US" sz="1800">
                <a:solidFill>
                  <a:srgbClr val="FF0000"/>
                </a:solidFill>
              </a:rPr>
              <a:t>Temperature</a:t>
            </a:r>
            <a:r>
              <a:rPr lang="en-US" altLang="en-US" sz="1800"/>
              <a:t>                            </a:t>
            </a:r>
            <a:r>
              <a:rPr lang="en-US" altLang="en-US" sz="1800">
                <a:solidFill>
                  <a:srgbClr val="FF0000"/>
                </a:solidFill>
              </a:rPr>
              <a:t>Precipitation</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s://docs.google.com/a/noaa.gov/viewer?attid=0.1&amp;pid=gmail&amp;thid=13d6ee5e9871b374&amp;url=https%3A%2F%2Fmail.google.com%2Fmail%2Fu%2F0%2F%3Fui%3D2%26ik%3Db8ec08770b%26view%3Datt%26th%3D13d6ee5e9871b374%26attid%3D0.1%26disp%3Dsafe%26zw&amp;docid=643db92025499fb85d3678588f90e77c%7Cc2b12cf50aaea1903552feb2966c04c0&amp;a=bi&amp;pagenumber=1&amp;w=835"/>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195" name="AutoShape 4" descr="https://docs.google.com/a/noaa.gov/viewer?attid=0.1&amp;pid=gmail&amp;thid=13d6ee5e9871b374&amp;url=https%3A%2F%2Fmail.google.com%2Fmail%2Fu%2F0%2F%3Fui%3D2%26ik%3Db8ec08770b%26view%3Datt%26th%3D13d6ee5e9871b374%26attid%3D0.1%26disp%3Dsafe%26zw&amp;docid=643db92025499fb85d3678588f90e77c%7Cc2b12cf50aaea1903552feb2966c04c0&amp;a=bi&amp;pagenumber=1&amp;w=835"/>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 name="Slide Number Placeholder 2"/>
          <p:cNvSpPr>
            <a:spLocks noGrp="1"/>
          </p:cNvSpPr>
          <p:nvPr>
            <p:ph type="sldNum" sz="quarter" idx="12"/>
          </p:nvPr>
        </p:nvSpPr>
        <p:spPr/>
        <p:txBody>
          <a:bodyPr/>
          <a:lstStyle/>
          <a:p>
            <a:pPr>
              <a:defRPr/>
            </a:pPr>
            <a:fld id="{EE0EDCBC-8A44-4F24-ACD9-AE3D707B19A5}" type="slidenum">
              <a:rPr lang="en-US" smtClean="0"/>
              <a:pPr>
                <a:defRPr/>
              </a:pPr>
              <a:t>9</a:t>
            </a:fld>
            <a:endParaRPr lang="en-US"/>
          </a:p>
        </p:txBody>
      </p:sp>
      <p:sp>
        <p:nvSpPr>
          <p:cNvPr id="2" name="TextBox 1"/>
          <p:cNvSpPr txBox="1">
            <a:spLocks noChangeArrowheads="1"/>
          </p:cNvSpPr>
          <p:nvPr/>
        </p:nvSpPr>
        <p:spPr bwMode="auto">
          <a:xfrm>
            <a:off x="856037" y="725488"/>
            <a:ext cx="817524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u="sng" dirty="0" smtClean="0">
                <a:solidFill>
                  <a:srgbClr val="0101EF"/>
                </a:solidFill>
              </a:rPr>
              <a:t>So, why </a:t>
            </a:r>
            <a:r>
              <a:rPr lang="en-US" altLang="en-US" u="sng" dirty="0">
                <a:solidFill>
                  <a:srgbClr val="0101EF"/>
                </a:solidFill>
              </a:rPr>
              <a:t>does the ‘3-4 weeks hole’ in the forecast suite continue to exist? </a:t>
            </a:r>
          </a:p>
          <a:p>
            <a:pPr eaLnBrk="1" hangingPunct="1"/>
            <a:r>
              <a:rPr lang="en-US" altLang="en-US" u="sng" dirty="0">
                <a:solidFill>
                  <a:srgbClr val="0101EF"/>
                </a:solidFill>
              </a:rPr>
              <a:t>Have the model forecasts in the weeks 3-4  time scale improved with time? </a:t>
            </a:r>
          </a:p>
        </p:txBody>
      </p:sp>
      <p:sp>
        <p:nvSpPr>
          <p:cNvPr id="8203" name="TextBox 10"/>
          <p:cNvSpPr txBox="1">
            <a:spLocks noChangeArrowheads="1"/>
          </p:cNvSpPr>
          <p:nvPr/>
        </p:nvSpPr>
        <p:spPr bwMode="auto">
          <a:xfrm>
            <a:off x="1" y="269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u="sng" dirty="0">
                <a:solidFill>
                  <a:srgbClr val="0101EF"/>
                </a:solidFill>
              </a:rPr>
              <a:t>NWS  started forecast of </a:t>
            </a:r>
            <a:r>
              <a:rPr lang="en-US" altLang="en-US" dirty="0">
                <a:solidFill>
                  <a:srgbClr val="0101EF"/>
                </a:solidFill>
              </a:rPr>
              <a:t>: </a:t>
            </a:r>
            <a:r>
              <a:rPr lang="en-US" altLang="en-US" dirty="0" smtClean="0">
                <a:solidFill>
                  <a:srgbClr val="0101EF"/>
                </a:solidFill>
              </a:rPr>
              <a:t> 5-day </a:t>
            </a:r>
            <a:r>
              <a:rPr lang="en-US" altLang="en-US" dirty="0">
                <a:solidFill>
                  <a:srgbClr val="0101EF"/>
                </a:solidFill>
              </a:rPr>
              <a:t>means </a:t>
            </a:r>
            <a:r>
              <a:rPr lang="en-US" altLang="en-US" dirty="0" smtClean="0">
                <a:solidFill>
                  <a:srgbClr val="0101EF"/>
                </a:solidFill>
              </a:rPr>
              <a:t>- circa 1940s,     6-10 (60’s/70’s ?) &amp;  8-14 days ( ~ 2000?)</a:t>
            </a:r>
          </a:p>
          <a:p>
            <a:pPr eaLnBrk="1" hangingPunct="1"/>
            <a:r>
              <a:rPr lang="en-US" altLang="en-US" dirty="0">
                <a:solidFill>
                  <a:srgbClr val="0101EF"/>
                </a:solidFill>
              </a:rPr>
              <a:t>	</a:t>
            </a:r>
            <a:r>
              <a:rPr lang="en-US" altLang="en-US" dirty="0" smtClean="0">
                <a:solidFill>
                  <a:srgbClr val="0101EF"/>
                </a:solidFill>
              </a:rPr>
              <a:t>	            Monthly </a:t>
            </a:r>
            <a:r>
              <a:rPr lang="en-US" altLang="en-US" dirty="0">
                <a:solidFill>
                  <a:srgbClr val="0101EF"/>
                </a:solidFill>
              </a:rPr>
              <a:t>means – </a:t>
            </a:r>
            <a:r>
              <a:rPr lang="en-US" altLang="en-US" dirty="0" smtClean="0">
                <a:solidFill>
                  <a:srgbClr val="0101EF"/>
                </a:solidFill>
              </a:rPr>
              <a:t>1970’s,        Seasonal </a:t>
            </a:r>
            <a:r>
              <a:rPr lang="en-US" altLang="en-US" dirty="0">
                <a:solidFill>
                  <a:srgbClr val="0101EF"/>
                </a:solidFill>
              </a:rPr>
              <a:t>means – </a:t>
            </a:r>
            <a:r>
              <a:rPr lang="en-US" altLang="en-US" dirty="0" smtClean="0">
                <a:solidFill>
                  <a:srgbClr val="0101EF"/>
                </a:solidFill>
              </a:rPr>
              <a:t>1990’s.</a:t>
            </a:r>
            <a:endParaRPr lang="en-US" altLang="en-US" dirty="0">
              <a:solidFill>
                <a:srgbClr val="0101EF"/>
              </a:solidFill>
            </a:endParaRPr>
          </a:p>
        </p:txBody>
      </p:sp>
      <p:grpSp>
        <p:nvGrpSpPr>
          <p:cNvPr id="17" name="Group 16"/>
          <p:cNvGrpSpPr/>
          <p:nvPr/>
        </p:nvGrpSpPr>
        <p:grpSpPr>
          <a:xfrm>
            <a:off x="307975" y="1472625"/>
            <a:ext cx="8723312" cy="5309174"/>
            <a:chOff x="307975" y="1472625"/>
            <a:chExt cx="8723312" cy="530917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1847" y="2512153"/>
              <a:ext cx="4006755" cy="426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307975" y="1472625"/>
              <a:ext cx="8619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t>Long-range weather forecasts through numerical and empirical methods,                    	</a:t>
              </a:r>
            </a:p>
            <a:p>
              <a:pPr eaLnBrk="1" hangingPunct="1">
                <a:spcBef>
                  <a:spcPct val="0"/>
                </a:spcBef>
                <a:buFontTx/>
                <a:buNone/>
              </a:pPr>
              <a:r>
                <a:rPr lang="en-US" altLang="en-US" sz="1400" dirty="0"/>
                <a:t>				H.M. van den </a:t>
              </a:r>
              <a:r>
                <a:rPr lang="en-US" altLang="en-US" sz="1400" dirty="0" err="1"/>
                <a:t>Dool</a:t>
              </a:r>
              <a:r>
                <a:rPr lang="en-US" altLang="en-US" sz="1400" dirty="0"/>
                <a:t>. (Dynamics of Atmospheres &amp; Oceans, </a:t>
              </a:r>
              <a:r>
                <a:rPr lang="en-US" altLang="en-US" sz="1800" b="1" u="sng" dirty="0"/>
                <a:t>1994)</a:t>
              </a:r>
            </a:p>
          </p:txBody>
        </p:sp>
        <p:sp>
          <p:nvSpPr>
            <p:cNvPr id="8201" name="TextBox 1"/>
            <p:cNvSpPr txBox="1">
              <a:spLocks noChangeArrowheads="1"/>
            </p:cNvSpPr>
            <p:nvPr/>
          </p:nvSpPr>
          <p:spPr bwMode="auto">
            <a:xfrm>
              <a:off x="4726075" y="2001181"/>
              <a:ext cx="430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t>Based on the so called “DERF” (Dynamical Extended Range Forecast ) </a:t>
              </a:r>
              <a:r>
                <a:rPr lang="en-US" altLang="en-US" sz="1400" dirty="0" smtClean="0"/>
                <a:t>runs in the late 1980s and early 90’s. </a:t>
              </a:r>
              <a:endParaRPr lang="en-US" altLang="en-US" sz="1400" dirty="0"/>
            </a:p>
          </p:txBody>
        </p:sp>
        <p:grpSp>
          <p:nvGrpSpPr>
            <p:cNvPr id="16" name="Group 15"/>
            <p:cNvGrpSpPr/>
            <p:nvPr/>
          </p:nvGrpSpPr>
          <p:grpSpPr>
            <a:xfrm>
              <a:off x="375631" y="2057400"/>
              <a:ext cx="4350444" cy="4267200"/>
              <a:chOff x="375631" y="2057400"/>
              <a:chExt cx="4350444" cy="4267200"/>
            </a:xfrm>
          </p:grpSpPr>
          <p:grpSp>
            <p:nvGrpSpPr>
              <p:cNvPr id="9" name="Group 8"/>
              <p:cNvGrpSpPr/>
              <p:nvPr/>
            </p:nvGrpSpPr>
            <p:grpSpPr>
              <a:xfrm>
                <a:off x="460375" y="2057400"/>
                <a:ext cx="4265700" cy="4267200"/>
                <a:chOff x="112713" y="609600"/>
                <a:chExt cx="4535487" cy="4491146"/>
              </a:xfrm>
            </p:grpSpPr>
            <p:grpSp>
              <p:nvGrpSpPr>
                <p:cNvPr id="7" name="Group 6"/>
                <p:cNvGrpSpPr/>
                <p:nvPr/>
              </p:nvGrpSpPr>
              <p:grpSpPr>
                <a:xfrm>
                  <a:off x="112713" y="609600"/>
                  <a:ext cx="4535487" cy="4491146"/>
                  <a:chOff x="112713" y="609600"/>
                  <a:chExt cx="4535487" cy="4491146"/>
                </a:xfrm>
              </p:grpSpPr>
              <p:pic>
                <p:nvPicPr>
                  <p:cNvPr id="81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609600"/>
                    <a:ext cx="4535487"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2713" y="2667000"/>
                    <a:ext cx="420687" cy="276999"/>
                  </a:xfrm>
                  <a:prstGeom prst="rect">
                    <a:avLst/>
                  </a:prstGeom>
                  <a:noFill/>
                </p:spPr>
                <p:txBody>
                  <a:bodyPr wrap="square" rtlCol="0">
                    <a:spAutoFit/>
                  </a:bodyPr>
                  <a:lstStyle/>
                  <a:p>
                    <a:r>
                      <a:rPr lang="en-US" sz="1200" b="1" dirty="0" smtClean="0"/>
                      <a:t>0.5</a:t>
                    </a:r>
                    <a:endParaRPr lang="en-US" sz="1200" b="1" dirty="0"/>
                  </a:p>
                </p:txBody>
              </p:sp>
              <p:sp>
                <p:nvSpPr>
                  <p:cNvPr id="6" name="TextBox 5"/>
                  <p:cNvSpPr txBox="1"/>
                  <p:nvPr/>
                </p:nvSpPr>
                <p:spPr>
                  <a:xfrm>
                    <a:off x="762000" y="4809210"/>
                    <a:ext cx="481608" cy="291536"/>
                  </a:xfrm>
                  <a:prstGeom prst="rect">
                    <a:avLst/>
                  </a:prstGeom>
                  <a:noFill/>
                </p:spPr>
                <p:txBody>
                  <a:bodyPr wrap="square" rtlCol="0">
                    <a:spAutoFit/>
                  </a:bodyPr>
                  <a:lstStyle/>
                  <a:p>
                    <a:r>
                      <a:rPr lang="en-US" sz="1200" b="1" dirty="0" smtClean="0"/>
                      <a:t>10</a:t>
                    </a:r>
                    <a:endParaRPr lang="en-US" sz="1200" b="1" dirty="0"/>
                  </a:p>
                </p:txBody>
              </p:sp>
              <p:sp>
                <p:nvSpPr>
                  <p:cNvPr id="14" name="TextBox 13"/>
                  <p:cNvSpPr txBox="1"/>
                  <p:nvPr/>
                </p:nvSpPr>
                <p:spPr>
                  <a:xfrm>
                    <a:off x="112713" y="3810000"/>
                    <a:ext cx="420687" cy="276999"/>
                  </a:xfrm>
                  <a:prstGeom prst="rect">
                    <a:avLst/>
                  </a:prstGeom>
                  <a:noFill/>
                </p:spPr>
                <p:txBody>
                  <a:bodyPr wrap="square" rtlCol="0">
                    <a:spAutoFit/>
                  </a:bodyPr>
                  <a:lstStyle/>
                  <a:p>
                    <a:r>
                      <a:rPr lang="en-US" sz="1200" b="1" dirty="0" smtClean="0"/>
                      <a:t>0.2</a:t>
                    </a:r>
                    <a:endParaRPr lang="en-US" sz="1200" b="1" dirty="0"/>
                  </a:p>
                </p:txBody>
              </p:sp>
            </p:grpSp>
            <p:cxnSp>
              <p:nvCxnSpPr>
                <p:cNvPr id="8" name="Straight Connector 7"/>
                <p:cNvCxnSpPr/>
                <p:nvPr/>
              </p:nvCxnSpPr>
              <p:spPr>
                <a:xfrm flipH="1" flipV="1">
                  <a:off x="871538" y="914400"/>
                  <a:ext cx="79375" cy="381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75631" y="2251413"/>
                <a:ext cx="395663" cy="276999"/>
              </a:xfrm>
              <a:prstGeom prst="rect">
                <a:avLst/>
              </a:prstGeom>
              <a:noFill/>
            </p:spPr>
            <p:txBody>
              <a:bodyPr wrap="square" rtlCol="0">
                <a:spAutoFit/>
              </a:bodyPr>
              <a:lstStyle/>
              <a:p>
                <a:r>
                  <a:rPr lang="en-US" sz="1200" b="1" dirty="0"/>
                  <a:t>1</a:t>
                </a:r>
                <a:r>
                  <a:rPr lang="en-US" sz="1200" b="1" dirty="0" smtClean="0"/>
                  <a:t>.0</a:t>
                </a:r>
                <a:endParaRPr lang="en-US" sz="12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12649</TotalTime>
  <Words>2285</Words>
  <Application>Microsoft Office PowerPoint</Application>
  <PresentationFormat>On-screen Show (4:3)</PresentationFormat>
  <Paragraphs>409</Paragraphs>
  <Slides>44</Slides>
  <Notes>3</Notes>
  <HiddenSlides>13</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NOAA Seamless Suite of Forecast Products Spanning Climate and Weather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Muthuvel Chelliah</dc:creator>
  <cp:lastModifiedBy>Muthuvel Chelliah</cp:lastModifiedBy>
  <cp:revision>405</cp:revision>
  <dcterms:created xsi:type="dcterms:W3CDTF">2013-01-28T20:08:19Z</dcterms:created>
  <dcterms:modified xsi:type="dcterms:W3CDTF">2014-08-20T14:49:12Z</dcterms:modified>
</cp:coreProperties>
</file>