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80" r:id="rId2"/>
    <p:sldId id="422" r:id="rId3"/>
    <p:sldId id="471" r:id="rId4"/>
    <p:sldId id="472" r:id="rId5"/>
    <p:sldId id="473" r:id="rId6"/>
    <p:sldId id="474" r:id="rId7"/>
    <p:sldId id="427" r:id="rId8"/>
    <p:sldId id="468" r:id="rId9"/>
    <p:sldId id="438" r:id="rId10"/>
    <p:sldId id="475" r:id="rId11"/>
    <p:sldId id="470" r:id="rId12"/>
    <p:sldId id="429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1" r:id="rId23"/>
    <p:sldId id="476" r:id="rId24"/>
    <p:sldId id="477" r:id="rId25"/>
    <p:sldId id="481" r:id="rId26"/>
    <p:sldId id="484" r:id="rId27"/>
    <p:sldId id="485" r:id="rId28"/>
    <p:sldId id="486" r:id="rId29"/>
    <p:sldId id="487" r:id="rId30"/>
    <p:sldId id="478" r:id="rId31"/>
    <p:sldId id="482" r:id="rId32"/>
    <p:sldId id="390" r:id="rId33"/>
    <p:sldId id="483" r:id="rId34"/>
    <p:sldId id="491" r:id="rId35"/>
    <p:sldId id="493" r:id="rId36"/>
    <p:sldId id="492" r:id="rId37"/>
    <p:sldId id="488" r:id="rId38"/>
    <p:sldId id="489" r:id="rId39"/>
    <p:sldId id="4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94954" autoAdjust="0"/>
  </p:normalViewPr>
  <p:slideViewPr>
    <p:cSldViewPr>
      <p:cViewPr varScale="1">
        <p:scale>
          <a:sx n="78" d="100"/>
          <a:sy n="78" d="100"/>
        </p:scale>
        <p:origin x="18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11C9A-CBD8-4005-BCD9-8EE2EA0A48E2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9E70-3BF3-452F-9065-00C823BFA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8EAC-9A74-4F4F-9D5E-36E50D0B8880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9860E-C94A-4EFC-A7BE-2E9B993D0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17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8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4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4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7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6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students must take a leadership class as part of the core classes in the wind science and engineering program. But let’s talk about leadership from a different perspective today. Let’s talk about using everyday decisions and opportunities to build your leadership style</a:t>
            </a:r>
            <a:r>
              <a:rPr lang="en-US" baseline="0" dirty="0"/>
              <a:t> for the future. </a:t>
            </a:r>
          </a:p>
          <a:p>
            <a:endParaRPr lang="en-US" baseline="0" dirty="0"/>
          </a:p>
          <a:p>
            <a:r>
              <a:rPr lang="en-US" baseline="0" dirty="0"/>
              <a:t>Lessons and mistakes can be the same despite their contrary meanings. By having both in your life, you gain better understanding and will know better next time when a similar situation arises.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8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E-C94A-4EFC-A7BE-2E9B993D00D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23" descr="C:\My Files\My Documents\WISE\Web Sites\Department LOGOS\WIND with Seal White Text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2400"/>
            <a:ext cx="48387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ISE40th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4800" y="0"/>
            <a:ext cx="1219200" cy="114911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1371600" y="2819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1371600" y="3429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1371600" y="41148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477000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26A9E9-75F1-424B-B896-65951E2B0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Add Photos or Bullet Items (6 slides maximum)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22" descr="TTU 2 Title Pag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350" y="-3175"/>
            <a:ext cx="1042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295401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5400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2053" name="Picture 19" descr="TTU 2 Title Pag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0"/>
            <a:ext cx="1042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694A-FA2C-44D9-9E5D-A2D2183EB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ISE40th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24800" y="0"/>
            <a:ext cx="1219200" cy="1149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TTU.jpg"/>
          <p:cNvPicPr>
            <a:picLocks noChangeAspect="1"/>
          </p:cNvPicPr>
          <p:nvPr/>
        </p:nvPicPr>
        <p:blipFill>
          <a:blip r:embed="rId2" cstate="print"/>
          <a:srcRect b="84000"/>
          <a:stretch>
            <a:fillRect/>
          </a:stretch>
        </p:blipFill>
        <p:spPr>
          <a:xfrm>
            <a:off x="0" y="0"/>
            <a:ext cx="9144000" cy="1097268"/>
          </a:xfrm>
          <a:prstGeom prst="rect">
            <a:avLst/>
          </a:prstGeom>
        </p:spPr>
      </p:pic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2667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Extracting Ensemble Information in Real Time to Improve Forecasts of Severe Convection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Brian Ancell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Texas Tech University</a:t>
            </a:r>
          </a:p>
          <a:p>
            <a:pPr algn="ctr"/>
            <a:endParaRPr lang="en-US" sz="2400" b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800" b="1" u="sng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Contributors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Austin Coleman, Chris Weiss, Billy Faletti, Abby Hutson</a:t>
            </a:r>
          </a:p>
          <a:p>
            <a:pPr algn="ctr"/>
            <a:endParaRPr lang="en-US" sz="2400" b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NOAA </a:t>
            </a:r>
            <a:r>
              <a:rPr lang="en-US" sz="2000" b="1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Vlab</a:t>
            </a:r>
            <a:r>
              <a:rPr lang="en-US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Forum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June 26, 2024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8" name="Picture 77" descr="TTU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71" y="3048000"/>
            <a:ext cx="1371600" cy="1246910"/>
          </a:xfrm>
          <a:prstGeom prst="rect">
            <a:avLst/>
          </a:prstGeom>
          <a:noFill/>
        </p:spPr>
      </p:pic>
      <p:pic>
        <p:nvPicPr>
          <p:cNvPr id="19" name="Picture 18" descr="NOA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3048000"/>
            <a:ext cx="1371599" cy="1377722"/>
          </a:xfrm>
          <a:prstGeom prst="rect">
            <a:avLst/>
          </a:prstGeom>
        </p:spPr>
      </p:pic>
      <p:pic>
        <p:nvPicPr>
          <p:cNvPr id="8" name="Picture 7" descr="senseiOK.png"/>
          <p:cNvPicPr>
            <a:picLocks noChangeAspect="1"/>
          </p:cNvPicPr>
          <p:nvPr/>
        </p:nvPicPr>
        <p:blipFill>
          <a:blip r:embed="rId5" cstate="print"/>
          <a:srcRect l="10000" t="10000" r="5000" b="64167"/>
          <a:stretch>
            <a:fillRect/>
          </a:stretch>
        </p:blipFill>
        <p:spPr>
          <a:xfrm>
            <a:off x="914400" y="5029200"/>
            <a:ext cx="7616265" cy="1722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3800" dirty="0"/>
              <a:t>Why Ensemble Sensitivity?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28600" y="1256070"/>
            <a:ext cx="8589364" cy="19811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900" b="1" kern="0" dirty="0">
                <a:sym typeface="Wingdings" pitchFamily="2" charset="2"/>
              </a:rPr>
              <a:t>Ensemble sensitivity </a:t>
            </a:r>
            <a:r>
              <a:rPr lang="en-US" sz="2900" b="1" u="sng" kern="0" dirty="0">
                <a:sym typeface="Wingdings" pitchFamily="2" charset="2"/>
              </a:rPr>
              <a:t>quickly</a:t>
            </a:r>
            <a:r>
              <a:rPr lang="en-US" sz="2900" b="1" kern="0" dirty="0">
                <a:sym typeface="Wingdings" pitchFamily="2" charset="2"/>
              </a:rPr>
              <a:t> extracts the important early forecast features (and how they are important) to the evolution and predictability </a:t>
            </a:r>
            <a:r>
              <a:rPr lang="en-US" sz="2900" b="1" u="sng" kern="0" dirty="0">
                <a:sym typeface="Wingdings" pitchFamily="2" charset="2"/>
              </a:rPr>
              <a:t>of a specific forecast aspect</a:t>
            </a:r>
            <a:r>
              <a:rPr lang="en-US" sz="2900" b="1" kern="0" dirty="0">
                <a:sym typeface="Wingdings" pitchFamily="2" charset="2"/>
              </a:rPr>
              <a:t> from large ensemble datasets</a:t>
            </a:r>
            <a:endParaRPr lang="en-US" sz="2900" kern="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2DDF-D570-9E4F-8D36-BF0C736AB826}"/>
              </a:ext>
            </a:extLst>
          </p:cNvPr>
          <p:cNvSpPr txBox="1">
            <a:spLocks/>
          </p:cNvSpPr>
          <p:nvPr/>
        </p:nvSpPr>
        <p:spPr bwMode="auto">
          <a:xfrm>
            <a:off x="228600" y="3220061"/>
            <a:ext cx="87417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400" b="1" u="sng" kern="0" dirty="0"/>
              <a:t>Operational Usefulness</a:t>
            </a:r>
            <a:endParaRPr lang="en-US" sz="2400" b="1" u="sng" kern="0" dirty="0"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400" u="sng" kern="0" dirty="0"/>
              <a:t>Dynamical understanding </a:t>
            </a:r>
            <a:r>
              <a:rPr lang="en-US" sz="2400" kern="0" dirty="0"/>
              <a:t>– what are the important early forecast features over many cases?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400" u="sng" kern="0" dirty="0">
                <a:latin typeface="+mn-lt"/>
              </a:rPr>
              <a:t>Subjective forecast adjustment </a:t>
            </a:r>
            <a:r>
              <a:rPr lang="en-US" sz="2400" kern="0" dirty="0">
                <a:latin typeface="+mn-lt"/>
              </a:rPr>
              <a:t>– can more confidence be placed in members that are better in sensitive regions early in a forecast?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400" b="1" u="sng" kern="0" dirty="0"/>
              <a:t>Objective forecast adjustment </a:t>
            </a:r>
            <a:r>
              <a:rPr lang="en-US" sz="2400" b="1" kern="0" dirty="0"/>
              <a:t>– can an automated process be developed to adjust ensemble probabilities based on the early forecast skill of members in sensitive regions?</a:t>
            </a:r>
            <a:endParaRPr lang="en-US" sz="2400" b="1" kern="0" dirty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2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3800" dirty="0"/>
              <a:t>Why Ensemble Sensitivity?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2DDF-D570-9E4F-8D36-BF0C736AB826}"/>
              </a:ext>
            </a:extLst>
          </p:cNvPr>
          <p:cNvSpPr txBox="1">
            <a:spLocks/>
          </p:cNvSpPr>
          <p:nvPr/>
        </p:nvSpPr>
        <p:spPr bwMode="auto">
          <a:xfrm>
            <a:off x="201118" y="1219200"/>
            <a:ext cx="87417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200" b="1" u="sng" kern="0" dirty="0">
                <a:latin typeface="+mn-lt"/>
              </a:rPr>
              <a:t>ESA</a:t>
            </a:r>
            <a:r>
              <a:rPr lang="en-US" sz="3200" b="1" u="sng" kern="0" dirty="0"/>
              <a:t> </a:t>
            </a:r>
            <a:r>
              <a:rPr lang="en-US" sz="3200" b="1" u="sng" kern="0" dirty="0">
                <a:sym typeface="Wingdings" panose="05000000000000000000" pitchFamily="2" charset="2"/>
              </a:rPr>
              <a:t> Can be applied across multiple scales</a:t>
            </a:r>
            <a:endParaRPr lang="en-US" sz="3200" kern="0" dirty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79AED-86D2-B7E2-9DD3-2AD9D1B7251C}"/>
              </a:ext>
            </a:extLst>
          </p:cNvPr>
          <p:cNvSpPr txBox="1">
            <a:spLocks/>
          </p:cNvSpPr>
          <p:nvPr/>
        </p:nvSpPr>
        <p:spPr bwMode="auto">
          <a:xfrm>
            <a:off x="201117" y="1961208"/>
            <a:ext cx="4218482" cy="45919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b="1" u="sng" kern="0" dirty="0">
                <a:solidFill>
                  <a:schemeClr val="accent6"/>
                </a:solidFill>
                <a:sym typeface="Wingdings" pitchFamily="2" charset="2"/>
              </a:rPr>
              <a:t>Forecast Time  1-2 days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chemeClr val="accent6"/>
                </a:solidFill>
                <a:sym typeface="Wingdings" pitchFamily="2" charset="2"/>
              </a:rPr>
              <a:t>Watch-Outlook Timescales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b="1" i="1" kern="0" dirty="0">
                <a:solidFill>
                  <a:schemeClr val="accent6"/>
                </a:solidFill>
                <a:sym typeface="Wingdings" pitchFamily="2" charset="2"/>
              </a:rPr>
              <a:t>Synoptic-scale Processes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EEC21A-D803-622E-EBAD-1194F9A8A5FA}"/>
              </a:ext>
            </a:extLst>
          </p:cNvPr>
          <p:cNvSpPr txBox="1">
            <a:spLocks/>
          </p:cNvSpPr>
          <p:nvPr/>
        </p:nvSpPr>
        <p:spPr bwMode="auto">
          <a:xfrm>
            <a:off x="4724402" y="1961208"/>
            <a:ext cx="4218482" cy="45919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b="1" u="sng" kern="0" dirty="0">
                <a:solidFill>
                  <a:schemeClr val="accent6"/>
                </a:solidFill>
                <a:sym typeface="Wingdings" pitchFamily="2" charset="2"/>
              </a:rPr>
              <a:t>Forecast Time  1-2 hours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Warning </a:t>
            </a:r>
            <a:r>
              <a:rPr lang="en-US" b="1" kern="0" dirty="0">
                <a:solidFill>
                  <a:schemeClr val="accent6"/>
                </a:solidFill>
                <a:sym typeface="Wingdings" pitchFamily="2" charset="2"/>
              </a:rPr>
              <a:t>T</a:t>
            </a:r>
            <a:r>
              <a:rPr lang="en-US" b="1" kern="0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imescales (</a:t>
            </a:r>
            <a:r>
              <a:rPr lang="en-US" b="1" kern="0" dirty="0" err="1">
                <a:solidFill>
                  <a:schemeClr val="accent6"/>
                </a:solidFill>
                <a:latin typeface="+mn-lt"/>
                <a:sym typeface="Wingdings" pitchFamily="2" charset="2"/>
              </a:rPr>
              <a:t>WoFs</a:t>
            </a:r>
            <a:r>
              <a:rPr lang="en-US" b="1" kern="0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 application</a:t>
            </a:r>
            <a:r>
              <a:rPr lang="en-US" b="1" kern="0" dirty="0">
                <a:solidFill>
                  <a:schemeClr val="accent6"/>
                </a:solidFill>
                <a:sym typeface="Wingdings" pitchFamily="2" charset="2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b="1" i="1" kern="0" dirty="0">
                <a:solidFill>
                  <a:schemeClr val="accent6"/>
                </a:solidFill>
                <a:latin typeface="+mn-lt"/>
                <a:sym typeface="Wingdings" pitchFamily="2" charset="2"/>
              </a:rPr>
              <a:t>Storm</a:t>
            </a:r>
            <a:r>
              <a:rPr lang="en-US" b="1" i="1" kern="0" dirty="0">
                <a:solidFill>
                  <a:schemeClr val="accent6"/>
                </a:solidFill>
                <a:sym typeface="Wingdings" pitchFamily="2" charset="2"/>
              </a:rPr>
              <a:t>-scale Processes</a:t>
            </a:r>
            <a:endParaRPr lang="en-US" i="1" kern="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" name="Picture 5" descr="loop12.png">
            <a:extLst>
              <a:ext uri="{FF2B5EF4-FFF2-40B4-BE49-F238E27FC236}">
                <a16:creationId xmlns:a16="http://schemas.microsoft.com/office/drawing/2014/main" id="{9C49FC50-A893-5231-324C-B1C7E364B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37" t="10094" r="3258" b="8413"/>
          <a:stretch/>
        </p:blipFill>
        <p:spPr>
          <a:xfrm>
            <a:off x="457010" y="3422374"/>
            <a:ext cx="3886200" cy="2797508"/>
          </a:xfrm>
          <a:prstGeom prst="rect">
            <a:avLst/>
          </a:prstGeom>
        </p:spPr>
      </p:pic>
      <p:pic>
        <p:nvPicPr>
          <p:cNvPr id="9" name="Picture 8" descr="A map of a storm&#10;&#10;Description automatically generated with medium confidence">
            <a:extLst>
              <a:ext uri="{FF2B5EF4-FFF2-40B4-BE49-F238E27FC236}">
                <a16:creationId xmlns:a16="http://schemas.microsoft.com/office/drawing/2014/main" id="{9AF14FB5-AEC5-571C-CC22-9A7BD59A8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2374"/>
            <a:ext cx="4011747" cy="29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9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Ensemble Sensitivity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876FCD-52E3-5D8E-FE49-A706C67FBC03}"/>
              </a:ext>
            </a:extLst>
          </p:cNvPr>
          <p:cNvSpPr>
            <a:spLocks noGrp="1"/>
          </p:cNvSpPr>
          <p:nvPr/>
        </p:nvSpPr>
        <p:spPr bwMode="auto">
          <a:xfrm>
            <a:off x="304800" y="1126787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/>
            <a:endParaRPr lang="en-US" sz="2400" dirty="0"/>
          </a:p>
          <a:p>
            <a:pPr marL="514350" indent="-514350"/>
            <a:r>
              <a:rPr lang="en-US" sz="2400" dirty="0">
                <a:solidFill>
                  <a:srgbClr val="002060"/>
                </a:solidFill>
              </a:rPr>
              <a:t>               Change in R         Sensitivity      IC Perturbation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9CCEE7F0-BE99-FC8D-EBC0-15E4FED8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02987"/>
            <a:ext cx="44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∆R  ≈  ∂R/∂Xo * ∆Xo </a:t>
            </a:r>
          </a:p>
        </p:txBody>
      </p:sp>
      <p:pic>
        <p:nvPicPr>
          <p:cNvPr id="5" name="Picture 4" descr="slpesens_2009111900">
            <a:extLst>
              <a:ext uri="{FF2B5EF4-FFF2-40B4-BE49-F238E27FC236}">
                <a16:creationId xmlns:a16="http://schemas.microsoft.com/office/drawing/2014/main" id="{278D0E3F-557E-2D99-D804-3F881E45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1717" t="14698" r="13606" b="15118"/>
          <a:stretch>
            <a:fillRect/>
          </a:stretch>
        </p:blipFill>
        <p:spPr bwMode="auto">
          <a:xfrm>
            <a:off x="1219200" y="2345987"/>
            <a:ext cx="6629400" cy="39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4B49A-0D65-BD52-D547-F336052A91B1}"/>
              </a:ext>
            </a:extLst>
          </p:cNvPr>
          <p:cNvSpPr txBox="1"/>
          <p:nvPr/>
        </p:nvSpPr>
        <p:spPr>
          <a:xfrm>
            <a:off x="5257800" y="3412787"/>
            <a:ext cx="607859" cy="9233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Baskerville Old Face" pitchFamily="18" charset="0"/>
              </a:rPr>
              <a:t>L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1632471-E5DE-4B40-E1A8-86072A88ED3F}"/>
              </a:ext>
            </a:extLst>
          </p:cNvPr>
          <p:cNvSpPr txBox="1"/>
          <p:nvPr/>
        </p:nvSpPr>
        <p:spPr>
          <a:xfrm>
            <a:off x="4495800" y="2422187"/>
            <a:ext cx="3300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24-hr forecast position of cyclone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975A89-89DD-05C6-47D8-FE3AD6CAEFFE}"/>
              </a:ext>
            </a:extLst>
          </p:cNvPr>
          <p:cNvCxnSpPr/>
          <p:nvPr/>
        </p:nvCxnSpPr>
        <p:spPr>
          <a:xfrm flipH="1">
            <a:off x="5715000" y="2726987"/>
            <a:ext cx="838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lpesens_2009111900">
            <a:extLst>
              <a:ext uri="{FF2B5EF4-FFF2-40B4-BE49-F238E27FC236}">
                <a16:creationId xmlns:a16="http://schemas.microsoft.com/office/drawing/2014/main" id="{0E452DE8-B530-CD78-92C2-11D120C5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094" t="91549" r="16252" b="4199"/>
          <a:stretch>
            <a:fillRect/>
          </a:stretch>
        </p:blipFill>
        <p:spPr bwMode="auto">
          <a:xfrm>
            <a:off x="1371600" y="6308387"/>
            <a:ext cx="6360853" cy="2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49CA6EAE-FB90-2BAF-31DB-97BA8E433D2B}"/>
              </a:ext>
            </a:extLst>
          </p:cNvPr>
          <p:cNvSpPr txBox="1"/>
          <p:nvPr/>
        </p:nvSpPr>
        <p:spPr>
          <a:xfrm>
            <a:off x="1752600" y="6472455"/>
            <a:ext cx="593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Sensitivity of 24-hr cyclone central pressure to 00-hr SLP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A7CF4B2-AF52-2356-C451-F24C79AB1DD1}"/>
              </a:ext>
            </a:extLst>
          </p:cNvPr>
          <p:cNvSpPr txBox="1"/>
          <p:nvPr/>
        </p:nvSpPr>
        <p:spPr>
          <a:xfrm>
            <a:off x="7620000" y="6384587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err="1"/>
              <a:t>mb</a:t>
            </a:r>
            <a:r>
              <a:rPr lang="en-US" sz="800" b="1" dirty="0"/>
              <a:t>/</a:t>
            </a:r>
            <a:r>
              <a:rPr lang="en-US" sz="800" b="1" dirty="0" err="1"/>
              <a:t>mb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41996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54347" y="-76099"/>
            <a:ext cx="7035306" cy="1143000"/>
          </a:xfrm>
        </p:spPr>
        <p:txBody>
          <a:bodyPr/>
          <a:lstStyle/>
          <a:p>
            <a:pPr algn="ctr"/>
            <a:r>
              <a:rPr lang="en-US" sz="4000" dirty="0"/>
              <a:t>Time Evolution of Ensemble Sensitivity Fields</a:t>
            </a:r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36-hr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56FD3-29E2-0AB1-4600-FBED0FABCEF0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4C341469-CED5-3260-030F-0F2C838ECA77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CB9C9-75F2-74A4-7E41-8EDFCCBB5689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D8997DA-EC83-E155-0F75-ADB6C0EF3AA8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/>
              <a:t>Time Evolution of Ensemble Sensitivity Fields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CF419-4D88-1792-8D32-CE5F45E3ADD9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33-hr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92EBF-95DF-8581-72F5-000EF782132B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F366922-25F0-2BA9-5C4C-1B898A52003A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A8042-B7A5-D505-4F79-57CB348BA815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1558D0C-5197-F4F9-238B-548842DF2C3E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tabLst>
                <a:tab pos="4114800" algn="l"/>
              </a:tabLst>
            </a:pPr>
            <a:r>
              <a:rPr lang="en-US" sz="4000" kern="0" dirty="0"/>
              <a:t>Time Evolution of Ensemble Sensitivity Fields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BFFC9-5216-22D4-EA99-D008A40720AE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30-hr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95FD6-046B-3A18-6A0D-C598ADFABC00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F6DC831-53CA-BB58-93BB-EF993C2ADE67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61B49-7D4E-6A61-2763-B0E621AE2124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27181F25-E4A9-1D7A-BCA0-B1CDE7EC10C8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tabLst>
                <a:tab pos="4114800" algn="l"/>
              </a:tabLst>
            </a:pPr>
            <a:r>
              <a:rPr lang="en-US" sz="4000" kern="0" dirty="0"/>
              <a:t>Time Evolution of Ensemble Sensitivity Fields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D3862-A1A9-7F2F-4476-7B355B114123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27-hr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2E5A9-7E36-9619-DE62-1329E0127BAD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BAACDA1-A3BD-2FC4-65BE-D555374C994F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143D3-07BF-05A3-02E7-60CD3769A55D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86CA549-6F28-DE42-B68E-A0B336CAEA42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/>
              <a:t>Time Evolution of Ensemble Sensitivity Fields</a:t>
            </a:r>
            <a:endParaRPr lang="en-US" sz="40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58177-4C98-A9D1-3A75-15B6146B53E7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24-hr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BC38A-C9BE-51F9-AD3B-6F7084C0C4B0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BE553BED-63DF-78B2-3333-B7C1EEE873F4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A9253-68CF-20E1-7AB4-BBB40432F803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C0C8DCD-88B6-A1C9-CFBF-EEB3F0B6BEAD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/>
              <a:t>Time Evolution of Ensemble Sensitivity Fields</a:t>
            </a:r>
            <a:endParaRPr lang="en-US" sz="40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16370-BD0A-720C-EFC3-DCA7A1581941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21-hr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D8542-36BA-9873-7359-01766187D5ED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B5C0F10-6740-2372-5394-23A3C194848A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2E0FF4-E0E7-17F4-047C-10F22F39CAC3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8F3D18EB-A676-A0D3-ED76-9A77FB0C277D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/>
              <a:t>Time Evolution of Ensemble Sensitivity Fields</a:t>
            </a:r>
            <a:endParaRPr lang="en-US" sz="40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C7F5C-FB33-16B9-2746-3B99715D7582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E383B-9638-24ED-8C80-72F3637FF409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0D5E96F-DD53-EB40-CB08-26ACFFD67ACB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F0FE7-BEE2-C5A9-5B8F-4EFDBCC5EAB9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19"/>
            <a:ext cx="6705600" cy="1143000"/>
          </a:xfrm>
        </p:spPr>
        <p:txBody>
          <a:bodyPr/>
          <a:lstStyle/>
          <a:p>
            <a:r>
              <a:rPr lang="en-US" sz="5400" dirty="0"/>
              <a:t>Motivation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800" b="1" dirty="0"/>
              <a:t>Convection-permitting ensembles represent HUGE datasets with vast amounts of information about the predictability of high-impact weather</a:t>
            </a:r>
          </a:p>
          <a:p>
            <a:pPr marL="0" indent="0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A685C501-2B9D-BDF7-B754-EBBFAF4EDEBB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/>
              <a:t>Time Evolution of Ensemble Sensitivity Fields</a:t>
            </a:r>
            <a:endParaRPr lang="en-US" sz="40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31604-2EF1-5FB0-E334-FF1902CB259D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15-hr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F0F45-0C89-5606-5078-DD3EF4A5B1BA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89A4651-2565-DE7B-837A-C59BA4890E21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2448B-EE1C-263C-ECA4-8F3E3700E51A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74E899BE-D4FD-E832-090E-DC52E74E7481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/>
              <a:t>Time Evolution of Ensemble Sensitivity Fields</a:t>
            </a:r>
            <a:endParaRPr lang="en-US" sz="40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77FDF-2CD6-CD9B-BA92-87AD2A217BCA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12-hr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701A7-8875-757E-76F0-9DE9C0C33EAC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2D17B9F-D3A6-CADE-C90C-04A38C699972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E5658-E04E-6E5F-314B-CA4B84320F98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loop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589"/>
            <a:ext cx="7315215" cy="54864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67200" y="4724400"/>
            <a:ext cx="1981200" cy="137160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438400"/>
            <a:ext cx="1981200" cy="137160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2057400"/>
            <a:ext cx="1524000" cy="259080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5257800"/>
            <a:ext cx="2438400" cy="1066800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9AD1899-E595-14F4-667E-BF9FB88D998A}"/>
              </a:ext>
            </a:extLst>
          </p:cNvPr>
          <p:cNvSpPr txBox="1">
            <a:spLocks noChangeArrowheads="1"/>
          </p:cNvSpPr>
          <p:nvPr/>
        </p:nvSpPr>
        <p:spPr>
          <a:xfrm>
            <a:off x="1054347" y="-76099"/>
            <a:ext cx="703530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000" kern="0"/>
              <a:t>Time Evolution of Ensemble Sensitivity Fields</a:t>
            </a:r>
            <a:endParaRPr lang="en-US" sz="40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9FC3E-9058-D3F7-D0E6-98C06F11B9F9}"/>
              </a:ext>
            </a:extLst>
          </p:cNvPr>
          <p:cNvSpPr txBox="1"/>
          <p:nvPr/>
        </p:nvSpPr>
        <p:spPr>
          <a:xfrm>
            <a:off x="30480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9-hr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62FBD-90D8-7370-14C5-04D514C6D63D}"/>
              </a:ext>
            </a:extLst>
          </p:cNvPr>
          <p:cNvSpPr txBox="1"/>
          <p:nvPr/>
        </p:nvSpPr>
        <p:spPr>
          <a:xfrm>
            <a:off x="406575" y="1445445"/>
            <a:ext cx="8210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Sensitivity of 36-hr storm coverage to 500hPa GPH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A5B345F-1A2A-85ED-D58F-19ADECA498FC}"/>
              </a:ext>
            </a:extLst>
          </p:cNvPr>
          <p:cNvSpPr txBox="1"/>
          <p:nvPr/>
        </p:nvSpPr>
        <p:spPr>
          <a:xfrm>
            <a:off x="7820624" y="6339988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/>
              <a:t>Num 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CF2C6-F433-9B2B-A4DC-5790C420F017}"/>
              </a:ext>
            </a:extLst>
          </p:cNvPr>
          <p:cNvSpPr txBox="1"/>
          <p:nvPr/>
        </p:nvSpPr>
        <p:spPr>
          <a:xfrm>
            <a:off x="406575" y="1158094"/>
            <a:ext cx="8210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Response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36-hr storm coverage (green box)</a:t>
            </a:r>
          </a:p>
          <a:p>
            <a:pPr algn="ctr"/>
            <a:r>
              <a:rPr lang="en-US" sz="2400" b="1" dirty="0"/>
              <a:t>Sensitivity  </a:t>
            </a:r>
            <a:r>
              <a:rPr lang="en-US" sz="2400" b="1" dirty="0">
                <a:sym typeface="Wingdings" panose="05000000000000000000" pitchFamily="2" charset="2"/>
              </a:rPr>
              <a:t>  </a:t>
            </a:r>
            <a:r>
              <a:rPr lang="en-US" sz="2400" b="1" dirty="0"/>
              <a:t>500hPa GPH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69291" y="1196615"/>
            <a:ext cx="85893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Ensemble Sensitivity-Based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3200" b="1" u="sng" kern="0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technique that adjusts ensemble probabilities by choosing an ensemble subset with the smallest errors in sensitive regions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2934004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69291" y="1196615"/>
            <a:ext cx="85893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Ensemble Sensitivity-Based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3200" b="1" u="sng" kern="0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technique that adjusts ensemble probabilities by choosing an ensemble subset with the smallest errors in sensitive regions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3200" b="1" kern="0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Produces “dead-end forecasts” to specifically improve high-impact forecasts of a chosen response function R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3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69291" y="1196615"/>
            <a:ext cx="85893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Sensitivity-Based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What </a:t>
            </a:r>
            <a:r>
              <a:rPr lang="en-US" sz="2800" b="1" u="sng" kern="0" dirty="0"/>
              <a:t>W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e’ve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Learned </a:t>
            </a:r>
            <a:endParaRPr lang="en-US" sz="2800" b="1" u="sng" kern="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</a:rPr>
              <a:t>Nonlinearity is n</a:t>
            </a: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ot really a problem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63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69291" y="1196615"/>
            <a:ext cx="85893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Sensitivity-Based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What </a:t>
            </a:r>
            <a:r>
              <a:rPr lang="en-US" sz="2800" b="1" u="sng" kern="0" dirty="0"/>
              <a:t>W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e’ve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Learned </a:t>
            </a:r>
            <a:endParaRPr lang="en-US" sz="2800" b="1" u="sng" kern="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</a:rPr>
              <a:t>Nonlinearity is n</a:t>
            </a: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ot really a problem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Model physics ensembles add difficulty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47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69291" y="1196615"/>
            <a:ext cx="85893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Sensitivity-Based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What </a:t>
            </a:r>
            <a:r>
              <a:rPr lang="en-US" sz="2800" b="1" u="sng" kern="0" dirty="0"/>
              <a:t>W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e’ve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Learned </a:t>
            </a:r>
            <a:endParaRPr lang="en-US" sz="2800" b="1" u="sng" kern="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</a:rPr>
              <a:t>Nonlinearity is n</a:t>
            </a: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ot really a problem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Model physics ensembles add difficulty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Technique provides both success and failure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6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69291" y="1196615"/>
            <a:ext cx="85893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Sensitivity-Based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What </a:t>
            </a:r>
            <a:r>
              <a:rPr lang="en-US" sz="2800" b="1" u="sng" kern="0" dirty="0"/>
              <a:t>W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e’ve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Learned </a:t>
            </a:r>
            <a:endParaRPr lang="en-US" sz="2800" b="1" u="sng" kern="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</a:rPr>
              <a:t>Nonlinearity is n</a:t>
            </a: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ot really a problem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Model physics ensembles add difficulty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Technique provides both success and failure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37F20-B89A-3E5F-E520-117F19B83B63}"/>
              </a:ext>
            </a:extLst>
          </p:cNvPr>
          <p:cNvSpPr txBox="1"/>
          <p:nvPr/>
        </p:nvSpPr>
        <p:spPr>
          <a:xfrm>
            <a:off x="625066" y="4640640"/>
            <a:ext cx="750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common characteristics (flow, distribution, spread…)?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6A56E37-7072-9C71-AFD0-76F608F22764}"/>
              </a:ext>
            </a:extLst>
          </p:cNvPr>
          <p:cNvSpPr/>
          <p:nvPr/>
        </p:nvSpPr>
        <p:spPr>
          <a:xfrm rot="4145374">
            <a:off x="3918735" y="3190994"/>
            <a:ext cx="1905000" cy="1219200"/>
          </a:xfrm>
          <a:prstGeom prst="arc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2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20E455-B381-D717-5A54-D80007A4E391}"/>
              </a:ext>
            </a:extLst>
          </p:cNvPr>
          <p:cNvSpPr txBox="1">
            <a:spLocks/>
          </p:cNvSpPr>
          <p:nvPr/>
        </p:nvSpPr>
        <p:spPr bwMode="auto">
          <a:xfrm>
            <a:off x="269291" y="1196615"/>
            <a:ext cx="8589364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Sensitivity-Based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What </a:t>
            </a:r>
            <a:r>
              <a:rPr lang="en-US" sz="2800" b="1" u="sng" kern="0" dirty="0"/>
              <a:t>W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e’ve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Learned </a:t>
            </a:r>
            <a:endParaRPr lang="en-US" sz="2800" b="1" u="sng" kern="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</a:rPr>
              <a:t>Nonlinearity is n</a:t>
            </a: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ot really a problem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Model physics ensembles add difficulty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kern="0" dirty="0">
                <a:solidFill>
                  <a:srgbClr val="002060"/>
                </a:solidFill>
                <a:sym typeface="Wingdings" panose="05000000000000000000" pitchFamily="2" charset="2"/>
              </a:rPr>
              <a:t>Technique provides both success and failure</a:t>
            </a:r>
            <a:endParaRPr kumimoji="0" lang="en-US" sz="32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37F20-B89A-3E5F-E520-117F19B83B63}"/>
              </a:ext>
            </a:extLst>
          </p:cNvPr>
          <p:cNvSpPr txBox="1"/>
          <p:nvPr/>
        </p:nvSpPr>
        <p:spPr>
          <a:xfrm>
            <a:off x="625066" y="4640640"/>
            <a:ext cx="750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common characteristics (flow, distribution, spread…)?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6A56E37-7072-9C71-AFD0-76F608F22764}"/>
              </a:ext>
            </a:extLst>
          </p:cNvPr>
          <p:cNvSpPr/>
          <p:nvPr/>
        </p:nvSpPr>
        <p:spPr>
          <a:xfrm rot="4145374">
            <a:off x="3918735" y="3190994"/>
            <a:ext cx="1905000" cy="1219200"/>
          </a:xfrm>
          <a:prstGeom prst="arc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B143F-107A-E309-5565-34CB12734F66}"/>
              </a:ext>
            </a:extLst>
          </p:cNvPr>
          <p:cNvSpPr txBox="1"/>
          <p:nvPr/>
        </p:nvSpPr>
        <p:spPr>
          <a:xfrm>
            <a:off x="1371600" y="5919311"/>
            <a:ext cx="66006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/>
                </a:solidFill>
              </a:rPr>
              <a:t>Current Work </a:t>
            </a:r>
            <a:r>
              <a:rPr lang="en-US" sz="2400" b="1" dirty="0">
                <a:solidFill>
                  <a:schemeClr val="accent6"/>
                </a:solidFill>
                <a:sym typeface="Wingdings" panose="05000000000000000000" pitchFamily="2" charset="2"/>
              </a:rPr>
              <a:t> Can we predict when the technique will work and when it won’t???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14017D-6BD0-3E31-BA63-0E43F9031715}"/>
              </a:ext>
            </a:extLst>
          </p:cNvPr>
          <p:cNvCxnSpPr>
            <a:cxnSpLocks/>
          </p:cNvCxnSpPr>
          <p:nvPr/>
        </p:nvCxnSpPr>
        <p:spPr>
          <a:xfrm flipH="1">
            <a:off x="3961827" y="5173682"/>
            <a:ext cx="1" cy="7086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1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19"/>
            <a:ext cx="6705600" cy="1143000"/>
          </a:xfrm>
        </p:spPr>
        <p:txBody>
          <a:bodyPr/>
          <a:lstStyle/>
          <a:p>
            <a:r>
              <a:rPr lang="en-US" sz="5400" dirty="0"/>
              <a:t>Motivation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800" b="1" dirty="0"/>
              <a:t>Convection-permitting ensembles represent HUGE datasets with vast amounts of information about the predictability of high-impact weather</a:t>
            </a:r>
          </a:p>
          <a:p>
            <a:pPr lvl="2" indent="-342900"/>
            <a:r>
              <a:rPr lang="en-US" sz="2000" b="1" i="0" dirty="0">
                <a:solidFill>
                  <a:srgbClr val="000000"/>
                </a:solidFill>
              </a:rPr>
              <a:t>Different forecast aspects depend on different things earlier in time</a:t>
            </a:r>
          </a:p>
          <a:p>
            <a:pPr marL="0" indent="0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78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5771-ACE9-0E18-139C-9C7D3B53E433}"/>
              </a:ext>
            </a:extLst>
          </p:cNvPr>
          <p:cNvSpPr txBox="1"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kumimoji="0" lang="en-US" sz="2200" i="0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972E77-BEAC-2840-4EF6-C80523B96B91}"/>
              </a:ext>
            </a:extLst>
          </p:cNvPr>
          <p:cNvSpPr txBox="1">
            <a:spLocks/>
          </p:cNvSpPr>
          <p:nvPr/>
        </p:nvSpPr>
        <p:spPr bwMode="auto">
          <a:xfrm>
            <a:off x="524942" y="1260995"/>
            <a:ext cx="8409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5" name="Picture 4" descr="senseiOK.png">
            <a:extLst>
              <a:ext uri="{FF2B5EF4-FFF2-40B4-BE49-F238E27FC236}">
                <a16:creationId xmlns:a16="http://schemas.microsoft.com/office/drawing/2014/main" id="{E7B3FC82-CA61-F21C-9C8A-7356D0CD96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000" t="10000" r="5000" b="36667"/>
          <a:stretch>
            <a:fillRect/>
          </a:stretch>
        </p:blipFill>
        <p:spPr>
          <a:xfrm>
            <a:off x="990600" y="1752600"/>
            <a:ext cx="7082865" cy="4714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34474-4520-E994-08BA-318F2ADE6CC4}"/>
              </a:ext>
            </a:extLst>
          </p:cNvPr>
          <p:cNvSpPr txBox="1"/>
          <p:nvPr/>
        </p:nvSpPr>
        <p:spPr>
          <a:xfrm>
            <a:off x="152400" y="1219200"/>
            <a:ext cx="889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 = Simulated Reflectivity Coverage  &gt; 40dBZ (F21-F27)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F905F-0211-4414-8C87-D67146AC1420}"/>
              </a:ext>
            </a:extLst>
          </p:cNvPr>
          <p:cNvSpPr txBox="1"/>
          <p:nvPr/>
        </p:nvSpPr>
        <p:spPr>
          <a:xfrm>
            <a:off x="1295400" y="3733800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ENSEMBLE PROB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9AD7C-DDFD-D7BD-FD6E-96096F395FBB}"/>
              </a:ext>
            </a:extLst>
          </p:cNvPr>
          <p:cNvSpPr txBox="1"/>
          <p:nvPr/>
        </p:nvSpPr>
        <p:spPr>
          <a:xfrm>
            <a:off x="5257800" y="3657600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SUBSET PROB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7DCBED-0C88-46A6-336C-069986305CFB}"/>
              </a:ext>
            </a:extLst>
          </p:cNvPr>
          <p:cNvSpPr txBox="1"/>
          <p:nvPr/>
        </p:nvSpPr>
        <p:spPr>
          <a:xfrm>
            <a:off x="1828800" y="6096000"/>
            <a:ext cx="162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DELTA PROB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13142-EFDA-0FEB-129C-E88278EAFA19}"/>
              </a:ext>
            </a:extLst>
          </p:cNvPr>
          <p:cNvSpPr txBox="1"/>
          <p:nvPr/>
        </p:nvSpPr>
        <p:spPr>
          <a:xfrm>
            <a:off x="5181600" y="6096000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1090639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624D491F-7D72-4963-90CA-E5A1FC79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000" r="43439" b="10000"/>
          <a:stretch/>
        </p:blipFill>
        <p:spPr>
          <a:xfrm>
            <a:off x="228600" y="1143000"/>
            <a:ext cx="2616954" cy="2482297"/>
          </a:xfrm>
          <a:prstGeom prst="rect">
            <a:avLst/>
          </a:prstGeom>
          <a:ln w="12700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038600" y="152400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/>
              <a:t>Relative to the full ensemble, the forecast skill of the subset </a:t>
            </a:r>
            <a:r>
              <a:rPr lang="en-US" sz="2200" b="1" u="sng" dirty="0"/>
              <a:t>inside</a:t>
            </a:r>
            <a:r>
              <a:rPr lang="en-US" sz="2200" dirty="0"/>
              <a:t> the response function box is...</a:t>
            </a:r>
          </a:p>
          <a:p>
            <a:pPr lvl="1" indent="-457200">
              <a:buAutoNum type="alphaLcParenR"/>
            </a:pPr>
            <a:r>
              <a:rPr lang="en-US" sz="2000" dirty="0"/>
              <a:t>Better</a:t>
            </a:r>
          </a:p>
          <a:p>
            <a:pPr lvl="1" indent="-457200">
              <a:buAutoNum type="alphaLcParenR"/>
            </a:pPr>
            <a:r>
              <a:rPr lang="en-US" sz="2000" dirty="0"/>
              <a:t>Worse</a:t>
            </a:r>
          </a:p>
          <a:p>
            <a:pPr lvl="1" indent="-457200">
              <a:buAutoNum type="alphaLcParenR"/>
            </a:pPr>
            <a:r>
              <a:rPr lang="en-US" sz="2000" dirty="0"/>
              <a:t>Same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624D491F-7D72-4963-90CA-E5A1FC79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9638" t="16000" r="-1" b="58000"/>
          <a:stretch/>
        </p:blipFill>
        <p:spPr>
          <a:xfrm>
            <a:off x="2667000" y="1447800"/>
            <a:ext cx="942113" cy="872161"/>
          </a:xfrm>
          <a:prstGeom prst="rect">
            <a:avLst/>
          </a:prstGeom>
          <a:ln w="1270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6D7CD0-F300-E13F-D813-DF51AD08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03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624D491F-7D72-4963-90CA-E5A1FC79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000" r="43439" b="10000"/>
          <a:stretch/>
        </p:blipFill>
        <p:spPr>
          <a:xfrm>
            <a:off x="228600" y="1143000"/>
            <a:ext cx="2616954" cy="2482297"/>
          </a:xfrm>
          <a:prstGeom prst="rect">
            <a:avLst/>
          </a:prstGeom>
          <a:ln w="12700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038600" y="152400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/>
              <a:t>Relative to the full ensemble, the forecast skill of the subset </a:t>
            </a:r>
            <a:r>
              <a:rPr lang="en-US" sz="2200" b="1" u="sng" dirty="0"/>
              <a:t>inside</a:t>
            </a:r>
            <a:r>
              <a:rPr lang="en-US" sz="2200" dirty="0"/>
              <a:t> the response function box is...</a:t>
            </a:r>
          </a:p>
          <a:p>
            <a:pPr lvl="1" indent="-457200">
              <a:buAutoNum type="alphaLcParenR"/>
            </a:pPr>
            <a:r>
              <a:rPr lang="en-US" sz="2000" dirty="0"/>
              <a:t>Better</a:t>
            </a:r>
          </a:p>
          <a:p>
            <a:pPr lvl="1" indent="-457200">
              <a:buAutoNum type="alphaLcParenR"/>
            </a:pPr>
            <a:r>
              <a:rPr lang="en-US" sz="2000" dirty="0"/>
              <a:t>Worse</a:t>
            </a:r>
          </a:p>
          <a:p>
            <a:pPr lvl="1" indent="-457200">
              <a:buAutoNum type="alphaLcParenR"/>
            </a:pPr>
            <a:r>
              <a:rPr lang="en-US" sz="2000" dirty="0"/>
              <a:t>Same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624D491F-7D72-4963-90CA-E5A1FC79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9638" t="16000" r="-1" b="58000"/>
          <a:stretch/>
        </p:blipFill>
        <p:spPr>
          <a:xfrm>
            <a:off x="2667000" y="1447800"/>
            <a:ext cx="942113" cy="872161"/>
          </a:xfrm>
          <a:prstGeom prst="rect">
            <a:avLst/>
          </a:prstGeom>
          <a:ln w="1270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6D7CD0-F300-E13F-D813-DF51AD08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5DBDBE-580D-C3BB-5B9B-939165C05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82" r="9738" b="39797"/>
          <a:stretch/>
        </p:blipFill>
        <p:spPr>
          <a:xfrm>
            <a:off x="381000" y="3645175"/>
            <a:ext cx="8509048" cy="27556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9A83E8-8946-FC3F-2BB7-9C715E4246FF}"/>
              </a:ext>
            </a:extLst>
          </p:cNvPr>
          <p:cNvCxnSpPr/>
          <p:nvPr/>
        </p:nvCxnSpPr>
        <p:spPr>
          <a:xfrm>
            <a:off x="76200" y="3733800"/>
            <a:ext cx="8991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1A1124-D6A8-65FA-BA3F-825716AF831D}"/>
              </a:ext>
            </a:extLst>
          </p:cNvPr>
          <p:cNvSpPr txBox="1"/>
          <p:nvPr/>
        </p:nvSpPr>
        <p:spPr>
          <a:xfrm>
            <a:off x="199103" y="6278470"/>
            <a:ext cx="869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HWT Summary Stats (4 years)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1A04-D769-C8C0-E7F3-C11A069E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" y="1506016"/>
            <a:ext cx="3178540" cy="2386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E9C5-5B13-EAFB-D227-F0AC25D95623}"/>
              </a:ext>
            </a:extLst>
          </p:cNvPr>
          <p:cNvSpPr txBox="1"/>
          <p:nvPr/>
        </p:nvSpPr>
        <p:spPr>
          <a:xfrm rot="16200000">
            <a:off x="-701815" y="247716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STD DEV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4FBD0-9906-9FC8-512A-6763F18764CB}"/>
              </a:ext>
            </a:extLst>
          </p:cNvPr>
          <p:cNvSpPr txBox="1"/>
          <p:nvPr/>
        </p:nvSpPr>
        <p:spPr>
          <a:xfrm>
            <a:off x="1068994" y="376924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</p:spTree>
    <p:extLst>
      <p:ext uri="{BB962C8B-B14F-4D97-AF65-F5344CB8AC3E}">
        <p14:creationId xmlns:p14="http://schemas.microsoft.com/office/powerpoint/2010/main" val="1294323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1A04-D769-C8C0-E7F3-C11A069E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" y="1506016"/>
            <a:ext cx="3178540" cy="238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C12A9-9BBB-276E-8882-FA6951F2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338" y="1447800"/>
            <a:ext cx="3256074" cy="2444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E9C5-5B13-EAFB-D227-F0AC25D95623}"/>
              </a:ext>
            </a:extLst>
          </p:cNvPr>
          <p:cNvSpPr txBox="1"/>
          <p:nvPr/>
        </p:nvSpPr>
        <p:spPr>
          <a:xfrm rot="16200000">
            <a:off x="-701815" y="247716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STD DEV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AB359-B1C1-49BE-3748-8DCFF2AC4F5E}"/>
              </a:ext>
            </a:extLst>
          </p:cNvPr>
          <p:cNvSpPr txBox="1"/>
          <p:nvPr/>
        </p:nvSpPr>
        <p:spPr>
          <a:xfrm rot="16200000">
            <a:off x="2234009" y="2414419"/>
            <a:ext cx="1874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KURTOSIS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3302C-39C2-5E98-3C03-A093C3417FF4}"/>
              </a:ext>
            </a:extLst>
          </p:cNvPr>
          <p:cNvSpPr txBox="1"/>
          <p:nvPr/>
        </p:nvSpPr>
        <p:spPr>
          <a:xfrm>
            <a:off x="4085851" y="376924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4FBD0-9906-9FC8-512A-6763F18764CB}"/>
              </a:ext>
            </a:extLst>
          </p:cNvPr>
          <p:cNvSpPr txBox="1"/>
          <p:nvPr/>
        </p:nvSpPr>
        <p:spPr>
          <a:xfrm>
            <a:off x="1068994" y="376924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</p:spTree>
    <p:extLst>
      <p:ext uri="{BB962C8B-B14F-4D97-AF65-F5344CB8AC3E}">
        <p14:creationId xmlns:p14="http://schemas.microsoft.com/office/powerpoint/2010/main" val="2226385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1A04-D769-C8C0-E7F3-C11A069E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" y="1506016"/>
            <a:ext cx="3178540" cy="238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C12A9-9BBB-276E-8882-FA6951F2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338" y="1447800"/>
            <a:ext cx="3256074" cy="2444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528D0-DC2A-7B2A-F0D1-A01C868E2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577" y="1597742"/>
            <a:ext cx="3061300" cy="2295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E9C5-5B13-EAFB-D227-F0AC25D95623}"/>
              </a:ext>
            </a:extLst>
          </p:cNvPr>
          <p:cNvSpPr txBox="1"/>
          <p:nvPr/>
        </p:nvSpPr>
        <p:spPr>
          <a:xfrm rot="16200000">
            <a:off x="-701815" y="247716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STD DEV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0B610-5662-EC01-0028-120EF3056D72}"/>
              </a:ext>
            </a:extLst>
          </p:cNvPr>
          <p:cNvSpPr txBox="1"/>
          <p:nvPr/>
        </p:nvSpPr>
        <p:spPr>
          <a:xfrm rot="16200000">
            <a:off x="5281314" y="2441263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STD DEV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AB359-B1C1-49BE-3748-8DCFF2AC4F5E}"/>
              </a:ext>
            </a:extLst>
          </p:cNvPr>
          <p:cNvSpPr txBox="1"/>
          <p:nvPr/>
        </p:nvSpPr>
        <p:spPr>
          <a:xfrm rot="16200000">
            <a:off x="2234009" y="2414419"/>
            <a:ext cx="1874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KURTOSIS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3302C-39C2-5E98-3C03-A093C3417FF4}"/>
              </a:ext>
            </a:extLst>
          </p:cNvPr>
          <p:cNvSpPr txBox="1"/>
          <p:nvPr/>
        </p:nvSpPr>
        <p:spPr>
          <a:xfrm>
            <a:off x="4085851" y="376924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4FBD0-9906-9FC8-512A-6763F18764CB}"/>
              </a:ext>
            </a:extLst>
          </p:cNvPr>
          <p:cNvSpPr txBox="1"/>
          <p:nvPr/>
        </p:nvSpPr>
        <p:spPr>
          <a:xfrm>
            <a:off x="1068994" y="376924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4699A-E3EE-63E9-E3BC-72CCCB658148}"/>
              </a:ext>
            </a:extLst>
          </p:cNvPr>
          <p:cNvSpPr txBox="1"/>
          <p:nvPr/>
        </p:nvSpPr>
        <p:spPr>
          <a:xfrm>
            <a:off x="7062170" y="373519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</p:spTree>
    <p:extLst>
      <p:ext uri="{BB962C8B-B14F-4D97-AF65-F5344CB8AC3E}">
        <p14:creationId xmlns:p14="http://schemas.microsoft.com/office/powerpoint/2010/main" val="2948718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Ensemble Sensitivity-Based </a:t>
            </a:r>
            <a:r>
              <a:rPr lang="en-US" dirty="0" err="1"/>
              <a:t>Subsetting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1A04-D769-C8C0-E7F3-C11A069E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" y="1506016"/>
            <a:ext cx="3178540" cy="238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C12A9-9BBB-276E-8882-FA6951F2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338" y="1447800"/>
            <a:ext cx="3256074" cy="2444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528D0-DC2A-7B2A-F0D1-A01C868E2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577" y="1597742"/>
            <a:ext cx="3061300" cy="2295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E9C5-5B13-EAFB-D227-F0AC25D95623}"/>
              </a:ext>
            </a:extLst>
          </p:cNvPr>
          <p:cNvSpPr txBox="1"/>
          <p:nvPr/>
        </p:nvSpPr>
        <p:spPr>
          <a:xfrm rot="16200000">
            <a:off x="-701815" y="247716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STD DEV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0B610-5662-EC01-0028-120EF3056D72}"/>
              </a:ext>
            </a:extLst>
          </p:cNvPr>
          <p:cNvSpPr txBox="1"/>
          <p:nvPr/>
        </p:nvSpPr>
        <p:spPr>
          <a:xfrm rot="16200000">
            <a:off x="5281314" y="2441263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STD DEV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AB359-B1C1-49BE-3748-8DCFF2AC4F5E}"/>
              </a:ext>
            </a:extLst>
          </p:cNvPr>
          <p:cNvSpPr txBox="1"/>
          <p:nvPr/>
        </p:nvSpPr>
        <p:spPr>
          <a:xfrm rot="16200000">
            <a:off x="2234009" y="2414419"/>
            <a:ext cx="1874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RESPONSE KURTOSIS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3302C-39C2-5E98-3C03-A093C3417FF4}"/>
              </a:ext>
            </a:extLst>
          </p:cNvPr>
          <p:cNvSpPr txBox="1"/>
          <p:nvPr/>
        </p:nvSpPr>
        <p:spPr>
          <a:xfrm>
            <a:off x="4085851" y="376924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4FBD0-9906-9FC8-512A-6763F18764CB}"/>
              </a:ext>
            </a:extLst>
          </p:cNvPr>
          <p:cNvSpPr txBox="1"/>
          <p:nvPr/>
        </p:nvSpPr>
        <p:spPr>
          <a:xfrm>
            <a:off x="1068994" y="376924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4699A-E3EE-63E9-E3BC-72CCCB658148}"/>
              </a:ext>
            </a:extLst>
          </p:cNvPr>
          <p:cNvSpPr txBox="1"/>
          <p:nvPr/>
        </p:nvSpPr>
        <p:spPr>
          <a:xfrm>
            <a:off x="7062170" y="3735199"/>
            <a:ext cx="147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MAE CHANGE</a:t>
            </a:r>
          </a:p>
          <a:p>
            <a:pPr algn="ctr"/>
            <a:r>
              <a:rPr lang="en-US" sz="1200" b="1" dirty="0"/>
              <a:t>(FULL – SUBSET)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F41ADF-0E5B-130C-8A41-E17B0177B482}"/>
              </a:ext>
            </a:extLst>
          </p:cNvPr>
          <p:cNvSpPr txBox="1">
            <a:spLocks/>
          </p:cNvSpPr>
          <p:nvPr/>
        </p:nvSpPr>
        <p:spPr bwMode="auto">
          <a:xfrm>
            <a:off x="273050" y="4287076"/>
            <a:ext cx="8597900" cy="22357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200" b="1" u="sng" kern="0" dirty="0">
                <a:latin typeface="+mn-lt"/>
                <a:sym typeface="Wingdings" panose="05000000000000000000" pitchFamily="2" charset="2"/>
              </a:rPr>
              <a:t>Preliminary Insights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200" b="1" kern="0" dirty="0">
                <a:solidFill>
                  <a:schemeClr val="accent6"/>
                </a:solidFill>
                <a:latin typeface="+mn-lt"/>
                <a:sym typeface="Wingdings" panose="05000000000000000000" pitchFamily="2" charset="2"/>
              </a:rPr>
              <a:t> Response std. dev. does not correlate well to success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200" b="1" kern="0" dirty="0">
                <a:solidFill>
                  <a:schemeClr val="accent6"/>
                </a:solidFill>
                <a:latin typeface="+mn-lt"/>
                <a:sym typeface="Wingdings" panose="05000000000000000000" pitchFamily="2" charset="2"/>
              </a:rPr>
              <a:t> Response kurtosis associated with success for large values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200" b="1" kern="0" dirty="0">
                <a:solidFill>
                  <a:schemeClr val="accent6"/>
                </a:solidFill>
                <a:latin typeface="+mn-lt"/>
                <a:sym typeface="Wingdings" panose="05000000000000000000" pitchFamily="2" charset="2"/>
              </a:rPr>
              <a:t> Large kurtosis recovers successful mode of std. dev. </a:t>
            </a:r>
          </a:p>
        </p:txBody>
      </p:sp>
    </p:spTree>
    <p:extLst>
      <p:ext uri="{BB962C8B-B14F-4D97-AF65-F5344CB8AC3E}">
        <p14:creationId xmlns:p14="http://schemas.microsoft.com/office/powerpoint/2010/main" val="1971670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6D7CD0-F300-E13F-D813-DF51AD08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4800" dirty="0"/>
              <a:t>Summary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C6CEA7-0780-0C88-5ADE-B8E507EE0481}"/>
              </a:ext>
            </a:extLst>
          </p:cNvPr>
          <p:cNvSpPr txBox="1">
            <a:spLocks/>
          </p:cNvSpPr>
          <p:nvPr/>
        </p:nvSpPr>
        <p:spPr bwMode="auto">
          <a:xfrm>
            <a:off x="228600" y="1196615"/>
            <a:ext cx="8686800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Ensemble sensitivity is a quick, flexible, statistical tool that reveals features linked to the predictability of a specific forecast aspect of interest later in time</a:t>
            </a:r>
          </a:p>
          <a:p>
            <a:pPr marL="1371600" lvl="2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dynamical </a:t>
            </a:r>
            <a:r>
              <a:rPr lang="en-US" b="1" kern="0" dirty="0">
                <a:solidFill>
                  <a:srgbClr val="002060"/>
                </a:solidFill>
              </a:rPr>
              <a:t>basis</a:t>
            </a:r>
            <a:endParaRPr kumimoji="0" lang="en-US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</a:rPr>
              <a:t>Used for dynamical understanding and beneficial forecast adjustment</a:t>
            </a:r>
          </a:p>
        </p:txBody>
      </p:sp>
    </p:spTree>
    <p:extLst>
      <p:ext uri="{BB962C8B-B14F-4D97-AF65-F5344CB8AC3E}">
        <p14:creationId xmlns:p14="http://schemas.microsoft.com/office/powerpoint/2010/main" val="3814496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6D7CD0-F300-E13F-D813-DF51AD08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4800" dirty="0"/>
              <a:t>Summary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C6CEA7-0780-0C88-5ADE-B8E507EE0481}"/>
              </a:ext>
            </a:extLst>
          </p:cNvPr>
          <p:cNvSpPr txBox="1">
            <a:spLocks/>
          </p:cNvSpPr>
          <p:nvPr/>
        </p:nvSpPr>
        <p:spPr bwMode="auto">
          <a:xfrm>
            <a:off x="228600" y="1196615"/>
            <a:ext cx="8686800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Ensemble sensitivity is a quick, flexible, statistical tool that reveals features linked to the predictability of a specific forecast aspect of interest later in time</a:t>
            </a:r>
          </a:p>
          <a:p>
            <a:pPr marL="1371600" lvl="2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dynamical </a:t>
            </a:r>
            <a:r>
              <a:rPr lang="en-US" b="1" kern="0" dirty="0">
                <a:solidFill>
                  <a:srgbClr val="002060"/>
                </a:solidFill>
              </a:rPr>
              <a:t>basis</a:t>
            </a:r>
            <a:endParaRPr kumimoji="0" lang="en-US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</a:rPr>
              <a:t>Used for dynamical understanding and beneficial forecast adjustment</a:t>
            </a:r>
          </a:p>
          <a:p>
            <a:pPr marL="457200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</a:rPr>
              <a:t>Substantial research on ensemble sensitivity-based </a:t>
            </a:r>
            <a:r>
              <a:rPr lang="en-US" sz="2800" b="1" kern="0" dirty="0" err="1">
                <a:solidFill>
                  <a:srgbClr val="002060"/>
                </a:solidFill>
              </a:rPr>
              <a:t>subsetting</a:t>
            </a:r>
            <a:r>
              <a:rPr lang="en-US" sz="2800" b="1" kern="0" dirty="0">
                <a:solidFill>
                  <a:srgbClr val="002060"/>
                </a:solidFill>
              </a:rPr>
              <a:t> shows it has fundamental potential to improve forecasts in an operational environment at multiple scales</a:t>
            </a:r>
            <a:endParaRPr kumimoji="0" lang="en-US" sz="28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43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6D7CD0-F300-E13F-D813-DF51AD08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4800" dirty="0"/>
              <a:t>Summary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C6CEA7-0780-0C88-5ADE-B8E507EE0481}"/>
              </a:ext>
            </a:extLst>
          </p:cNvPr>
          <p:cNvSpPr txBox="1">
            <a:spLocks/>
          </p:cNvSpPr>
          <p:nvPr/>
        </p:nvSpPr>
        <p:spPr bwMode="auto">
          <a:xfrm>
            <a:off x="228600" y="1196615"/>
            <a:ext cx="8686800" cy="2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Ensemble sensitivity is a quick, flexible, statistical tool that reveals features linked to the predictability of a specific forecast aspect of interest later in time</a:t>
            </a:r>
          </a:p>
          <a:p>
            <a:pPr marL="1371600" lvl="2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dynamical </a:t>
            </a:r>
            <a:r>
              <a:rPr lang="en-US" b="1" kern="0" dirty="0">
                <a:solidFill>
                  <a:srgbClr val="002060"/>
                </a:solidFill>
              </a:rPr>
              <a:t>basis</a:t>
            </a:r>
            <a:endParaRPr kumimoji="0" lang="en-US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</a:rPr>
              <a:t>Used for dynamical understanding and beneficial forecast adjustment</a:t>
            </a:r>
          </a:p>
          <a:p>
            <a:pPr marL="457200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</a:rPr>
              <a:t>Substantial research on ensemble sensitivity-based </a:t>
            </a:r>
            <a:r>
              <a:rPr lang="en-US" sz="2800" b="1" kern="0" dirty="0" err="1">
                <a:solidFill>
                  <a:srgbClr val="002060"/>
                </a:solidFill>
              </a:rPr>
              <a:t>subsetting</a:t>
            </a:r>
            <a:r>
              <a:rPr lang="en-US" sz="2800" b="1" kern="0" dirty="0">
                <a:solidFill>
                  <a:srgbClr val="002060"/>
                </a:solidFill>
              </a:rPr>
              <a:t> shows it has fundamental potential to improve forecasts in an operational environment at multiple scales</a:t>
            </a:r>
            <a:endParaRPr kumimoji="0" lang="en-US" sz="28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fontAlgn="base">
              <a:spcBef>
                <a:spcPct val="20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sensitivity-based </a:t>
            </a:r>
            <a:r>
              <a:rPr kumimoji="0" 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subsetting</a:t>
            </a: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perform in a realistic framework is a key question toward operational use</a:t>
            </a:r>
          </a:p>
        </p:txBody>
      </p:sp>
    </p:spTree>
    <p:extLst>
      <p:ext uri="{BB962C8B-B14F-4D97-AF65-F5344CB8AC3E}">
        <p14:creationId xmlns:p14="http://schemas.microsoft.com/office/powerpoint/2010/main" val="123576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19"/>
            <a:ext cx="6705600" cy="1143000"/>
          </a:xfrm>
        </p:spPr>
        <p:txBody>
          <a:bodyPr/>
          <a:lstStyle/>
          <a:p>
            <a:r>
              <a:rPr lang="en-US" sz="5400" dirty="0"/>
              <a:t>Motivation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800" b="1" dirty="0"/>
              <a:t>Convection-permitting ensembles represent HUGE datasets with vast amounts of information about the predictability of high-impact weather</a:t>
            </a:r>
          </a:p>
          <a:p>
            <a:pPr lvl="2" indent="-342900"/>
            <a:r>
              <a:rPr lang="en-US" sz="2000" b="1" i="0" dirty="0">
                <a:solidFill>
                  <a:srgbClr val="000000"/>
                </a:solidFill>
              </a:rPr>
              <a:t>Different forecast aspects depend on different things earlier in time</a:t>
            </a:r>
          </a:p>
          <a:p>
            <a:pPr lvl="2" indent="-342900"/>
            <a:r>
              <a:rPr lang="en-US" sz="2000" b="1" i="0" dirty="0">
                <a:solidFill>
                  <a:srgbClr val="000000"/>
                </a:solidFill>
              </a:rPr>
              <a:t>Different hazards of the same storms can depend on different things earlier in time</a:t>
            </a:r>
          </a:p>
          <a:p>
            <a:pPr marL="0" indent="0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77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19"/>
            <a:ext cx="6705600" cy="1143000"/>
          </a:xfrm>
        </p:spPr>
        <p:txBody>
          <a:bodyPr/>
          <a:lstStyle/>
          <a:p>
            <a:r>
              <a:rPr lang="en-US" sz="5400" dirty="0"/>
              <a:t>Motivation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800" b="1" dirty="0"/>
              <a:t>Convection-permitting ensembles represent HUGE datasets with vast amounts of information about the predictability of high-impact weather</a:t>
            </a:r>
          </a:p>
          <a:p>
            <a:pPr lvl="2" indent="-342900"/>
            <a:r>
              <a:rPr lang="en-US" sz="2000" b="1" i="0" dirty="0">
                <a:solidFill>
                  <a:srgbClr val="000000"/>
                </a:solidFill>
              </a:rPr>
              <a:t>Different forecast aspects depend on different things earlier in time</a:t>
            </a:r>
          </a:p>
          <a:p>
            <a:pPr lvl="2" indent="-342900"/>
            <a:r>
              <a:rPr lang="en-US" sz="2000" b="1" i="0" dirty="0">
                <a:solidFill>
                  <a:srgbClr val="000000"/>
                </a:solidFill>
              </a:rPr>
              <a:t>Different hazards of the same storms can depend on different things earlier in time</a:t>
            </a:r>
          </a:p>
          <a:p>
            <a:pPr marL="400050" lvl="2" indent="0">
              <a:buNone/>
            </a:pPr>
            <a:r>
              <a:rPr lang="en-US" sz="2000" b="1" i="0" dirty="0">
                <a:solidFill>
                  <a:schemeClr val="accent6"/>
                </a:solidFill>
                <a:sym typeface="Wingdings" panose="05000000000000000000" pitchFamily="2" charset="2"/>
              </a:rPr>
              <a:t> The dynamical story grows in complexity further back in time…</a:t>
            </a:r>
            <a:r>
              <a:rPr lang="en-US" sz="2000" b="1" i="0" dirty="0">
                <a:solidFill>
                  <a:schemeClr val="accent6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b="1" u="sng" dirty="0">
              <a:sym typeface="Wingdings" pitchFamily="2" charset="2"/>
            </a:endParaRPr>
          </a:p>
          <a:p>
            <a:pPr marL="0" indent="0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44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19"/>
            <a:ext cx="6705600" cy="1143000"/>
          </a:xfrm>
        </p:spPr>
        <p:txBody>
          <a:bodyPr/>
          <a:lstStyle/>
          <a:p>
            <a:r>
              <a:rPr lang="en-US" sz="5400" dirty="0"/>
              <a:t>Motivation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800" b="1" dirty="0"/>
              <a:t>Convection-permitting ensembles represent HUGE datasets with vast amounts of information about the predictability of high-impact weather</a:t>
            </a:r>
          </a:p>
          <a:p>
            <a:pPr lvl="2" indent="-342900"/>
            <a:r>
              <a:rPr lang="en-US" sz="2000" b="1" i="0" dirty="0">
                <a:solidFill>
                  <a:srgbClr val="000000"/>
                </a:solidFill>
              </a:rPr>
              <a:t>Different forecast aspects depend on different things earlier in time</a:t>
            </a:r>
          </a:p>
          <a:p>
            <a:pPr lvl="2" indent="-342900"/>
            <a:r>
              <a:rPr lang="en-US" sz="2000" b="1" i="0" dirty="0">
                <a:solidFill>
                  <a:srgbClr val="000000"/>
                </a:solidFill>
              </a:rPr>
              <a:t>Different hazards of the same storms can depend on different things earlier in time</a:t>
            </a:r>
          </a:p>
          <a:p>
            <a:pPr marL="400050" lvl="2" indent="0">
              <a:buNone/>
            </a:pPr>
            <a:r>
              <a:rPr lang="en-US" sz="2000" b="1" i="0" dirty="0">
                <a:solidFill>
                  <a:schemeClr val="accent6"/>
                </a:solidFill>
                <a:sym typeface="Wingdings" panose="05000000000000000000" pitchFamily="2" charset="2"/>
              </a:rPr>
              <a:t> The dynamical story grows in complexity further back in time…</a:t>
            </a:r>
            <a:r>
              <a:rPr lang="en-US" sz="2000" b="1" i="0" dirty="0">
                <a:solidFill>
                  <a:schemeClr val="accent6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b="1" u="sng" dirty="0">
              <a:sym typeface="Wingdings" pitchFamily="2" charset="2"/>
            </a:endParaRPr>
          </a:p>
          <a:p>
            <a:pPr marL="514350" indent="-514350">
              <a:buAutoNum type="arabicParenR" startAt="2"/>
            </a:pPr>
            <a:r>
              <a:rPr lang="en-US" sz="2800" b="1" dirty="0"/>
              <a:t>One way to extract ensemble information specific to relevant high-impact forecast features is to apply ensemble sensitivity analysis (ESA) </a:t>
            </a:r>
          </a:p>
          <a:p>
            <a:pPr marL="0" indent="0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endParaRPr lang="en-US" sz="2400" b="1" u="sng" dirty="0">
              <a:sym typeface="Wingdings" pitchFamily="2" charset="2"/>
            </a:endParaRPr>
          </a:p>
          <a:p>
            <a:pPr marL="0" indent="0" algn="ctr"/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61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Ensemble Sensitivity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86400"/>
          </a:xfrm>
        </p:spPr>
        <p:txBody>
          <a:bodyPr/>
          <a:lstStyle/>
          <a:p>
            <a:pPr marL="514350" indent="-514350"/>
            <a:endParaRPr lang="en-US" sz="2400" dirty="0"/>
          </a:p>
          <a:p>
            <a:pPr marL="514350" indent="-514350"/>
            <a:endParaRPr lang="en-US" sz="28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3048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/>
              <a:t>The Basic Recipe: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ensemble of forecasts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500" b="1" kern="0" baseline="0" dirty="0"/>
              <a:t>	2)</a:t>
            </a:r>
            <a:r>
              <a:rPr lang="en-US" sz="2500" b="1" kern="0" dirty="0"/>
              <a:t> The choice of a response function (R) at a forecast 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diagram of a weather forecast&#10;&#10;Description automatically generated">
            <a:extLst>
              <a:ext uri="{FF2B5EF4-FFF2-40B4-BE49-F238E27FC236}">
                <a16:creationId xmlns:a16="http://schemas.microsoft.com/office/drawing/2014/main" id="{1FDD24DC-101F-D685-2870-BBBCBC6E0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5340519" y="1226305"/>
            <a:ext cx="2862813" cy="14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Ensemble Sensitivity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86400"/>
          </a:xfrm>
        </p:spPr>
        <p:txBody>
          <a:bodyPr/>
          <a:lstStyle/>
          <a:p>
            <a:pPr marL="514350" indent="-514350"/>
            <a:endParaRPr lang="en-US" sz="2400" dirty="0"/>
          </a:p>
          <a:p>
            <a:pPr marL="514350" indent="-514350"/>
            <a:endParaRPr lang="en-US" sz="28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3048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/>
              <a:t>The Basic Recipe: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ensemble of forecasts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500" b="1" kern="0" baseline="0" dirty="0"/>
              <a:t>	2)</a:t>
            </a:r>
            <a:r>
              <a:rPr lang="en-US" sz="2500" b="1" kern="0" dirty="0"/>
              <a:t> The choice of a response function (R) at a forecast 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962400" y="3581400"/>
            <a:ext cx="4979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Slope =          = Ensemble Sensitivity 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295129" y="3429000"/>
            <a:ext cx="187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3975524" y="5700093"/>
            <a:ext cx="4724400" cy="10772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Other Response Function Examples</a:t>
            </a:r>
          </a:p>
          <a:p>
            <a:pPr marL="342900" indent="-342900">
              <a:buAutoNum type="arabicParenR"/>
            </a:pPr>
            <a:r>
              <a:rPr lang="en-US" sz="1600" dirty="0"/>
              <a:t>Wind speed at a point at 24-hr  forecast time</a:t>
            </a:r>
          </a:p>
          <a:p>
            <a:pPr marL="342900" indent="-342900">
              <a:buAutoNum type="arabicParenR"/>
            </a:pPr>
            <a:r>
              <a:rPr lang="en-US" sz="1600" dirty="0"/>
              <a:t>Coverage of heavy precipitation over an area of interest at 36-hr forecast 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3429000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∂R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9200" y="3733800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∂X</a:t>
            </a:r>
            <a:r>
              <a:rPr lang="en-US" sz="2400" baseline="-25000" dirty="0">
                <a:solidFill>
                  <a:srgbClr val="002060"/>
                </a:solidFill>
              </a:rPr>
              <a:t>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105400" y="38100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715000" y="4191000"/>
            <a:ext cx="2903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  Covariance(</a:t>
            </a:r>
            <a:r>
              <a:rPr lang="en-US" sz="2400" b="1" dirty="0" err="1">
                <a:solidFill>
                  <a:srgbClr val="002060"/>
                </a:solidFill>
              </a:rPr>
              <a:t>R,X</a:t>
            </a:r>
            <a:r>
              <a:rPr lang="en-US" sz="2400" b="1" baseline="-25000" dirty="0" err="1">
                <a:solidFill>
                  <a:srgbClr val="002060"/>
                </a:solidFill>
              </a:rPr>
              <a:t>o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172200" y="4648200"/>
            <a:ext cx="2031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Variance(X</a:t>
            </a:r>
            <a:r>
              <a:rPr lang="en-US" sz="2400" b="1" baseline="-25000" dirty="0">
                <a:solidFill>
                  <a:srgbClr val="002060"/>
                </a:solidFill>
              </a:rPr>
              <a:t>o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019800" y="46482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5257800" y="4419600"/>
            <a:ext cx="89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    = </a:t>
            </a:r>
          </a:p>
        </p:txBody>
      </p:sp>
      <p:pic>
        <p:nvPicPr>
          <p:cNvPr id="33" name="Picture 32" descr="Scatter.GIF"/>
          <p:cNvPicPr>
            <a:picLocks noChangeAspect="1"/>
          </p:cNvPicPr>
          <p:nvPr/>
        </p:nvPicPr>
        <p:blipFill rotWithShape="1">
          <a:blip r:embed="rId3" cstate="print"/>
          <a:srcRect r="14706"/>
          <a:stretch/>
        </p:blipFill>
        <p:spPr>
          <a:xfrm>
            <a:off x="94810" y="3810000"/>
            <a:ext cx="3638990" cy="3048000"/>
          </a:xfrm>
          <a:prstGeom prst="rect">
            <a:avLst/>
          </a:prstGeom>
        </p:spPr>
      </p:pic>
      <p:pic>
        <p:nvPicPr>
          <p:cNvPr id="4" name="Picture 3" descr="A diagram of a weather forecast&#10;&#10;Description automatically generated">
            <a:extLst>
              <a:ext uri="{FF2B5EF4-FFF2-40B4-BE49-F238E27FC236}">
                <a16:creationId xmlns:a16="http://schemas.microsoft.com/office/drawing/2014/main" id="{1FDD24DC-101F-D685-2870-BBBCBC6E0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5340519" y="1226305"/>
            <a:ext cx="2862813" cy="1476930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AA052E6E-89BB-ECFC-D42A-59FBD2955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082" y="5287259"/>
            <a:ext cx="2133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sym typeface="Wingdings" panose="05000000000000000000" pitchFamily="2" charset="2"/>
              </a:rPr>
              <a:t>Deep Fundamental Basis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A28E5BC-3020-1168-41F0-CDD02D200D4D}"/>
              </a:ext>
            </a:extLst>
          </p:cNvPr>
          <p:cNvSpPr/>
          <p:nvPr/>
        </p:nvSpPr>
        <p:spPr>
          <a:xfrm rot="5400000">
            <a:off x="7117201" y="3941262"/>
            <a:ext cx="319798" cy="25146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53" y="186987"/>
            <a:ext cx="6705600" cy="787400"/>
          </a:xfrm>
          <a:prstGeom prst="rect">
            <a:avLst/>
          </a:prstGeom>
        </p:spPr>
        <p:txBody>
          <a:bodyPr/>
          <a:lstStyle/>
          <a:p>
            <a:r>
              <a:rPr lang="en-US" sz="3800" dirty="0"/>
              <a:t>Why Ensemble Sensitivity?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5BEE9-362E-1ADE-216D-C59BA020588E}"/>
              </a:ext>
            </a:extLst>
          </p:cNvPr>
          <p:cNvSpPr txBox="1">
            <a:spLocks/>
          </p:cNvSpPr>
          <p:nvPr/>
        </p:nvSpPr>
        <p:spPr bwMode="auto">
          <a:xfrm>
            <a:off x="228600" y="1256070"/>
            <a:ext cx="8589364" cy="19811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900" b="1" kern="0" dirty="0">
                <a:sym typeface="Wingdings" pitchFamily="2" charset="2"/>
              </a:rPr>
              <a:t>Ensemble sensitivity </a:t>
            </a:r>
            <a:r>
              <a:rPr lang="en-US" sz="2900" b="1" u="sng" kern="0" dirty="0">
                <a:sym typeface="Wingdings" pitchFamily="2" charset="2"/>
              </a:rPr>
              <a:t>quickly</a:t>
            </a:r>
            <a:r>
              <a:rPr lang="en-US" sz="2900" b="1" kern="0" dirty="0">
                <a:sym typeface="Wingdings" pitchFamily="2" charset="2"/>
              </a:rPr>
              <a:t> extracts the important early forecast features (and how they are important) to the evolution and predictability </a:t>
            </a:r>
            <a:r>
              <a:rPr lang="en-US" sz="2900" b="1" u="sng" kern="0" dirty="0">
                <a:sym typeface="Wingdings" pitchFamily="2" charset="2"/>
              </a:rPr>
              <a:t>of a specific forecast aspect</a:t>
            </a:r>
            <a:r>
              <a:rPr lang="en-US" sz="2900" b="1" kern="0" dirty="0">
                <a:sym typeface="Wingdings" pitchFamily="2" charset="2"/>
              </a:rPr>
              <a:t> from large ensemble datasets</a:t>
            </a:r>
            <a:endParaRPr lang="en-US" sz="29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78899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38030</TotalTime>
  <Words>2587</Words>
  <Application>Microsoft Office PowerPoint</Application>
  <PresentationFormat>On-screen Show (4:3)</PresentationFormat>
  <Paragraphs>335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Baskerville Old Face</vt:lpstr>
      <vt:lpstr>Calibri</vt:lpstr>
      <vt:lpstr>Times New Roman</vt:lpstr>
      <vt:lpstr>Wingdings</vt:lpstr>
      <vt:lpstr>1_Default Design</vt:lpstr>
      <vt:lpstr>PowerPoint Presentation</vt:lpstr>
      <vt:lpstr>Motivation</vt:lpstr>
      <vt:lpstr>Motivation</vt:lpstr>
      <vt:lpstr>Motivation</vt:lpstr>
      <vt:lpstr>Motivation</vt:lpstr>
      <vt:lpstr>Motivation</vt:lpstr>
      <vt:lpstr>Ensemble Sensitivity</vt:lpstr>
      <vt:lpstr>Ensemble Sensitivity</vt:lpstr>
      <vt:lpstr>Why Ensemble Sensitivity?</vt:lpstr>
      <vt:lpstr>Why Ensemble Sensitivity?</vt:lpstr>
      <vt:lpstr>Why Ensemble Sensitivity?</vt:lpstr>
      <vt:lpstr>Ensemble Sensitivity</vt:lpstr>
      <vt:lpstr>Time Evolution of Ensemble Sensitivity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Ensemble Sensitivity-Based Subsetting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kespears</dc:creator>
  <cp:lastModifiedBy>Ancell, Brian</cp:lastModifiedBy>
  <cp:revision>582</cp:revision>
  <dcterms:created xsi:type="dcterms:W3CDTF">2012-04-05T20:21:19Z</dcterms:created>
  <dcterms:modified xsi:type="dcterms:W3CDTF">2024-06-25T20:21:08Z</dcterms:modified>
</cp:coreProperties>
</file>