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4" r:id="rId6"/>
    <p:sldId id="263" r:id="rId7"/>
    <p:sldId id="278" r:id="rId8"/>
    <p:sldId id="265" r:id="rId9"/>
    <p:sldId id="266" r:id="rId10"/>
    <p:sldId id="267" r:id="rId11"/>
    <p:sldId id="280" r:id="rId12"/>
    <p:sldId id="261" r:id="rId13"/>
    <p:sldId id="26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 y="64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05DBB-2EBE-4A92-A259-639C568BD1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168565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05DBB-2EBE-4A92-A259-639C568BD1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282412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05DBB-2EBE-4A92-A259-639C568BD1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387431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05DBB-2EBE-4A92-A259-639C568BD1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870913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05DBB-2EBE-4A92-A259-639C568BD1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300616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05DBB-2EBE-4A92-A259-639C568BD12B}"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337429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05DBB-2EBE-4A92-A259-639C568BD12B}"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244133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05DBB-2EBE-4A92-A259-639C568BD12B}"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76739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05DBB-2EBE-4A92-A259-639C568BD12B}"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309608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05DBB-2EBE-4A92-A259-639C568BD12B}"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177594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05DBB-2EBE-4A92-A259-639C568BD12B}"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D78F4-B0E8-4405-A549-8B7ADF51BB38}" type="slidenum">
              <a:rPr lang="en-US" smtClean="0"/>
              <a:t>‹#›</a:t>
            </a:fld>
            <a:endParaRPr lang="en-US"/>
          </a:p>
        </p:txBody>
      </p:sp>
    </p:spTree>
    <p:extLst>
      <p:ext uri="{BB962C8B-B14F-4D97-AF65-F5344CB8AC3E}">
        <p14:creationId xmlns:p14="http://schemas.microsoft.com/office/powerpoint/2010/main" val="270308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805DBB-2EBE-4A92-A259-639C568BD12B}" type="datetimeFigureOut">
              <a:rPr lang="en-US" smtClean="0"/>
              <a:t>6/12/2018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6D78F4-B0E8-4405-A549-8B7ADF51BB38}" type="slidenum">
              <a:rPr lang="en-US" smtClean="0"/>
              <a:t>‹#›</a:t>
            </a:fld>
            <a:endParaRPr lang="en-US"/>
          </a:p>
        </p:txBody>
      </p:sp>
    </p:spTree>
    <p:extLst>
      <p:ext uri="{BB962C8B-B14F-4D97-AF65-F5344CB8AC3E}">
        <p14:creationId xmlns:p14="http://schemas.microsoft.com/office/powerpoint/2010/main" val="2277995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99"/>
            <a:ext cx="9144000" cy="1102519"/>
          </a:xfrm>
        </p:spPr>
        <p:txBody>
          <a:bodyPr>
            <a:normAutofit fontScale="90000"/>
          </a:bodyPr>
          <a:lstStyle/>
          <a:p>
            <a:r>
              <a:rPr lang="en-US" dirty="0" smtClean="0">
                <a:solidFill>
                  <a:srgbClr val="FFFF00"/>
                </a:solidFill>
              </a:rPr>
              <a:t>Satellite Training and Operations Resource (STOR)</a:t>
            </a:r>
            <a:endParaRPr lang="en-US" dirty="0">
              <a:solidFill>
                <a:srgbClr val="FFFF00"/>
              </a:solidFill>
            </a:endParaRPr>
          </a:p>
        </p:txBody>
      </p:sp>
      <p:sp>
        <p:nvSpPr>
          <p:cNvPr id="3" name="Subtitle 2"/>
          <p:cNvSpPr>
            <a:spLocks noGrp="1"/>
          </p:cNvSpPr>
          <p:nvPr>
            <p:ph type="subTitle" idx="1"/>
          </p:nvPr>
        </p:nvSpPr>
        <p:spPr>
          <a:xfrm>
            <a:off x="0" y="4343400"/>
            <a:ext cx="9144000" cy="778598"/>
          </a:xfrm>
        </p:spPr>
        <p:txBody>
          <a:bodyPr>
            <a:normAutofit fontScale="77500" lnSpcReduction="20000"/>
          </a:bodyPr>
          <a:lstStyle/>
          <a:p>
            <a:r>
              <a:rPr lang="en-US" dirty="0" smtClean="0">
                <a:solidFill>
                  <a:schemeClr val="tx1"/>
                </a:solidFill>
              </a:rPr>
              <a:t>Frank </a:t>
            </a:r>
            <a:r>
              <a:rPr lang="en-US" dirty="0" err="1" smtClean="0">
                <a:solidFill>
                  <a:schemeClr val="tx1"/>
                </a:solidFill>
              </a:rPr>
              <a:t>Alsheimer</a:t>
            </a:r>
            <a:endParaRPr lang="en-US" dirty="0" smtClean="0">
              <a:solidFill>
                <a:schemeClr val="tx1"/>
              </a:solidFill>
            </a:endParaRPr>
          </a:p>
          <a:p>
            <a:r>
              <a:rPr lang="en-US" dirty="0" smtClean="0">
                <a:solidFill>
                  <a:schemeClr val="tx1"/>
                </a:solidFill>
              </a:rPr>
              <a:t>STOR Team Lead</a:t>
            </a:r>
            <a:endParaRPr lang="en-US" dirty="0">
              <a:solidFill>
                <a:schemeClr val="tx1"/>
              </a:solidFill>
            </a:endParaRPr>
          </a:p>
        </p:txBody>
      </p:sp>
      <p:sp>
        <p:nvSpPr>
          <p:cNvPr id="4" name="Rectangle 3"/>
          <p:cNvSpPr/>
          <p:nvPr/>
        </p:nvSpPr>
        <p:spPr>
          <a:xfrm>
            <a:off x="0" y="1335024"/>
            <a:ext cx="91440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547" y="2000250"/>
            <a:ext cx="9144000" cy="1569660"/>
          </a:xfrm>
          <a:prstGeom prst="rect">
            <a:avLst/>
          </a:prstGeom>
          <a:noFill/>
        </p:spPr>
        <p:txBody>
          <a:bodyPr wrap="square" rtlCol="0">
            <a:spAutoFit/>
          </a:bodyPr>
          <a:lstStyle/>
          <a:p>
            <a:pPr algn="ctr"/>
            <a:r>
              <a:rPr lang="en-US" sz="9600" b="1" dirty="0" err="1" smtClean="0"/>
              <a:t>stor</a:t>
            </a:r>
            <a:endParaRPr lang="en-US" sz="9600" b="1" dirty="0"/>
          </a:p>
        </p:txBody>
      </p:sp>
      <p:sp>
        <p:nvSpPr>
          <p:cNvPr id="13" name="Arc 12"/>
          <p:cNvSpPr/>
          <p:nvPr/>
        </p:nvSpPr>
        <p:spPr>
          <a:xfrm rot="10800000">
            <a:off x="3377527" y="2687454"/>
            <a:ext cx="2201247" cy="1125878"/>
          </a:xfrm>
          <a:prstGeom prst="arc">
            <a:avLst>
              <a:gd name="adj1" fmla="val 11214956"/>
              <a:gd name="adj2" fmla="val 0"/>
            </a:avLst>
          </a:prstGeom>
          <a:solidFill>
            <a:schemeClr val="bg1"/>
          </a:solidFill>
          <a:ln w="1016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5152054" y="3337066"/>
            <a:ext cx="486747"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8801" y="3337066"/>
            <a:ext cx="0" cy="232844"/>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572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57250"/>
          </a:xfrm>
        </p:spPr>
        <p:txBody>
          <a:bodyPr/>
          <a:lstStyle/>
          <a:p>
            <a:r>
              <a:rPr lang="en-US" dirty="0" smtClean="0">
                <a:solidFill>
                  <a:srgbClr val="FFFF00"/>
                </a:solidFill>
              </a:rPr>
              <a:t>Advanced AIR </a:t>
            </a:r>
            <a:r>
              <a:rPr lang="en-US" dirty="0">
                <a:solidFill>
                  <a:srgbClr val="FFFF00"/>
                </a:solidFill>
              </a:rPr>
              <a:t>S</a:t>
            </a:r>
            <a:r>
              <a:rPr lang="en-US" dirty="0" smtClean="0">
                <a:solidFill>
                  <a:srgbClr val="FFFF00"/>
                </a:solidFill>
              </a:rPr>
              <a:t>creen </a:t>
            </a:r>
            <a:endParaRPr lang="en-US" dirty="0">
              <a:solidFill>
                <a:srgbClr val="FFFF00"/>
              </a:solidFill>
            </a:endParaRPr>
          </a:p>
        </p:txBody>
      </p:sp>
      <p:pic>
        <p:nvPicPr>
          <p:cNvPr id="2" name="Picture 1"/>
          <p:cNvPicPr>
            <a:picLocks noChangeAspect="1"/>
          </p:cNvPicPr>
          <p:nvPr/>
        </p:nvPicPr>
        <p:blipFill rotWithShape="1">
          <a:blip r:embed="rId2"/>
          <a:srcRect b="2826"/>
          <a:stretch/>
        </p:blipFill>
        <p:spPr>
          <a:xfrm>
            <a:off x="838200" y="695192"/>
            <a:ext cx="7467600" cy="4443113"/>
          </a:xfrm>
          <a:prstGeom prst="rect">
            <a:avLst/>
          </a:prstGeom>
        </p:spPr>
      </p:pic>
    </p:spTree>
    <p:extLst>
      <p:ext uri="{BB962C8B-B14F-4D97-AF65-F5344CB8AC3E}">
        <p14:creationId xmlns:p14="http://schemas.microsoft.com/office/powerpoint/2010/main" val="809070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726390"/>
          </a:xfrm>
        </p:spPr>
        <p:txBody>
          <a:bodyPr>
            <a:normAutofit fontScale="90000"/>
          </a:bodyPr>
          <a:lstStyle/>
          <a:p>
            <a:pPr algn="ctr"/>
            <a:r>
              <a:rPr lang="en-US" dirty="0" smtClean="0">
                <a:solidFill>
                  <a:srgbClr val="FFFF00"/>
                </a:solidFill>
              </a:rPr>
              <a:t>STOR </a:t>
            </a:r>
            <a:r>
              <a:rPr lang="en-US" dirty="0" err="1" smtClean="0">
                <a:solidFill>
                  <a:srgbClr val="FFFF00"/>
                </a:solidFill>
              </a:rPr>
              <a:t>Vlab</a:t>
            </a:r>
            <a:r>
              <a:rPr lang="en-US" dirty="0" smtClean="0">
                <a:solidFill>
                  <a:srgbClr val="FFFF00"/>
                </a:solidFill>
              </a:rPr>
              <a:t> Page</a:t>
            </a:r>
            <a:endParaRPr lang="en-US" dirty="0">
              <a:solidFill>
                <a:srgbClr val="FFFF00"/>
              </a:solidFill>
            </a:endParaRPr>
          </a:p>
        </p:txBody>
      </p:sp>
      <p:pic>
        <p:nvPicPr>
          <p:cNvPr id="3" name="Picture 2"/>
          <p:cNvPicPr>
            <a:picLocks noChangeAspect="1"/>
          </p:cNvPicPr>
          <p:nvPr/>
        </p:nvPicPr>
        <p:blipFill>
          <a:blip r:embed="rId2"/>
          <a:stretch>
            <a:fillRect/>
          </a:stretch>
        </p:blipFill>
        <p:spPr>
          <a:xfrm>
            <a:off x="0" y="898904"/>
            <a:ext cx="6243782" cy="4244596"/>
          </a:xfrm>
          <a:prstGeom prst="rect">
            <a:avLst/>
          </a:prstGeom>
        </p:spPr>
      </p:pic>
      <p:sp>
        <p:nvSpPr>
          <p:cNvPr id="6" name="TextBox 5"/>
          <p:cNvSpPr txBox="1"/>
          <p:nvPr/>
        </p:nvSpPr>
        <p:spPr>
          <a:xfrm>
            <a:off x="0" y="591127"/>
            <a:ext cx="9144000" cy="307777"/>
          </a:xfrm>
          <a:prstGeom prst="rect">
            <a:avLst/>
          </a:prstGeom>
          <a:solidFill>
            <a:srgbClr val="FFFF00"/>
          </a:solidFill>
        </p:spPr>
        <p:txBody>
          <a:bodyPr wrap="square" rtlCol="0">
            <a:spAutoFit/>
          </a:bodyPr>
          <a:lstStyle/>
          <a:p>
            <a:pPr algn="ctr"/>
            <a:r>
              <a:rPr lang="en-US"/>
              <a:t>https://vlab.ncep.noaa.gov/web/stor</a:t>
            </a:r>
            <a:endParaRPr lang="en-US" dirty="0"/>
          </a:p>
        </p:txBody>
      </p:sp>
      <p:sp>
        <p:nvSpPr>
          <p:cNvPr id="7" name="TextBox 6"/>
          <p:cNvSpPr txBox="1"/>
          <p:nvPr/>
        </p:nvSpPr>
        <p:spPr>
          <a:xfrm>
            <a:off x="6243782" y="1071418"/>
            <a:ext cx="2900218" cy="3785652"/>
          </a:xfrm>
          <a:prstGeom prst="rect">
            <a:avLst/>
          </a:prstGeom>
          <a:noFill/>
        </p:spPr>
        <p:txBody>
          <a:bodyPr wrap="square" rtlCol="0">
            <a:spAutoFit/>
          </a:bodyPr>
          <a:lstStyle/>
          <a:p>
            <a:r>
              <a:rPr lang="en-US" sz="1600" dirty="0" smtClean="0"/>
              <a:t>It includes:</a:t>
            </a:r>
          </a:p>
          <a:p>
            <a:pPr marL="285750" indent="-285750">
              <a:buFont typeface="Arial" panose="020B0604020202020204" pitchFamily="34" charset="0"/>
              <a:buChar char="•"/>
            </a:pPr>
            <a:r>
              <a:rPr lang="en-US" sz="1600" dirty="0" smtClean="0"/>
              <a:t>News Features</a:t>
            </a:r>
          </a:p>
          <a:p>
            <a:pPr marL="285750" indent="-285750">
              <a:buFont typeface="Arial" panose="020B0604020202020204" pitchFamily="34" charset="0"/>
              <a:buChar char="•"/>
            </a:pPr>
            <a:r>
              <a:rPr lang="en-US" sz="1600" dirty="0" smtClean="0"/>
              <a:t>Product Validation Schedules</a:t>
            </a:r>
          </a:p>
          <a:p>
            <a:pPr marL="285750" indent="-285750">
              <a:buFont typeface="Arial" panose="020B0604020202020204" pitchFamily="34" charset="0"/>
              <a:buChar char="•"/>
            </a:pPr>
            <a:r>
              <a:rPr lang="en-US" sz="1600" dirty="0" smtClean="0"/>
              <a:t>Blog Posts/Sites</a:t>
            </a:r>
          </a:p>
          <a:p>
            <a:pPr marL="285750" indent="-285750">
              <a:buFont typeface="Arial" panose="020B0604020202020204" pitchFamily="34" charset="0"/>
              <a:buChar char="•"/>
            </a:pPr>
            <a:r>
              <a:rPr lang="en-US" sz="1600" dirty="0" smtClean="0"/>
              <a:t>Quick Guides</a:t>
            </a:r>
          </a:p>
          <a:p>
            <a:pPr marL="285750" indent="-285750">
              <a:buFont typeface="Arial" panose="020B0604020202020204" pitchFamily="34" charset="0"/>
              <a:buChar char="•"/>
            </a:pPr>
            <a:r>
              <a:rPr lang="en-US" sz="1600" dirty="0" smtClean="0"/>
              <a:t>Quick Briefs</a:t>
            </a:r>
          </a:p>
          <a:p>
            <a:pPr marL="285750" indent="-285750">
              <a:buFont typeface="Arial" panose="020B0604020202020204" pitchFamily="34" charset="0"/>
              <a:buChar char="•"/>
            </a:pPr>
            <a:r>
              <a:rPr lang="en-US" sz="1600" dirty="0" smtClean="0"/>
              <a:t>AWIPS Procedures</a:t>
            </a:r>
          </a:p>
          <a:p>
            <a:pPr marL="285750" indent="-285750">
              <a:buFont typeface="Arial" panose="020B0604020202020204" pitchFamily="34" charset="0"/>
              <a:buChar char="•"/>
            </a:pPr>
            <a:r>
              <a:rPr lang="en-US" sz="1600" dirty="0" smtClean="0"/>
              <a:t>AWIPS Color Curves</a:t>
            </a:r>
          </a:p>
          <a:p>
            <a:pPr marL="285750" indent="-285750">
              <a:buFont typeface="Arial" panose="020B0604020202020204" pitchFamily="34" charset="0"/>
              <a:buChar char="•"/>
            </a:pPr>
            <a:r>
              <a:rPr lang="en-US" sz="1600" dirty="0"/>
              <a:t>Sources of Archived Data</a:t>
            </a:r>
          </a:p>
          <a:p>
            <a:pPr marL="285750" indent="-285750">
              <a:buFont typeface="Arial" panose="020B0604020202020204" pitchFamily="34" charset="0"/>
              <a:buChar char="•"/>
            </a:pPr>
            <a:r>
              <a:rPr lang="en-US" sz="1600" dirty="0" smtClean="0"/>
              <a:t>VISIT </a:t>
            </a:r>
            <a:r>
              <a:rPr lang="en-US" sz="1600" dirty="0" err="1" smtClean="0"/>
              <a:t>Teletraining</a:t>
            </a:r>
            <a:r>
              <a:rPr lang="en-US" sz="1600" dirty="0" smtClean="0"/>
              <a:t> Calendar</a:t>
            </a:r>
          </a:p>
          <a:p>
            <a:pPr marL="285750" indent="-285750">
              <a:buFont typeface="Arial" panose="020B0604020202020204" pitchFamily="34" charset="0"/>
              <a:buChar char="•"/>
            </a:pPr>
            <a:r>
              <a:rPr lang="en-US" sz="1600" dirty="0" smtClean="0"/>
              <a:t>Link to </a:t>
            </a:r>
            <a:r>
              <a:rPr lang="en-US" sz="1600" dirty="0" err="1" smtClean="0"/>
              <a:t>Mesosector</a:t>
            </a:r>
            <a:r>
              <a:rPr lang="en-US" sz="1600" dirty="0" smtClean="0"/>
              <a:t> Locations</a:t>
            </a:r>
          </a:p>
          <a:p>
            <a:pPr marL="285750" indent="-285750">
              <a:buFont typeface="Arial" panose="020B0604020202020204" pitchFamily="34" charset="0"/>
              <a:buChar char="•"/>
            </a:pPr>
            <a:r>
              <a:rPr lang="en-US" sz="1600" dirty="0" smtClean="0"/>
              <a:t>Link to Satellite Help Desk</a:t>
            </a:r>
          </a:p>
        </p:txBody>
      </p:sp>
    </p:spTree>
    <p:extLst>
      <p:ext uri="{BB962C8B-B14F-4D97-AF65-F5344CB8AC3E}">
        <p14:creationId xmlns:p14="http://schemas.microsoft.com/office/powerpoint/2010/main" val="308819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ve demon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383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09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b="1" u="sng" dirty="0" smtClean="0">
                <a:solidFill>
                  <a:srgbClr val="FFFF00"/>
                </a:solidFill>
              </a:rPr>
              <a:t>There’s still work to do!</a:t>
            </a:r>
            <a:endParaRPr lang="en-US" b="1" u="sng" dirty="0">
              <a:solidFill>
                <a:srgbClr val="FFFF00"/>
              </a:solidFill>
            </a:endParaRPr>
          </a:p>
        </p:txBody>
      </p:sp>
      <p:sp>
        <p:nvSpPr>
          <p:cNvPr id="3" name="Content Placeholder 2"/>
          <p:cNvSpPr>
            <a:spLocks noGrp="1"/>
          </p:cNvSpPr>
          <p:nvPr>
            <p:ph idx="1"/>
          </p:nvPr>
        </p:nvSpPr>
        <p:spPr>
          <a:xfrm>
            <a:off x="0" y="971550"/>
            <a:ext cx="9144000" cy="4019550"/>
          </a:xfrm>
        </p:spPr>
        <p:txBody>
          <a:bodyPr>
            <a:normAutofit lnSpcReduction="10000"/>
          </a:bodyPr>
          <a:lstStyle/>
          <a:p>
            <a:pPr marL="457200" lvl="0">
              <a:spcBef>
                <a:spcPts val="0"/>
              </a:spcBef>
              <a:buSzPts val="1800"/>
              <a:buChar char="●"/>
            </a:pPr>
            <a:r>
              <a:rPr lang="en-US" sz="2400" dirty="0"/>
              <a:t>Continue to populate STOR/AIR with updated references from GOES and LEO STAT teams</a:t>
            </a:r>
          </a:p>
          <a:p>
            <a:pPr marL="457200" lvl="0">
              <a:spcBef>
                <a:spcPts val="0"/>
              </a:spcBef>
              <a:buSzPts val="1800"/>
              <a:buChar char="●"/>
            </a:pPr>
            <a:r>
              <a:rPr lang="en-US" sz="2400" dirty="0"/>
              <a:t>Import the following items from the field for sharing</a:t>
            </a:r>
          </a:p>
          <a:p>
            <a:pPr lvl="1" indent="-342900">
              <a:spcBef>
                <a:spcPts val="0"/>
              </a:spcBef>
              <a:buSzPts val="1800"/>
              <a:buFont typeface="Wingdings" panose="05000000000000000000" pitchFamily="2" charset="2"/>
              <a:buChar char="§"/>
            </a:pPr>
            <a:r>
              <a:rPr lang="en-US" sz="2400" dirty="0"/>
              <a:t>Color Curves</a:t>
            </a:r>
          </a:p>
          <a:p>
            <a:pPr lvl="1" indent="-342900">
              <a:spcBef>
                <a:spcPts val="0"/>
              </a:spcBef>
              <a:buSzPts val="1800"/>
              <a:buFont typeface="Wingdings" panose="05000000000000000000" pitchFamily="2" charset="2"/>
              <a:buChar char="§"/>
            </a:pPr>
            <a:r>
              <a:rPr lang="en-US" sz="2400" dirty="0"/>
              <a:t>Procedures</a:t>
            </a:r>
          </a:p>
          <a:p>
            <a:pPr lvl="1" indent="-342900">
              <a:spcBef>
                <a:spcPts val="0"/>
              </a:spcBef>
              <a:buSzPts val="1800"/>
              <a:buFont typeface="Wingdings" panose="05000000000000000000" pitchFamily="2" charset="2"/>
              <a:buChar char="§"/>
            </a:pPr>
            <a:r>
              <a:rPr lang="en-US" sz="2400" dirty="0"/>
              <a:t>Case Studies</a:t>
            </a:r>
          </a:p>
          <a:p>
            <a:pPr lvl="1" indent="-342900">
              <a:spcBef>
                <a:spcPts val="0"/>
              </a:spcBef>
              <a:buSzPts val="1800"/>
              <a:buFont typeface="Wingdings" panose="05000000000000000000" pitchFamily="2" charset="2"/>
              <a:buChar char="§"/>
            </a:pPr>
            <a:r>
              <a:rPr lang="en-US" sz="2400" dirty="0"/>
              <a:t>Training Plans</a:t>
            </a:r>
          </a:p>
          <a:p>
            <a:pPr marL="457200" lvl="0">
              <a:spcBef>
                <a:spcPts val="0"/>
              </a:spcBef>
              <a:buSzPts val="1800"/>
              <a:buChar char="●"/>
            </a:pPr>
            <a:r>
              <a:rPr lang="en-US" sz="2400" dirty="0"/>
              <a:t>Add information to FAQ and manuscript sections</a:t>
            </a:r>
          </a:p>
          <a:p>
            <a:pPr marL="457200" lvl="0">
              <a:spcBef>
                <a:spcPts val="0"/>
              </a:spcBef>
              <a:buSzPts val="1800"/>
              <a:buChar char="●"/>
            </a:pPr>
            <a:r>
              <a:rPr lang="en-US" sz="2400" dirty="0"/>
              <a:t>The team charter states that the team is expected to sunset at the end of 2018, at which time the STOR will transition to OCLO for ownership/maintenance.</a:t>
            </a:r>
          </a:p>
          <a:p>
            <a:endParaRPr lang="en-US" dirty="0"/>
          </a:p>
        </p:txBody>
      </p:sp>
    </p:spTree>
    <p:extLst>
      <p:ext uri="{BB962C8B-B14F-4D97-AF65-F5344CB8AC3E}">
        <p14:creationId xmlns:p14="http://schemas.microsoft.com/office/powerpoint/2010/main" val="25766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solidFill>
                  <a:srgbClr val="FFFF00"/>
                </a:solidFill>
              </a:rPr>
              <a:t>Meet the STOR Team</a:t>
            </a:r>
            <a:endParaRPr lang="en-US" dirty="0">
              <a:solidFill>
                <a:srgbClr val="FFFF00"/>
              </a:solidFill>
            </a:endParaRPr>
          </a:p>
        </p:txBody>
      </p:sp>
      <p:sp>
        <p:nvSpPr>
          <p:cNvPr id="3" name="Content Placeholder 2"/>
          <p:cNvSpPr>
            <a:spLocks noGrp="1"/>
          </p:cNvSpPr>
          <p:nvPr>
            <p:ph idx="1"/>
          </p:nvPr>
        </p:nvSpPr>
        <p:spPr>
          <a:xfrm>
            <a:off x="0" y="771524"/>
            <a:ext cx="4357396" cy="2400300"/>
          </a:xfrm>
        </p:spPr>
        <p:txBody>
          <a:bodyPr>
            <a:normAutofit fontScale="77500" lnSpcReduction="20000"/>
          </a:bodyPr>
          <a:lstStyle/>
          <a:p>
            <a:pPr marL="0" indent="0">
              <a:buNone/>
            </a:pPr>
            <a:r>
              <a:rPr lang="en-US" dirty="0" smtClean="0"/>
              <a:t>Field members</a:t>
            </a:r>
          </a:p>
          <a:p>
            <a:r>
              <a:rPr lang="en-US" dirty="0" smtClean="0"/>
              <a:t>Frank </a:t>
            </a:r>
            <a:r>
              <a:rPr lang="en-US" dirty="0" err="1" smtClean="0"/>
              <a:t>Alsheimer</a:t>
            </a:r>
            <a:r>
              <a:rPr lang="en-US" dirty="0" smtClean="0"/>
              <a:t> (CAE)</a:t>
            </a:r>
          </a:p>
          <a:p>
            <a:r>
              <a:rPr lang="en-US" dirty="0" smtClean="0"/>
              <a:t>Brian </a:t>
            </a:r>
            <a:r>
              <a:rPr lang="en-US" dirty="0" err="1" smtClean="0"/>
              <a:t>Carcione</a:t>
            </a:r>
            <a:r>
              <a:rPr lang="en-US" dirty="0" smtClean="0"/>
              <a:t> (HUN)</a:t>
            </a:r>
          </a:p>
          <a:p>
            <a:r>
              <a:rPr lang="en-US" dirty="0" smtClean="0"/>
              <a:t>Bill Line (PUB)</a:t>
            </a:r>
          </a:p>
          <a:p>
            <a:r>
              <a:rPr lang="en-US" dirty="0" smtClean="0"/>
              <a:t>Dr. Stephen </a:t>
            </a:r>
            <a:r>
              <a:rPr lang="en-US" dirty="0" err="1" smtClean="0"/>
              <a:t>Bieda</a:t>
            </a:r>
            <a:r>
              <a:rPr lang="en-US" dirty="0" smtClean="0"/>
              <a:t> (AMA)</a:t>
            </a:r>
          </a:p>
          <a:p>
            <a:r>
              <a:rPr lang="en-US" dirty="0" smtClean="0"/>
              <a:t>Dave Barber (AAWU)</a:t>
            </a:r>
          </a:p>
          <a:p>
            <a:pPr marL="0" indent="0">
              <a:buNone/>
            </a:pPr>
            <a:endParaRPr lang="en-US" dirty="0" smtClean="0"/>
          </a:p>
          <a:p>
            <a:pPr marL="0" indent="0">
              <a:buNone/>
            </a:pPr>
            <a:endParaRPr lang="en-US" dirty="0"/>
          </a:p>
        </p:txBody>
      </p:sp>
      <p:sp>
        <p:nvSpPr>
          <p:cNvPr id="4" name="AutoShape 2" descr="Image result for group of monkeys"/>
          <p:cNvSpPr>
            <a:spLocks noChangeAspect="1" noChangeArrowheads="1"/>
          </p:cNvSpPr>
          <p:nvPr/>
        </p:nvSpPr>
        <p:spPr bwMode="auto">
          <a:xfrm>
            <a:off x="63500" y="-102394"/>
            <a:ext cx="3048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group of monk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857251"/>
            <a:ext cx="42672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roup of monke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820" y="3105150"/>
            <a:ext cx="4260980" cy="19883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 y="3325258"/>
            <a:ext cx="3898900" cy="1200329"/>
          </a:xfrm>
          <a:prstGeom prst="rect">
            <a:avLst/>
          </a:prstGeom>
          <a:noFill/>
        </p:spPr>
        <p:txBody>
          <a:bodyPr wrap="square" rtlCol="0">
            <a:spAutoFit/>
          </a:bodyPr>
          <a:lstStyle/>
          <a:p>
            <a:r>
              <a:rPr lang="en-US" sz="2400" dirty="0" smtClean="0"/>
              <a:t>OCLO rep: Brian Motta (FDTD)</a:t>
            </a:r>
          </a:p>
          <a:p>
            <a:endParaRPr lang="en-US" sz="2400" dirty="0" smtClean="0"/>
          </a:p>
          <a:p>
            <a:r>
              <a:rPr lang="en-US" sz="2400" dirty="0" smtClean="0"/>
              <a:t>NOAT rep: Bill Ward (PR SSD)</a:t>
            </a:r>
          </a:p>
        </p:txBody>
      </p:sp>
    </p:spTree>
    <p:extLst>
      <p:ext uri="{BB962C8B-B14F-4D97-AF65-F5344CB8AC3E}">
        <p14:creationId xmlns:p14="http://schemas.microsoft.com/office/powerpoint/2010/main" val="58642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78"/>
                                        </p:tgtEl>
                                        <p:attrNameLst>
                                          <p:attrName>style.visibility</p:attrName>
                                        </p:attrNameLst>
                                      </p:cBhvr>
                                      <p:to>
                                        <p:strVal val="visible"/>
                                      </p:to>
                                    </p:set>
                                    <p:animEffect transition="in" filter="fade">
                                      <p:cBhvr>
                                        <p:cTn id="49" dur="1000"/>
                                        <p:tgtEl>
                                          <p:spTgt spid="3078"/>
                                        </p:tgtEl>
                                      </p:cBhvr>
                                    </p:animEffect>
                                    <p:anim calcmode="lin" valueType="num">
                                      <p:cBhvr>
                                        <p:cTn id="50" dur="1000" fill="hold"/>
                                        <p:tgtEl>
                                          <p:spTgt spid="3078"/>
                                        </p:tgtEl>
                                        <p:attrNameLst>
                                          <p:attrName>ppt_x</p:attrName>
                                        </p:attrNameLst>
                                      </p:cBhvr>
                                      <p:tavLst>
                                        <p:tav tm="0">
                                          <p:val>
                                            <p:strVal val="#ppt_x"/>
                                          </p:val>
                                        </p:tav>
                                        <p:tav tm="100000">
                                          <p:val>
                                            <p:strVal val="#ppt_x"/>
                                          </p:val>
                                        </p:tav>
                                      </p:tavLst>
                                    </p:anim>
                                    <p:anim calcmode="lin" valueType="num">
                                      <p:cBhvr>
                                        <p:cTn id="51"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
            <a:ext cx="9144000" cy="857250"/>
          </a:xfrm>
        </p:spPr>
        <p:txBody>
          <a:bodyPr/>
          <a:lstStyle/>
          <a:p>
            <a:r>
              <a:rPr lang="en-US" dirty="0" smtClean="0">
                <a:solidFill>
                  <a:srgbClr val="FFFF00"/>
                </a:solidFill>
              </a:rPr>
              <a:t>The evolution of the STOR</a:t>
            </a:r>
            <a:endParaRPr lang="en-US" dirty="0">
              <a:solidFill>
                <a:srgbClr val="FFFF00"/>
              </a:solidFill>
            </a:endParaRPr>
          </a:p>
        </p:txBody>
      </p:sp>
      <p:pic>
        <p:nvPicPr>
          <p:cNvPr id="2050" name="Picture 2" descr="http://www.bitrebels.com/wp-content/uploads/2011/04/Evolution-Of-Man-Parodies-333.jpg"/>
          <p:cNvPicPr>
            <a:picLocks noChangeAspect="1" noChangeArrowheads="1"/>
          </p:cNvPicPr>
          <p:nvPr/>
        </p:nvPicPr>
        <p:blipFill rotWithShape="1">
          <a:blip r:embed="rId2">
            <a:extLst>
              <a:ext uri="{28A0092B-C50C-407E-A947-70E740481C1C}">
                <a14:useLocalDpi xmlns:a14="http://schemas.microsoft.com/office/drawing/2010/main" val="0"/>
              </a:ext>
            </a:extLst>
          </a:blip>
          <a:srcRect b="22329"/>
          <a:stretch/>
        </p:blipFill>
        <p:spPr bwMode="auto">
          <a:xfrm>
            <a:off x="0" y="1143000"/>
            <a:ext cx="9144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976" y="3303623"/>
            <a:ext cx="1143000" cy="923330"/>
          </a:xfrm>
          <a:prstGeom prst="rect">
            <a:avLst/>
          </a:prstGeom>
          <a:noFill/>
        </p:spPr>
        <p:txBody>
          <a:bodyPr wrap="square" rtlCol="0">
            <a:spAutoFit/>
          </a:bodyPr>
          <a:lstStyle/>
          <a:p>
            <a:pPr algn="ctr"/>
            <a:r>
              <a:rPr lang="en-US" b="1" dirty="0" smtClean="0"/>
              <a:t>SURT (2013-2015)</a:t>
            </a:r>
            <a:endParaRPr lang="en-US" b="1" dirty="0"/>
          </a:p>
        </p:txBody>
      </p:sp>
      <p:sp>
        <p:nvSpPr>
          <p:cNvPr id="6" name="TextBox 5"/>
          <p:cNvSpPr txBox="1"/>
          <p:nvPr/>
        </p:nvSpPr>
        <p:spPr>
          <a:xfrm>
            <a:off x="1828800" y="3303623"/>
            <a:ext cx="1143000" cy="923330"/>
          </a:xfrm>
          <a:prstGeom prst="rect">
            <a:avLst/>
          </a:prstGeom>
          <a:noFill/>
        </p:spPr>
        <p:txBody>
          <a:bodyPr wrap="square" rtlCol="0">
            <a:spAutoFit/>
          </a:bodyPr>
          <a:lstStyle/>
          <a:p>
            <a:pPr algn="ctr"/>
            <a:r>
              <a:rPr lang="en-US" b="1" dirty="0" smtClean="0"/>
              <a:t>STAT (2015-2017)</a:t>
            </a:r>
            <a:endParaRPr lang="en-US" b="1" dirty="0"/>
          </a:p>
        </p:txBody>
      </p:sp>
      <p:sp>
        <p:nvSpPr>
          <p:cNvPr id="7" name="TextBox 6"/>
          <p:cNvSpPr txBox="1"/>
          <p:nvPr/>
        </p:nvSpPr>
        <p:spPr>
          <a:xfrm>
            <a:off x="3429000" y="3282715"/>
            <a:ext cx="1143000" cy="646331"/>
          </a:xfrm>
          <a:prstGeom prst="rect">
            <a:avLst/>
          </a:prstGeom>
          <a:noFill/>
        </p:spPr>
        <p:txBody>
          <a:bodyPr wrap="square" rtlCol="0">
            <a:spAutoFit/>
          </a:bodyPr>
          <a:lstStyle/>
          <a:p>
            <a:pPr algn="ctr"/>
            <a:r>
              <a:rPr lang="en-US" b="1" dirty="0" smtClean="0"/>
              <a:t>SAT-FC (2016)</a:t>
            </a:r>
            <a:endParaRPr lang="en-US" b="1" dirty="0"/>
          </a:p>
        </p:txBody>
      </p:sp>
      <p:sp>
        <p:nvSpPr>
          <p:cNvPr id="8" name="TextBox 7"/>
          <p:cNvSpPr txBox="1"/>
          <p:nvPr/>
        </p:nvSpPr>
        <p:spPr>
          <a:xfrm>
            <a:off x="5029200" y="3282715"/>
            <a:ext cx="1524000" cy="923330"/>
          </a:xfrm>
          <a:prstGeom prst="rect">
            <a:avLst/>
          </a:prstGeom>
          <a:noFill/>
        </p:spPr>
        <p:txBody>
          <a:bodyPr wrap="square" rtlCol="0">
            <a:spAutoFit/>
          </a:bodyPr>
          <a:lstStyle/>
          <a:p>
            <a:pPr algn="ctr"/>
            <a:r>
              <a:rPr lang="en-US" b="1" dirty="0" smtClean="0"/>
              <a:t>GOES-R PREP COURSE (2016-2017)</a:t>
            </a:r>
            <a:endParaRPr lang="en-US" b="1" dirty="0"/>
          </a:p>
        </p:txBody>
      </p:sp>
      <p:sp>
        <p:nvSpPr>
          <p:cNvPr id="9" name="TextBox 8"/>
          <p:cNvSpPr txBox="1"/>
          <p:nvPr/>
        </p:nvSpPr>
        <p:spPr>
          <a:xfrm>
            <a:off x="7124833" y="3265988"/>
            <a:ext cx="1143000" cy="923330"/>
          </a:xfrm>
          <a:prstGeom prst="rect">
            <a:avLst/>
          </a:prstGeom>
          <a:noFill/>
        </p:spPr>
        <p:txBody>
          <a:bodyPr wrap="square" rtlCol="0">
            <a:spAutoFit/>
          </a:bodyPr>
          <a:lstStyle/>
          <a:p>
            <a:pPr algn="ctr"/>
            <a:r>
              <a:rPr lang="en-US" b="1" dirty="0" smtClean="0"/>
              <a:t>STOR (2017-2018)</a:t>
            </a:r>
            <a:endParaRPr lang="en-US" b="1" dirty="0"/>
          </a:p>
        </p:txBody>
      </p:sp>
    </p:spTree>
    <p:extLst>
      <p:ext uri="{BB962C8B-B14F-4D97-AF65-F5344CB8AC3E}">
        <p14:creationId xmlns:p14="http://schemas.microsoft.com/office/powerpoint/2010/main" val="27141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solidFill>
                  <a:srgbClr val="FFFF00"/>
                </a:solidFill>
              </a:rPr>
              <a:t>STOR Team Objectives</a:t>
            </a:r>
            <a:endParaRPr lang="en-US" dirty="0">
              <a:solidFill>
                <a:srgbClr val="FFFF00"/>
              </a:solidFill>
            </a:endParaRPr>
          </a:p>
        </p:txBody>
      </p:sp>
      <p:sp>
        <p:nvSpPr>
          <p:cNvPr id="3" name="Content Placeholder 2"/>
          <p:cNvSpPr>
            <a:spLocks noGrp="1"/>
          </p:cNvSpPr>
          <p:nvPr>
            <p:ph idx="1"/>
          </p:nvPr>
        </p:nvSpPr>
        <p:spPr>
          <a:xfrm>
            <a:off x="0" y="685800"/>
            <a:ext cx="4495800" cy="4457700"/>
          </a:xfrm>
        </p:spPr>
        <p:txBody>
          <a:bodyPr>
            <a:normAutofit fontScale="92500" lnSpcReduction="10000"/>
          </a:bodyPr>
          <a:lstStyle/>
          <a:p>
            <a:pPr lvl="0"/>
            <a:r>
              <a:rPr lang="en-US" sz="2400" dirty="0" smtClean="0"/>
              <a:t>Create </a:t>
            </a:r>
            <a:r>
              <a:rPr lang="en-US" sz="2400" dirty="0"/>
              <a:t>a mechanism for the multitude of entities providing satellite reference, training, and other related information to register content on the STOR page</a:t>
            </a:r>
            <a:r>
              <a:rPr lang="en-US" sz="2400" dirty="0" smtClean="0"/>
              <a:t>.</a:t>
            </a:r>
          </a:p>
          <a:p>
            <a:pPr marL="0" lvl="0" indent="0">
              <a:buNone/>
            </a:pPr>
            <a:endParaRPr lang="en-US" sz="2400" dirty="0"/>
          </a:p>
          <a:p>
            <a:pPr lvl="0"/>
            <a:r>
              <a:rPr lang="en-US" sz="2400" dirty="0"/>
              <a:t>Working with Office of the Chief Learning Officer (OCLO) representatives to determine appropriate reference material to be made available on the </a:t>
            </a:r>
            <a:r>
              <a:rPr lang="en-US" sz="2400" dirty="0" smtClean="0"/>
              <a:t>STOR and the AWIPS </a:t>
            </a:r>
            <a:r>
              <a:rPr lang="en-US" sz="2400" dirty="0"/>
              <a:t>Interactive Reference (AIR) Tool</a:t>
            </a:r>
            <a:r>
              <a:rPr lang="en-US" sz="2400" dirty="0" smtClean="0"/>
              <a:t>.</a:t>
            </a:r>
            <a:endParaRPr lang="en-US" dirty="0"/>
          </a:p>
        </p:txBody>
      </p:sp>
      <p:pic>
        <p:nvPicPr>
          <p:cNvPr id="1026" name="Picture 2" descr="Image result for lots of things in one pla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00150"/>
            <a:ext cx="4114800"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solidFill>
                  <a:srgbClr val="FFFF00"/>
                </a:solidFill>
              </a:rPr>
              <a:t>STOR Team Objectives</a:t>
            </a:r>
            <a:endParaRPr lang="en-US" dirty="0">
              <a:solidFill>
                <a:srgbClr val="FFFF00"/>
              </a:solidFill>
            </a:endParaRPr>
          </a:p>
        </p:txBody>
      </p:sp>
      <p:sp>
        <p:nvSpPr>
          <p:cNvPr id="3" name="Content Placeholder 2"/>
          <p:cNvSpPr>
            <a:spLocks noGrp="1"/>
          </p:cNvSpPr>
          <p:nvPr>
            <p:ph idx="1"/>
          </p:nvPr>
        </p:nvSpPr>
        <p:spPr>
          <a:xfrm>
            <a:off x="4572000" y="685800"/>
            <a:ext cx="4572000" cy="4457700"/>
          </a:xfrm>
        </p:spPr>
        <p:txBody>
          <a:bodyPr>
            <a:normAutofit fontScale="92500" lnSpcReduction="10000"/>
          </a:bodyPr>
          <a:lstStyle/>
          <a:p>
            <a:pPr lvl="0"/>
            <a:r>
              <a:rPr lang="en-US" sz="2400" dirty="0" smtClean="0"/>
              <a:t>Working </a:t>
            </a:r>
            <a:r>
              <a:rPr lang="en-US" sz="2400" dirty="0"/>
              <a:t>with the GOES-16 L2 Applications Training Advisory Team and the LEO Training Advisory Team to keep them abreast of the latest status and developments of the STOR effort and ensure the work done by those teams is properly contained in the STOR</a:t>
            </a:r>
            <a:r>
              <a:rPr lang="en-US" sz="2400" dirty="0" smtClean="0"/>
              <a:t>.</a:t>
            </a:r>
          </a:p>
          <a:p>
            <a:pPr lvl="0"/>
            <a:endParaRPr lang="en-US" sz="2400" dirty="0"/>
          </a:p>
          <a:p>
            <a:r>
              <a:rPr lang="en-US" sz="2400" dirty="0" smtClean="0"/>
              <a:t>Maintaining </a:t>
            </a:r>
            <a:r>
              <a:rPr lang="en-US" sz="2400" dirty="0"/>
              <a:t>a well-organized page to allow users to access the desired material on STOR with relative ease.</a:t>
            </a:r>
          </a:p>
          <a:p>
            <a:pPr lvl="0"/>
            <a:endParaRPr lang="en-US" sz="3400" dirty="0"/>
          </a:p>
          <a:p>
            <a:pPr marL="0" indent="0">
              <a:buNone/>
            </a:pPr>
            <a:endParaRPr lang="en-US" dirty="0"/>
          </a:p>
        </p:txBody>
      </p:sp>
      <p:pic>
        <p:nvPicPr>
          <p:cNvPr id="2050" name="Picture 2" descr="Image result for working with other te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00100"/>
            <a:ext cx="407406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ell organized pag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314700"/>
            <a:ext cx="4074061"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2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solidFill>
                  <a:srgbClr val="FFFF00"/>
                </a:solidFill>
              </a:rPr>
              <a:t>STOR Team Objectives</a:t>
            </a:r>
            <a:endParaRPr lang="en-US" dirty="0">
              <a:solidFill>
                <a:srgbClr val="FFFF00"/>
              </a:solidFill>
            </a:endParaRPr>
          </a:p>
        </p:txBody>
      </p:sp>
      <p:sp>
        <p:nvSpPr>
          <p:cNvPr id="3" name="Content Placeholder 2"/>
          <p:cNvSpPr>
            <a:spLocks noGrp="1"/>
          </p:cNvSpPr>
          <p:nvPr>
            <p:ph idx="1"/>
          </p:nvPr>
        </p:nvSpPr>
        <p:spPr>
          <a:xfrm>
            <a:off x="0" y="685800"/>
            <a:ext cx="6096000" cy="4171950"/>
          </a:xfrm>
        </p:spPr>
        <p:txBody>
          <a:bodyPr>
            <a:normAutofit fontScale="92500" lnSpcReduction="10000"/>
          </a:bodyPr>
          <a:lstStyle/>
          <a:p>
            <a:pPr lvl="0"/>
            <a:endParaRPr lang="en-US" sz="2400" dirty="0"/>
          </a:p>
          <a:p>
            <a:pPr lvl="0"/>
            <a:r>
              <a:rPr lang="en-US" sz="2600" dirty="0" smtClean="0"/>
              <a:t>Updating </a:t>
            </a:r>
            <a:r>
              <a:rPr lang="en-US" sz="2600" dirty="0"/>
              <a:t>the material on the STOR to make sure the latest versions are available</a:t>
            </a:r>
            <a:r>
              <a:rPr lang="en-US" sz="2600" dirty="0" smtClean="0"/>
              <a:t>.</a:t>
            </a:r>
          </a:p>
          <a:p>
            <a:pPr lvl="0"/>
            <a:endParaRPr lang="en-US" sz="2400" dirty="0"/>
          </a:p>
          <a:p>
            <a:pPr marL="0" lvl="0" indent="0">
              <a:buNone/>
            </a:pPr>
            <a:endParaRPr lang="en-US" sz="2400" dirty="0" smtClean="0"/>
          </a:p>
          <a:p>
            <a:pPr marL="0" lvl="0" indent="0">
              <a:buNone/>
            </a:pPr>
            <a:endParaRPr lang="en-US" sz="2400" dirty="0"/>
          </a:p>
          <a:p>
            <a:pPr lvl="0"/>
            <a:r>
              <a:rPr lang="en-US" sz="2600" dirty="0" smtClean="0"/>
              <a:t>Directing </a:t>
            </a:r>
            <a:r>
              <a:rPr lang="en-US" sz="2600" dirty="0"/>
              <a:t>users to the Commerce Learning Center for any official training where completions need to be tracked. This will be based on information from OCLO and the NWS Operational Advisory Team (NOAT). </a:t>
            </a:r>
          </a:p>
          <a:p>
            <a:endParaRPr lang="en-US" dirty="0"/>
          </a:p>
        </p:txBody>
      </p:sp>
      <p:pic>
        <p:nvPicPr>
          <p:cNvPr id="3074" name="Picture 2" descr="Image result for updat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66750"/>
            <a:ext cx="2362200" cy="17815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irecting traffic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3028949"/>
            <a:ext cx="2133600" cy="177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45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down)">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solidFill>
                  <a:srgbClr val="FFFF00"/>
                </a:solidFill>
              </a:rPr>
              <a:t>AWIPS </a:t>
            </a:r>
            <a:r>
              <a:rPr lang="en-US" dirty="0">
                <a:solidFill>
                  <a:srgbClr val="FFFF00"/>
                </a:solidFill>
              </a:rPr>
              <a:t>Interactive Reference (AIR)</a:t>
            </a:r>
            <a:r>
              <a:rPr lang="en-US" dirty="0"/>
              <a:t> </a:t>
            </a:r>
          </a:p>
        </p:txBody>
      </p:sp>
      <p:sp>
        <p:nvSpPr>
          <p:cNvPr id="3" name="Content Placeholder 2"/>
          <p:cNvSpPr>
            <a:spLocks noGrp="1"/>
          </p:cNvSpPr>
          <p:nvPr>
            <p:ph idx="1"/>
          </p:nvPr>
        </p:nvSpPr>
        <p:spPr>
          <a:xfrm>
            <a:off x="2971800" y="666750"/>
            <a:ext cx="6096000" cy="4476750"/>
          </a:xfrm>
        </p:spPr>
        <p:txBody>
          <a:bodyPr>
            <a:normAutofit lnSpcReduction="10000"/>
          </a:bodyPr>
          <a:lstStyle/>
          <a:p>
            <a:pPr lvl="0"/>
            <a:r>
              <a:rPr lang="en-US" sz="2600" dirty="0" smtClean="0"/>
              <a:t>Born out of a decision made at a Satellite Proving Ground Meeting in 2015.</a:t>
            </a:r>
          </a:p>
          <a:p>
            <a:pPr marL="0" lvl="0" indent="0">
              <a:buNone/>
            </a:pPr>
            <a:endParaRPr lang="en-US" sz="2600" dirty="0" smtClean="0"/>
          </a:p>
          <a:p>
            <a:pPr lvl="0"/>
            <a:r>
              <a:rPr lang="en-US" sz="2600" dirty="0" smtClean="0"/>
              <a:t>Initial concept developed at NASA/</a:t>
            </a:r>
            <a:r>
              <a:rPr lang="en-US" sz="2600" dirty="0" err="1" smtClean="0"/>
              <a:t>SPoRT</a:t>
            </a:r>
            <a:r>
              <a:rPr lang="en-US" sz="2600" dirty="0" smtClean="0"/>
              <a:t>.</a:t>
            </a:r>
          </a:p>
          <a:p>
            <a:pPr marL="0" lvl="0" indent="0">
              <a:buNone/>
            </a:pPr>
            <a:endParaRPr lang="en-US" sz="2600" dirty="0" smtClean="0"/>
          </a:p>
          <a:p>
            <a:pPr lvl="0"/>
            <a:r>
              <a:rPr lang="en-US" sz="2400" dirty="0" smtClean="0"/>
              <a:t>AIR now lives with the Meteorological Development Lab. (MDL).</a:t>
            </a:r>
          </a:p>
          <a:p>
            <a:pPr marL="0" lvl="0" indent="0">
              <a:buNone/>
            </a:pPr>
            <a:endParaRPr lang="en-US" sz="2400" dirty="0"/>
          </a:p>
          <a:p>
            <a:pPr lvl="0"/>
            <a:r>
              <a:rPr lang="en-US" sz="2600" dirty="0" smtClean="0"/>
              <a:t>Gives AWIPS users quick access to reference material pertinent to the image on their screen.</a:t>
            </a:r>
            <a:endParaRPr lang="en-US" sz="2600" dirty="0"/>
          </a:p>
          <a:p>
            <a:endParaRPr lang="en-US" dirty="0"/>
          </a:p>
        </p:txBody>
      </p:sp>
      <p:pic>
        <p:nvPicPr>
          <p:cNvPr id="1026" name="Picture 2" descr="Image result for bor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19151"/>
            <a:ext cx="228599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76550"/>
            <a:ext cx="228599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989"/>
            <a:ext cx="9144000" cy="4377083"/>
          </a:xfrm>
          <a:prstGeom prst="rect">
            <a:avLst/>
          </a:prstGeom>
        </p:spPr>
      </p:pic>
      <p:sp>
        <p:nvSpPr>
          <p:cNvPr id="5" name="Title 1"/>
          <p:cNvSpPr>
            <a:spLocks noGrp="1"/>
          </p:cNvSpPr>
          <p:nvPr>
            <p:ph type="title"/>
          </p:nvPr>
        </p:nvSpPr>
        <p:spPr>
          <a:xfrm>
            <a:off x="0" y="0"/>
            <a:ext cx="9144000" cy="857250"/>
          </a:xfrm>
        </p:spPr>
        <p:txBody>
          <a:bodyPr/>
          <a:lstStyle/>
          <a:p>
            <a:r>
              <a:rPr lang="en-US" dirty="0" smtClean="0">
                <a:solidFill>
                  <a:srgbClr val="FFFF00"/>
                </a:solidFill>
              </a:rPr>
              <a:t>How to Access the AIR</a:t>
            </a:r>
            <a:endParaRPr lang="en-US" dirty="0">
              <a:solidFill>
                <a:srgbClr val="FFFF00"/>
              </a:solidFill>
            </a:endParaRPr>
          </a:p>
        </p:txBody>
      </p:sp>
    </p:spTree>
    <p:extLst>
      <p:ext uri="{BB962C8B-B14F-4D97-AF65-F5344CB8AC3E}">
        <p14:creationId xmlns:p14="http://schemas.microsoft.com/office/powerpoint/2010/main" val="2077189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57250"/>
          </a:xfrm>
        </p:spPr>
        <p:txBody>
          <a:bodyPr/>
          <a:lstStyle/>
          <a:p>
            <a:r>
              <a:rPr lang="en-US" dirty="0" smtClean="0">
                <a:solidFill>
                  <a:srgbClr val="FFFF00"/>
                </a:solidFill>
              </a:rPr>
              <a:t>Initial AIR </a:t>
            </a:r>
            <a:r>
              <a:rPr lang="en-US" dirty="0" smtClean="0">
                <a:solidFill>
                  <a:srgbClr val="FFFF00"/>
                </a:solidFill>
              </a:rPr>
              <a:t>Screen in Firefox </a:t>
            </a:r>
            <a:endParaRPr lang="en-US" dirty="0">
              <a:solidFill>
                <a:srgbClr val="FFFF00"/>
              </a:solidFill>
            </a:endParaRPr>
          </a:p>
        </p:txBody>
      </p:sp>
      <p:pic>
        <p:nvPicPr>
          <p:cNvPr id="6" name="Picture 5"/>
          <p:cNvPicPr>
            <a:picLocks noChangeAspect="1"/>
          </p:cNvPicPr>
          <p:nvPr/>
        </p:nvPicPr>
        <p:blipFill>
          <a:blip r:embed="rId2"/>
          <a:stretch>
            <a:fillRect/>
          </a:stretch>
        </p:blipFill>
        <p:spPr>
          <a:xfrm>
            <a:off x="1219200" y="840509"/>
            <a:ext cx="6803836" cy="4262238"/>
          </a:xfrm>
          <a:prstGeom prst="rect">
            <a:avLst/>
          </a:prstGeom>
        </p:spPr>
      </p:pic>
      <p:pic>
        <p:nvPicPr>
          <p:cNvPr id="3" name="Picture 2"/>
          <p:cNvPicPr>
            <a:picLocks noChangeAspect="1"/>
          </p:cNvPicPr>
          <p:nvPr/>
        </p:nvPicPr>
        <p:blipFill>
          <a:blip r:embed="rId3"/>
          <a:stretch>
            <a:fillRect/>
          </a:stretch>
        </p:blipFill>
        <p:spPr>
          <a:xfrm>
            <a:off x="6908750" y="2495550"/>
            <a:ext cx="1114286" cy="209524"/>
          </a:xfrm>
          <a:prstGeom prst="rect">
            <a:avLst/>
          </a:prstGeom>
        </p:spPr>
      </p:pic>
    </p:spTree>
    <p:extLst>
      <p:ext uri="{BB962C8B-B14F-4D97-AF65-F5344CB8AC3E}">
        <p14:creationId xmlns:p14="http://schemas.microsoft.com/office/powerpoint/2010/main" val="1458396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4834</TotalTime>
  <Words>452</Words>
  <Application>Microsoft Office PowerPoint</Application>
  <PresentationFormat>On-screen Show (16:9)</PresentationFormat>
  <Paragraphs>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Satellite Training and Operations Resource (STOR)</vt:lpstr>
      <vt:lpstr>Meet the STOR Team</vt:lpstr>
      <vt:lpstr>The evolution of the STOR</vt:lpstr>
      <vt:lpstr>STOR Team Objectives</vt:lpstr>
      <vt:lpstr>STOR Team Objectives</vt:lpstr>
      <vt:lpstr>STOR Team Objectives</vt:lpstr>
      <vt:lpstr>AWIPS Interactive Reference (AIR) </vt:lpstr>
      <vt:lpstr>How to Access the AIR</vt:lpstr>
      <vt:lpstr>Initial AIR Screen in Firefox </vt:lpstr>
      <vt:lpstr>Advanced AIR Screen </vt:lpstr>
      <vt:lpstr>STOR Vlab Page</vt:lpstr>
      <vt:lpstr>PowerPoint Presentation</vt:lpstr>
      <vt:lpstr>There’s still work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Training and Operations Resource (STOR)</dc:title>
  <dc:creator>Frank Alsheimer</dc:creator>
  <cp:lastModifiedBy>Frank Alsheimer</cp:lastModifiedBy>
  <cp:revision>32</cp:revision>
  <dcterms:created xsi:type="dcterms:W3CDTF">2017-11-03T18:21:49Z</dcterms:created>
  <dcterms:modified xsi:type="dcterms:W3CDTF">2018-06-12T16:14:58Z</dcterms:modified>
</cp:coreProperties>
</file>