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8D959C0-364A-4394-8D54-A608E9441D39}">
  <a:tblStyle styleId="{E8D959C0-364A-4394-8D54-A608E9441D3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528a3975b1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28a3975b1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54ea357f87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54ea357f87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138e699b65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38e699b65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138e699b6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38e699b6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54ea357f87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4ea357f8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138e699b65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38e699b65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54e20550c5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54e20550c5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138e699b65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38e699b65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do you talk about creating monitoring scripts?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138e699b65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38e699b65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138e699b65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38e699b65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138e699b6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38e699b6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528a3975b1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528a3975b1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4d2f6e2f3d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4d2f6e2f3d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Don’t know if you want to mention email as well (EDIS).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54ea357f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54ea357f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Don’t know if you want to mention email as well (EDIS).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54ea357f87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54ea357f8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Don’t know if you want to mention email as well (EDIS).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138e699b65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38e699b65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54ea357f87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54ea357f87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54ea357f87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54ea357f87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528a3975b1_1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28a3975b1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iNWS Alerts are ones seen on mobile phones</a:t>
            </a:r>
            <a:endParaRPr/>
          </a:p>
          <a:p>
            <a:pPr indent="0" lvl="0" marL="0" rtl="0" algn="l">
              <a:spcBef>
                <a:spcPts val="0"/>
              </a:spcBef>
              <a:spcAft>
                <a:spcPts val="0"/>
              </a:spcAft>
              <a:buNone/>
            </a:pPr>
            <a:r>
              <a:rPr lang="en"/>
              <a:t>FEMA IPAWS sends emergencies to FEMA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hyperlink" Target="https://nomads.ncep.noaa.gov/pub/data/nccf/com/nwm/post-processed/" TargetMode="External"/><Relationship Id="rId13" Type="http://schemas.openxmlformats.org/officeDocument/2006/relationships/image" Target="../media/image7.png"/><Relationship Id="rId12"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madis-data.ncep.noaa.gov/MadisSurface/" TargetMode="External"/><Relationship Id="rId4" Type="http://schemas.openxmlformats.org/officeDocument/2006/relationships/hyperlink" Target="https://mrms.ncep.noaa.gov/data" TargetMode="External"/><Relationship Id="rId9" Type="http://schemas.openxmlformats.org/officeDocument/2006/relationships/hyperlink" Target="https://idpgis.ncep.noaa.gov/" TargetMode="External"/><Relationship Id="rId15" Type="http://schemas.openxmlformats.org/officeDocument/2006/relationships/image" Target="../media/image6.png"/><Relationship Id="rId14" Type="http://schemas.openxmlformats.org/officeDocument/2006/relationships/image" Target="../media/image11.png"/><Relationship Id="rId16" Type="http://schemas.openxmlformats.org/officeDocument/2006/relationships/image" Target="../media/image10.png"/><Relationship Id="rId5" Type="http://schemas.openxmlformats.org/officeDocument/2006/relationships/hyperlink" Target="https://api.weather.gov" TargetMode="External"/><Relationship Id="rId6" Type="http://schemas.openxmlformats.org/officeDocument/2006/relationships/hyperlink" Target="https://iris.ncep.noaa.gov/" TargetMode="External"/><Relationship Id="rId7" Type="http://schemas.openxmlformats.org/officeDocument/2006/relationships/hyperlink" Target="https://inws.ncep.noaa.gov" TargetMode="External"/><Relationship Id="rId8" Type="http://schemas.openxmlformats.org/officeDocument/2006/relationships/hyperlink" Target="https://nowcoast.noaa.go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136950"/>
            <a:ext cx="8520600" cy="241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 </a:t>
            </a:r>
            <a:r>
              <a:rPr lang="en" sz="4800"/>
              <a:t>The Integrated Dissemination Program </a:t>
            </a:r>
            <a:endParaRPr sz="4800"/>
          </a:p>
        </p:txBody>
      </p:sp>
      <p:pic>
        <p:nvPicPr>
          <p:cNvPr descr="600px-us-deptofcommerce-seal-svg.png" id="55" name="Google Shape;55;p13"/>
          <p:cNvPicPr preferRelativeResize="0"/>
          <p:nvPr/>
        </p:nvPicPr>
        <p:blipFill>
          <a:blip r:embed="rId3">
            <a:alphaModFix/>
          </a:blip>
          <a:stretch>
            <a:fillRect/>
          </a:stretch>
        </p:blipFill>
        <p:spPr>
          <a:xfrm>
            <a:off x="59950" y="78947"/>
            <a:ext cx="911200" cy="911175"/>
          </a:xfrm>
          <a:prstGeom prst="rect">
            <a:avLst/>
          </a:prstGeom>
          <a:noFill/>
          <a:ln>
            <a:noFill/>
          </a:ln>
        </p:spPr>
      </p:pic>
      <p:pic>
        <p:nvPicPr>
          <p:cNvPr descr="NOAA-logo_1072x1072.png" id="56" name="Google Shape;56;p13"/>
          <p:cNvPicPr preferRelativeResize="0"/>
          <p:nvPr/>
        </p:nvPicPr>
        <p:blipFill>
          <a:blip r:embed="rId4">
            <a:alphaModFix/>
          </a:blip>
          <a:stretch>
            <a:fillRect/>
          </a:stretch>
        </p:blipFill>
        <p:spPr>
          <a:xfrm>
            <a:off x="8054100" y="78950"/>
            <a:ext cx="990126" cy="990126"/>
          </a:xfrm>
          <a:prstGeom prst="rect">
            <a:avLst/>
          </a:prstGeom>
          <a:noFill/>
          <a:ln>
            <a:noFill/>
          </a:ln>
        </p:spPr>
      </p:pic>
      <p:sp>
        <p:nvSpPr>
          <p:cNvPr id="57" name="Google Shape;57;p13"/>
          <p:cNvSpPr txBox="1"/>
          <p:nvPr/>
        </p:nvSpPr>
        <p:spPr>
          <a:xfrm>
            <a:off x="780450" y="3707725"/>
            <a:ext cx="7583100" cy="126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600">
              <a:solidFill>
                <a:srgbClr val="666666"/>
              </a:solidFill>
            </a:endParaRPr>
          </a:p>
          <a:p>
            <a:pPr indent="0" lvl="0" marL="0" rtl="0" algn="ctr">
              <a:spcBef>
                <a:spcPts val="0"/>
              </a:spcBef>
              <a:spcAft>
                <a:spcPts val="0"/>
              </a:spcAft>
              <a:buNone/>
            </a:pPr>
            <a:r>
              <a:t/>
            </a:r>
            <a:endParaRPr sz="1600">
              <a:solidFill>
                <a:srgbClr val="666666"/>
              </a:solidFill>
            </a:endParaRPr>
          </a:p>
          <a:p>
            <a:pPr indent="0" lvl="0" marL="0" rtl="0" algn="ctr">
              <a:spcBef>
                <a:spcPts val="0"/>
              </a:spcBef>
              <a:spcAft>
                <a:spcPts val="0"/>
              </a:spcAft>
              <a:buClr>
                <a:schemeClr val="dk1"/>
              </a:buClr>
              <a:buSzPts val="1100"/>
              <a:buFont typeface="Arial"/>
              <a:buNone/>
            </a:pPr>
            <a:r>
              <a:t/>
            </a:r>
            <a:endParaRPr sz="1000">
              <a:solidFill>
                <a:srgbClr val="666666"/>
              </a:solidFill>
            </a:endParaRPr>
          </a:p>
          <a:p>
            <a:pPr indent="0" lvl="0" marL="0" rtl="0" algn="ctr">
              <a:spcBef>
                <a:spcPts val="0"/>
              </a:spcBef>
              <a:spcAft>
                <a:spcPts val="0"/>
              </a:spcAft>
              <a:buNone/>
            </a:pPr>
            <a:r>
              <a:rPr b="1" lang="en" sz="1200"/>
              <a:t>March 20, 2019</a:t>
            </a:r>
            <a:endParaRPr b="1" sz="1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1137950" y="140225"/>
            <a:ext cx="6827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Frequency of Onboarding Implementations</a:t>
            </a:r>
            <a:endParaRPr/>
          </a:p>
        </p:txBody>
      </p:sp>
      <p:sp>
        <p:nvSpPr>
          <p:cNvPr id="141" name="Google Shape;141;p22"/>
          <p:cNvSpPr txBox="1"/>
          <p:nvPr>
            <p:ph idx="1" type="body"/>
          </p:nvPr>
        </p:nvSpPr>
        <p:spPr>
          <a:xfrm>
            <a:off x="311700" y="1231175"/>
            <a:ext cx="8520600" cy="3337800"/>
          </a:xfrm>
          <a:prstGeom prst="rect">
            <a:avLst/>
          </a:prstGeom>
        </p:spPr>
        <p:txBody>
          <a:bodyPr anchorCtr="0" anchor="t" bIns="91425" lIns="91425" spcFirstLastPara="1" rIns="91425" wrap="square" tIns="91425">
            <a:noAutofit/>
          </a:bodyPr>
          <a:lstStyle/>
          <a:p>
            <a:pPr indent="-342900" lvl="0" marL="914400" rtl="0" algn="l">
              <a:spcBef>
                <a:spcPts val="0"/>
              </a:spcBef>
              <a:spcAft>
                <a:spcPts val="0"/>
              </a:spcAft>
              <a:buClr>
                <a:srgbClr val="000000"/>
              </a:buClr>
              <a:buSzPts val="1800"/>
              <a:buChar char="❖"/>
            </a:pPr>
            <a:r>
              <a:rPr lang="en">
                <a:solidFill>
                  <a:schemeClr val="dk1"/>
                </a:solidFill>
              </a:rPr>
              <a:t>The upgrade frequency of existing applications is about twice a year</a:t>
            </a:r>
            <a:endParaRPr sz="1400">
              <a:solidFill>
                <a:srgbClr val="000000"/>
              </a:solidFill>
            </a:endParaRPr>
          </a:p>
          <a:p>
            <a:pPr indent="-342900" lvl="0" marL="914400" marR="0" rtl="0" algn="l">
              <a:lnSpc>
                <a:spcPct val="115000"/>
              </a:lnSpc>
              <a:spcBef>
                <a:spcPts val="0"/>
              </a:spcBef>
              <a:spcAft>
                <a:spcPts val="0"/>
              </a:spcAft>
              <a:buClr>
                <a:srgbClr val="000000"/>
              </a:buClr>
              <a:buSzPts val="1800"/>
              <a:buFont typeface="Arial"/>
              <a:buChar char="❖"/>
            </a:pPr>
            <a:r>
              <a:rPr lang="en">
                <a:solidFill>
                  <a:srgbClr val="000000"/>
                </a:solidFill>
              </a:rPr>
              <a:t>The OBT is typically working 4 upgrades to existing applications at a given time</a:t>
            </a:r>
            <a:endParaRPr>
              <a:solidFill>
                <a:srgbClr val="000000"/>
              </a:solidFill>
            </a:endParaRPr>
          </a:p>
          <a:p>
            <a:pPr indent="-317500" lvl="1" marL="1371600" marR="0" rtl="0" algn="l">
              <a:lnSpc>
                <a:spcPct val="115000"/>
              </a:lnSpc>
              <a:spcBef>
                <a:spcPts val="0"/>
              </a:spcBef>
              <a:spcAft>
                <a:spcPts val="0"/>
              </a:spcAft>
              <a:buClr>
                <a:srgbClr val="000000"/>
              </a:buClr>
              <a:buSzPts val="1400"/>
              <a:buChar char="➢"/>
            </a:pPr>
            <a:r>
              <a:rPr lang="en">
                <a:solidFill>
                  <a:srgbClr val="000000"/>
                </a:solidFill>
              </a:rPr>
              <a:t>Work closely with the development organization</a:t>
            </a:r>
            <a:endParaRPr>
              <a:solidFill>
                <a:srgbClr val="000000"/>
              </a:solidFill>
            </a:endParaRPr>
          </a:p>
          <a:p>
            <a:pPr indent="-317500" lvl="1" marL="1371600" marR="0" rtl="0" algn="l">
              <a:lnSpc>
                <a:spcPct val="115000"/>
              </a:lnSpc>
              <a:spcBef>
                <a:spcPts val="0"/>
              </a:spcBef>
              <a:spcAft>
                <a:spcPts val="0"/>
              </a:spcAft>
              <a:buClr>
                <a:srgbClr val="000000"/>
              </a:buClr>
              <a:buSzPts val="1400"/>
              <a:buChar char="➢"/>
            </a:pPr>
            <a:r>
              <a:rPr lang="en">
                <a:solidFill>
                  <a:srgbClr val="000000"/>
                </a:solidFill>
              </a:rPr>
              <a:t>Regression testing</a:t>
            </a:r>
            <a:endParaRPr>
              <a:solidFill>
                <a:srgbClr val="000000"/>
              </a:solidFill>
            </a:endParaRPr>
          </a:p>
          <a:p>
            <a:pPr indent="-317500" lvl="1" marL="1371600" marR="0" rtl="0" algn="l">
              <a:lnSpc>
                <a:spcPct val="115000"/>
              </a:lnSpc>
              <a:spcBef>
                <a:spcPts val="0"/>
              </a:spcBef>
              <a:spcAft>
                <a:spcPts val="0"/>
              </a:spcAft>
              <a:buClr>
                <a:srgbClr val="000000"/>
              </a:buClr>
              <a:buSzPts val="1400"/>
              <a:buChar char="➢"/>
            </a:pPr>
            <a:r>
              <a:rPr lang="en">
                <a:solidFill>
                  <a:srgbClr val="000000"/>
                </a:solidFill>
              </a:rPr>
              <a:t>Functional testing</a:t>
            </a:r>
            <a:endParaRPr>
              <a:solidFill>
                <a:srgbClr val="000000"/>
              </a:solidFill>
            </a:endParaRPr>
          </a:p>
          <a:p>
            <a:pPr indent="-317500" lvl="1" marL="1371600" marR="0" rtl="0" algn="l">
              <a:lnSpc>
                <a:spcPct val="115000"/>
              </a:lnSpc>
              <a:spcBef>
                <a:spcPts val="0"/>
              </a:spcBef>
              <a:spcAft>
                <a:spcPts val="0"/>
              </a:spcAft>
              <a:buClr>
                <a:srgbClr val="000000"/>
              </a:buClr>
              <a:buSzPts val="1400"/>
              <a:buChar char="➢"/>
            </a:pPr>
            <a:r>
              <a:rPr lang="en">
                <a:solidFill>
                  <a:srgbClr val="000000"/>
                </a:solidFill>
              </a:rPr>
              <a:t>Performance testing</a:t>
            </a:r>
            <a:endParaRPr>
              <a:solidFill>
                <a:srgbClr val="000000"/>
              </a:solidFill>
            </a:endParaRPr>
          </a:p>
          <a:p>
            <a:pPr indent="-317500" lvl="1" marL="1371600" marR="0" rtl="0" algn="l">
              <a:lnSpc>
                <a:spcPct val="115000"/>
              </a:lnSpc>
              <a:spcBef>
                <a:spcPts val="0"/>
              </a:spcBef>
              <a:spcAft>
                <a:spcPts val="0"/>
              </a:spcAft>
              <a:buClr>
                <a:srgbClr val="000000"/>
              </a:buClr>
              <a:buSzPts val="1400"/>
              <a:buChar char="➢"/>
            </a:pPr>
            <a:r>
              <a:rPr lang="en">
                <a:solidFill>
                  <a:srgbClr val="000000"/>
                </a:solidFill>
              </a:rPr>
              <a:t>Validation testing</a:t>
            </a:r>
            <a:endParaRPr>
              <a:solidFill>
                <a:srgbClr val="000000"/>
              </a:solidFill>
            </a:endParaRPr>
          </a:p>
          <a:p>
            <a:pPr indent="-342900" lvl="0" marL="914400" marR="0" rtl="0" algn="l">
              <a:lnSpc>
                <a:spcPct val="115000"/>
              </a:lnSpc>
              <a:spcBef>
                <a:spcPts val="0"/>
              </a:spcBef>
              <a:spcAft>
                <a:spcPts val="0"/>
              </a:spcAft>
              <a:buClr>
                <a:srgbClr val="000000"/>
              </a:buClr>
              <a:buSzPts val="1800"/>
              <a:buChar char="❖"/>
            </a:pPr>
            <a:r>
              <a:rPr lang="en">
                <a:solidFill>
                  <a:srgbClr val="000000"/>
                </a:solidFill>
              </a:rPr>
              <a:t>Only 1 new application at a time is activated on a path to operations</a:t>
            </a:r>
            <a:endParaRPr>
              <a:solidFill>
                <a:srgbClr val="000000"/>
              </a:solidFill>
            </a:endParaRPr>
          </a:p>
          <a:p>
            <a:pPr indent="-317500" lvl="1" marL="1371600" marR="0" rtl="0" algn="l">
              <a:lnSpc>
                <a:spcPct val="115000"/>
              </a:lnSpc>
              <a:spcBef>
                <a:spcPts val="0"/>
              </a:spcBef>
              <a:spcAft>
                <a:spcPts val="0"/>
              </a:spcAft>
              <a:buClr>
                <a:srgbClr val="000000"/>
              </a:buClr>
              <a:buSzPts val="1400"/>
              <a:buChar char="➢"/>
            </a:pPr>
            <a:r>
              <a:rPr lang="en">
                <a:solidFill>
                  <a:srgbClr val="000000"/>
                </a:solidFill>
              </a:rPr>
              <a:t>This effort consists of multiple teams across NCO to include, OBT, Dataflow, Network, and Infrastructure</a:t>
            </a:r>
            <a:endParaRPr>
              <a:solidFill>
                <a:srgbClr val="000000"/>
              </a:solidFill>
            </a:endParaRPr>
          </a:p>
          <a:p>
            <a:pPr indent="-317500" lvl="1" marL="1371600" marR="0" rtl="0" algn="l">
              <a:lnSpc>
                <a:spcPct val="115000"/>
              </a:lnSpc>
              <a:spcBef>
                <a:spcPts val="0"/>
              </a:spcBef>
              <a:spcAft>
                <a:spcPts val="0"/>
              </a:spcAft>
              <a:buClr>
                <a:srgbClr val="000000"/>
              </a:buClr>
              <a:buSzPts val="1400"/>
              <a:buChar char="➢"/>
            </a:pPr>
            <a:r>
              <a:rPr lang="en">
                <a:solidFill>
                  <a:srgbClr val="000000"/>
                </a:solidFill>
              </a:rPr>
              <a:t>This typically takes between 7-11 months from kickoff to implementation </a:t>
            </a:r>
            <a:endParaRPr>
              <a:solidFill>
                <a:srgbClr val="000000"/>
              </a:solidFill>
            </a:endParaRPr>
          </a:p>
          <a:p>
            <a:pPr indent="0" lvl="0" marL="457200" rtl="0" algn="l">
              <a:spcBef>
                <a:spcPts val="1600"/>
              </a:spcBef>
              <a:spcAft>
                <a:spcPts val="1600"/>
              </a:spcAft>
              <a:buNone/>
            </a:pPr>
            <a:r>
              <a:t/>
            </a:r>
            <a:endParaRPr sz="1400">
              <a:solidFill>
                <a:srgbClr val="000000"/>
              </a:solidFill>
            </a:endParaRPr>
          </a:p>
        </p:txBody>
      </p:sp>
      <p:pic>
        <p:nvPicPr>
          <p:cNvPr descr="600px-us-deptofcommerce-seal-svg.png" id="142" name="Google Shape;142;p22"/>
          <p:cNvPicPr preferRelativeResize="0"/>
          <p:nvPr/>
        </p:nvPicPr>
        <p:blipFill>
          <a:blip r:embed="rId3">
            <a:alphaModFix/>
          </a:blip>
          <a:stretch>
            <a:fillRect/>
          </a:stretch>
        </p:blipFill>
        <p:spPr>
          <a:xfrm>
            <a:off x="59950" y="78947"/>
            <a:ext cx="911200" cy="911175"/>
          </a:xfrm>
          <a:prstGeom prst="rect">
            <a:avLst/>
          </a:prstGeom>
          <a:noFill/>
          <a:ln>
            <a:noFill/>
          </a:ln>
        </p:spPr>
      </p:pic>
      <p:pic>
        <p:nvPicPr>
          <p:cNvPr descr="NOAA-logo_1072x1072.png" id="143" name="Google Shape;143;p22"/>
          <p:cNvPicPr preferRelativeResize="0"/>
          <p:nvPr/>
        </p:nvPicPr>
        <p:blipFill>
          <a:blip r:embed="rId4">
            <a:alphaModFix/>
          </a:blip>
          <a:stretch>
            <a:fillRect/>
          </a:stretch>
        </p:blipFill>
        <p:spPr>
          <a:xfrm>
            <a:off x="8054100" y="78950"/>
            <a:ext cx="990126" cy="990126"/>
          </a:xfrm>
          <a:prstGeom prst="rect">
            <a:avLst/>
          </a:prstGeom>
          <a:noFill/>
          <a:ln>
            <a:noFill/>
          </a:ln>
        </p:spPr>
      </p:pic>
      <p:cxnSp>
        <p:nvCxnSpPr>
          <p:cNvPr id="144" name="Google Shape;144;p22"/>
          <p:cNvCxnSpPr/>
          <p:nvPr/>
        </p:nvCxnSpPr>
        <p:spPr>
          <a:xfrm>
            <a:off x="172975" y="1140975"/>
            <a:ext cx="8652300" cy="3600"/>
          </a:xfrm>
          <a:prstGeom prst="straightConnector1">
            <a:avLst/>
          </a:prstGeom>
          <a:noFill/>
          <a:ln cap="flat" cmpd="sng" w="19050">
            <a:solidFill>
              <a:srgbClr val="000000"/>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3"/>
          <p:cNvSpPr txBox="1"/>
          <p:nvPr>
            <p:ph type="title"/>
          </p:nvPr>
        </p:nvSpPr>
        <p:spPr>
          <a:xfrm>
            <a:off x="1137950" y="140225"/>
            <a:ext cx="6827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Normal Day</a:t>
            </a:r>
            <a:endParaRPr/>
          </a:p>
        </p:txBody>
      </p:sp>
      <p:sp>
        <p:nvSpPr>
          <p:cNvPr id="150" name="Google Shape;150;p23"/>
          <p:cNvSpPr txBox="1"/>
          <p:nvPr>
            <p:ph idx="1" type="body"/>
          </p:nvPr>
        </p:nvSpPr>
        <p:spPr>
          <a:xfrm>
            <a:off x="311700" y="1231175"/>
            <a:ext cx="8520600" cy="3337800"/>
          </a:xfrm>
          <a:prstGeom prst="rect">
            <a:avLst/>
          </a:prstGeom>
        </p:spPr>
        <p:txBody>
          <a:bodyPr anchorCtr="0" anchor="t" bIns="91425" lIns="91425" spcFirstLastPara="1" rIns="91425" wrap="square" tIns="91425">
            <a:noAutofit/>
          </a:bodyPr>
          <a:lstStyle/>
          <a:p>
            <a:pPr indent="-342900" lvl="0" marL="914400" marR="0" rtl="0" algn="l">
              <a:lnSpc>
                <a:spcPct val="115000"/>
              </a:lnSpc>
              <a:spcBef>
                <a:spcPts val="0"/>
              </a:spcBef>
              <a:spcAft>
                <a:spcPts val="0"/>
              </a:spcAft>
              <a:buClr>
                <a:schemeClr val="dk1"/>
              </a:buClr>
              <a:buSzPts val="1800"/>
              <a:buChar char="❖"/>
            </a:pPr>
            <a:r>
              <a:rPr lang="en">
                <a:solidFill>
                  <a:schemeClr val="dk1"/>
                </a:solidFill>
              </a:rPr>
              <a:t>NCO is a complex, fast-paced work </a:t>
            </a:r>
            <a:r>
              <a:rPr lang="en">
                <a:solidFill>
                  <a:schemeClr val="dk1"/>
                </a:solidFill>
              </a:rPr>
              <a:t>environment</a:t>
            </a:r>
            <a:r>
              <a:rPr lang="en">
                <a:solidFill>
                  <a:schemeClr val="dk1"/>
                </a:solidFill>
              </a:rPr>
              <a:t> </a:t>
            </a:r>
            <a:endParaRPr>
              <a:solidFill>
                <a:schemeClr val="dk1"/>
              </a:solidFill>
            </a:endParaRPr>
          </a:p>
          <a:p>
            <a:pPr indent="-342900" lvl="0" marL="914400" marR="0" rtl="0" algn="l">
              <a:lnSpc>
                <a:spcPct val="115000"/>
              </a:lnSpc>
              <a:spcBef>
                <a:spcPts val="0"/>
              </a:spcBef>
              <a:spcAft>
                <a:spcPts val="0"/>
              </a:spcAft>
              <a:buClr>
                <a:schemeClr val="dk1"/>
              </a:buClr>
              <a:buSzPts val="1800"/>
              <a:buChar char="❖"/>
            </a:pPr>
            <a:r>
              <a:rPr lang="en">
                <a:solidFill>
                  <a:schemeClr val="dk1"/>
                </a:solidFill>
              </a:rPr>
              <a:t>Strive to meet deadlines for project plans and balance supporting operational issues that arise </a:t>
            </a:r>
            <a:r>
              <a:rPr lang="en">
                <a:solidFill>
                  <a:schemeClr val="dk1"/>
                </a:solidFill>
              </a:rPr>
              <a:t>unexpectedly</a:t>
            </a:r>
            <a:r>
              <a:rPr lang="en">
                <a:solidFill>
                  <a:schemeClr val="dk1"/>
                </a:solidFill>
              </a:rPr>
              <a:t>. </a:t>
            </a:r>
            <a:endParaRPr>
              <a:solidFill>
                <a:schemeClr val="dk1"/>
              </a:solidFill>
            </a:endParaRPr>
          </a:p>
          <a:p>
            <a:pPr indent="-317500" lvl="1" marL="1371600" rtl="0" algn="l">
              <a:spcBef>
                <a:spcPts val="0"/>
              </a:spcBef>
              <a:spcAft>
                <a:spcPts val="0"/>
              </a:spcAft>
              <a:buClr>
                <a:schemeClr val="dk1"/>
              </a:buClr>
              <a:buSzPts val="1400"/>
              <a:buChar char="➢"/>
            </a:pPr>
            <a:r>
              <a:rPr lang="en" sz="1400">
                <a:solidFill>
                  <a:schemeClr val="dk1"/>
                </a:solidFill>
              </a:rPr>
              <a:t>NCO plans on average that 2 people stay dedicated to just supporting operations and maintenance </a:t>
            </a:r>
            <a:endParaRPr>
              <a:solidFill>
                <a:schemeClr val="dk1"/>
              </a:solidFill>
            </a:endParaRPr>
          </a:p>
          <a:p>
            <a:pPr indent="-342900" lvl="0" marL="914400" marR="0" rtl="0" algn="l">
              <a:lnSpc>
                <a:spcPct val="115000"/>
              </a:lnSpc>
              <a:spcBef>
                <a:spcPts val="0"/>
              </a:spcBef>
              <a:spcAft>
                <a:spcPts val="0"/>
              </a:spcAft>
              <a:buClr>
                <a:schemeClr val="dk1"/>
              </a:buClr>
              <a:buSzPts val="1800"/>
              <a:buChar char="❖"/>
            </a:pPr>
            <a:r>
              <a:rPr lang="en">
                <a:solidFill>
                  <a:schemeClr val="dk1"/>
                </a:solidFill>
              </a:rPr>
              <a:t>To complete our mission we have between 6-8 staff, mixed between contractors and feds</a:t>
            </a:r>
            <a:endParaRPr>
              <a:solidFill>
                <a:schemeClr val="dk1"/>
              </a:solidFill>
            </a:endParaRPr>
          </a:p>
          <a:p>
            <a:pPr indent="-342900" lvl="0" marL="914400" marR="0" rtl="0" algn="l">
              <a:lnSpc>
                <a:spcPct val="115000"/>
              </a:lnSpc>
              <a:spcBef>
                <a:spcPts val="0"/>
              </a:spcBef>
              <a:spcAft>
                <a:spcPts val="0"/>
              </a:spcAft>
              <a:buClr>
                <a:schemeClr val="dk1"/>
              </a:buClr>
              <a:buSzPts val="1800"/>
              <a:buChar char="❖"/>
            </a:pPr>
            <a:r>
              <a:rPr lang="en">
                <a:solidFill>
                  <a:schemeClr val="dk1"/>
                </a:solidFill>
              </a:rPr>
              <a:t>The OBT is a rotating 24/7 on-call team that is dedicated to ensuring all IDP applications are running </a:t>
            </a:r>
            <a:r>
              <a:rPr lang="en">
                <a:solidFill>
                  <a:schemeClr val="dk1"/>
                </a:solidFill>
              </a:rPr>
              <a:t>optimally for our NWS and external partners</a:t>
            </a:r>
            <a:r>
              <a:rPr lang="en">
                <a:solidFill>
                  <a:schemeClr val="dk1"/>
                </a:solidFill>
              </a:rPr>
              <a:t> </a:t>
            </a:r>
            <a:endParaRPr>
              <a:solidFill>
                <a:schemeClr val="dk1"/>
              </a:solidFill>
            </a:endParaRPr>
          </a:p>
          <a:p>
            <a:pPr indent="0" lvl="0" marL="457200" rtl="0" algn="l">
              <a:spcBef>
                <a:spcPts val="1600"/>
              </a:spcBef>
              <a:spcAft>
                <a:spcPts val="1600"/>
              </a:spcAft>
              <a:buNone/>
            </a:pPr>
            <a:r>
              <a:t/>
            </a:r>
            <a:endParaRPr sz="1400">
              <a:solidFill>
                <a:srgbClr val="000000"/>
              </a:solidFill>
            </a:endParaRPr>
          </a:p>
        </p:txBody>
      </p:sp>
      <p:pic>
        <p:nvPicPr>
          <p:cNvPr descr="600px-us-deptofcommerce-seal-svg.png" id="151" name="Google Shape;151;p23"/>
          <p:cNvPicPr preferRelativeResize="0"/>
          <p:nvPr/>
        </p:nvPicPr>
        <p:blipFill>
          <a:blip r:embed="rId3">
            <a:alphaModFix/>
          </a:blip>
          <a:stretch>
            <a:fillRect/>
          </a:stretch>
        </p:blipFill>
        <p:spPr>
          <a:xfrm>
            <a:off x="59950" y="78947"/>
            <a:ext cx="911200" cy="911175"/>
          </a:xfrm>
          <a:prstGeom prst="rect">
            <a:avLst/>
          </a:prstGeom>
          <a:noFill/>
          <a:ln>
            <a:noFill/>
          </a:ln>
        </p:spPr>
      </p:pic>
      <p:pic>
        <p:nvPicPr>
          <p:cNvPr descr="NOAA-logo_1072x1072.png" id="152" name="Google Shape;152;p23"/>
          <p:cNvPicPr preferRelativeResize="0"/>
          <p:nvPr/>
        </p:nvPicPr>
        <p:blipFill>
          <a:blip r:embed="rId4">
            <a:alphaModFix/>
          </a:blip>
          <a:stretch>
            <a:fillRect/>
          </a:stretch>
        </p:blipFill>
        <p:spPr>
          <a:xfrm>
            <a:off x="8054100" y="78950"/>
            <a:ext cx="990126" cy="990126"/>
          </a:xfrm>
          <a:prstGeom prst="rect">
            <a:avLst/>
          </a:prstGeom>
          <a:noFill/>
          <a:ln>
            <a:noFill/>
          </a:ln>
        </p:spPr>
      </p:pic>
      <p:cxnSp>
        <p:nvCxnSpPr>
          <p:cNvPr id="153" name="Google Shape;153;p23"/>
          <p:cNvCxnSpPr/>
          <p:nvPr/>
        </p:nvCxnSpPr>
        <p:spPr>
          <a:xfrm>
            <a:off x="172975" y="1140975"/>
            <a:ext cx="8652300" cy="3600"/>
          </a:xfrm>
          <a:prstGeom prst="straightConnector1">
            <a:avLst/>
          </a:prstGeom>
          <a:noFill/>
          <a:ln cap="flat" cmpd="sng" w="19050">
            <a:solidFill>
              <a:srgbClr val="000000"/>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4"/>
          <p:cNvSpPr txBox="1"/>
          <p:nvPr>
            <p:ph type="title"/>
          </p:nvPr>
        </p:nvSpPr>
        <p:spPr>
          <a:xfrm>
            <a:off x="1137950" y="216425"/>
            <a:ext cx="682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pic>
        <p:nvPicPr>
          <p:cNvPr descr="600px-us-deptofcommerce-seal-svg.png" id="159" name="Google Shape;159;p24"/>
          <p:cNvPicPr preferRelativeResize="0"/>
          <p:nvPr/>
        </p:nvPicPr>
        <p:blipFill>
          <a:blip r:embed="rId3">
            <a:alphaModFix/>
          </a:blip>
          <a:stretch>
            <a:fillRect/>
          </a:stretch>
        </p:blipFill>
        <p:spPr>
          <a:xfrm>
            <a:off x="59950" y="78947"/>
            <a:ext cx="911200" cy="911175"/>
          </a:xfrm>
          <a:prstGeom prst="rect">
            <a:avLst/>
          </a:prstGeom>
          <a:noFill/>
          <a:ln>
            <a:noFill/>
          </a:ln>
        </p:spPr>
      </p:pic>
      <p:pic>
        <p:nvPicPr>
          <p:cNvPr descr="NOAA-logo_1072x1072.png" id="160" name="Google Shape;160;p24"/>
          <p:cNvPicPr preferRelativeResize="0"/>
          <p:nvPr/>
        </p:nvPicPr>
        <p:blipFill>
          <a:blip r:embed="rId4">
            <a:alphaModFix/>
          </a:blip>
          <a:stretch>
            <a:fillRect/>
          </a:stretch>
        </p:blipFill>
        <p:spPr>
          <a:xfrm>
            <a:off x="8054100" y="78950"/>
            <a:ext cx="990126" cy="990126"/>
          </a:xfrm>
          <a:prstGeom prst="rect">
            <a:avLst/>
          </a:prstGeom>
          <a:noFill/>
          <a:ln>
            <a:noFill/>
          </a:ln>
        </p:spPr>
      </p:pic>
      <p:cxnSp>
        <p:nvCxnSpPr>
          <p:cNvPr id="161" name="Google Shape;161;p24"/>
          <p:cNvCxnSpPr/>
          <p:nvPr/>
        </p:nvCxnSpPr>
        <p:spPr>
          <a:xfrm>
            <a:off x="172975" y="1140975"/>
            <a:ext cx="8666700" cy="18300"/>
          </a:xfrm>
          <a:prstGeom prst="straightConnector1">
            <a:avLst/>
          </a:prstGeom>
          <a:noFill/>
          <a:ln cap="flat" cmpd="sng" w="19050">
            <a:solidFill>
              <a:srgbClr val="000000"/>
            </a:solidFill>
            <a:prstDash val="solid"/>
            <a:round/>
            <a:headEnd len="med" w="med" type="none"/>
            <a:tailEnd len="med" w="med" type="none"/>
          </a:ln>
        </p:spPr>
      </p:cxnSp>
      <p:pic>
        <p:nvPicPr>
          <p:cNvPr id="162" name="Google Shape;162;p24"/>
          <p:cNvPicPr preferRelativeResize="0"/>
          <p:nvPr/>
        </p:nvPicPr>
        <p:blipFill>
          <a:blip r:embed="rId5">
            <a:alphaModFix/>
          </a:blip>
          <a:stretch>
            <a:fillRect/>
          </a:stretch>
        </p:blipFill>
        <p:spPr>
          <a:xfrm>
            <a:off x="1704550" y="1269725"/>
            <a:ext cx="5582076" cy="37213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5"/>
          <p:cNvSpPr txBox="1"/>
          <p:nvPr>
            <p:ph type="title"/>
          </p:nvPr>
        </p:nvSpPr>
        <p:spPr>
          <a:xfrm>
            <a:off x="1158150" y="1465875"/>
            <a:ext cx="6827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Backup Slides</a:t>
            </a:r>
            <a:endParaRPr sz="3600"/>
          </a:p>
        </p:txBody>
      </p:sp>
      <p:pic>
        <p:nvPicPr>
          <p:cNvPr descr="600px-us-deptofcommerce-seal-svg.png" id="168" name="Google Shape;168;p25"/>
          <p:cNvPicPr preferRelativeResize="0"/>
          <p:nvPr/>
        </p:nvPicPr>
        <p:blipFill>
          <a:blip r:embed="rId3">
            <a:alphaModFix/>
          </a:blip>
          <a:stretch>
            <a:fillRect/>
          </a:stretch>
        </p:blipFill>
        <p:spPr>
          <a:xfrm>
            <a:off x="59950" y="78947"/>
            <a:ext cx="911200" cy="911175"/>
          </a:xfrm>
          <a:prstGeom prst="rect">
            <a:avLst/>
          </a:prstGeom>
          <a:noFill/>
          <a:ln>
            <a:noFill/>
          </a:ln>
        </p:spPr>
      </p:pic>
      <p:pic>
        <p:nvPicPr>
          <p:cNvPr descr="NOAA-logo_1072x1072.png" id="169" name="Google Shape;169;p25"/>
          <p:cNvPicPr preferRelativeResize="0"/>
          <p:nvPr/>
        </p:nvPicPr>
        <p:blipFill>
          <a:blip r:embed="rId4">
            <a:alphaModFix/>
          </a:blip>
          <a:stretch>
            <a:fillRect/>
          </a:stretch>
        </p:blipFill>
        <p:spPr>
          <a:xfrm>
            <a:off x="8054100" y="78950"/>
            <a:ext cx="990126" cy="9901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6"/>
          <p:cNvSpPr txBox="1"/>
          <p:nvPr>
            <p:ph type="title"/>
          </p:nvPr>
        </p:nvSpPr>
        <p:spPr>
          <a:xfrm>
            <a:off x="1137950" y="216425"/>
            <a:ext cx="682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Onboarding Process</a:t>
            </a:r>
            <a:endParaRPr/>
          </a:p>
        </p:txBody>
      </p:sp>
      <p:pic>
        <p:nvPicPr>
          <p:cNvPr descr="600px-us-deptofcommerce-seal-svg.png" id="175" name="Google Shape;175;p26"/>
          <p:cNvPicPr preferRelativeResize="0"/>
          <p:nvPr/>
        </p:nvPicPr>
        <p:blipFill>
          <a:blip r:embed="rId3">
            <a:alphaModFix/>
          </a:blip>
          <a:stretch>
            <a:fillRect/>
          </a:stretch>
        </p:blipFill>
        <p:spPr>
          <a:xfrm>
            <a:off x="59950" y="78947"/>
            <a:ext cx="911200" cy="911175"/>
          </a:xfrm>
          <a:prstGeom prst="rect">
            <a:avLst/>
          </a:prstGeom>
          <a:noFill/>
          <a:ln>
            <a:noFill/>
          </a:ln>
        </p:spPr>
      </p:pic>
      <p:pic>
        <p:nvPicPr>
          <p:cNvPr descr="NOAA-logo_1072x1072.png" id="176" name="Google Shape;176;p26"/>
          <p:cNvPicPr preferRelativeResize="0"/>
          <p:nvPr/>
        </p:nvPicPr>
        <p:blipFill>
          <a:blip r:embed="rId4">
            <a:alphaModFix/>
          </a:blip>
          <a:stretch>
            <a:fillRect/>
          </a:stretch>
        </p:blipFill>
        <p:spPr>
          <a:xfrm>
            <a:off x="8054100" y="78950"/>
            <a:ext cx="990126" cy="990126"/>
          </a:xfrm>
          <a:prstGeom prst="rect">
            <a:avLst/>
          </a:prstGeom>
          <a:noFill/>
          <a:ln>
            <a:noFill/>
          </a:ln>
        </p:spPr>
      </p:pic>
      <p:cxnSp>
        <p:nvCxnSpPr>
          <p:cNvPr id="177" name="Google Shape;177;p26"/>
          <p:cNvCxnSpPr/>
          <p:nvPr/>
        </p:nvCxnSpPr>
        <p:spPr>
          <a:xfrm>
            <a:off x="172975" y="1140975"/>
            <a:ext cx="8666700" cy="18300"/>
          </a:xfrm>
          <a:prstGeom prst="straightConnector1">
            <a:avLst/>
          </a:prstGeom>
          <a:noFill/>
          <a:ln cap="flat" cmpd="sng" w="19050">
            <a:solidFill>
              <a:srgbClr val="000000"/>
            </a:solidFill>
            <a:prstDash val="solid"/>
            <a:round/>
            <a:headEnd len="med" w="med" type="none"/>
            <a:tailEnd len="med" w="med" type="none"/>
          </a:ln>
        </p:spPr>
      </p:cxnSp>
      <p:sp>
        <p:nvSpPr>
          <p:cNvPr id="178" name="Google Shape;178;p26"/>
          <p:cNvSpPr/>
          <p:nvPr/>
        </p:nvSpPr>
        <p:spPr>
          <a:xfrm>
            <a:off x="2155125" y="1275925"/>
            <a:ext cx="1134300" cy="1028700"/>
          </a:xfrm>
          <a:prstGeom prst="pentagon">
            <a:avLst>
              <a:gd fmla="val 105146" name="hf"/>
              <a:gd fmla="val 110557"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Project Kickoff</a:t>
            </a:r>
            <a:endParaRPr sz="1000"/>
          </a:p>
        </p:txBody>
      </p:sp>
      <p:sp>
        <p:nvSpPr>
          <p:cNvPr id="179" name="Google Shape;179;p26"/>
          <p:cNvSpPr/>
          <p:nvPr/>
        </p:nvSpPr>
        <p:spPr>
          <a:xfrm>
            <a:off x="5569075" y="2542613"/>
            <a:ext cx="1134300" cy="1028700"/>
          </a:xfrm>
          <a:prstGeom prst="pentagon">
            <a:avLst>
              <a:gd fmla="val 105146" name="hf"/>
              <a:gd fmla="val 110557"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Code</a:t>
            </a:r>
            <a:endParaRPr sz="1000"/>
          </a:p>
          <a:p>
            <a:pPr indent="0" lvl="0" marL="0" rtl="0" algn="ctr">
              <a:spcBef>
                <a:spcPts val="0"/>
              </a:spcBef>
              <a:spcAft>
                <a:spcPts val="0"/>
              </a:spcAft>
              <a:buNone/>
            </a:pPr>
            <a:r>
              <a:rPr lang="en" sz="1000"/>
              <a:t>Handoff</a:t>
            </a:r>
            <a:endParaRPr sz="1000"/>
          </a:p>
        </p:txBody>
      </p:sp>
      <p:sp>
        <p:nvSpPr>
          <p:cNvPr id="180" name="Google Shape;180;p26"/>
          <p:cNvSpPr/>
          <p:nvPr/>
        </p:nvSpPr>
        <p:spPr>
          <a:xfrm>
            <a:off x="3862100" y="1456150"/>
            <a:ext cx="1134300" cy="789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Requirements</a:t>
            </a:r>
            <a:endParaRPr sz="1000"/>
          </a:p>
          <a:p>
            <a:pPr indent="0" lvl="0" marL="0" rtl="0" algn="ctr">
              <a:spcBef>
                <a:spcPts val="0"/>
              </a:spcBef>
              <a:spcAft>
                <a:spcPts val="0"/>
              </a:spcAft>
              <a:buNone/>
            </a:pPr>
            <a:r>
              <a:rPr lang="en" sz="1000"/>
              <a:t>Gathering</a:t>
            </a:r>
            <a:endParaRPr sz="1000"/>
          </a:p>
        </p:txBody>
      </p:sp>
      <p:sp>
        <p:nvSpPr>
          <p:cNvPr id="181" name="Google Shape;181;p26"/>
          <p:cNvSpPr/>
          <p:nvPr/>
        </p:nvSpPr>
        <p:spPr>
          <a:xfrm>
            <a:off x="5569075" y="1456150"/>
            <a:ext cx="1134300" cy="789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Development</a:t>
            </a:r>
            <a:endParaRPr sz="1000"/>
          </a:p>
          <a:p>
            <a:pPr indent="0" lvl="0" marL="0" rtl="0" algn="ctr">
              <a:spcBef>
                <a:spcPts val="0"/>
              </a:spcBef>
              <a:spcAft>
                <a:spcPts val="0"/>
              </a:spcAft>
              <a:buNone/>
            </a:pPr>
            <a:r>
              <a:rPr lang="en" sz="1000"/>
              <a:t>Tier Setup</a:t>
            </a:r>
            <a:endParaRPr sz="1000"/>
          </a:p>
        </p:txBody>
      </p:sp>
      <p:sp>
        <p:nvSpPr>
          <p:cNvPr id="182" name="Google Shape;182;p26"/>
          <p:cNvSpPr/>
          <p:nvPr/>
        </p:nvSpPr>
        <p:spPr>
          <a:xfrm>
            <a:off x="3862100" y="2749575"/>
            <a:ext cx="1134300" cy="789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QA Tier Setup</a:t>
            </a:r>
            <a:endParaRPr sz="1000"/>
          </a:p>
        </p:txBody>
      </p:sp>
      <p:sp>
        <p:nvSpPr>
          <p:cNvPr id="183" name="Google Shape;183;p26"/>
          <p:cNvSpPr/>
          <p:nvPr/>
        </p:nvSpPr>
        <p:spPr>
          <a:xfrm>
            <a:off x="2155125" y="2749575"/>
            <a:ext cx="1134300" cy="789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Production</a:t>
            </a:r>
            <a:endParaRPr sz="1000"/>
          </a:p>
          <a:p>
            <a:pPr indent="0" lvl="0" marL="0" rtl="0" algn="ctr">
              <a:spcBef>
                <a:spcPts val="0"/>
              </a:spcBef>
              <a:spcAft>
                <a:spcPts val="0"/>
              </a:spcAft>
              <a:buNone/>
            </a:pPr>
            <a:r>
              <a:rPr lang="en" sz="1000"/>
              <a:t>Tier Setup</a:t>
            </a:r>
            <a:endParaRPr sz="1000"/>
          </a:p>
          <a:p>
            <a:pPr indent="0" lvl="0" marL="0" rtl="0" algn="ctr">
              <a:spcBef>
                <a:spcPts val="0"/>
              </a:spcBef>
              <a:spcAft>
                <a:spcPts val="0"/>
              </a:spcAft>
              <a:buNone/>
            </a:pPr>
            <a:r>
              <a:t/>
            </a:r>
            <a:endParaRPr sz="1000"/>
          </a:p>
        </p:txBody>
      </p:sp>
      <p:sp>
        <p:nvSpPr>
          <p:cNvPr id="184" name="Google Shape;184;p26"/>
          <p:cNvSpPr/>
          <p:nvPr/>
        </p:nvSpPr>
        <p:spPr>
          <a:xfrm>
            <a:off x="2155125" y="3984125"/>
            <a:ext cx="1134300" cy="789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Operations</a:t>
            </a:r>
            <a:endParaRPr sz="1000"/>
          </a:p>
          <a:p>
            <a:pPr indent="0" lvl="0" marL="0" rtl="0" algn="ctr">
              <a:spcBef>
                <a:spcPts val="0"/>
              </a:spcBef>
              <a:spcAft>
                <a:spcPts val="0"/>
              </a:spcAft>
              <a:buNone/>
            </a:pPr>
            <a:r>
              <a:rPr lang="en" sz="1000"/>
              <a:t>Readiness</a:t>
            </a:r>
            <a:endParaRPr sz="1000"/>
          </a:p>
        </p:txBody>
      </p:sp>
      <p:sp>
        <p:nvSpPr>
          <p:cNvPr id="185" name="Google Shape;185;p26"/>
          <p:cNvSpPr/>
          <p:nvPr/>
        </p:nvSpPr>
        <p:spPr>
          <a:xfrm>
            <a:off x="3934250" y="3848275"/>
            <a:ext cx="990000" cy="990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30-Day</a:t>
            </a:r>
            <a:endParaRPr sz="1000"/>
          </a:p>
          <a:p>
            <a:pPr indent="0" lvl="0" marL="0" rtl="0" algn="ctr">
              <a:spcBef>
                <a:spcPts val="0"/>
              </a:spcBef>
              <a:spcAft>
                <a:spcPts val="0"/>
              </a:spcAft>
              <a:buNone/>
            </a:pPr>
            <a:r>
              <a:rPr lang="en" sz="1000"/>
              <a:t>Test</a:t>
            </a:r>
            <a:endParaRPr sz="1000"/>
          </a:p>
        </p:txBody>
      </p:sp>
      <p:sp>
        <p:nvSpPr>
          <p:cNvPr id="186" name="Google Shape;186;p26"/>
          <p:cNvSpPr/>
          <p:nvPr/>
        </p:nvSpPr>
        <p:spPr>
          <a:xfrm>
            <a:off x="5414950" y="3923338"/>
            <a:ext cx="1442575" cy="911175"/>
          </a:xfrm>
          <a:prstGeom prst="flowChartPrepara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Application</a:t>
            </a:r>
            <a:endParaRPr sz="1000"/>
          </a:p>
          <a:p>
            <a:pPr indent="0" lvl="0" marL="0" rtl="0" algn="ctr">
              <a:spcBef>
                <a:spcPts val="0"/>
              </a:spcBef>
              <a:spcAft>
                <a:spcPts val="0"/>
              </a:spcAft>
              <a:buNone/>
            </a:pPr>
            <a:r>
              <a:rPr lang="en" sz="1000"/>
              <a:t>Operational</a:t>
            </a:r>
            <a:endParaRPr sz="1000"/>
          </a:p>
          <a:p>
            <a:pPr indent="0" lvl="0" marL="0" rtl="0" algn="ctr">
              <a:spcBef>
                <a:spcPts val="0"/>
              </a:spcBef>
              <a:spcAft>
                <a:spcPts val="0"/>
              </a:spcAft>
              <a:buNone/>
            </a:pPr>
            <a:r>
              <a:rPr lang="en" sz="1000"/>
              <a:t>In IDP</a:t>
            </a:r>
            <a:endParaRPr sz="1000"/>
          </a:p>
        </p:txBody>
      </p:sp>
      <p:cxnSp>
        <p:nvCxnSpPr>
          <p:cNvPr id="187" name="Google Shape;187;p26"/>
          <p:cNvCxnSpPr/>
          <p:nvPr/>
        </p:nvCxnSpPr>
        <p:spPr>
          <a:xfrm>
            <a:off x="3295475" y="1886575"/>
            <a:ext cx="422700" cy="0"/>
          </a:xfrm>
          <a:prstGeom prst="straightConnector1">
            <a:avLst/>
          </a:prstGeom>
          <a:noFill/>
          <a:ln cap="flat" cmpd="sng" w="9525">
            <a:solidFill>
              <a:schemeClr val="dk2"/>
            </a:solidFill>
            <a:prstDash val="solid"/>
            <a:round/>
            <a:headEnd len="med" w="med" type="none"/>
            <a:tailEnd len="med" w="med" type="triangle"/>
          </a:ln>
        </p:spPr>
      </p:cxnSp>
      <p:cxnSp>
        <p:nvCxnSpPr>
          <p:cNvPr id="188" name="Google Shape;188;p26"/>
          <p:cNvCxnSpPr/>
          <p:nvPr/>
        </p:nvCxnSpPr>
        <p:spPr>
          <a:xfrm>
            <a:off x="5071388" y="1886575"/>
            <a:ext cx="422700" cy="0"/>
          </a:xfrm>
          <a:prstGeom prst="straightConnector1">
            <a:avLst/>
          </a:prstGeom>
          <a:noFill/>
          <a:ln cap="flat" cmpd="sng" w="9525">
            <a:solidFill>
              <a:schemeClr val="dk2"/>
            </a:solidFill>
            <a:prstDash val="solid"/>
            <a:round/>
            <a:headEnd len="med" w="med" type="none"/>
            <a:tailEnd len="med" w="med" type="triangle"/>
          </a:ln>
        </p:spPr>
      </p:cxnSp>
      <p:cxnSp>
        <p:nvCxnSpPr>
          <p:cNvPr id="189" name="Google Shape;189;p26"/>
          <p:cNvCxnSpPr/>
          <p:nvPr/>
        </p:nvCxnSpPr>
        <p:spPr>
          <a:xfrm>
            <a:off x="3400488" y="4378925"/>
            <a:ext cx="422700" cy="0"/>
          </a:xfrm>
          <a:prstGeom prst="straightConnector1">
            <a:avLst/>
          </a:prstGeom>
          <a:noFill/>
          <a:ln cap="flat" cmpd="sng" w="9525">
            <a:solidFill>
              <a:schemeClr val="dk2"/>
            </a:solidFill>
            <a:prstDash val="solid"/>
            <a:round/>
            <a:headEnd len="med" w="med" type="none"/>
            <a:tailEnd len="med" w="med" type="triangle"/>
          </a:ln>
        </p:spPr>
      </p:cxnSp>
      <p:cxnSp>
        <p:nvCxnSpPr>
          <p:cNvPr id="190" name="Google Shape;190;p26"/>
          <p:cNvCxnSpPr/>
          <p:nvPr/>
        </p:nvCxnSpPr>
        <p:spPr>
          <a:xfrm>
            <a:off x="4958238" y="4378925"/>
            <a:ext cx="422700" cy="0"/>
          </a:xfrm>
          <a:prstGeom prst="straightConnector1">
            <a:avLst/>
          </a:prstGeom>
          <a:noFill/>
          <a:ln cap="flat" cmpd="sng" w="9525">
            <a:solidFill>
              <a:schemeClr val="dk2"/>
            </a:solidFill>
            <a:prstDash val="solid"/>
            <a:round/>
            <a:headEnd len="med" w="med" type="none"/>
            <a:tailEnd len="med" w="med" type="triangle"/>
          </a:ln>
        </p:spPr>
      </p:cxnSp>
      <p:cxnSp>
        <p:nvCxnSpPr>
          <p:cNvPr id="191" name="Google Shape;191;p26"/>
          <p:cNvCxnSpPr>
            <a:endCxn id="179" idx="0"/>
          </p:cNvCxnSpPr>
          <p:nvPr/>
        </p:nvCxnSpPr>
        <p:spPr>
          <a:xfrm>
            <a:off x="6136225" y="2245613"/>
            <a:ext cx="0" cy="297000"/>
          </a:xfrm>
          <a:prstGeom prst="straightConnector1">
            <a:avLst/>
          </a:prstGeom>
          <a:noFill/>
          <a:ln cap="flat" cmpd="sng" w="9525">
            <a:solidFill>
              <a:schemeClr val="dk2"/>
            </a:solidFill>
            <a:prstDash val="solid"/>
            <a:round/>
            <a:headEnd len="med" w="med" type="none"/>
            <a:tailEnd len="med" w="med" type="triangle"/>
          </a:ln>
        </p:spPr>
      </p:cxnSp>
      <p:cxnSp>
        <p:nvCxnSpPr>
          <p:cNvPr id="192" name="Google Shape;192;p26"/>
          <p:cNvCxnSpPr>
            <a:stCxn id="183" idx="2"/>
            <a:endCxn id="184" idx="0"/>
          </p:cNvCxnSpPr>
          <p:nvPr/>
        </p:nvCxnSpPr>
        <p:spPr>
          <a:xfrm>
            <a:off x="2722275" y="3539175"/>
            <a:ext cx="0" cy="444900"/>
          </a:xfrm>
          <a:prstGeom prst="straightConnector1">
            <a:avLst/>
          </a:prstGeom>
          <a:noFill/>
          <a:ln cap="flat" cmpd="sng" w="9525">
            <a:solidFill>
              <a:schemeClr val="dk2"/>
            </a:solidFill>
            <a:prstDash val="solid"/>
            <a:round/>
            <a:headEnd len="med" w="med" type="none"/>
            <a:tailEnd len="med" w="med" type="triangle"/>
          </a:ln>
        </p:spPr>
      </p:cxnSp>
      <p:cxnSp>
        <p:nvCxnSpPr>
          <p:cNvPr id="193" name="Google Shape;193;p26"/>
          <p:cNvCxnSpPr/>
          <p:nvPr/>
        </p:nvCxnSpPr>
        <p:spPr>
          <a:xfrm rot="10800000">
            <a:off x="5071388" y="3144375"/>
            <a:ext cx="422700" cy="0"/>
          </a:xfrm>
          <a:prstGeom prst="straightConnector1">
            <a:avLst/>
          </a:prstGeom>
          <a:noFill/>
          <a:ln cap="flat" cmpd="sng" w="9525">
            <a:solidFill>
              <a:schemeClr val="dk2"/>
            </a:solidFill>
            <a:prstDash val="solid"/>
            <a:round/>
            <a:headEnd len="med" w="med" type="none"/>
            <a:tailEnd len="med" w="med" type="triangle"/>
          </a:ln>
        </p:spPr>
      </p:cxnSp>
      <p:cxnSp>
        <p:nvCxnSpPr>
          <p:cNvPr id="194" name="Google Shape;194;p26"/>
          <p:cNvCxnSpPr/>
          <p:nvPr/>
        </p:nvCxnSpPr>
        <p:spPr>
          <a:xfrm rot="10800000">
            <a:off x="3364400" y="3144375"/>
            <a:ext cx="4227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7"/>
          <p:cNvSpPr txBox="1"/>
          <p:nvPr>
            <p:ph type="title"/>
          </p:nvPr>
        </p:nvSpPr>
        <p:spPr>
          <a:xfrm>
            <a:off x="1137950" y="216425"/>
            <a:ext cx="682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Operations Planning: Build Specs</a:t>
            </a:r>
            <a:endParaRPr/>
          </a:p>
        </p:txBody>
      </p:sp>
      <p:pic>
        <p:nvPicPr>
          <p:cNvPr descr="600px-us-deptofcommerce-seal-svg.png" id="200" name="Google Shape;200;p27"/>
          <p:cNvPicPr preferRelativeResize="0"/>
          <p:nvPr/>
        </p:nvPicPr>
        <p:blipFill>
          <a:blip r:embed="rId3">
            <a:alphaModFix/>
          </a:blip>
          <a:stretch>
            <a:fillRect/>
          </a:stretch>
        </p:blipFill>
        <p:spPr>
          <a:xfrm>
            <a:off x="59950" y="78947"/>
            <a:ext cx="911200" cy="911175"/>
          </a:xfrm>
          <a:prstGeom prst="rect">
            <a:avLst/>
          </a:prstGeom>
          <a:noFill/>
          <a:ln>
            <a:noFill/>
          </a:ln>
        </p:spPr>
      </p:pic>
      <p:pic>
        <p:nvPicPr>
          <p:cNvPr descr="NOAA-logo_1072x1072.png" id="201" name="Google Shape;201;p27"/>
          <p:cNvPicPr preferRelativeResize="0"/>
          <p:nvPr/>
        </p:nvPicPr>
        <p:blipFill>
          <a:blip r:embed="rId4">
            <a:alphaModFix/>
          </a:blip>
          <a:stretch>
            <a:fillRect/>
          </a:stretch>
        </p:blipFill>
        <p:spPr>
          <a:xfrm>
            <a:off x="8054100" y="78950"/>
            <a:ext cx="990126" cy="990126"/>
          </a:xfrm>
          <a:prstGeom prst="rect">
            <a:avLst/>
          </a:prstGeom>
          <a:noFill/>
          <a:ln>
            <a:noFill/>
          </a:ln>
        </p:spPr>
      </p:pic>
      <p:cxnSp>
        <p:nvCxnSpPr>
          <p:cNvPr id="202" name="Google Shape;202;p27"/>
          <p:cNvCxnSpPr/>
          <p:nvPr/>
        </p:nvCxnSpPr>
        <p:spPr>
          <a:xfrm>
            <a:off x="172975" y="1140975"/>
            <a:ext cx="8666700" cy="18300"/>
          </a:xfrm>
          <a:prstGeom prst="straightConnector1">
            <a:avLst/>
          </a:prstGeom>
          <a:noFill/>
          <a:ln cap="flat" cmpd="sng" w="19050">
            <a:solidFill>
              <a:srgbClr val="000000"/>
            </a:solidFill>
            <a:prstDash val="solid"/>
            <a:round/>
            <a:headEnd len="med" w="med" type="none"/>
            <a:tailEnd len="med" w="med" type="none"/>
          </a:ln>
        </p:spPr>
      </p:cxnSp>
      <p:pic>
        <p:nvPicPr>
          <p:cNvPr id="203" name="Google Shape;203;p27"/>
          <p:cNvPicPr preferRelativeResize="0"/>
          <p:nvPr/>
        </p:nvPicPr>
        <p:blipFill>
          <a:blip r:embed="rId5">
            <a:alphaModFix/>
          </a:blip>
          <a:stretch>
            <a:fillRect/>
          </a:stretch>
        </p:blipFill>
        <p:spPr>
          <a:xfrm>
            <a:off x="59950" y="1201900"/>
            <a:ext cx="6626239" cy="3679425"/>
          </a:xfrm>
          <a:prstGeom prst="rect">
            <a:avLst/>
          </a:prstGeom>
          <a:noFill/>
          <a:ln>
            <a:noFill/>
          </a:ln>
        </p:spPr>
      </p:pic>
      <p:sp>
        <p:nvSpPr>
          <p:cNvPr id="204" name="Google Shape;204;p27"/>
          <p:cNvSpPr txBox="1"/>
          <p:nvPr>
            <p:ph idx="1" type="body"/>
          </p:nvPr>
        </p:nvSpPr>
        <p:spPr>
          <a:xfrm>
            <a:off x="6860225" y="1282575"/>
            <a:ext cx="2026500" cy="37323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200">
                <a:solidFill>
                  <a:srgbClr val="000000"/>
                </a:solidFill>
              </a:rPr>
              <a:t>Build Specs Include:</a:t>
            </a:r>
            <a:endParaRPr sz="1200">
              <a:solidFill>
                <a:srgbClr val="000000"/>
              </a:solidFill>
            </a:endParaRPr>
          </a:p>
          <a:p>
            <a:pPr indent="-304800" lvl="0" marL="457200" marR="0" rtl="0" algn="l">
              <a:lnSpc>
                <a:spcPct val="115000"/>
              </a:lnSpc>
              <a:spcBef>
                <a:spcPts val="1600"/>
              </a:spcBef>
              <a:spcAft>
                <a:spcPts val="0"/>
              </a:spcAft>
              <a:buClr>
                <a:srgbClr val="000000"/>
              </a:buClr>
              <a:buSzPts val="1200"/>
              <a:buAutoNum type="arabicPeriod"/>
            </a:pPr>
            <a:r>
              <a:rPr lang="en" sz="1200">
                <a:solidFill>
                  <a:srgbClr val="000000"/>
                </a:solidFill>
              </a:rPr>
              <a:t>App Specs</a:t>
            </a:r>
            <a:endParaRPr sz="1200">
              <a:solidFill>
                <a:srgbClr val="000000"/>
              </a:solidFill>
            </a:endParaRPr>
          </a:p>
          <a:p>
            <a:pPr indent="-304800" lvl="0" marL="457200" marR="0" rtl="0" algn="l">
              <a:lnSpc>
                <a:spcPct val="115000"/>
              </a:lnSpc>
              <a:spcBef>
                <a:spcPts val="0"/>
              </a:spcBef>
              <a:spcAft>
                <a:spcPts val="0"/>
              </a:spcAft>
              <a:buClr>
                <a:srgbClr val="000000"/>
              </a:buClr>
              <a:buSzPts val="1200"/>
              <a:buAutoNum type="arabicPeriod"/>
            </a:pPr>
            <a:r>
              <a:rPr lang="en" sz="1200">
                <a:solidFill>
                  <a:srgbClr val="000000"/>
                </a:solidFill>
              </a:rPr>
              <a:t>Software Specs</a:t>
            </a:r>
            <a:endParaRPr sz="1200">
              <a:solidFill>
                <a:srgbClr val="000000"/>
              </a:solidFill>
            </a:endParaRPr>
          </a:p>
          <a:p>
            <a:pPr indent="-304800" lvl="0" marL="457200" marR="0" rtl="0" algn="l">
              <a:lnSpc>
                <a:spcPct val="115000"/>
              </a:lnSpc>
              <a:spcBef>
                <a:spcPts val="0"/>
              </a:spcBef>
              <a:spcAft>
                <a:spcPts val="0"/>
              </a:spcAft>
              <a:buClr>
                <a:srgbClr val="000000"/>
              </a:buClr>
              <a:buSzPts val="1200"/>
              <a:buAutoNum type="arabicPeriod"/>
            </a:pPr>
            <a:r>
              <a:rPr lang="en" sz="1200">
                <a:solidFill>
                  <a:srgbClr val="000000"/>
                </a:solidFill>
              </a:rPr>
              <a:t>Build Specs</a:t>
            </a:r>
            <a:endParaRPr sz="1200">
              <a:solidFill>
                <a:srgbClr val="000000"/>
              </a:solidFill>
            </a:endParaRPr>
          </a:p>
          <a:p>
            <a:pPr indent="-304800" lvl="0" marL="457200" marR="0" rtl="0" algn="l">
              <a:lnSpc>
                <a:spcPct val="115000"/>
              </a:lnSpc>
              <a:spcBef>
                <a:spcPts val="0"/>
              </a:spcBef>
              <a:spcAft>
                <a:spcPts val="0"/>
              </a:spcAft>
              <a:buClr>
                <a:srgbClr val="000000"/>
              </a:buClr>
              <a:buSzPts val="1200"/>
              <a:buAutoNum type="arabicPeriod"/>
            </a:pPr>
            <a:r>
              <a:rPr lang="en" sz="1200">
                <a:solidFill>
                  <a:srgbClr val="000000"/>
                </a:solidFill>
              </a:rPr>
              <a:t>Netapp Volumes</a:t>
            </a:r>
            <a:endParaRPr sz="1200">
              <a:solidFill>
                <a:srgbClr val="000000"/>
              </a:solidFill>
            </a:endParaRPr>
          </a:p>
          <a:p>
            <a:pPr indent="-304800" lvl="0" marL="457200" marR="0" rtl="0" algn="l">
              <a:lnSpc>
                <a:spcPct val="115000"/>
              </a:lnSpc>
              <a:spcBef>
                <a:spcPts val="0"/>
              </a:spcBef>
              <a:spcAft>
                <a:spcPts val="0"/>
              </a:spcAft>
              <a:buClr>
                <a:srgbClr val="000000"/>
              </a:buClr>
              <a:buSzPts val="1200"/>
              <a:buAutoNum type="arabicPeriod"/>
            </a:pPr>
            <a:r>
              <a:rPr lang="en" sz="1200">
                <a:solidFill>
                  <a:srgbClr val="000000"/>
                </a:solidFill>
              </a:rPr>
              <a:t>Network Requirements</a:t>
            </a:r>
            <a:endParaRPr sz="1200">
              <a:solidFill>
                <a:srgbClr val="000000"/>
              </a:solidFill>
            </a:endParaRPr>
          </a:p>
          <a:p>
            <a:pPr indent="-304800" lvl="0" marL="457200" marR="0" rtl="0" algn="l">
              <a:lnSpc>
                <a:spcPct val="115000"/>
              </a:lnSpc>
              <a:spcBef>
                <a:spcPts val="0"/>
              </a:spcBef>
              <a:spcAft>
                <a:spcPts val="0"/>
              </a:spcAft>
              <a:buClr>
                <a:srgbClr val="000000"/>
              </a:buClr>
              <a:buSzPts val="1200"/>
              <a:buAutoNum type="arabicPeriod"/>
            </a:pPr>
            <a:r>
              <a:rPr lang="en" sz="1200">
                <a:solidFill>
                  <a:srgbClr val="000000"/>
                </a:solidFill>
              </a:rPr>
              <a:t>Action Items</a:t>
            </a:r>
            <a:endParaRPr sz="1200">
              <a:solidFill>
                <a:srgbClr val="000000"/>
              </a:solidFill>
            </a:endParaRPr>
          </a:p>
          <a:p>
            <a:pPr indent="-304800" lvl="0" marL="457200" marR="0" rtl="0" algn="l">
              <a:lnSpc>
                <a:spcPct val="115000"/>
              </a:lnSpc>
              <a:spcBef>
                <a:spcPts val="0"/>
              </a:spcBef>
              <a:spcAft>
                <a:spcPts val="0"/>
              </a:spcAft>
              <a:buClr>
                <a:srgbClr val="000000"/>
              </a:buClr>
              <a:buSzPts val="1200"/>
              <a:buAutoNum type="arabicPeriod"/>
            </a:pPr>
            <a:r>
              <a:rPr lang="en" sz="1200">
                <a:solidFill>
                  <a:srgbClr val="000000"/>
                </a:solidFill>
              </a:rPr>
              <a:t>Punch List</a:t>
            </a:r>
            <a:endParaRPr sz="1200">
              <a:solidFill>
                <a:srgbClr val="000000"/>
              </a:solidFill>
            </a:endParaRPr>
          </a:p>
          <a:p>
            <a:pPr indent="-304800" lvl="0" marL="457200" marR="0" rtl="0" algn="l">
              <a:lnSpc>
                <a:spcPct val="115000"/>
              </a:lnSpc>
              <a:spcBef>
                <a:spcPts val="0"/>
              </a:spcBef>
              <a:spcAft>
                <a:spcPts val="0"/>
              </a:spcAft>
              <a:buClr>
                <a:srgbClr val="000000"/>
              </a:buClr>
              <a:buSzPts val="1200"/>
              <a:buAutoNum type="arabicPeriod"/>
            </a:pPr>
            <a:r>
              <a:rPr lang="en" sz="1200">
                <a:solidFill>
                  <a:srgbClr val="000000"/>
                </a:solidFill>
              </a:rPr>
              <a:t>Puppet Classes</a:t>
            </a:r>
            <a:endParaRPr sz="1200">
              <a:solidFill>
                <a:srgbClr val="000000"/>
              </a:solidFill>
            </a:endParaRPr>
          </a:p>
          <a:p>
            <a:pPr indent="-304800" lvl="0" marL="457200" marR="0" rtl="0" algn="l">
              <a:lnSpc>
                <a:spcPct val="115000"/>
              </a:lnSpc>
              <a:spcBef>
                <a:spcPts val="0"/>
              </a:spcBef>
              <a:spcAft>
                <a:spcPts val="0"/>
              </a:spcAft>
              <a:buClr>
                <a:srgbClr val="000000"/>
              </a:buClr>
              <a:buSzPts val="1200"/>
              <a:buAutoNum type="arabicPeriod"/>
            </a:pPr>
            <a:r>
              <a:rPr lang="en" sz="1200">
                <a:solidFill>
                  <a:srgbClr val="000000"/>
                </a:solidFill>
              </a:rPr>
              <a:t>User Accounts</a:t>
            </a:r>
            <a:endParaRPr sz="1200">
              <a:solidFill>
                <a:srgbClr val="000000"/>
              </a:solidFill>
            </a:endParaRPr>
          </a:p>
          <a:p>
            <a:pPr indent="-304800" lvl="0" marL="457200" marR="0" rtl="0" algn="l">
              <a:lnSpc>
                <a:spcPct val="115000"/>
              </a:lnSpc>
              <a:spcBef>
                <a:spcPts val="0"/>
              </a:spcBef>
              <a:spcAft>
                <a:spcPts val="0"/>
              </a:spcAft>
              <a:buClr>
                <a:srgbClr val="000000"/>
              </a:buClr>
              <a:buSzPts val="1200"/>
              <a:buAutoNum type="arabicPeriod"/>
            </a:pPr>
            <a:r>
              <a:rPr lang="en" sz="1200">
                <a:solidFill>
                  <a:srgbClr val="000000"/>
                </a:solidFill>
              </a:rPr>
              <a:t>Monitoring</a:t>
            </a:r>
            <a:endParaRPr sz="1200">
              <a:solidFill>
                <a:srgbClr val="000000"/>
              </a:solidFill>
            </a:endParaRPr>
          </a:p>
          <a:p>
            <a:pPr indent="0" lvl="0" marL="0" marR="0" rtl="0" algn="l">
              <a:lnSpc>
                <a:spcPct val="115000"/>
              </a:lnSpc>
              <a:spcBef>
                <a:spcPts val="1600"/>
              </a:spcBef>
              <a:spcAft>
                <a:spcPts val="1600"/>
              </a:spcAft>
              <a:buNone/>
            </a:pPr>
            <a:r>
              <a:t/>
            </a:r>
            <a:endParaRPr sz="10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8"/>
          <p:cNvSpPr txBox="1"/>
          <p:nvPr>
            <p:ph type="title"/>
          </p:nvPr>
        </p:nvSpPr>
        <p:spPr>
          <a:xfrm>
            <a:off x="1137950" y="216425"/>
            <a:ext cx="682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IDP Onboarding Sequence</a:t>
            </a:r>
            <a:endParaRPr/>
          </a:p>
        </p:txBody>
      </p:sp>
      <p:pic>
        <p:nvPicPr>
          <p:cNvPr descr="600px-us-deptofcommerce-seal-svg.png" id="210" name="Google Shape;210;p28"/>
          <p:cNvPicPr preferRelativeResize="0"/>
          <p:nvPr/>
        </p:nvPicPr>
        <p:blipFill>
          <a:blip r:embed="rId3">
            <a:alphaModFix/>
          </a:blip>
          <a:stretch>
            <a:fillRect/>
          </a:stretch>
        </p:blipFill>
        <p:spPr>
          <a:xfrm>
            <a:off x="59950" y="78947"/>
            <a:ext cx="911200" cy="911175"/>
          </a:xfrm>
          <a:prstGeom prst="rect">
            <a:avLst/>
          </a:prstGeom>
          <a:noFill/>
          <a:ln>
            <a:noFill/>
          </a:ln>
        </p:spPr>
      </p:pic>
      <p:pic>
        <p:nvPicPr>
          <p:cNvPr descr="NOAA-logo_1072x1072.png" id="211" name="Google Shape;211;p28"/>
          <p:cNvPicPr preferRelativeResize="0"/>
          <p:nvPr/>
        </p:nvPicPr>
        <p:blipFill>
          <a:blip r:embed="rId4">
            <a:alphaModFix/>
          </a:blip>
          <a:stretch>
            <a:fillRect/>
          </a:stretch>
        </p:blipFill>
        <p:spPr>
          <a:xfrm>
            <a:off x="8054100" y="78950"/>
            <a:ext cx="990126" cy="990126"/>
          </a:xfrm>
          <a:prstGeom prst="rect">
            <a:avLst/>
          </a:prstGeom>
          <a:noFill/>
          <a:ln>
            <a:noFill/>
          </a:ln>
        </p:spPr>
      </p:pic>
      <p:cxnSp>
        <p:nvCxnSpPr>
          <p:cNvPr id="212" name="Google Shape;212;p28"/>
          <p:cNvCxnSpPr/>
          <p:nvPr/>
        </p:nvCxnSpPr>
        <p:spPr>
          <a:xfrm>
            <a:off x="172975" y="1140975"/>
            <a:ext cx="8666700" cy="18300"/>
          </a:xfrm>
          <a:prstGeom prst="straightConnector1">
            <a:avLst/>
          </a:prstGeom>
          <a:noFill/>
          <a:ln cap="flat" cmpd="sng" w="19050">
            <a:solidFill>
              <a:srgbClr val="000000"/>
            </a:solidFill>
            <a:prstDash val="solid"/>
            <a:round/>
            <a:headEnd len="med" w="med" type="none"/>
            <a:tailEnd len="med" w="med" type="none"/>
          </a:ln>
        </p:spPr>
      </p:cxnSp>
      <p:sp>
        <p:nvSpPr>
          <p:cNvPr id="213" name="Google Shape;213;p28"/>
          <p:cNvSpPr txBox="1"/>
          <p:nvPr>
            <p:ph idx="1" type="body"/>
          </p:nvPr>
        </p:nvSpPr>
        <p:spPr>
          <a:xfrm>
            <a:off x="220025" y="1663575"/>
            <a:ext cx="2515800" cy="27270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200">
                <a:solidFill>
                  <a:srgbClr val="000000"/>
                </a:solidFill>
              </a:rPr>
              <a:t>Dev Tier gets provisioned first.  Developers develop and install on this hardware to prove the software works in the NCO virtualized environment.  Any adjustments to the </a:t>
            </a:r>
            <a:r>
              <a:rPr lang="en" sz="1200">
                <a:solidFill>
                  <a:srgbClr val="000000"/>
                </a:solidFill>
              </a:rPr>
              <a:t>resources</a:t>
            </a:r>
            <a:r>
              <a:rPr lang="en" sz="1200">
                <a:solidFill>
                  <a:srgbClr val="000000"/>
                </a:solidFill>
              </a:rPr>
              <a:t> allocated would be done at this stage.</a:t>
            </a:r>
            <a:endParaRPr sz="1200">
              <a:solidFill>
                <a:srgbClr val="000000"/>
              </a:solidFill>
            </a:endParaRPr>
          </a:p>
          <a:p>
            <a:pPr indent="0" lvl="0" marL="0" marR="0" rtl="0" algn="l">
              <a:lnSpc>
                <a:spcPct val="115000"/>
              </a:lnSpc>
              <a:spcBef>
                <a:spcPts val="1600"/>
              </a:spcBef>
              <a:spcAft>
                <a:spcPts val="1600"/>
              </a:spcAft>
              <a:buNone/>
            </a:pPr>
            <a:r>
              <a:t/>
            </a:r>
            <a:endParaRPr sz="1000">
              <a:solidFill>
                <a:srgbClr val="000000"/>
              </a:solidFill>
            </a:endParaRPr>
          </a:p>
        </p:txBody>
      </p:sp>
      <p:sp>
        <p:nvSpPr>
          <p:cNvPr id="214" name="Google Shape;214;p28"/>
          <p:cNvSpPr txBox="1"/>
          <p:nvPr>
            <p:ph idx="1" type="body"/>
          </p:nvPr>
        </p:nvSpPr>
        <p:spPr>
          <a:xfrm>
            <a:off x="2856225" y="1663575"/>
            <a:ext cx="2805300" cy="33033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200">
                <a:solidFill>
                  <a:srgbClr val="000000"/>
                </a:solidFill>
              </a:rPr>
              <a:t>QA tier gets provisioned once the developers have verified the development tier is working as expected.  Installation is </a:t>
            </a:r>
            <a:r>
              <a:rPr lang="en" sz="1200">
                <a:solidFill>
                  <a:srgbClr val="000000"/>
                </a:solidFill>
              </a:rPr>
              <a:t>performed</a:t>
            </a:r>
            <a:r>
              <a:rPr lang="en" sz="1200">
                <a:solidFill>
                  <a:srgbClr val="000000"/>
                </a:solidFill>
              </a:rPr>
              <a:t> on the QA tier and a battery of fitness tests are performed on the environment to prove the fitness of the application to run at NCO.  After this is complete we put the application in a 30 day test mode in which the application is left undisturbed and is monitored 24x7. During this time the onboarding team develops comprehensive custom monitoring scripts.</a:t>
            </a:r>
            <a:endParaRPr sz="1200">
              <a:solidFill>
                <a:srgbClr val="000000"/>
              </a:solidFill>
            </a:endParaRPr>
          </a:p>
          <a:p>
            <a:pPr indent="0" lvl="0" marL="0" marR="0" rtl="0" algn="l">
              <a:lnSpc>
                <a:spcPct val="115000"/>
              </a:lnSpc>
              <a:spcBef>
                <a:spcPts val="1600"/>
              </a:spcBef>
              <a:spcAft>
                <a:spcPts val="1600"/>
              </a:spcAft>
              <a:buNone/>
            </a:pPr>
            <a:r>
              <a:t/>
            </a:r>
            <a:endParaRPr sz="1000">
              <a:solidFill>
                <a:srgbClr val="000000"/>
              </a:solidFill>
            </a:endParaRPr>
          </a:p>
        </p:txBody>
      </p:sp>
      <p:sp>
        <p:nvSpPr>
          <p:cNvPr id="215" name="Google Shape;215;p28"/>
          <p:cNvSpPr txBox="1"/>
          <p:nvPr>
            <p:ph idx="1" type="body"/>
          </p:nvPr>
        </p:nvSpPr>
        <p:spPr>
          <a:xfrm>
            <a:off x="5960625" y="1663575"/>
            <a:ext cx="2661600" cy="2756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200">
                <a:solidFill>
                  <a:srgbClr val="000000"/>
                </a:solidFill>
              </a:rPr>
              <a:t>Upon successful completion of the 30 day test the application gets promoted to the operational tier.  By this time comprehensive monitoring scripts have been developed, the entire onboarding team has been trained to operationally support the application.  The SDM and TOC have been briefed as well as the NCO director.</a:t>
            </a:r>
            <a:endParaRPr sz="1200">
              <a:solidFill>
                <a:srgbClr val="000000"/>
              </a:solidFill>
            </a:endParaRPr>
          </a:p>
          <a:p>
            <a:pPr indent="0" lvl="0" marL="0" marR="0" rtl="0" algn="l">
              <a:lnSpc>
                <a:spcPct val="115000"/>
              </a:lnSpc>
              <a:spcBef>
                <a:spcPts val="1600"/>
              </a:spcBef>
              <a:spcAft>
                <a:spcPts val="1600"/>
              </a:spcAft>
              <a:buNone/>
            </a:pPr>
            <a:r>
              <a:t/>
            </a:r>
            <a:endParaRPr sz="1000">
              <a:solidFill>
                <a:srgbClr val="000000"/>
              </a:solidFill>
            </a:endParaRPr>
          </a:p>
        </p:txBody>
      </p:sp>
      <p:sp>
        <p:nvSpPr>
          <p:cNvPr id="216" name="Google Shape;216;p28"/>
          <p:cNvSpPr/>
          <p:nvPr/>
        </p:nvSpPr>
        <p:spPr>
          <a:xfrm>
            <a:off x="1057875" y="1266375"/>
            <a:ext cx="518100" cy="488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217" name="Google Shape;217;p28"/>
          <p:cNvSpPr/>
          <p:nvPr/>
        </p:nvSpPr>
        <p:spPr>
          <a:xfrm>
            <a:off x="3931600" y="1266375"/>
            <a:ext cx="518100" cy="488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218" name="Google Shape;218;p28"/>
          <p:cNvSpPr/>
          <p:nvPr/>
        </p:nvSpPr>
        <p:spPr>
          <a:xfrm>
            <a:off x="7075250" y="1266375"/>
            <a:ext cx="518100" cy="488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9"/>
          <p:cNvSpPr txBox="1"/>
          <p:nvPr>
            <p:ph type="title"/>
          </p:nvPr>
        </p:nvSpPr>
        <p:spPr>
          <a:xfrm>
            <a:off x="1137950" y="216425"/>
            <a:ext cx="682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Process: 30 Day Entrance Checklist</a:t>
            </a:r>
            <a:endParaRPr/>
          </a:p>
        </p:txBody>
      </p:sp>
      <p:pic>
        <p:nvPicPr>
          <p:cNvPr descr="600px-us-deptofcommerce-seal-svg.png" id="224" name="Google Shape;224;p29"/>
          <p:cNvPicPr preferRelativeResize="0"/>
          <p:nvPr/>
        </p:nvPicPr>
        <p:blipFill>
          <a:blip r:embed="rId3">
            <a:alphaModFix/>
          </a:blip>
          <a:stretch>
            <a:fillRect/>
          </a:stretch>
        </p:blipFill>
        <p:spPr>
          <a:xfrm>
            <a:off x="59950" y="78947"/>
            <a:ext cx="911200" cy="911175"/>
          </a:xfrm>
          <a:prstGeom prst="rect">
            <a:avLst/>
          </a:prstGeom>
          <a:noFill/>
          <a:ln>
            <a:noFill/>
          </a:ln>
        </p:spPr>
      </p:pic>
      <p:pic>
        <p:nvPicPr>
          <p:cNvPr descr="NOAA-logo_1072x1072.png" id="225" name="Google Shape;225;p29"/>
          <p:cNvPicPr preferRelativeResize="0"/>
          <p:nvPr/>
        </p:nvPicPr>
        <p:blipFill>
          <a:blip r:embed="rId4">
            <a:alphaModFix/>
          </a:blip>
          <a:stretch>
            <a:fillRect/>
          </a:stretch>
        </p:blipFill>
        <p:spPr>
          <a:xfrm>
            <a:off x="8054100" y="78950"/>
            <a:ext cx="990126" cy="990126"/>
          </a:xfrm>
          <a:prstGeom prst="rect">
            <a:avLst/>
          </a:prstGeom>
          <a:noFill/>
          <a:ln>
            <a:noFill/>
          </a:ln>
        </p:spPr>
      </p:pic>
      <p:cxnSp>
        <p:nvCxnSpPr>
          <p:cNvPr id="226" name="Google Shape;226;p29"/>
          <p:cNvCxnSpPr/>
          <p:nvPr/>
        </p:nvCxnSpPr>
        <p:spPr>
          <a:xfrm>
            <a:off x="172975" y="1140975"/>
            <a:ext cx="8666700" cy="18300"/>
          </a:xfrm>
          <a:prstGeom prst="straightConnector1">
            <a:avLst/>
          </a:prstGeom>
          <a:noFill/>
          <a:ln cap="flat" cmpd="sng" w="19050">
            <a:solidFill>
              <a:srgbClr val="000000"/>
            </a:solidFill>
            <a:prstDash val="solid"/>
            <a:round/>
            <a:headEnd len="med" w="med" type="none"/>
            <a:tailEnd len="med" w="med" type="none"/>
          </a:ln>
        </p:spPr>
      </p:cxnSp>
      <p:graphicFrame>
        <p:nvGraphicFramePr>
          <p:cNvPr id="227" name="Google Shape;227;p29"/>
          <p:cNvGraphicFramePr/>
          <p:nvPr/>
        </p:nvGraphicFramePr>
        <p:xfrm>
          <a:off x="130500" y="1310125"/>
          <a:ext cx="3000000" cy="3000000"/>
        </p:xfrm>
        <a:graphic>
          <a:graphicData uri="http://schemas.openxmlformats.org/drawingml/2006/table">
            <a:tbl>
              <a:tblPr>
                <a:noFill/>
                <a:tableStyleId>{E8D959C0-364A-4394-8D54-A608E9441D39}</a:tableStyleId>
              </a:tblPr>
              <a:tblGrid>
                <a:gridCol w="292600"/>
                <a:gridCol w="257150"/>
                <a:gridCol w="3786200"/>
              </a:tblGrid>
              <a:tr h="311925">
                <a:tc>
                  <a:txBody>
                    <a:bodyPr>
                      <a:noAutofit/>
                    </a:bodyPr>
                    <a:lstStyle/>
                    <a:p>
                      <a:pPr indent="0" lvl="0" marL="0" rtl="0" algn="l">
                        <a:lnSpc>
                          <a:spcPct val="115000"/>
                        </a:lnSpc>
                        <a:spcBef>
                          <a:spcPts val="0"/>
                        </a:spcBef>
                        <a:spcAft>
                          <a:spcPts val="0"/>
                        </a:spcAft>
                        <a:buNone/>
                      </a:pPr>
                      <a:r>
                        <a:rPr lang="en" sz="1200"/>
                        <a: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2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200"/>
                        <a:t>Systems are up to date with respect to patching and included in regular patch cycle</a:t>
                      </a:r>
                      <a:endParaRPr sz="1200"/>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35525">
                <a:tc>
                  <a:txBody>
                    <a:bodyPr>
                      <a:noAutofit/>
                    </a:bodyPr>
                    <a:lstStyle/>
                    <a:p>
                      <a:pPr indent="0" lvl="0" marL="0" rtl="0" algn="l">
                        <a:lnSpc>
                          <a:spcPct val="115000"/>
                        </a:lnSpc>
                        <a:spcBef>
                          <a:spcPts val="0"/>
                        </a:spcBef>
                        <a:spcAft>
                          <a:spcPts val="0"/>
                        </a:spcAft>
                        <a:buNone/>
                      </a:pPr>
                      <a:r>
                        <a:rPr lang="en" sz="1200"/>
                        <a: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2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200"/>
                        <a:t>Roles and Responsibilities document signed by all necessary parties</a:t>
                      </a:r>
                      <a:endParaRPr sz="1200"/>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35525">
                <a:tc>
                  <a:txBody>
                    <a:bodyPr>
                      <a:noAutofit/>
                    </a:bodyPr>
                    <a:lstStyle/>
                    <a:p>
                      <a:pPr indent="0" lvl="0" marL="0" rtl="0" algn="l">
                        <a:lnSpc>
                          <a:spcPct val="115000"/>
                        </a:lnSpc>
                        <a:spcBef>
                          <a:spcPts val="0"/>
                        </a:spcBef>
                        <a:spcAft>
                          <a:spcPts val="0"/>
                        </a:spcAft>
                        <a:buNone/>
                      </a:pPr>
                      <a:r>
                        <a:rPr lang="en" sz="1200"/>
                        <a: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2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200"/>
                        <a:t>Notification sent as required by NCO or by NWS Directive 10-1805</a:t>
                      </a:r>
                      <a:endParaRPr sz="1200"/>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35525">
                <a:tc>
                  <a:txBody>
                    <a:bodyPr>
                      <a:noAutofit/>
                    </a:bodyPr>
                    <a:lstStyle/>
                    <a:p>
                      <a:pPr indent="0" lvl="0" marL="0" rtl="0" algn="l">
                        <a:lnSpc>
                          <a:spcPct val="115000"/>
                        </a:lnSpc>
                        <a:spcBef>
                          <a:spcPts val="0"/>
                        </a:spcBef>
                        <a:spcAft>
                          <a:spcPts val="0"/>
                        </a:spcAft>
                        <a:buNone/>
                      </a:pPr>
                      <a:r>
                        <a:rPr lang="en" sz="1200"/>
                        <a: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2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200"/>
                        <a:t>Prepare doco/conduct training so anyone on OBT can support the app</a:t>
                      </a:r>
                      <a:endParaRPr sz="1200"/>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35525">
                <a:tc>
                  <a:txBody>
                    <a:bodyPr>
                      <a:noAutofit/>
                    </a:bodyPr>
                    <a:lstStyle/>
                    <a:p>
                      <a:pPr indent="0" lvl="0" marL="0" rtl="0" algn="l">
                        <a:lnSpc>
                          <a:spcPct val="115000"/>
                        </a:lnSpc>
                        <a:spcBef>
                          <a:spcPts val="0"/>
                        </a:spcBef>
                        <a:spcAft>
                          <a:spcPts val="0"/>
                        </a:spcAft>
                        <a:buNone/>
                      </a:pPr>
                      <a:r>
                        <a:rPr lang="en" sz="1200"/>
                        <a: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2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200"/>
                        <a:t>Add application to the Primary page</a:t>
                      </a:r>
                      <a:endParaRPr sz="1200"/>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1925">
                <a:tc>
                  <a:txBody>
                    <a:bodyPr>
                      <a:noAutofit/>
                    </a:bodyPr>
                    <a:lstStyle/>
                    <a:p>
                      <a:pPr indent="0" lvl="0" marL="0" rtl="0" algn="l">
                        <a:lnSpc>
                          <a:spcPct val="115000"/>
                        </a:lnSpc>
                        <a:spcBef>
                          <a:spcPts val="0"/>
                        </a:spcBef>
                        <a:spcAft>
                          <a:spcPts val="0"/>
                        </a:spcAft>
                        <a:buNone/>
                      </a:pPr>
                      <a:r>
                        <a:rPr lang="en" sz="1200"/>
                        <a: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2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200"/>
                        <a:t>Add applications failover/validation steps to the Data Center Failover Templates; including IWSB scripting, if necessary</a:t>
                      </a:r>
                      <a:endParaRPr sz="1200"/>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35525">
                <a:tc>
                  <a:txBody>
                    <a:bodyPr>
                      <a:noAutofit/>
                    </a:bodyPr>
                    <a:lstStyle/>
                    <a:p>
                      <a:pPr indent="0" lvl="0" marL="0" rtl="0" algn="l">
                        <a:lnSpc>
                          <a:spcPct val="115000"/>
                        </a:lnSpc>
                        <a:spcBef>
                          <a:spcPts val="0"/>
                        </a:spcBef>
                        <a:spcAft>
                          <a:spcPts val="0"/>
                        </a:spcAft>
                        <a:buNone/>
                      </a:pPr>
                      <a:r>
                        <a:rPr lang="en" sz="1200"/>
                        <a: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2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200"/>
                        <a:t>All output data verified</a:t>
                      </a:r>
                      <a:endParaRPr sz="1200"/>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35525">
                <a:tc>
                  <a:txBody>
                    <a:bodyPr>
                      <a:noAutofit/>
                    </a:bodyPr>
                    <a:lstStyle/>
                    <a:p>
                      <a:pPr indent="0" lvl="0" marL="0" rtl="0" algn="l">
                        <a:lnSpc>
                          <a:spcPct val="115000"/>
                        </a:lnSpc>
                        <a:spcBef>
                          <a:spcPts val="0"/>
                        </a:spcBef>
                        <a:spcAft>
                          <a:spcPts val="0"/>
                        </a:spcAft>
                        <a:buNone/>
                      </a:pPr>
                      <a:r>
                        <a:rPr lang="en" sz="1200"/>
                        <a: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2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200"/>
                        <a:t>Developer assertion that output is as expected</a:t>
                      </a:r>
                      <a:endParaRPr sz="1200"/>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graphicFrame>
        <p:nvGraphicFramePr>
          <p:cNvPr id="228" name="Google Shape;228;p29"/>
          <p:cNvGraphicFramePr/>
          <p:nvPr/>
        </p:nvGraphicFramePr>
        <p:xfrm>
          <a:off x="4740600" y="1310125"/>
          <a:ext cx="3000000" cy="3000000"/>
        </p:xfrm>
        <a:graphic>
          <a:graphicData uri="http://schemas.openxmlformats.org/drawingml/2006/table">
            <a:tbl>
              <a:tblPr>
                <a:noFill/>
                <a:tableStyleId>{E8D959C0-364A-4394-8D54-A608E9441D39}</a:tableStyleId>
              </a:tblPr>
              <a:tblGrid>
                <a:gridCol w="292600"/>
                <a:gridCol w="257150"/>
                <a:gridCol w="3786200"/>
              </a:tblGrid>
              <a:tr h="235525">
                <a:tc>
                  <a:txBody>
                    <a:bodyPr>
                      <a:noAutofit/>
                    </a:bodyPr>
                    <a:lstStyle/>
                    <a:p>
                      <a:pPr indent="0" lvl="0" marL="0" rtl="0" algn="l">
                        <a:lnSpc>
                          <a:spcPct val="115000"/>
                        </a:lnSpc>
                        <a:spcBef>
                          <a:spcPts val="0"/>
                        </a:spcBef>
                        <a:spcAft>
                          <a:spcPts val="0"/>
                        </a:spcAft>
                        <a:buNone/>
                      </a:pPr>
                      <a:r>
                        <a:rPr lang="en" sz="1200"/>
                        <a: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2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200"/>
                        <a:t>Data available in real-time and confirmed by end users</a:t>
                      </a:r>
                      <a:endParaRPr sz="1200"/>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35525">
                <a:tc>
                  <a:txBody>
                    <a:bodyPr>
                      <a:noAutofit/>
                    </a:bodyPr>
                    <a:lstStyle/>
                    <a:p>
                      <a:pPr indent="0" lvl="0" marL="0" rtl="0" algn="l">
                        <a:lnSpc>
                          <a:spcPct val="115000"/>
                        </a:lnSpc>
                        <a:spcBef>
                          <a:spcPts val="0"/>
                        </a:spcBef>
                        <a:spcAft>
                          <a:spcPts val="0"/>
                        </a:spcAft>
                        <a:buNone/>
                      </a:pPr>
                      <a:r>
                        <a:rPr lang="en" sz="1200"/>
                        <a: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2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200"/>
                        <a:t>Acceptance Test plan executed and results reviewed approved by TL</a:t>
                      </a:r>
                      <a:endParaRPr sz="1200"/>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1925">
                <a:tc>
                  <a:txBody>
                    <a:bodyPr>
                      <a:noAutofit/>
                    </a:bodyPr>
                    <a:lstStyle/>
                    <a:p>
                      <a:pPr indent="0" lvl="0" marL="0" rtl="0" algn="l">
                        <a:lnSpc>
                          <a:spcPct val="115000"/>
                        </a:lnSpc>
                        <a:spcBef>
                          <a:spcPts val="0"/>
                        </a:spcBef>
                        <a:spcAft>
                          <a:spcPts val="0"/>
                        </a:spcAft>
                        <a:buNone/>
                      </a:pPr>
                      <a:r>
                        <a:rPr lang="en" sz="1200"/>
                        <a: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2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200"/>
                        <a:t>All downstream dependencies within NCO have been tested and verified by developers (including IDP and WCOSS dependencies!)</a:t>
                      </a:r>
                      <a:endParaRPr sz="1200"/>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35525">
                <a:tc>
                  <a:txBody>
                    <a:bodyPr>
                      <a:noAutofit/>
                    </a:bodyPr>
                    <a:lstStyle/>
                    <a:p>
                      <a:pPr indent="0" lvl="0" marL="0" rtl="0" algn="l">
                        <a:lnSpc>
                          <a:spcPct val="115000"/>
                        </a:lnSpc>
                        <a:spcBef>
                          <a:spcPts val="0"/>
                        </a:spcBef>
                        <a:spcAft>
                          <a:spcPts val="0"/>
                        </a:spcAft>
                        <a:buNone/>
                      </a:pPr>
                      <a:r>
                        <a:rPr lang="en" sz="1200"/>
                        <a: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2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200"/>
                        <a:t>OMB review of monitoring</a:t>
                      </a:r>
                      <a:endParaRPr sz="1200"/>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35525">
                <a:tc>
                  <a:txBody>
                    <a:bodyPr>
                      <a:noAutofit/>
                    </a:bodyPr>
                    <a:lstStyle/>
                    <a:p>
                      <a:pPr indent="0" lvl="0" marL="0" rtl="0" algn="l">
                        <a:lnSpc>
                          <a:spcPct val="115000"/>
                        </a:lnSpc>
                        <a:spcBef>
                          <a:spcPts val="0"/>
                        </a:spcBef>
                        <a:spcAft>
                          <a:spcPts val="0"/>
                        </a:spcAft>
                        <a:buNone/>
                      </a:pPr>
                      <a:r>
                        <a:rPr lang="en" sz="1200"/>
                        <a: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2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200"/>
                        <a:t>Monitoring moved to operational BB</a:t>
                      </a:r>
                      <a:endParaRPr sz="1200"/>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35525">
                <a:tc>
                  <a:txBody>
                    <a:bodyPr>
                      <a:noAutofit/>
                    </a:bodyPr>
                    <a:lstStyle/>
                    <a:p>
                      <a:pPr indent="0" lvl="0" marL="0" rtl="0" algn="l">
                        <a:lnSpc>
                          <a:spcPct val="115000"/>
                        </a:lnSpc>
                        <a:spcBef>
                          <a:spcPts val="0"/>
                        </a:spcBef>
                        <a:spcAft>
                          <a:spcPts val="0"/>
                        </a:spcAft>
                        <a:buNone/>
                      </a:pPr>
                      <a:r>
                        <a:rPr lang="en" sz="1200"/>
                        <a: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2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200"/>
                        <a:t>Email sent announcing start date of 30-day test</a:t>
                      </a:r>
                      <a:endParaRPr sz="1200"/>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35525">
                <a:tc>
                  <a:txBody>
                    <a:bodyPr>
                      <a:noAutofit/>
                    </a:bodyPr>
                    <a:lstStyle/>
                    <a:p>
                      <a:pPr indent="0" lvl="0" marL="0" rtl="0" algn="l">
                        <a:lnSpc>
                          <a:spcPct val="115000"/>
                        </a:lnSpc>
                        <a:spcBef>
                          <a:spcPts val="0"/>
                        </a:spcBef>
                        <a:spcAft>
                          <a:spcPts val="0"/>
                        </a:spcAft>
                        <a:buNone/>
                      </a:pPr>
                      <a:r>
                        <a:rPr lang="en" sz="1200"/>
                        <a: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2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200"/>
                        <a:t>Email sent to all NCO branches about 24/7 support</a:t>
                      </a:r>
                      <a:endParaRPr sz="1200"/>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0"/>
          <p:cNvSpPr txBox="1"/>
          <p:nvPr>
            <p:ph type="title"/>
          </p:nvPr>
        </p:nvSpPr>
        <p:spPr>
          <a:xfrm>
            <a:off x="1137950" y="216425"/>
            <a:ext cx="682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Operational Readiness Test</a:t>
            </a:r>
            <a:endParaRPr/>
          </a:p>
        </p:txBody>
      </p:sp>
      <p:sp>
        <p:nvSpPr>
          <p:cNvPr id="234" name="Google Shape;234;p30"/>
          <p:cNvSpPr txBox="1"/>
          <p:nvPr>
            <p:ph idx="1" type="body"/>
          </p:nvPr>
        </p:nvSpPr>
        <p:spPr>
          <a:xfrm>
            <a:off x="311700" y="1231175"/>
            <a:ext cx="8520600" cy="3578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Char char="❖"/>
            </a:pPr>
            <a:r>
              <a:rPr lang="en" sz="1400">
                <a:solidFill>
                  <a:srgbClr val="000000"/>
                </a:solidFill>
              </a:rPr>
              <a:t>Acceptance testing - does it function as envisioned by the developers?</a:t>
            </a:r>
            <a:endParaRPr sz="1400">
              <a:solidFill>
                <a:srgbClr val="000000"/>
              </a:solidFill>
            </a:endParaRPr>
          </a:p>
          <a:p>
            <a:pPr indent="-304800" lvl="1" marL="914400" rtl="0" algn="l">
              <a:spcBef>
                <a:spcPts val="0"/>
              </a:spcBef>
              <a:spcAft>
                <a:spcPts val="0"/>
              </a:spcAft>
              <a:buClr>
                <a:srgbClr val="000000"/>
              </a:buClr>
              <a:buSzPts val="1200"/>
              <a:buChar char="➢"/>
            </a:pPr>
            <a:r>
              <a:rPr lang="en" sz="1200">
                <a:solidFill>
                  <a:srgbClr val="000000"/>
                </a:solidFill>
              </a:rPr>
              <a:t>Go through each function it is expected to perform</a:t>
            </a:r>
            <a:endParaRPr sz="1200">
              <a:solidFill>
                <a:srgbClr val="000000"/>
              </a:solidFill>
            </a:endParaRPr>
          </a:p>
          <a:p>
            <a:pPr indent="-304800" lvl="1" marL="914400" rtl="0" algn="l">
              <a:spcBef>
                <a:spcPts val="0"/>
              </a:spcBef>
              <a:spcAft>
                <a:spcPts val="0"/>
              </a:spcAft>
              <a:buClr>
                <a:srgbClr val="000000"/>
              </a:buClr>
              <a:buSzPts val="1200"/>
              <a:buChar char="➢"/>
            </a:pPr>
            <a:r>
              <a:rPr lang="en" sz="1200">
                <a:solidFill>
                  <a:srgbClr val="000000"/>
                </a:solidFill>
              </a:rPr>
              <a:t>In some cases create special test situations</a:t>
            </a:r>
            <a:endParaRPr sz="12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30 Day test - does it function in normal operation?</a:t>
            </a:r>
            <a:endParaRPr sz="1400">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Can catch situations the developers never thought of</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Extended testing (“trample testing”) - characterize how things fail (not how they work) when:</a:t>
            </a:r>
            <a:endParaRPr sz="1400">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Network goes down</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Host is rebooted at random times</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Host loses access to remote disks</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Host loses DNS service</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Helps improve monitoring scripts and troubleshooting procedures</a:t>
            </a:r>
            <a:endParaRPr>
              <a:solidFill>
                <a:srgbClr val="000000"/>
              </a:solidFill>
            </a:endParaRPr>
          </a:p>
        </p:txBody>
      </p:sp>
      <p:pic>
        <p:nvPicPr>
          <p:cNvPr descr="600px-us-deptofcommerce-seal-svg.png" id="235" name="Google Shape;235;p30"/>
          <p:cNvPicPr preferRelativeResize="0"/>
          <p:nvPr/>
        </p:nvPicPr>
        <p:blipFill>
          <a:blip r:embed="rId3">
            <a:alphaModFix/>
          </a:blip>
          <a:stretch>
            <a:fillRect/>
          </a:stretch>
        </p:blipFill>
        <p:spPr>
          <a:xfrm>
            <a:off x="59950" y="78947"/>
            <a:ext cx="911200" cy="911175"/>
          </a:xfrm>
          <a:prstGeom prst="rect">
            <a:avLst/>
          </a:prstGeom>
          <a:noFill/>
          <a:ln>
            <a:noFill/>
          </a:ln>
        </p:spPr>
      </p:pic>
      <p:pic>
        <p:nvPicPr>
          <p:cNvPr descr="NOAA-logo_1072x1072.png" id="236" name="Google Shape;236;p30"/>
          <p:cNvPicPr preferRelativeResize="0"/>
          <p:nvPr/>
        </p:nvPicPr>
        <p:blipFill>
          <a:blip r:embed="rId4">
            <a:alphaModFix/>
          </a:blip>
          <a:stretch>
            <a:fillRect/>
          </a:stretch>
        </p:blipFill>
        <p:spPr>
          <a:xfrm>
            <a:off x="8054100" y="78950"/>
            <a:ext cx="990126" cy="990126"/>
          </a:xfrm>
          <a:prstGeom prst="rect">
            <a:avLst/>
          </a:prstGeom>
          <a:noFill/>
          <a:ln>
            <a:noFill/>
          </a:ln>
        </p:spPr>
      </p:pic>
      <p:cxnSp>
        <p:nvCxnSpPr>
          <p:cNvPr id="237" name="Google Shape;237;p30"/>
          <p:cNvCxnSpPr/>
          <p:nvPr/>
        </p:nvCxnSpPr>
        <p:spPr>
          <a:xfrm>
            <a:off x="172975" y="1140975"/>
            <a:ext cx="8666700" cy="18300"/>
          </a:xfrm>
          <a:prstGeom prst="straightConnector1">
            <a:avLst/>
          </a:prstGeom>
          <a:noFill/>
          <a:ln cap="flat" cmpd="sng" w="19050">
            <a:solidFill>
              <a:srgbClr val="000000"/>
            </a:solidFill>
            <a:prstDash val="solid"/>
            <a:round/>
            <a:headEnd len="med" w="med" type="none"/>
            <a:tailEnd len="med" w="med" type="none"/>
          </a:ln>
        </p:spPr>
      </p:cxnSp>
      <p:pic>
        <p:nvPicPr>
          <p:cNvPr descr="Image result for image ethernet port" id="238" name="Google Shape;238;p30"/>
          <p:cNvPicPr preferRelativeResize="0"/>
          <p:nvPr/>
        </p:nvPicPr>
        <p:blipFill>
          <a:blip r:embed="rId5">
            <a:alphaModFix/>
          </a:blip>
          <a:stretch>
            <a:fillRect/>
          </a:stretch>
        </p:blipFill>
        <p:spPr>
          <a:xfrm>
            <a:off x="6655125" y="2755050"/>
            <a:ext cx="1447800" cy="1724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1"/>
          <p:cNvSpPr txBox="1"/>
          <p:nvPr>
            <p:ph type="title"/>
          </p:nvPr>
        </p:nvSpPr>
        <p:spPr>
          <a:xfrm>
            <a:off x="1137950" y="216425"/>
            <a:ext cx="682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Process: Go Live Briefing</a:t>
            </a:r>
            <a:endParaRPr/>
          </a:p>
        </p:txBody>
      </p:sp>
      <p:pic>
        <p:nvPicPr>
          <p:cNvPr descr="600px-us-deptofcommerce-seal-svg.png" id="244" name="Google Shape;244;p31"/>
          <p:cNvPicPr preferRelativeResize="0"/>
          <p:nvPr/>
        </p:nvPicPr>
        <p:blipFill>
          <a:blip r:embed="rId3">
            <a:alphaModFix/>
          </a:blip>
          <a:stretch>
            <a:fillRect/>
          </a:stretch>
        </p:blipFill>
        <p:spPr>
          <a:xfrm>
            <a:off x="59950" y="78947"/>
            <a:ext cx="911200" cy="911175"/>
          </a:xfrm>
          <a:prstGeom prst="rect">
            <a:avLst/>
          </a:prstGeom>
          <a:noFill/>
          <a:ln>
            <a:noFill/>
          </a:ln>
        </p:spPr>
      </p:pic>
      <p:pic>
        <p:nvPicPr>
          <p:cNvPr descr="NOAA-logo_1072x1072.png" id="245" name="Google Shape;245;p31"/>
          <p:cNvPicPr preferRelativeResize="0"/>
          <p:nvPr/>
        </p:nvPicPr>
        <p:blipFill>
          <a:blip r:embed="rId4">
            <a:alphaModFix/>
          </a:blip>
          <a:stretch>
            <a:fillRect/>
          </a:stretch>
        </p:blipFill>
        <p:spPr>
          <a:xfrm>
            <a:off x="8054100" y="78950"/>
            <a:ext cx="990126" cy="990126"/>
          </a:xfrm>
          <a:prstGeom prst="rect">
            <a:avLst/>
          </a:prstGeom>
          <a:noFill/>
          <a:ln>
            <a:noFill/>
          </a:ln>
        </p:spPr>
      </p:pic>
      <p:cxnSp>
        <p:nvCxnSpPr>
          <p:cNvPr id="246" name="Google Shape;246;p31"/>
          <p:cNvCxnSpPr/>
          <p:nvPr/>
        </p:nvCxnSpPr>
        <p:spPr>
          <a:xfrm>
            <a:off x="172975" y="1140975"/>
            <a:ext cx="8666700" cy="18300"/>
          </a:xfrm>
          <a:prstGeom prst="straightConnector1">
            <a:avLst/>
          </a:prstGeom>
          <a:noFill/>
          <a:ln cap="flat" cmpd="sng" w="19050">
            <a:solidFill>
              <a:srgbClr val="000000"/>
            </a:solidFill>
            <a:prstDash val="solid"/>
            <a:round/>
            <a:headEnd len="med" w="med" type="none"/>
            <a:tailEnd len="med" w="med" type="none"/>
          </a:ln>
        </p:spPr>
      </p:cxnSp>
      <p:graphicFrame>
        <p:nvGraphicFramePr>
          <p:cNvPr id="247" name="Google Shape;247;p31"/>
          <p:cNvGraphicFramePr/>
          <p:nvPr/>
        </p:nvGraphicFramePr>
        <p:xfrm>
          <a:off x="1560475" y="1290550"/>
          <a:ext cx="3000000" cy="3000000"/>
        </p:xfrm>
        <a:graphic>
          <a:graphicData uri="http://schemas.openxmlformats.org/drawingml/2006/table">
            <a:tbl>
              <a:tblPr>
                <a:noFill/>
                <a:tableStyleId>{E8D959C0-364A-4394-8D54-A608E9441D39}</a:tableStyleId>
              </a:tblPr>
              <a:tblGrid>
                <a:gridCol w="447675"/>
                <a:gridCol w="257150"/>
                <a:gridCol w="4657725"/>
              </a:tblGrid>
              <a:tr h="345175">
                <a:tc>
                  <a:txBody>
                    <a:bodyPr>
                      <a:noAutofit/>
                    </a:bodyPr>
                    <a:lstStyle/>
                    <a:p>
                      <a:pPr indent="0" lvl="0" marL="0" rtl="0" algn="l">
                        <a:lnSpc>
                          <a:spcPct val="115000"/>
                        </a:lnSpc>
                        <a:spcBef>
                          <a:spcPts val="0"/>
                        </a:spcBef>
                        <a:spcAft>
                          <a:spcPts val="0"/>
                        </a:spcAft>
                        <a:buNone/>
                      </a:pPr>
                      <a:r>
                        <a:rPr lang="en" sz="1200"/>
                        <a: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2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200"/>
                        <a:t>Pass 30-day test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r>
              <a:tr h="457100">
                <a:tc>
                  <a:txBody>
                    <a:bodyPr>
                      <a:noAutofit/>
                    </a:bodyPr>
                    <a:lstStyle/>
                    <a:p>
                      <a:pPr indent="0" lvl="0" marL="0" rtl="0" algn="l">
                        <a:lnSpc>
                          <a:spcPct val="115000"/>
                        </a:lnSpc>
                        <a:spcBef>
                          <a:spcPts val="0"/>
                        </a:spcBef>
                        <a:spcAft>
                          <a:spcPts val="0"/>
                        </a:spcAft>
                        <a:buNone/>
                      </a:pPr>
                      <a:r>
                        <a:rPr lang="en" sz="1200"/>
                        <a: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2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200"/>
                        <a:t>Create Public Release Notes document for users and execs</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45175">
                <a:tc>
                  <a:txBody>
                    <a:bodyPr>
                      <a:noAutofit/>
                    </a:bodyPr>
                    <a:lstStyle/>
                    <a:p>
                      <a:pPr indent="0" lvl="0" marL="0" rtl="0" algn="l">
                        <a:lnSpc>
                          <a:spcPct val="115000"/>
                        </a:lnSpc>
                        <a:spcBef>
                          <a:spcPts val="0"/>
                        </a:spcBef>
                        <a:spcAft>
                          <a:spcPts val="0"/>
                        </a:spcAft>
                        <a:buNone/>
                      </a:pPr>
                      <a:r>
                        <a:rPr lang="en" sz="1200"/>
                        <a: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2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200"/>
                        <a:t>Prepare a go-live briefing</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45175">
                <a:tc>
                  <a:txBody>
                    <a:bodyPr>
                      <a:noAutofit/>
                    </a:bodyPr>
                    <a:lstStyle/>
                    <a:p>
                      <a:pPr indent="0" lvl="0" marL="0" rtl="0" algn="l">
                        <a:lnSpc>
                          <a:spcPct val="115000"/>
                        </a:lnSpc>
                        <a:spcBef>
                          <a:spcPts val="0"/>
                        </a:spcBef>
                        <a:spcAft>
                          <a:spcPts val="0"/>
                        </a:spcAft>
                        <a:buNone/>
                      </a:pPr>
                      <a:r>
                        <a:rPr lang="en" sz="1200"/>
                        <a: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2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200"/>
                        <a:t>Go-Live briefing reviewed by TL</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45175">
                <a:tc>
                  <a:txBody>
                    <a:bodyPr>
                      <a:noAutofit/>
                    </a:bodyPr>
                    <a:lstStyle/>
                    <a:p>
                      <a:pPr indent="0" lvl="0" marL="0" rtl="0" algn="l">
                        <a:lnSpc>
                          <a:spcPct val="115000"/>
                        </a:lnSpc>
                        <a:spcBef>
                          <a:spcPts val="0"/>
                        </a:spcBef>
                        <a:spcAft>
                          <a:spcPts val="0"/>
                        </a:spcAft>
                        <a:buNone/>
                      </a:pPr>
                      <a:r>
                        <a:rPr lang="en" sz="1200"/>
                        <a: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2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200"/>
                        <a:t>Go-Live briefing reviewed by Branch Chief</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45175">
                <a:tc>
                  <a:txBody>
                    <a:bodyPr>
                      <a:noAutofit/>
                    </a:bodyPr>
                    <a:lstStyle/>
                    <a:p>
                      <a:pPr indent="0" lvl="0" marL="0" rtl="0" algn="l">
                        <a:lnSpc>
                          <a:spcPct val="115000"/>
                        </a:lnSpc>
                        <a:spcBef>
                          <a:spcPts val="0"/>
                        </a:spcBef>
                        <a:spcAft>
                          <a:spcPts val="0"/>
                        </a:spcAft>
                        <a:buNone/>
                      </a:pPr>
                      <a:r>
                        <a:rPr lang="en" sz="1200"/>
                        <a: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2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200"/>
                        <a:t>Go-Live briefing reviewed by Development Organization</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57100">
                <a:tc>
                  <a:txBody>
                    <a:bodyPr>
                      <a:noAutofit/>
                    </a:bodyPr>
                    <a:lstStyle/>
                    <a:p>
                      <a:pPr indent="0" lvl="0" marL="0" rtl="0" algn="l">
                        <a:lnSpc>
                          <a:spcPct val="115000"/>
                        </a:lnSpc>
                        <a:spcBef>
                          <a:spcPts val="0"/>
                        </a:spcBef>
                        <a:spcAft>
                          <a:spcPts val="0"/>
                        </a:spcAft>
                        <a:buNone/>
                      </a:pPr>
                      <a:r>
                        <a:rPr lang="en" sz="1200"/>
                        <a: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2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200"/>
                        <a:t>Submit RFC for go-live (could be right after briefing depending on timing)</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45175">
                <a:tc>
                  <a:txBody>
                    <a:bodyPr>
                      <a:noAutofit/>
                    </a:bodyPr>
                    <a:lstStyle/>
                    <a:p>
                      <a:pPr indent="0" lvl="0" marL="0" rtl="0" algn="l">
                        <a:lnSpc>
                          <a:spcPct val="115000"/>
                        </a:lnSpc>
                        <a:spcBef>
                          <a:spcPts val="0"/>
                        </a:spcBef>
                        <a:spcAft>
                          <a:spcPts val="0"/>
                        </a:spcAft>
                        <a:buNone/>
                      </a:pPr>
                      <a:r>
                        <a:rPr lang="en" sz="1200"/>
                        <a: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2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200"/>
                        <a:t>Update the IDP data description to include the new app</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57100">
                <a:tc>
                  <a:txBody>
                    <a:bodyPr>
                      <a:noAutofit/>
                    </a:bodyPr>
                    <a:lstStyle/>
                    <a:p>
                      <a:pPr indent="0" lvl="0" marL="0" rtl="0" algn="l">
                        <a:lnSpc>
                          <a:spcPct val="115000"/>
                        </a:lnSpc>
                        <a:spcBef>
                          <a:spcPts val="0"/>
                        </a:spcBef>
                        <a:spcAft>
                          <a:spcPts val="0"/>
                        </a:spcAft>
                        <a:buNone/>
                      </a:pPr>
                      <a:r>
                        <a:rPr lang="en" sz="1200"/>
                        <a: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2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200"/>
                        <a:t>Prepare doco/conduct training so anyone on OBT can support the app</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1137950" y="216425"/>
            <a:ext cx="6827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Topics</a:t>
            </a:r>
            <a:endParaRPr/>
          </a:p>
        </p:txBody>
      </p:sp>
      <p:sp>
        <p:nvSpPr>
          <p:cNvPr id="63" name="Google Shape;63;p14"/>
          <p:cNvSpPr txBox="1"/>
          <p:nvPr>
            <p:ph idx="1" type="body"/>
          </p:nvPr>
        </p:nvSpPr>
        <p:spPr>
          <a:xfrm>
            <a:off x="311700" y="1231175"/>
            <a:ext cx="8520600" cy="3337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What</a:t>
            </a:r>
            <a:r>
              <a:rPr lang="en">
                <a:solidFill>
                  <a:srgbClr val="000000"/>
                </a:solidFill>
              </a:rPr>
              <a:t> is IDP (</a:t>
            </a:r>
            <a:r>
              <a:rPr lang="en">
                <a:solidFill>
                  <a:srgbClr val="000000"/>
                </a:solidFill>
              </a:rPr>
              <a:t>Integrated Dissemination Program)?</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What applications run on IDP</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How IDP is supported</a:t>
            </a:r>
            <a:endParaRPr>
              <a:solidFill>
                <a:srgbClr val="666666"/>
              </a:solidFill>
            </a:endParaRPr>
          </a:p>
          <a:p>
            <a:pPr indent="-342900" lvl="0" marL="457200" rtl="0" algn="l">
              <a:spcBef>
                <a:spcPts val="0"/>
              </a:spcBef>
              <a:spcAft>
                <a:spcPts val="0"/>
              </a:spcAft>
              <a:buClr>
                <a:srgbClr val="000000"/>
              </a:buClr>
              <a:buSzPts val="1800"/>
              <a:buChar char="●"/>
            </a:pPr>
            <a:r>
              <a:rPr lang="en">
                <a:solidFill>
                  <a:srgbClr val="000000"/>
                </a:solidFill>
              </a:rPr>
              <a:t>Questions</a:t>
            </a:r>
            <a:endParaRPr>
              <a:solidFill>
                <a:srgbClr val="000000"/>
              </a:solidFill>
            </a:endParaRPr>
          </a:p>
        </p:txBody>
      </p:sp>
      <p:pic>
        <p:nvPicPr>
          <p:cNvPr descr="600px-us-deptofcommerce-seal-svg.png" id="64" name="Google Shape;64;p14"/>
          <p:cNvPicPr preferRelativeResize="0"/>
          <p:nvPr/>
        </p:nvPicPr>
        <p:blipFill>
          <a:blip r:embed="rId3">
            <a:alphaModFix/>
          </a:blip>
          <a:stretch>
            <a:fillRect/>
          </a:stretch>
        </p:blipFill>
        <p:spPr>
          <a:xfrm>
            <a:off x="59950" y="78947"/>
            <a:ext cx="911200" cy="911175"/>
          </a:xfrm>
          <a:prstGeom prst="rect">
            <a:avLst/>
          </a:prstGeom>
          <a:noFill/>
          <a:ln>
            <a:noFill/>
          </a:ln>
        </p:spPr>
      </p:pic>
      <p:pic>
        <p:nvPicPr>
          <p:cNvPr descr="NOAA-logo_1072x1072.png" id="65" name="Google Shape;65;p14"/>
          <p:cNvPicPr preferRelativeResize="0"/>
          <p:nvPr/>
        </p:nvPicPr>
        <p:blipFill>
          <a:blip r:embed="rId4">
            <a:alphaModFix/>
          </a:blip>
          <a:stretch>
            <a:fillRect/>
          </a:stretch>
        </p:blipFill>
        <p:spPr>
          <a:xfrm>
            <a:off x="8054100" y="78950"/>
            <a:ext cx="990126" cy="990126"/>
          </a:xfrm>
          <a:prstGeom prst="rect">
            <a:avLst/>
          </a:prstGeom>
          <a:noFill/>
          <a:ln>
            <a:noFill/>
          </a:ln>
        </p:spPr>
      </p:pic>
      <p:cxnSp>
        <p:nvCxnSpPr>
          <p:cNvPr id="66" name="Google Shape;66;p14"/>
          <p:cNvCxnSpPr/>
          <p:nvPr/>
        </p:nvCxnSpPr>
        <p:spPr>
          <a:xfrm>
            <a:off x="172975" y="1140975"/>
            <a:ext cx="8652300" cy="3600"/>
          </a:xfrm>
          <a:prstGeom prst="straightConnector1">
            <a:avLst/>
          </a:prstGeom>
          <a:noFill/>
          <a:ln cap="flat" cmpd="sng" w="19050">
            <a:solidFill>
              <a:srgbClr val="000000"/>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2"/>
          <p:cNvSpPr txBox="1"/>
          <p:nvPr>
            <p:ph type="title"/>
          </p:nvPr>
        </p:nvSpPr>
        <p:spPr>
          <a:xfrm>
            <a:off x="1137950" y="216425"/>
            <a:ext cx="682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Process: Implementation Day</a:t>
            </a:r>
            <a:endParaRPr/>
          </a:p>
        </p:txBody>
      </p:sp>
      <p:pic>
        <p:nvPicPr>
          <p:cNvPr descr="600px-us-deptofcommerce-seal-svg.png" id="253" name="Google Shape;253;p32"/>
          <p:cNvPicPr preferRelativeResize="0"/>
          <p:nvPr/>
        </p:nvPicPr>
        <p:blipFill>
          <a:blip r:embed="rId3">
            <a:alphaModFix/>
          </a:blip>
          <a:stretch>
            <a:fillRect/>
          </a:stretch>
        </p:blipFill>
        <p:spPr>
          <a:xfrm>
            <a:off x="59950" y="78947"/>
            <a:ext cx="911200" cy="911175"/>
          </a:xfrm>
          <a:prstGeom prst="rect">
            <a:avLst/>
          </a:prstGeom>
          <a:noFill/>
          <a:ln>
            <a:noFill/>
          </a:ln>
        </p:spPr>
      </p:pic>
      <p:pic>
        <p:nvPicPr>
          <p:cNvPr descr="NOAA-logo_1072x1072.png" id="254" name="Google Shape;254;p32"/>
          <p:cNvPicPr preferRelativeResize="0"/>
          <p:nvPr/>
        </p:nvPicPr>
        <p:blipFill>
          <a:blip r:embed="rId4">
            <a:alphaModFix/>
          </a:blip>
          <a:stretch>
            <a:fillRect/>
          </a:stretch>
        </p:blipFill>
        <p:spPr>
          <a:xfrm>
            <a:off x="8054100" y="78950"/>
            <a:ext cx="990126" cy="990126"/>
          </a:xfrm>
          <a:prstGeom prst="rect">
            <a:avLst/>
          </a:prstGeom>
          <a:noFill/>
          <a:ln>
            <a:noFill/>
          </a:ln>
        </p:spPr>
      </p:pic>
      <p:cxnSp>
        <p:nvCxnSpPr>
          <p:cNvPr id="255" name="Google Shape;255;p32"/>
          <p:cNvCxnSpPr/>
          <p:nvPr/>
        </p:nvCxnSpPr>
        <p:spPr>
          <a:xfrm>
            <a:off x="172975" y="1140975"/>
            <a:ext cx="8666700" cy="18300"/>
          </a:xfrm>
          <a:prstGeom prst="straightConnector1">
            <a:avLst/>
          </a:prstGeom>
          <a:noFill/>
          <a:ln cap="flat" cmpd="sng" w="19050">
            <a:solidFill>
              <a:srgbClr val="000000"/>
            </a:solidFill>
            <a:prstDash val="solid"/>
            <a:round/>
            <a:headEnd len="med" w="med" type="none"/>
            <a:tailEnd len="med" w="med" type="none"/>
          </a:ln>
        </p:spPr>
      </p:cxnSp>
      <p:graphicFrame>
        <p:nvGraphicFramePr>
          <p:cNvPr id="256" name="Google Shape;256;p32"/>
          <p:cNvGraphicFramePr/>
          <p:nvPr/>
        </p:nvGraphicFramePr>
        <p:xfrm>
          <a:off x="1224875" y="1815825"/>
          <a:ext cx="3000000" cy="3000000"/>
        </p:xfrm>
        <a:graphic>
          <a:graphicData uri="http://schemas.openxmlformats.org/drawingml/2006/table">
            <a:tbl>
              <a:tblPr>
                <a:noFill/>
                <a:tableStyleId>{E8D959C0-364A-4394-8D54-A608E9441D39}</a:tableStyleId>
              </a:tblPr>
              <a:tblGrid>
                <a:gridCol w="447675"/>
                <a:gridCol w="190500"/>
                <a:gridCol w="5686425"/>
              </a:tblGrid>
              <a:tr h="352425">
                <a:tc>
                  <a:txBody>
                    <a:bodyPr>
                      <a:noAutofit/>
                    </a:bodyPr>
                    <a:lstStyle/>
                    <a:p>
                      <a:pPr indent="0" lvl="0" marL="0" rtl="0" algn="l">
                        <a:lnSpc>
                          <a:spcPct val="115000"/>
                        </a:lnSpc>
                        <a:spcBef>
                          <a:spcPts val="0"/>
                        </a:spcBef>
                        <a:spcAft>
                          <a:spcPts val="0"/>
                        </a:spcAft>
                        <a:buNone/>
                      </a:pPr>
                      <a:r>
                        <a:rPr lang="en" sz="1200"/>
                        <a: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2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200"/>
                        <a:t>Check SOE and confirm CWD is not active</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r>
              <a:tr h="352425">
                <a:tc>
                  <a:txBody>
                    <a:bodyPr>
                      <a:noAutofit/>
                    </a:bodyPr>
                    <a:lstStyle/>
                    <a:p>
                      <a:pPr indent="0" lvl="0" marL="0" rtl="0" algn="l">
                        <a:lnSpc>
                          <a:spcPct val="115000"/>
                        </a:lnSpc>
                        <a:spcBef>
                          <a:spcPts val="0"/>
                        </a:spcBef>
                        <a:spcAft>
                          <a:spcPts val="0"/>
                        </a:spcAft>
                        <a:buNone/>
                      </a:pPr>
                      <a:r>
                        <a:rPr lang="en" sz="1200"/>
                        <a: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2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200"/>
                        <a:t>Send rfc_notify to begin implementation</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52425">
                <a:tc>
                  <a:txBody>
                    <a:bodyPr>
                      <a:noAutofit/>
                    </a:bodyPr>
                    <a:lstStyle/>
                    <a:p>
                      <a:pPr indent="0" lvl="0" marL="0" rtl="0" algn="l">
                        <a:lnSpc>
                          <a:spcPct val="115000"/>
                        </a:lnSpc>
                        <a:spcBef>
                          <a:spcPts val="0"/>
                        </a:spcBef>
                        <a:spcAft>
                          <a:spcPts val="0"/>
                        </a:spcAft>
                        <a:buNone/>
                      </a:pPr>
                      <a:r>
                        <a:rPr lang="en" sz="1200"/>
                        <a: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2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200"/>
                        <a:t>Perform implementation</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52425">
                <a:tc>
                  <a:txBody>
                    <a:bodyPr>
                      <a:noAutofit/>
                    </a:bodyPr>
                    <a:lstStyle/>
                    <a:p>
                      <a:pPr indent="0" lvl="0" marL="0" rtl="0" algn="l">
                        <a:lnSpc>
                          <a:spcPct val="115000"/>
                        </a:lnSpc>
                        <a:spcBef>
                          <a:spcPts val="0"/>
                        </a:spcBef>
                        <a:spcAft>
                          <a:spcPts val="0"/>
                        </a:spcAft>
                        <a:buNone/>
                      </a:pPr>
                      <a:r>
                        <a:rPr lang="en" sz="1200"/>
                        <a: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2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200"/>
                        <a:t>Send rfc_notify to complete implementation</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66725">
                <a:tc>
                  <a:txBody>
                    <a:bodyPr>
                      <a:noAutofit/>
                    </a:bodyPr>
                    <a:lstStyle/>
                    <a:p>
                      <a:pPr indent="0" lvl="0" marL="0" rtl="0" algn="l">
                        <a:lnSpc>
                          <a:spcPct val="115000"/>
                        </a:lnSpc>
                        <a:spcBef>
                          <a:spcPts val="0"/>
                        </a:spcBef>
                        <a:spcAft>
                          <a:spcPts val="0"/>
                        </a:spcAft>
                        <a:buNone/>
                      </a:pPr>
                      <a:r>
                        <a:rPr lang="en" sz="1200"/>
                        <a:t>☐</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2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200"/>
                        <a:t>Send notification to Executive mailing list -- nco_exec_notify@noaa.gov with public release notes</a:t>
                      </a:r>
                      <a:endParaRPr sz="12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1137950" y="216425"/>
            <a:ext cx="6827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is IDP?</a:t>
            </a:r>
            <a:endParaRPr/>
          </a:p>
        </p:txBody>
      </p:sp>
      <p:sp>
        <p:nvSpPr>
          <p:cNvPr id="72" name="Google Shape;72;p15"/>
          <p:cNvSpPr txBox="1"/>
          <p:nvPr>
            <p:ph idx="1" type="body"/>
          </p:nvPr>
        </p:nvSpPr>
        <p:spPr>
          <a:xfrm>
            <a:off x="311700" y="1231175"/>
            <a:ext cx="8520600" cy="3578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Char char="❖"/>
            </a:pPr>
            <a:r>
              <a:rPr lang="en" sz="1400">
                <a:solidFill>
                  <a:schemeClr val="dk1"/>
                </a:solidFill>
              </a:rPr>
              <a:t>NOAA's Integrated Dissemination Program (IDP) was established to transform the Weather Services' 170+ web sites and 20+ operational dissemination capabilities to an integrated, enterprise-wide, dissemination service with redundancy capabilities.</a:t>
            </a:r>
            <a:endParaRPr sz="1400">
              <a:solidFill>
                <a:schemeClr val="dk1"/>
              </a:solidFill>
            </a:endParaRPr>
          </a:p>
          <a:p>
            <a:pPr indent="0" lvl="0" marL="457200" rtl="0" algn="l">
              <a:lnSpc>
                <a:spcPct val="100000"/>
              </a:lnSpc>
              <a:spcBef>
                <a:spcPts val="0"/>
              </a:spcBef>
              <a:spcAft>
                <a:spcPts val="0"/>
              </a:spcAft>
              <a:buNone/>
            </a:pPr>
            <a:r>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IDP is supported and maintained within NCEP Central Operations (NCO). The IDP portfolio of applications are managed by the Office of Dissemination. </a:t>
            </a:r>
            <a:endParaRPr sz="1400">
              <a:solidFill>
                <a:schemeClr val="dk1"/>
              </a:solidFill>
            </a:endParaRPr>
          </a:p>
          <a:p>
            <a:pPr indent="0" lvl="0" marL="457200" rtl="0" algn="l">
              <a:spcBef>
                <a:spcPts val="0"/>
              </a:spcBef>
              <a:spcAft>
                <a:spcPts val="0"/>
              </a:spcAft>
              <a:buNone/>
            </a:pPr>
            <a:r>
              <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The Office of Dissemination is the first stop in the process of migrating an application onto IDP.</a:t>
            </a:r>
            <a:endParaRPr sz="1400">
              <a:solidFill>
                <a:schemeClr val="dk1"/>
              </a:solidFill>
            </a:endParaRPr>
          </a:p>
          <a:p>
            <a:pPr indent="-317500" lvl="1" marL="914400" rtl="0" algn="l">
              <a:lnSpc>
                <a:spcPct val="100000"/>
              </a:lnSpc>
              <a:spcBef>
                <a:spcPts val="0"/>
              </a:spcBef>
              <a:spcAft>
                <a:spcPts val="0"/>
              </a:spcAft>
              <a:buClr>
                <a:schemeClr val="dk1"/>
              </a:buClr>
              <a:buSzPts val="1400"/>
              <a:buChar char="➢"/>
            </a:pPr>
            <a:r>
              <a:rPr lang="en">
                <a:solidFill>
                  <a:schemeClr val="dk1"/>
                </a:solidFill>
              </a:rPr>
              <a:t>Today there are roughly 10 new projects waiting for their turn to be onboarded</a:t>
            </a:r>
            <a:endParaRPr>
              <a:solidFill>
                <a:schemeClr val="dk1"/>
              </a:solidFill>
            </a:endParaRPr>
          </a:p>
          <a:p>
            <a:pPr indent="-317500" lvl="1" marL="914400" rtl="0" algn="l">
              <a:lnSpc>
                <a:spcPct val="100000"/>
              </a:lnSpc>
              <a:spcBef>
                <a:spcPts val="0"/>
              </a:spcBef>
              <a:spcAft>
                <a:spcPts val="0"/>
              </a:spcAft>
              <a:buClr>
                <a:schemeClr val="dk1"/>
              </a:buClr>
              <a:buSzPts val="1400"/>
              <a:buChar char="➢"/>
            </a:pPr>
            <a:r>
              <a:rPr lang="en">
                <a:solidFill>
                  <a:schemeClr val="dk1"/>
                </a:solidFill>
              </a:rPr>
              <a:t>The Office of Dissemination evaluates all incoming applications and sets priorities</a:t>
            </a:r>
            <a:endParaRPr>
              <a:solidFill>
                <a:schemeClr val="dk1"/>
              </a:solidFill>
            </a:endParaRPr>
          </a:p>
          <a:p>
            <a:pPr indent="0" lvl="0" marL="457200" rtl="0" algn="l">
              <a:lnSpc>
                <a:spcPct val="100000"/>
              </a:lnSpc>
              <a:spcBef>
                <a:spcPts val="0"/>
              </a:spcBef>
              <a:spcAft>
                <a:spcPts val="0"/>
              </a:spcAft>
              <a:buNone/>
            </a:pPr>
            <a:r>
              <a:t/>
            </a:r>
            <a:endParaRPr sz="1400">
              <a:solidFill>
                <a:schemeClr val="dk1"/>
              </a:solidFill>
            </a:endParaRPr>
          </a:p>
          <a:p>
            <a:pPr indent="0" lvl="0" marL="0" marR="0" rtl="0" algn="l">
              <a:lnSpc>
                <a:spcPct val="115000"/>
              </a:lnSpc>
              <a:spcBef>
                <a:spcPts val="0"/>
              </a:spcBef>
              <a:spcAft>
                <a:spcPts val="1600"/>
              </a:spcAft>
              <a:buNone/>
            </a:pPr>
            <a:r>
              <a:t/>
            </a:r>
            <a:endParaRPr sz="1400">
              <a:solidFill>
                <a:srgbClr val="000000"/>
              </a:solidFill>
            </a:endParaRPr>
          </a:p>
        </p:txBody>
      </p:sp>
      <p:pic>
        <p:nvPicPr>
          <p:cNvPr descr="600px-us-deptofcommerce-seal-svg.png" id="73" name="Google Shape;73;p15"/>
          <p:cNvPicPr preferRelativeResize="0"/>
          <p:nvPr/>
        </p:nvPicPr>
        <p:blipFill>
          <a:blip r:embed="rId3">
            <a:alphaModFix/>
          </a:blip>
          <a:stretch>
            <a:fillRect/>
          </a:stretch>
        </p:blipFill>
        <p:spPr>
          <a:xfrm>
            <a:off x="59950" y="78947"/>
            <a:ext cx="911200" cy="911175"/>
          </a:xfrm>
          <a:prstGeom prst="rect">
            <a:avLst/>
          </a:prstGeom>
          <a:noFill/>
          <a:ln>
            <a:noFill/>
          </a:ln>
        </p:spPr>
      </p:pic>
      <p:pic>
        <p:nvPicPr>
          <p:cNvPr descr="NOAA-logo_1072x1072.png" id="74" name="Google Shape;74;p15"/>
          <p:cNvPicPr preferRelativeResize="0"/>
          <p:nvPr/>
        </p:nvPicPr>
        <p:blipFill>
          <a:blip r:embed="rId4">
            <a:alphaModFix/>
          </a:blip>
          <a:stretch>
            <a:fillRect/>
          </a:stretch>
        </p:blipFill>
        <p:spPr>
          <a:xfrm>
            <a:off x="8054100" y="78950"/>
            <a:ext cx="990126" cy="990126"/>
          </a:xfrm>
          <a:prstGeom prst="rect">
            <a:avLst/>
          </a:prstGeom>
          <a:noFill/>
          <a:ln>
            <a:noFill/>
          </a:ln>
        </p:spPr>
      </p:pic>
      <p:cxnSp>
        <p:nvCxnSpPr>
          <p:cNvPr id="75" name="Google Shape;75;p15"/>
          <p:cNvCxnSpPr/>
          <p:nvPr/>
        </p:nvCxnSpPr>
        <p:spPr>
          <a:xfrm>
            <a:off x="172975" y="1140975"/>
            <a:ext cx="8666700" cy="18300"/>
          </a:xfrm>
          <a:prstGeom prst="straightConnector1">
            <a:avLst/>
          </a:prstGeom>
          <a:noFill/>
          <a:ln cap="flat" cmpd="sng" w="19050">
            <a:solidFill>
              <a:srgbClr val="000000"/>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type="title"/>
          </p:nvPr>
        </p:nvSpPr>
        <p:spPr>
          <a:xfrm>
            <a:off x="1137950" y="216425"/>
            <a:ext cx="6827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Tiered Support of IDP</a:t>
            </a:r>
            <a:endParaRPr/>
          </a:p>
          <a:p>
            <a:pPr indent="0" lvl="0" marL="0" rtl="0" algn="ctr">
              <a:spcBef>
                <a:spcPts val="0"/>
              </a:spcBef>
              <a:spcAft>
                <a:spcPts val="0"/>
              </a:spcAft>
              <a:buNone/>
            </a:pPr>
            <a:r>
              <a:t/>
            </a:r>
            <a:endParaRPr/>
          </a:p>
        </p:txBody>
      </p:sp>
      <p:sp>
        <p:nvSpPr>
          <p:cNvPr id="81" name="Google Shape;81;p16"/>
          <p:cNvSpPr txBox="1"/>
          <p:nvPr>
            <p:ph idx="1" type="body"/>
          </p:nvPr>
        </p:nvSpPr>
        <p:spPr>
          <a:xfrm>
            <a:off x="311700" y="1140975"/>
            <a:ext cx="8520600" cy="3578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Char char="❖"/>
            </a:pPr>
            <a:r>
              <a:rPr lang="en" sz="1400">
                <a:solidFill>
                  <a:schemeClr val="dk1"/>
                </a:solidFill>
              </a:rPr>
              <a:t>NCO supports all aspects of IDP including</a:t>
            </a:r>
            <a:endParaRPr sz="1400">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Tier 1 support is provided by the Operations and Monitoring Branch (OMB). The SDM and Tech Control teams provide 24x7 monitoring of the IDP hardware, the operational virtual machines (VMs), and the operational application running on these VMs.</a:t>
            </a:r>
            <a:endParaRPr>
              <a:solidFill>
                <a:schemeClr val="dk1"/>
              </a:solidFill>
            </a:endParaRPr>
          </a:p>
          <a:p>
            <a:pPr indent="0" lvl="0" marL="914400" rtl="0" algn="l">
              <a:spcBef>
                <a:spcPts val="0"/>
              </a:spcBef>
              <a:spcAft>
                <a:spcPts val="0"/>
              </a:spcAft>
              <a:buNone/>
            </a:pPr>
            <a:r>
              <a:t/>
            </a:r>
            <a:endParaRPr>
              <a:solidFill>
                <a:schemeClr val="dk1"/>
              </a:solidFill>
            </a:endParaRPr>
          </a:p>
          <a:p>
            <a:pPr indent="0" lvl="0" marL="457200" rtl="0" algn="l">
              <a:lnSpc>
                <a:spcPct val="100000"/>
              </a:lnSpc>
              <a:spcBef>
                <a:spcPts val="0"/>
              </a:spcBef>
              <a:spcAft>
                <a:spcPts val="0"/>
              </a:spcAft>
              <a:buNone/>
            </a:pPr>
            <a:r>
              <a:t/>
            </a:r>
            <a:endParaRPr sz="1400">
              <a:solidFill>
                <a:schemeClr val="dk1"/>
              </a:solidFill>
            </a:endParaRPr>
          </a:p>
          <a:p>
            <a:pPr indent="0" lvl="0" marL="0" marR="0" rtl="0" algn="l">
              <a:lnSpc>
                <a:spcPct val="115000"/>
              </a:lnSpc>
              <a:spcBef>
                <a:spcPts val="0"/>
              </a:spcBef>
              <a:spcAft>
                <a:spcPts val="1600"/>
              </a:spcAft>
              <a:buNone/>
            </a:pPr>
            <a:r>
              <a:t/>
            </a:r>
            <a:endParaRPr sz="1400">
              <a:solidFill>
                <a:srgbClr val="000000"/>
              </a:solidFill>
            </a:endParaRPr>
          </a:p>
        </p:txBody>
      </p:sp>
      <p:pic>
        <p:nvPicPr>
          <p:cNvPr descr="600px-us-deptofcommerce-seal-svg.png" id="82" name="Google Shape;82;p16"/>
          <p:cNvPicPr preferRelativeResize="0"/>
          <p:nvPr/>
        </p:nvPicPr>
        <p:blipFill>
          <a:blip r:embed="rId3">
            <a:alphaModFix/>
          </a:blip>
          <a:stretch>
            <a:fillRect/>
          </a:stretch>
        </p:blipFill>
        <p:spPr>
          <a:xfrm>
            <a:off x="59950" y="78947"/>
            <a:ext cx="911200" cy="911175"/>
          </a:xfrm>
          <a:prstGeom prst="rect">
            <a:avLst/>
          </a:prstGeom>
          <a:noFill/>
          <a:ln>
            <a:noFill/>
          </a:ln>
        </p:spPr>
      </p:pic>
      <p:pic>
        <p:nvPicPr>
          <p:cNvPr descr="NOAA-logo_1072x1072.png" id="83" name="Google Shape;83;p16"/>
          <p:cNvPicPr preferRelativeResize="0"/>
          <p:nvPr/>
        </p:nvPicPr>
        <p:blipFill>
          <a:blip r:embed="rId4">
            <a:alphaModFix/>
          </a:blip>
          <a:stretch>
            <a:fillRect/>
          </a:stretch>
        </p:blipFill>
        <p:spPr>
          <a:xfrm>
            <a:off x="8054100" y="78950"/>
            <a:ext cx="990126" cy="990126"/>
          </a:xfrm>
          <a:prstGeom prst="rect">
            <a:avLst/>
          </a:prstGeom>
          <a:noFill/>
          <a:ln>
            <a:noFill/>
          </a:ln>
        </p:spPr>
      </p:pic>
      <p:cxnSp>
        <p:nvCxnSpPr>
          <p:cNvPr id="84" name="Google Shape;84;p16"/>
          <p:cNvCxnSpPr/>
          <p:nvPr/>
        </p:nvCxnSpPr>
        <p:spPr>
          <a:xfrm>
            <a:off x="172975" y="1140975"/>
            <a:ext cx="8666700" cy="18300"/>
          </a:xfrm>
          <a:prstGeom prst="straightConnector1">
            <a:avLst/>
          </a:prstGeom>
          <a:noFill/>
          <a:ln cap="flat" cmpd="sng" w="19050">
            <a:solidFill>
              <a:srgbClr val="000000"/>
            </a:solidFill>
            <a:prstDash val="solid"/>
            <a:round/>
            <a:headEnd len="med" w="med" type="none"/>
            <a:tailEnd len="med" w="med" type="none"/>
          </a:ln>
        </p:spPr>
      </p:cxnSp>
      <p:pic>
        <p:nvPicPr>
          <p:cNvPr id="85" name="Google Shape;85;p16"/>
          <p:cNvPicPr preferRelativeResize="0"/>
          <p:nvPr/>
        </p:nvPicPr>
        <p:blipFill>
          <a:blip r:embed="rId5">
            <a:alphaModFix/>
          </a:blip>
          <a:stretch>
            <a:fillRect/>
          </a:stretch>
        </p:blipFill>
        <p:spPr>
          <a:xfrm>
            <a:off x="4797150" y="2525350"/>
            <a:ext cx="4171223" cy="2269475"/>
          </a:xfrm>
          <a:prstGeom prst="rect">
            <a:avLst/>
          </a:prstGeom>
          <a:noFill/>
          <a:ln>
            <a:noFill/>
          </a:ln>
        </p:spPr>
      </p:pic>
      <p:pic>
        <p:nvPicPr>
          <p:cNvPr id="86" name="Google Shape;86;p16"/>
          <p:cNvPicPr preferRelativeResize="0"/>
          <p:nvPr/>
        </p:nvPicPr>
        <p:blipFill>
          <a:blip r:embed="rId6">
            <a:alphaModFix/>
          </a:blip>
          <a:stretch>
            <a:fillRect/>
          </a:stretch>
        </p:blipFill>
        <p:spPr>
          <a:xfrm>
            <a:off x="172975" y="2525350"/>
            <a:ext cx="4467194" cy="2269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7"/>
          <p:cNvSpPr txBox="1"/>
          <p:nvPr>
            <p:ph type="title"/>
          </p:nvPr>
        </p:nvSpPr>
        <p:spPr>
          <a:xfrm>
            <a:off x="1137950" y="216425"/>
            <a:ext cx="6827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Tiered Support of IDP</a:t>
            </a:r>
            <a:endParaRPr/>
          </a:p>
          <a:p>
            <a:pPr indent="0" lvl="0" marL="0" rtl="0" algn="ctr">
              <a:spcBef>
                <a:spcPts val="0"/>
              </a:spcBef>
              <a:spcAft>
                <a:spcPts val="0"/>
              </a:spcAft>
              <a:buNone/>
            </a:pPr>
            <a:r>
              <a:t/>
            </a:r>
            <a:endParaRPr/>
          </a:p>
        </p:txBody>
      </p:sp>
      <p:sp>
        <p:nvSpPr>
          <p:cNvPr id="92" name="Google Shape;92;p17"/>
          <p:cNvSpPr txBox="1"/>
          <p:nvPr>
            <p:ph idx="1" type="body"/>
          </p:nvPr>
        </p:nvSpPr>
        <p:spPr>
          <a:xfrm>
            <a:off x="311700" y="1140975"/>
            <a:ext cx="8520600" cy="3578400"/>
          </a:xfrm>
          <a:prstGeom prst="rect">
            <a:avLst/>
          </a:prstGeom>
        </p:spPr>
        <p:txBody>
          <a:bodyPr anchorCtr="0" anchor="t" bIns="91425" lIns="91425" spcFirstLastPara="1" rIns="91425" wrap="square" tIns="91425">
            <a:noAutofit/>
          </a:bodyPr>
          <a:lstStyle/>
          <a:p>
            <a:pPr indent="0" lvl="0" marL="457200" marR="0" rtl="0" algn="l">
              <a:lnSpc>
                <a:spcPct val="115000"/>
              </a:lnSpc>
              <a:spcBef>
                <a:spcPts val="0"/>
              </a:spcBef>
              <a:spcAft>
                <a:spcPts val="0"/>
              </a:spcAft>
              <a:buNone/>
            </a:pPr>
            <a:r>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Tier 2 support is provided by the Implementation and Data Services Branch (IDSB).  Responsibilities of the Onboarding Team (OBT) include: </a:t>
            </a:r>
            <a:endParaRPr>
              <a:solidFill>
                <a:schemeClr val="dk1"/>
              </a:solidFill>
            </a:endParaRPr>
          </a:p>
          <a:p>
            <a:pPr indent="-304800" lvl="2" marL="1371600" rtl="0" algn="l">
              <a:spcBef>
                <a:spcPts val="0"/>
              </a:spcBef>
              <a:spcAft>
                <a:spcPts val="0"/>
              </a:spcAft>
              <a:buClr>
                <a:schemeClr val="dk1"/>
              </a:buClr>
              <a:buSzPts val="1200"/>
              <a:buChar char="■"/>
            </a:pPr>
            <a:r>
              <a:rPr lang="en" sz="1200">
                <a:solidFill>
                  <a:schemeClr val="dk1"/>
                </a:solidFill>
              </a:rPr>
              <a:t>Provide 24x7 support for the application and output, troubleshooting operational issues using numerous tools </a:t>
            </a:r>
            <a:endParaRPr sz="1200">
              <a:solidFill>
                <a:schemeClr val="dk1"/>
              </a:solidFill>
            </a:endParaRPr>
          </a:p>
          <a:p>
            <a:pPr indent="-304800" lvl="2" marL="1371600" rtl="0" algn="l">
              <a:spcBef>
                <a:spcPts val="0"/>
              </a:spcBef>
              <a:spcAft>
                <a:spcPts val="0"/>
              </a:spcAft>
              <a:buClr>
                <a:schemeClr val="dk1"/>
              </a:buClr>
              <a:buSzPts val="1200"/>
              <a:buChar char="■"/>
            </a:pPr>
            <a:r>
              <a:rPr lang="en" sz="1200">
                <a:solidFill>
                  <a:schemeClr val="dk1"/>
                </a:solidFill>
              </a:rPr>
              <a:t>Test and implement any updates or fixes to the application.</a:t>
            </a:r>
            <a:endParaRPr sz="1200">
              <a:solidFill>
                <a:schemeClr val="dk1"/>
              </a:solidFill>
            </a:endParaRPr>
          </a:p>
          <a:p>
            <a:pPr indent="-304800" lvl="2" marL="1371600" rtl="0" algn="l">
              <a:spcBef>
                <a:spcPts val="0"/>
              </a:spcBef>
              <a:spcAft>
                <a:spcPts val="0"/>
              </a:spcAft>
              <a:buClr>
                <a:schemeClr val="dk1"/>
              </a:buClr>
              <a:buSzPts val="1200"/>
              <a:buChar char="■"/>
            </a:pPr>
            <a:r>
              <a:rPr lang="en" sz="1200">
                <a:solidFill>
                  <a:schemeClr val="dk1"/>
                </a:solidFill>
              </a:rPr>
              <a:t>Work with development organizations to onboard new applications</a:t>
            </a:r>
            <a:endParaRPr sz="1200">
              <a:solidFill>
                <a:schemeClr val="dk1"/>
              </a:solidFill>
            </a:endParaRPr>
          </a:p>
          <a:p>
            <a:pPr indent="-304800" lvl="2" marL="1371600" rtl="0" algn="l">
              <a:spcBef>
                <a:spcPts val="0"/>
              </a:spcBef>
              <a:spcAft>
                <a:spcPts val="0"/>
              </a:spcAft>
              <a:buClr>
                <a:schemeClr val="dk1"/>
              </a:buClr>
              <a:buSzPts val="1200"/>
              <a:buChar char="■"/>
            </a:pPr>
            <a:r>
              <a:rPr lang="en" sz="1200">
                <a:solidFill>
                  <a:schemeClr val="dk1"/>
                </a:solidFill>
              </a:rPr>
              <a:t>Respond to customer requests with regards to data availability/quality. Work with Tier 3 to resolve data quality issues.</a:t>
            </a:r>
            <a:endParaRPr sz="1200">
              <a:solidFill>
                <a:schemeClr val="dk1"/>
              </a:solidFill>
            </a:endParaRPr>
          </a:p>
          <a:p>
            <a:pPr indent="-304800" lvl="2" marL="1371600" rtl="0" algn="l">
              <a:spcBef>
                <a:spcPts val="0"/>
              </a:spcBef>
              <a:spcAft>
                <a:spcPts val="0"/>
              </a:spcAft>
              <a:buClr>
                <a:schemeClr val="dk1"/>
              </a:buClr>
              <a:buSzPts val="1200"/>
              <a:buChar char="■"/>
            </a:pPr>
            <a:r>
              <a:rPr lang="en" sz="1200">
                <a:solidFill>
                  <a:schemeClr val="dk1"/>
                </a:solidFill>
              </a:rPr>
              <a:t>Work with the developers to optimize the application</a:t>
            </a:r>
            <a:endParaRPr sz="1200">
              <a:solidFill>
                <a:schemeClr val="dk1"/>
              </a:solidFill>
            </a:endParaRPr>
          </a:p>
          <a:p>
            <a:pPr indent="-304800" lvl="2" marL="1371600" rtl="0" algn="l">
              <a:spcBef>
                <a:spcPts val="0"/>
              </a:spcBef>
              <a:spcAft>
                <a:spcPts val="0"/>
              </a:spcAft>
              <a:buClr>
                <a:schemeClr val="dk1"/>
              </a:buClr>
              <a:buSzPts val="1200"/>
              <a:buChar char="■"/>
            </a:pPr>
            <a:r>
              <a:rPr lang="en" sz="1200">
                <a:solidFill>
                  <a:schemeClr val="dk1"/>
                </a:solidFill>
              </a:rPr>
              <a:t>Perform failovers of the operational application to support system patching and data center failovers. Complete validation of the operational application after application failovers.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Tier 3 support is provided by the application’s development organization according to the agreement stated within the roles and responsibilities document</a:t>
            </a:r>
            <a:endParaRPr>
              <a:solidFill>
                <a:schemeClr val="dk1"/>
              </a:solidFill>
            </a:endParaRPr>
          </a:p>
          <a:p>
            <a:pPr indent="0" lvl="0" marL="457200" rtl="0" algn="l">
              <a:lnSpc>
                <a:spcPct val="100000"/>
              </a:lnSpc>
              <a:spcBef>
                <a:spcPts val="0"/>
              </a:spcBef>
              <a:spcAft>
                <a:spcPts val="0"/>
              </a:spcAft>
              <a:buNone/>
            </a:pPr>
            <a:r>
              <a:t/>
            </a:r>
            <a:endParaRPr sz="1400">
              <a:solidFill>
                <a:schemeClr val="dk1"/>
              </a:solidFill>
            </a:endParaRPr>
          </a:p>
          <a:p>
            <a:pPr indent="0" lvl="0" marL="0" marR="0" rtl="0" algn="l">
              <a:lnSpc>
                <a:spcPct val="115000"/>
              </a:lnSpc>
              <a:spcBef>
                <a:spcPts val="0"/>
              </a:spcBef>
              <a:spcAft>
                <a:spcPts val="1600"/>
              </a:spcAft>
              <a:buNone/>
            </a:pPr>
            <a:r>
              <a:t/>
            </a:r>
            <a:endParaRPr sz="1400">
              <a:solidFill>
                <a:srgbClr val="000000"/>
              </a:solidFill>
            </a:endParaRPr>
          </a:p>
        </p:txBody>
      </p:sp>
      <p:pic>
        <p:nvPicPr>
          <p:cNvPr descr="600px-us-deptofcommerce-seal-svg.png" id="93" name="Google Shape;93;p17"/>
          <p:cNvPicPr preferRelativeResize="0"/>
          <p:nvPr/>
        </p:nvPicPr>
        <p:blipFill>
          <a:blip r:embed="rId3">
            <a:alphaModFix/>
          </a:blip>
          <a:stretch>
            <a:fillRect/>
          </a:stretch>
        </p:blipFill>
        <p:spPr>
          <a:xfrm>
            <a:off x="59950" y="78947"/>
            <a:ext cx="911200" cy="911175"/>
          </a:xfrm>
          <a:prstGeom prst="rect">
            <a:avLst/>
          </a:prstGeom>
          <a:noFill/>
          <a:ln>
            <a:noFill/>
          </a:ln>
        </p:spPr>
      </p:pic>
      <p:pic>
        <p:nvPicPr>
          <p:cNvPr descr="NOAA-logo_1072x1072.png" id="94" name="Google Shape;94;p17"/>
          <p:cNvPicPr preferRelativeResize="0"/>
          <p:nvPr/>
        </p:nvPicPr>
        <p:blipFill>
          <a:blip r:embed="rId4">
            <a:alphaModFix/>
          </a:blip>
          <a:stretch>
            <a:fillRect/>
          </a:stretch>
        </p:blipFill>
        <p:spPr>
          <a:xfrm>
            <a:off x="8054100" y="78950"/>
            <a:ext cx="990126" cy="990126"/>
          </a:xfrm>
          <a:prstGeom prst="rect">
            <a:avLst/>
          </a:prstGeom>
          <a:noFill/>
          <a:ln>
            <a:noFill/>
          </a:ln>
        </p:spPr>
      </p:pic>
      <p:cxnSp>
        <p:nvCxnSpPr>
          <p:cNvPr id="95" name="Google Shape;95;p17"/>
          <p:cNvCxnSpPr/>
          <p:nvPr/>
        </p:nvCxnSpPr>
        <p:spPr>
          <a:xfrm>
            <a:off x="172975" y="1140975"/>
            <a:ext cx="8666700" cy="18300"/>
          </a:xfrm>
          <a:prstGeom prst="straightConnector1">
            <a:avLst/>
          </a:prstGeom>
          <a:noFill/>
          <a:ln cap="flat" cmpd="sng" w="19050">
            <a:solidFill>
              <a:srgbClr val="000000"/>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8"/>
          <p:cNvSpPr txBox="1"/>
          <p:nvPr>
            <p:ph type="title"/>
          </p:nvPr>
        </p:nvSpPr>
        <p:spPr>
          <a:xfrm>
            <a:off x="1137950" y="216425"/>
            <a:ext cx="6827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About the IDP Applications</a:t>
            </a:r>
            <a:endParaRPr/>
          </a:p>
        </p:txBody>
      </p:sp>
      <p:sp>
        <p:nvSpPr>
          <p:cNvPr id="101" name="Google Shape;101;p18"/>
          <p:cNvSpPr txBox="1"/>
          <p:nvPr>
            <p:ph idx="1" type="body"/>
          </p:nvPr>
        </p:nvSpPr>
        <p:spPr>
          <a:xfrm>
            <a:off x="311700" y="1231175"/>
            <a:ext cx="8520600" cy="3578400"/>
          </a:xfrm>
          <a:prstGeom prst="rect">
            <a:avLst/>
          </a:prstGeom>
        </p:spPr>
        <p:txBody>
          <a:bodyPr anchorCtr="0" anchor="t" bIns="91425" lIns="91425" spcFirstLastPara="1" rIns="91425" wrap="square" tIns="91425">
            <a:noAutofit/>
          </a:bodyPr>
          <a:lstStyle/>
          <a:p>
            <a:pPr indent="-279400" lvl="0" marL="457200" rtl="0" algn="l">
              <a:lnSpc>
                <a:spcPct val="150000"/>
              </a:lnSpc>
              <a:spcBef>
                <a:spcPts val="600"/>
              </a:spcBef>
              <a:spcAft>
                <a:spcPts val="0"/>
              </a:spcAft>
              <a:buSzPts val="800"/>
              <a:buChar char="❖"/>
            </a:pPr>
            <a:r>
              <a:rPr lang="en" sz="800">
                <a:solidFill>
                  <a:srgbClr val="000000"/>
                </a:solidFill>
              </a:rPr>
              <a:t>MADIS</a:t>
            </a:r>
            <a:r>
              <a:rPr lang="en" sz="800">
                <a:solidFill>
                  <a:schemeClr val="dk1"/>
                </a:solidFill>
              </a:rPr>
              <a:t> (Meteorological Assimilation Data Ingest System) (</a:t>
            </a:r>
            <a:r>
              <a:rPr lang="en" sz="800" u="sng">
                <a:solidFill>
                  <a:schemeClr val="hlink"/>
                </a:solidFill>
                <a:hlinkClick r:id="rId3"/>
              </a:rPr>
              <a:t>https://madis-data.ncep.noaa.gov/MadisSurface/</a:t>
            </a:r>
            <a:r>
              <a:rPr lang="en" sz="800">
                <a:solidFill>
                  <a:schemeClr val="dk1"/>
                </a:solidFill>
              </a:rPr>
              <a:t>)</a:t>
            </a:r>
            <a:endParaRPr sz="800">
              <a:solidFill>
                <a:schemeClr val="dk1"/>
              </a:solidFill>
            </a:endParaRPr>
          </a:p>
          <a:p>
            <a:pPr indent="-279400" lvl="0" marL="457200" rtl="0" algn="l">
              <a:lnSpc>
                <a:spcPct val="150000"/>
              </a:lnSpc>
              <a:spcBef>
                <a:spcPts val="0"/>
              </a:spcBef>
              <a:spcAft>
                <a:spcPts val="0"/>
              </a:spcAft>
              <a:buSzPts val="800"/>
              <a:buChar char="❖"/>
            </a:pPr>
            <a:r>
              <a:rPr lang="en" sz="800">
                <a:solidFill>
                  <a:schemeClr val="dk1"/>
                </a:solidFill>
              </a:rPr>
              <a:t>MRMS (Multiple-Radar / Multiple-Sensor) (</a:t>
            </a:r>
            <a:r>
              <a:rPr lang="en" sz="800" u="sng">
                <a:solidFill>
                  <a:schemeClr val="hlink"/>
                </a:solidFill>
                <a:hlinkClick r:id="rId4"/>
              </a:rPr>
              <a:t>https://mrms.ncep.noaa.gov/data</a:t>
            </a:r>
            <a:r>
              <a:rPr lang="en" sz="800">
                <a:solidFill>
                  <a:schemeClr val="dk1"/>
                </a:solidFill>
              </a:rPr>
              <a:t>)</a:t>
            </a:r>
            <a:endParaRPr sz="800">
              <a:solidFill>
                <a:schemeClr val="dk1"/>
              </a:solidFill>
            </a:endParaRPr>
          </a:p>
          <a:p>
            <a:pPr indent="-279400" lvl="0" marL="457200" rtl="0" algn="l">
              <a:lnSpc>
                <a:spcPct val="150000"/>
              </a:lnSpc>
              <a:spcBef>
                <a:spcPts val="0"/>
              </a:spcBef>
              <a:spcAft>
                <a:spcPts val="0"/>
              </a:spcAft>
              <a:buSzPts val="800"/>
              <a:buChar char="❖"/>
            </a:pPr>
            <a:r>
              <a:rPr lang="en" sz="800">
                <a:solidFill>
                  <a:schemeClr val="dk1"/>
                </a:solidFill>
              </a:rPr>
              <a:t>NGITWS (NextGen IT Web Services)</a:t>
            </a:r>
            <a:endParaRPr sz="800">
              <a:solidFill>
                <a:schemeClr val="dk1"/>
              </a:solidFill>
            </a:endParaRPr>
          </a:p>
          <a:p>
            <a:pPr indent="-279400" lvl="0" marL="457200" rtl="0" algn="l">
              <a:lnSpc>
                <a:spcPct val="150000"/>
              </a:lnSpc>
              <a:spcBef>
                <a:spcPts val="0"/>
              </a:spcBef>
              <a:spcAft>
                <a:spcPts val="0"/>
              </a:spcAft>
              <a:buSzPts val="800"/>
              <a:buChar char="❖"/>
            </a:pPr>
            <a:r>
              <a:rPr lang="en" sz="800">
                <a:solidFill>
                  <a:schemeClr val="dk1"/>
                </a:solidFill>
              </a:rPr>
              <a:t>Weather.gov API </a:t>
            </a:r>
            <a:r>
              <a:rPr lang="en" sz="800">
                <a:solidFill>
                  <a:schemeClr val="dk1"/>
                </a:solidFill>
              </a:rPr>
              <a:t>(</a:t>
            </a:r>
            <a:r>
              <a:rPr lang="en" sz="800" u="sng">
                <a:solidFill>
                  <a:schemeClr val="hlink"/>
                </a:solidFill>
                <a:hlinkClick r:id="rId5"/>
              </a:rPr>
              <a:t>https://api.weather.gov</a:t>
            </a:r>
            <a:r>
              <a:rPr lang="en" sz="800">
                <a:solidFill>
                  <a:schemeClr val="dk1"/>
                </a:solidFill>
              </a:rPr>
              <a:t>) </a:t>
            </a:r>
            <a:endParaRPr sz="800">
              <a:solidFill>
                <a:schemeClr val="dk1"/>
              </a:solidFill>
            </a:endParaRPr>
          </a:p>
          <a:p>
            <a:pPr indent="-279400" lvl="0" marL="457200" rtl="0" algn="l">
              <a:lnSpc>
                <a:spcPct val="150000"/>
              </a:lnSpc>
              <a:spcBef>
                <a:spcPts val="0"/>
              </a:spcBef>
              <a:spcAft>
                <a:spcPts val="0"/>
              </a:spcAft>
              <a:buSzPts val="800"/>
              <a:buChar char="❖"/>
            </a:pPr>
            <a:r>
              <a:rPr lang="en" sz="800">
                <a:solidFill>
                  <a:schemeClr val="dk1"/>
                </a:solidFill>
              </a:rPr>
              <a:t>DataStreme (AMS DataStreme)</a:t>
            </a:r>
            <a:endParaRPr sz="800">
              <a:solidFill>
                <a:schemeClr val="dk1"/>
              </a:solidFill>
            </a:endParaRPr>
          </a:p>
          <a:p>
            <a:pPr indent="-279400" lvl="0" marL="457200" rtl="0" algn="l">
              <a:lnSpc>
                <a:spcPct val="150000"/>
              </a:lnSpc>
              <a:spcBef>
                <a:spcPts val="0"/>
              </a:spcBef>
              <a:spcAft>
                <a:spcPts val="0"/>
              </a:spcAft>
              <a:buSzPts val="800"/>
              <a:buChar char="❖"/>
            </a:pPr>
            <a:r>
              <a:rPr lang="en" sz="800">
                <a:solidFill>
                  <a:schemeClr val="dk1"/>
                </a:solidFill>
              </a:rPr>
              <a:t>EDIS (Email Data Input System)</a:t>
            </a:r>
            <a:endParaRPr sz="800">
              <a:solidFill>
                <a:schemeClr val="dk1"/>
              </a:solidFill>
            </a:endParaRPr>
          </a:p>
          <a:p>
            <a:pPr indent="-279400" lvl="0" marL="457200" rtl="0" algn="l">
              <a:lnSpc>
                <a:spcPct val="150000"/>
              </a:lnSpc>
              <a:spcBef>
                <a:spcPts val="0"/>
              </a:spcBef>
              <a:spcAft>
                <a:spcPts val="0"/>
              </a:spcAft>
              <a:buSzPts val="800"/>
              <a:buChar char="❖"/>
            </a:pPr>
            <a:r>
              <a:rPr lang="en" sz="800">
                <a:solidFill>
                  <a:schemeClr val="dk1"/>
                </a:solidFill>
              </a:rPr>
              <a:t>Himawari (Japanese Geostationary Satellite Himawari-8)</a:t>
            </a:r>
            <a:endParaRPr sz="800">
              <a:solidFill>
                <a:schemeClr val="dk1"/>
              </a:solidFill>
            </a:endParaRPr>
          </a:p>
          <a:p>
            <a:pPr indent="-279400" lvl="0" marL="457200" rtl="0" algn="l">
              <a:lnSpc>
                <a:spcPct val="150000"/>
              </a:lnSpc>
              <a:spcBef>
                <a:spcPts val="0"/>
              </a:spcBef>
              <a:spcAft>
                <a:spcPts val="0"/>
              </a:spcAft>
              <a:buSzPts val="800"/>
              <a:buChar char="❖"/>
            </a:pPr>
            <a:r>
              <a:rPr lang="en" sz="800">
                <a:solidFill>
                  <a:schemeClr val="dk1"/>
                </a:solidFill>
              </a:rPr>
              <a:t>IRIS/iNWS/HCE (Integrated Real-time Impacts Services and Hazards Collection Extended) (</a:t>
            </a:r>
            <a:r>
              <a:rPr lang="en" sz="800" u="sng">
                <a:solidFill>
                  <a:schemeClr val="hlink"/>
                </a:solidFill>
                <a:hlinkClick r:id="rId6"/>
              </a:rPr>
              <a:t>https://iris.ncep.noaa.gov/</a:t>
            </a:r>
            <a:r>
              <a:rPr lang="en" sz="800">
                <a:solidFill>
                  <a:schemeClr val="dk1"/>
                </a:solidFill>
              </a:rPr>
              <a:t>) (</a:t>
            </a:r>
            <a:r>
              <a:rPr lang="en" sz="800" u="sng">
                <a:solidFill>
                  <a:schemeClr val="hlink"/>
                </a:solidFill>
                <a:hlinkClick r:id="rId7"/>
              </a:rPr>
              <a:t>https://inws.ncep.noaa.gov</a:t>
            </a:r>
            <a:r>
              <a:rPr lang="en" sz="800">
                <a:solidFill>
                  <a:schemeClr val="dk1"/>
                </a:solidFill>
              </a:rPr>
              <a:t>)</a:t>
            </a:r>
            <a:endParaRPr sz="800">
              <a:solidFill>
                <a:schemeClr val="dk1"/>
              </a:solidFill>
            </a:endParaRPr>
          </a:p>
          <a:p>
            <a:pPr indent="-279400" lvl="0" marL="457200" rtl="0" algn="l">
              <a:lnSpc>
                <a:spcPct val="150000"/>
              </a:lnSpc>
              <a:spcBef>
                <a:spcPts val="0"/>
              </a:spcBef>
              <a:spcAft>
                <a:spcPts val="0"/>
              </a:spcAft>
              <a:buSzPts val="800"/>
              <a:buChar char="❖"/>
            </a:pPr>
            <a:r>
              <a:rPr lang="en" sz="800">
                <a:solidFill>
                  <a:schemeClr val="dk1"/>
                </a:solidFill>
              </a:rPr>
              <a:t>NowCOAST (NowCOAST (</a:t>
            </a:r>
            <a:r>
              <a:rPr lang="en" sz="800" u="sng">
                <a:solidFill>
                  <a:schemeClr val="accent5"/>
                </a:solidFill>
                <a:hlinkClick r:id="rId8"/>
              </a:rPr>
              <a:t>https://nowcoast.ncep.noaa.gov/</a:t>
            </a:r>
            <a:r>
              <a:rPr lang="en" sz="800">
                <a:solidFill>
                  <a:schemeClr val="dk1"/>
                </a:solidFill>
              </a:rPr>
              <a:t>))</a:t>
            </a:r>
            <a:endParaRPr sz="800">
              <a:solidFill>
                <a:schemeClr val="dk1"/>
              </a:solidFill>
            </a:endParaRPr>
          </a:p>
          <a:p>
            <a:pPr indent="-279400" lvl="0" marL="457200" rtl="0" algn="l">
              <a:lnSpc>
                <a:spcPct val="150000"/>
              </a:lnSpc>
              <a:spcBef>
                <a:spcPts val="0"/>
              </a:spcBef>
              <a:spcAft>
                <a:spcPts val="0"/>
              </a:spcAft>
              <a:buSzPts val="800"/>
              <a:buChar char="❖"/>
            </a:pPr>
            <a:r>
              <a:rPr lang="en" sz="800">
                <a:solidFill>
                  <a:schemeClr val="dk1"/>
                </a:solidFill>
              </a:rPr>
              <a:t>IDP-GIS (IDP-GIS) (</a:t>
            </a:r>
            <a:r>
              <a:rPr lang="en" sz="800" u="sng">
                <a:solidFill>
                  <a:schemeClr val="accent5"/>
                </a:solidFill>
                <a:hlinkClick r:id="rId9"/>
              </a:rPr>
              <a:t>https://idpgis.ncep.noaa.gov</a:t>
            </a:r>
            <a:r>
              <a:rPr lang="en" sz="800">
                <a:solidFill>
                  <a:schemeClr val="dk1"/>
                </a:solidFill>
              </a:rPr>
              <a:t>)</a:t>
            </a:r>
            <a:endParaRPr sz="800">
              <a:solidFill>
                <a:schemeClr val="dk1"/>
              </a:solidFill>
            </a:endParaRPr>
          </a:p>
          <a:p>
            <a:pPr indent="-279400" lvl="0" marL="457200" rtl="0" algn="l">
              <a:lnSpc>
                <a:spcPct val="150000"/>
              </a:lnSpc>
              <a:spcBef>
                <a:spcPts val="0"/>
              </a:spcBef>
              <a:spcAft>
                <a:spcPts val="0"/>
              </a:spcAft>
              <a:buSzPts val="800"/>
              <a:buChar char="❖"/>
            </a:pPr>
            <a:r>
              <a:rPr lang="en" sz="800">
                <a:solidFill>
                  <a:schemeClr val="dk1"/>
                </a:solidFill>
              </a:rPr>
              <a:t>HCL (Hazards Collection Legacy)</a:t>
            </a:r>
            <a:endParaRPr sz="800">
              <a:solidFill>
                <a:schemeClr val="dk1"/>
              </a:solidFill>
            </a:endParaRPr>
          </a:p>
          <a:p>
            <a:pPr indent="-279400" lvl="0" marL="457200" rtl="0" algn="l">
              <a:lnSpc>
                <a:spcPct val="150000"/>
              </a:lnSpc>
              <a:spcBef>
                <a:spcPts val="0"/>
              </a:spcBef>
              <a:spcAft>
                <a:spcPts val="0"/>
              </a:spcAft>
              <a:buSzPts val="800"/>
              <a:buChar char="❖"/>
            </a:pPr>
            <a:r>
              <a:rPr lang="en" sz="800">
                <a:solidFill>
                  <a:schemeClr val="dk1"/>
                </a:solidFill>
              </a:rPr>
              <a:t>iSatSS (GOES 16 and 17 Satellite Subsystem)</a:t>
            </a:r>
            <a:endParaRPr sz="800">
              <a:solidFill>
                <a:schemeClr val="dk1"/>
              </a:solidFill>
            </a:endParaRPr>
          </a:p>
          <a:p>
            <a:pPr indent="-279400" lvl="0" marL="457200" rtl="0" algn="l">
              <a:lnSpc>
                <a:spcPct val="150000"/>
              </a:lnSpc>
              <a:spcBef>
                <a:spcPts val="0"/>
              </a:spcBef>
              <a:spcAft>
                <a:spcPts val="0"/>
              </a:spcAft>
              <a:buSzPts val="800"/>
              <a:buChar char="❖"/>
            </a:pPr>
            <a:r>
              <a:rPr lang="en" sz="800">
                <a:solidFill>
                  <a:schemeClr val="dk1"/>
                </a:solidFill>
              </a:rPr>
              <a:t>OWP Post Processing (Office of Water Prediction)</a:t>
            </a:r>
            <a:br>
              <a:rPr lang="en" sz="800">
                <a:solidFill>
                  <a:schemeClr val="dk1"/>
                </a:solidFill>
              </a:rPr>
            </a:br>
            <a:r>
              <a:rPr lang="en" sz="800">
                <a:solidFill>
                  <a:schemeClr val="dk1"/>
                </a:solidFill>
              </a:rPr>
              <a:t>(</a:t>
            </a:r>
            <a:r>
              <a:rPr lang="en" sz="800" u="sng">
                <a:solidFill>
                  <a:schemeClr val="hlink"/>
                </a:solidFill>
                <a:hlinkClick r:id="rId10"/>
              </a:rPr>
              <a:t>https://nomads.ncep.noaa.gov/pub/data/nccf/com/nwm/post-processed/</a:t>
            </a:r>
            <a:r>
              <a:rPr lang="en" sz="800">
                <a:solidFill>
                  <a:schemeClr val="dk1"/>
                </a:solidFill>
              </a:rPr>
              <a:t>)</a:t>
            </a:r>
            <a:endParaRPr sz="800">
              <a:solidFill>
                <a:schemeClr val="dk1"/>
              </a:solidFill>
            </a:endParaRPr>
          </a:p>
          <a:p>
            <a:pPr indent="-279400" lvl="0" marL="457200" rtl="0" algn="l">
              <a:lnSpc>
                <a:spcPct val="150000"/>
              </a:lnSpc>
              <a:spcBef>
                <a:spcPts val="0"/>
              </a:spcBef>
              <a:spcAft>
                <a:spcPts val="0"/>
              </a:spcAft>
              <a:buClr>
                <a:schemeClr val="dk1"/>
              </a:buClr>
              <a:buSzPts val="800"/>
              <a:buChar char="❖"/>
            </a:pPr>
            <a:r>
              <a:rPr lang="en" sz="800">
                <a:solidFill>
                  <a:schemeClr val="dk1"/>
                </a:solidFill>
              </a:rPr>
              <a:t>GMDSS (Global Maritime Distress and Safety System)</a:t>
            </a:r>
            <a:endParaRPr sz="800">
              <a:solidFill>
                <a:schemeClr val="dk1"/>
              </a:solidFill>
            </a:endParaRPr>
          </a:p>
          <a:p>
            <a:pPr indent="-279400" lvl="0" marL="457200" rtl="0" algn="l">
              <a:lnSpc>
                <a:spcPct val="150000"/>
              </a:lnSpc>
              <a:spcBef>
                <a:spcPts val="0"/>
              </a:spcBef>
              <a:spcAft>
                <a:spcPts val="0"/>
              </a:spcAft>
              <a:buClr>
                <a:schemeClr val="dk1"/>
              </a:buClr>
              <a:buSzPts val="800"/>
              <a:buChar char="❖"/>
            </a:pPr>
            <a:r>
              <a:rPr lang="en" sz="800">
                <a:solidFill>
                  <a:schemeClr val="dk1"/>
                </a:solidFill>
              </a:rPr>
              <a:t>NLETS (National Law Enforcement Telecommunications Systems)</a:t>
            </a:r>
            <a:endParaRPr sz="800">
              <a:solidFill>
                <a:schemeClr val="dk1"/>
              </a:solidFill>
            </a:endParaRPr>
          </a:p>
          <a:p>
            <a:pPr indent="-279400" lvl="0" marL="457200" rtl="0" algn="l">
              <a:lnSpc>
                <a:spcPct val="150000"/>
              </a:lnSpc>
              <a:spcBef>
                <a:spcPts val="0"/>
              </a:spcBef>
              <a:spcAft>
                <a:spcPts val="0"/>
              </a:spcAft>
              <a:buClr>
                <a:schemeClr val="dk1"/>
              </a:buClr>
              <a:buSzPts val="800"/>
              <a:buChar char="❖"/>
            </a:pPr>
            <a:r>
              <a:rPr lang="en" sz="800">
                <a:solidFill>
                  <a:schemeClr val="dk1"/>
                </a:solidFill>
              </a:rPr>
              <a:t>NWSTG National Weather Service Telecommunications Gateway</a:t>
            </a:r>
            <a:endParaRPr sz="800">
              <a:solidFill>
                <a:schemeClr val="dk1"/>
              </a:solidFill>
            </a:endParaRPr>
          </a:p>
        </p:txBody>
      </p:sp>
      <p:pic>
        <p:nvPicPr>
          <p:cNvPr descr="600px-us-deptofcommerce-seal-svg.png" id="102" name="Google Shape;102;p18"/>
          <p:cNvPicPr preferRelativeResize="0"/>
          <p:nvPr/>
        </p:nvPicPr>
        <p:blipFill>
          <a:blip r:embed="rId11">
            <a:alphaModFix/>
          </a:blip>
          <a:stretch>
            <a:fillRect/>
          </a:stretch>
        </p:blipFill>
        <p:spPr>
          <a:xfrm>
            <a:off x="59950" y="78947"/>
            <a:ext cx="911200" cy="911175"/>
          </a:xfrm>
          <a:prstGeom prst="rect">
            <a:avLst/>
          </a:prstGeom>
          <a:noFill/>
          <a:ln>
            <a:noFill/>
          </a:ln>
        </p:spPr>
      </p:pic>
      <p:pic>
        <p:nvPicPr>
          <p:cNvPr descr="NOAA-logo_1072x1072.png" id="103" name="Google Shape;103;p18"/>
          <p:cNvPicPr preferRelativeResize="0"/>
          <p:nvPr/>
        </p:nvPicPr>
        <p:blipFill>
          <a:blip r:embed="rId12">
            <a:alphaModFix/>
          </a:blip>
          <a:stretch>
            <a:fillRect/>
          </a:stretch>
        </p:blipFill>
        <p:spPr>
          <a:xfrm>
            <a:off x="8054100" y="78950"/>
            <a:ext cx="990126" cy="990126"/>
          </a:xfrm>
          <a:prstGeom prst="rect">
            <a:avLst/>
          </a:prstGeom>
          <a:noFill/>
          <a:ln>
            <a:noFill/>
          </a:ln>
        </p:spPr>
      </p:pic>
      <p:cxnSp>
        <p:nvCxnSpPr>
          <p:cNvPr id="104" name="Google Shape;104;p18"/>
          <p:cNvCxnSpPr/>
          <p:nvPr/>
        </p:nvCxnSpPr>
        <p:spPr>
          <a:xfrm>
            <a:off x="172975" y="1140975"/>
            <a:ext cx="8666700" cy="18300"/>
          </a:xfrm>
          <a:prstGeom prst="straightConnector1">
            <a:avLst/>
          </a:prstGeom>
          <a:noFill/>
          <a:ln cap="flat" cmpd="sng" w="19050">
            <a:solidFill>
              <a:srgbClr val="000000"/>
            </a:solidFill>
            <a:prstDash val="solid"/>
            <a:round/>
            <a:headEnd len="med" w="med" type="none"/>
            <a:tailEnd len="med" w="med" type="none"/>
          </a:ln>
        </p:spPr>
      </p:cxnSp>
      <p:pic>
        <p:nvPicPr>
          <p:cNvPr id="105" name="Google Shape;105;p18"/>
          <p:cNvPicPr preferRelativeResize="0"/>
          <p:nvPr/>
        </p:nvPicPr>
        <p:blipFill>
          <a:blip r:embed="rId13">
            <a:alphaModFix/>
          </a:blip>
          <a:stretch>
            <a:fillRect/>
          </a:stretch>
        </p:blipFill>
        <p:spPr>
          <a:xfrm>
            <a:off x="6015450" y="2907450"/>
            <a:ext cx="2421325" cy="1911550"/>
          </a:xfrm>
          <a:prstGeom prst="rect">
            <a:avLst/>
          </a:prstGeom>
          <a:noFill/>
          <a:ln cap="flat" cmpd="sng" w="19050">
            <a:solidFill>
              <a:srgbClr val="FFFFFF"/>
            </a:solidFill>
            <a:prstDash val="solid"/>
            <a:round/>
            <a:headEnd len="sm" w="sm" type="none"/>
            <a:tailEnd len="sm" w="sm" type="none"/>
          </a:ln>
        </p:spPr>
      </p:pic>
      <p:pic>
        <p:nvPicPr>
          <p:cNvPr id="106" name="Google Shape;106;p18"/>
          <p:cNvPicPr preferRelativeResize="0"/>
          <p:nvPr/>
        </p:nvPicPr>
        <p:blipFill>
          <a:blip r:embed="rId14">
            <a:alphaModFix/>
          </a:blip>
          <a:stretch>
            <a:fillRect/>
          </a:stretch>
        </p:blipFill>
        <p:spPr>
          <a:xfrm>
            <a:off x="4404845" y="3427251"/>
            <a:ext cx="2226326" cy="1287324"/>
          </a:xfrm>
          <a:prstGeom prst="rect">
            <a:avLst/>
          </a:prstGeom>
          <a:noFill/>
          <a:ln>
            <a:noFill/>
          </a:ln>
        </p:spPr>
      </p:pic>
      <p:pic>
        <p:nvPicPr>
          <p:cNvPr id="107" name="Google Shape;107;p18"/>
          <p:cNvPicPr preferRelativeResize="0"/>
          <p:nvPr/>
        </p:nvPicPr>
        <p:blipFill>
          <a:blip r:embed="rId15">
            <a:alphaModFix/>
          </a:blip>
          <a:stretch>
            <a:fillRect/>
          </a:stretch>
        </p:blipFill>
        <p:spPr>
          <a:xfrm>
            <a:off x="4690500" y="1593925"/>
            <a:ext cx="1542825" cy="1028550"/>
          </a:xfrm>
          <a:prstGeom prst="rect">
            <a:avLst/>
          </a:prstGeom>
          <a:noFill/>
          <a:ln>
            <a:noFill/>
          </a:ln>
        </p:spPr>
      </p:pic>
      <p:pic>
        <p:nvPicPr>
          <p:cNvPr id="108" name="Google Shape;108;p18"/>
          <p:cNvPicPr preferRelativeResize="0"/>
          <p:nvPr/>
        </p:nvPicPr>
        <p:blipFill>
          <a:blip r:embed="rId16">
            <a:alphaModFix/>
          </a:blip>
          <a:stretch>
            <a:fillRect/>
          </a:stretch>
        </p:blipFill>
        <p:spPr>
          <a:xfrm>
            <a:off x="6399700" y="1231175"/>
            <a:ext cx="2231950" cy="130877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1137950" y="216425"/>
            <a:ext cx="6827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Watch, Warning and Advisory (WWA) Data Flow</a:t>
            </a:r>
            <a:endParaRPr/>
          </a:p>
        </p:txBody>
      </p:sp>
      <p:pic>
        <p:nvPicPr>
          <p:cNvPr descr="600px-us-deptofcommerce-seal-svg.png" id="114" name="Google Shape;114;p19"/>
          <p:cNvPicPr preferRelativeResize="0"/>
          <p:nvPr/>
        </p:nvPicPr>
        <p:blipFill>
          <a:blip r:embed="rId3">
            <a:alphaModFix/>
          </a:blip>
          <a:stretch>
            <a:fillRect/>
          </a:stretch>
        </p:blipFill>
        <p:spPr>
          <a:xfrm>
            <a:off x="59950" y="78947"/>
            <a:ext cx="911200" cy="911175"/>
          </a:xfrm>
          <a:prstGeom prst="rect">
            <a:avLst/>
          </a:prstGeom>
          <a:noFill/>
          <a:ln>
            <a:noFill/>
          </a:ln>
        </p:spPr>
      </p:pic>
      <p:pic>
        <p:nvPicPr>
          <p:cNvPr descr="NOAA-logo_1072x1072.png" id="115" name="Google Shape;115;p19"/>
          <p:cNvPicPr preferRelativeResize="0"/>
          <p:nvPr/>
        </p:nvPicPr>
        <p:blipFill>
          <a:blip r:embed="rId4">
            <a:alphaModFix/>
          </a:blip>
          <a:stretch>
            <a:fillRect/>
          </a:stretch>
        </p:blipFill>
        <p:spPr>
          <a:xfrm>
            <a:off x="8054100" y="78950"/>
            <a:ext cx="990126" cy="990126"/>
          </a:xfrm>
          <a:prstGeom prst="rect">
            <a:avLst/>
          </a:prstGeom>
          <a:noFill/>
          <a:ln>
            <a:noFill/>
          </a:ln>
        </p:spPr>
      </p:pic>
      <p:cxnSp>
        <p:nvCxnSpPr>
          <p:cNvPr id="116" name="Google Shape;116;p19"/>
          <p:cNvCxnSpPr/>
          <p:nvPr/>
        </p:nvCxnSpPr>
        <p:spPr>
          <a:xfrm>
            <a:off x="172975" y="1140975"/>
            <a:ext cx="8666700" cy="18300"/>
          </a:xfrm>
          <a:prstGeom prst="straightConnector1">
            <a:avLst/>
          </a:prstGeom>
          <a:noFill/>
          <a:ln cap="flat" cmpd="sng" w="19050">
            <a:solidFill>
              <a:srgbClr val="000000"/>
            </a:solidFill>
            <a:prstDash val="solid"/>
            <a:round/>
            <a:headEnd len="med" w="med" type="none"/>
            <a:tailEnd len="med" w="med" type="none"/>
          </a:ln>
        </p:spPr>
      </p:cxnSp>
      <p:pic>
        <p:nvPicPr>
          <p:cNvPr id="117" name="Google Shape;117;p19"/>
          <p:cNvPicPr preferRelativeResize="0"/>
          <p:nvPr/>
        </p:nvPicPr>
        <p:blipFill>
          <a:blip r:embed="rId5">
            <a:alphaModFix/>
          </a:blip>
          <a:stretch>
            <a:fillRect/>
          </a:stretch>
        </p:blipFill>
        <p:spPr>
          <a:xfrm>
            <a:off x="1453450" y="1204372"/>
            <a:ext cx="6237101" cy="3890849"/>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0"/>
          <p:cNvSpPr txBox="1"/>
          <p:nvPr>
            <p:ph type="title"/>
          </p:nvPr>
        </p:nvSpPr>
        <p:spPr>
          <a:xfrm>
            <a:off x="1137950" y="216425"/>
            <a:ext cx="6827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Software/</a:t>
            </a:r>
            <a:r>
              <a:rPr lang="en"/>
              <a:t>Infrastructure</a:t>
            </a:r>
            <a:r>
              <a:rPr lang="en"/>
              <a:t> Supportability</a:t>
            </a:r>
            <a:endParaRPr/>
          </a:p>
        </p:txBody>
      </p:sp>
      <p:pic>
        <p:nvPicPr>
          <p:cNvPr descr="600px-us-deptofcommerce-seal-svg.png" id="123" name="Google Shape;123;p20"/>
          <p:cNvPicPr preferRelativeResize="0"/>
          <p:nvPr/>
        </p:nvPicPr>
        <p:blipFill>
          <a:blip r:embed="rId3">
            <a:alphaModFix/>
          </a:blip>
          <a:stretch>
            <a:fillRect/>
          </a:stretch>
        </p:blipFill>
        <p:spPr>
          <a:xfrm>
            <a:off x="59950" y="78947"/>
            <a:ext cx="911200" cy="911175"/>
          </a:xfrm>
          <a:prstGeom prst="rect">
            <a:avLst/>
          </a:prstGeom>
          <a:noFill/>
          <a:ln>
            <a:noFill/>
          </a:ln>
        </p:spPr>
      </p:pic>
      <p:pic>
        <p:nvPicPr>
          <p:cNvPr descr="NOAA-logo_1072x1072.png" id="124" name="Google Shape;124;p20"/>
          <p:cNvPicPr preferRelativeResize="0"/>
          <p:nvPr/>
        </p:nvPicPr>
        <p:blipFill>
          <a:blip r:embed="rId4">
            <a:alphaModFix/>
          </a:blip>
          <a:stretch>
            <a:fillRect/>
          </a:stretch>
        </p:blipFill>
        <p:spPr>
          <a:xfrm>
            <a:off x="8054100" y="78950"/>
            <a:ext cx="990126" cy="990126"/>
          </a:xfrm>
          <a:prstGeom prst="rect">
            <a:avLst/>
          </a:prstGeom>
          <a:noFill/>
          <a:ln>
            <a:noFill/>
          </a:ln>
        </p:spPr>
      </p:pic>
      <p:cxnSp>
        <p:nvCxnSpPr>
          <p:cNvPr id="125" name="Google Shape;125;p20"/>
          <p:cNvCxnSpPr/>
          <p:nvPr/>
        </p:nvCxnSpPr>
        <p:spPr>
          <a:xfrm>
            <a:off x="172975" y="1140975"/>
            <a:ext cx="8666700" cy="18300"/>
          </a:xfrm>
          <a:prstGeom prst="straightConnector1">
            <a:avLst/>
          </a:prstGeom>
          <a:noFill/>
          <a:ln cap="flat" cmpd="sng" w="19050">
            <a:solidFill>
              <a:srgbClr val="000000"/>
            </a:solidFill>
            <a:prstDash val="solid"/>
            <a:round/>
            <a:headEnd len="med" w="med" type="none"/>
            <a:tailEnd len="med" w="med" type="none"/>
          </a:ln>
        </p:spPr>
      </p:cxnSp>
      <p:sp>
        <p:nvSpPr>
          <p:cNvPr id="126" name="Google Shape;126;p20"/>
          <p:cNvSpPr txBox="1"/>
          <p:nvPr/>
        </p:nvSpPr>
        <p:spPr>
          <a:xfrm>
            <a:off x="424550" y="1379175"/>
            <a:ext cx="8254500" cy="36303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Clr>
                <a:schemeClr val="dk1"/>
              </a:buClr>
              <a:buSzPts val="1800"/>
              <a:buChar char="❖"/>
            </a:pPr>
            <a:r>
              <a:rPr lang="en" sz="1800">
                <a:solidFill>
                  <a:schemeClr val="dk1"/>
                </a:solidFill>
              </a:rPr>
              <a:t>The applications running on IDP vary widely in scripting/programming languages, as well as software and database layers. The OBT supports:</a:t>
            </a:r>
            <a:endParaRPr sz="1800">
              <a:solidFill>
                <a:schemeClr val="dk1"/>
              </a:solidFill>
            </a:endParaRPr>
          </a:p>
          <a:p>
            <a:pPr indent="-317500" lvl="1" marL="914400" rtl="0" algn="l">
              <a:lnSpc>
                <a:spcPct val="100000"/>
              </a:lnSpc>
              <a:spcBef>
                <a:spcPts val="0"/>
              </a:spcBef>
              <a:spcAft>
                <a:spcPts val="0"/>
              </a:spcAft>
              <a:buClr>
                <a:schemeClr val="dk1"/>
              </a:buClr>
              <a:buSzPts val="1400"/>
              <a:buChar char="➢"/>
            </a:pPr>
            <a:r>
              <a:rPr lang="en">
                <a:solidFill>
                  <a:schemeClr val="dk1"/>
                </a:solidFill>
              </a:rPr>
              <a:t>C, C++, Perl, Python, Fortran, Java, Javascript, Bash</a:t>
            </a:r>
            <a:endParaRPr>
              <a:solidFill>
                <a:schemeClr val="dk1"/>
              </a:solidFill>
            </a:endParaRPr>
          </a:p>
          <a:p>
            <a:pPr indent="-317500" lvl="1" marL="914400" rtl="0" algn="l">
              <a:lnSpc>
                <a:spcPct val="100000"/>
              </a:lnSpc>
              <a:spcBef>
                <a:spcPts val="0"/>
              </a:spcBef>
              <a:spcAft>
                <a:spcPts val="0"/>
              </a:spcAft>
              <a:buClr>
                <a:schemeClr val="dk1"/>
              </a:buClr>
              <a:buSzPts val="1400"/>
              <a:buChar char="➢"/>
            </a:pPr>
            <a:r>
              <a:rPr lang="en">
                <a:solidFill>
                  <a:schemeClr val="dk1"/>
                </a:solidFill>
              </a:rPr>
              <a:t>PostgreSQL, MySQL, SQL Server, MongoDB Databases</a:t>
            </a:r>
            <a:endParaRPr>
              <a:solidFill>
                <a:schemeClr val="dk1"/>
              </a:solidFill>
            </a:endParaRPr>
          </a:p>
          <a:p>
            <a:pPr indent="-317500" lvl="1" marL="914400" rtl="0" algn="l">
              <a:lnSpc>
                <a:spcPct val="100000"/>
              </a:lnSpc>
              <a:spcBef>
                <a:spcPts val="0"/>
              </a:spcBef>
              <a:spcAft>
                <a:spcPts val="0"/>
              </a:spcAft>
              <a:buClr>
                <a:schemeClr val="dk1"/>
              </a:buClr>
              <a:buSzPts val="1400"/>
              <a:buChar char="➢"/>
            </a:pPr>
            <a:r>
              <a:rPr lang="en">
                <a:solidFill>
                  <a:schemeClr val="dk1"/>
                </a:solidFill>
              </a:rPr>
              <a:t>Message queues such as RabbitMQ and LDM</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 sz="1800">
                <a:solidFill>
                  <a:schemeClr val="dk1"/>
                </a:solidFill>
              </a:rPr>
              <a:t>The OBT is required to have a unique skill set to not only understand numerous languages, but also network and system infrastructure</a:t>
            </a:r>
            <a:endParaRPr sz="1800">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We support </a:t>
            </a:r>
            <a:r>
              <a:rPr lang="en">
                <a:solidFill>
                  <a:schemeClr val="dk1"/>
                </a:solidFill>
              </a:rPr>
              <a:t>Red Hat Enterprise Linux 6, 7 and AIX</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Use of numerous tools to troubleshoot network and systems to include:</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VCenter</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Citrix</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Scrutinizer </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1137950" y="216425"/>
            <a:ext cx="6827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Application Infrastructure</a:t>
            </a:r>
            <a:endParaRPr/>
          </a:p>
        </p:txBody>
      </p:sp>
      <p:pic>
        <p:nvPicPr>
          <p:cNvPr descr="600px-us-deptofcommerce-seal-svg.png" id="132" name="Google Shape;132;p21"/>
          <p:cNvPicPr preferRelativeResize="0"/>
          <p:nvPr/>
        </p:nvPicPr>
        <p:blipFill>
          <a:blip r:embed="rId3">
            <a:alphaModFix/>
          </a:blip>
          <a:stretch>
            <a:fillRect/>
          </a:stretch>
        </p:blipFill>
        <p:spPr>
          <a:xfrm>
            <a:off x="59950" y="78947"/>
            <a:ext cx="911200" cy="911175"/>
          </a:xfrm>
          <a:prstGeom prst="rect">
            <a:avLst/>
          </a:prstGeom>
          <a:noFill/>
          <a:ln>
            <a:noFill/>
          </a:ln>
        </p:spPr>
      </p:pic>
      <p:pic>
        <p:nvPicPr>
          <p:cNvPr descr="NOAA-logo_1072x1072.png" id="133" name="Google Shape;133;p21"/>
          <p:cNvPicPr preferRelativeResize="0"/>
          <p:nvPr/>
        </p:nvPicPr>
        <p:blipFill>
          <a:blip r:embed="rId4">
            <a:alphaModFix/>
          </a:blip>
          <a:stretch>
            <a:fillRect/>
          </a:stretch>
        </p:blipFill>
        <p:spPr>
          <a:xfrm>
            <a:off x="8054100" y="78950"/>
            <a:ext cx="990126" cy="990126"/>
          </a:xfrm>
          <a:prstGeom prst="rect">
            <a:avLst/>
          </a:prstGeom>
          <a:noFill/>
          <a:ln>
            <a:noFill/>
          </a:ln>
        </p:spPr>
      </p:pic>
      <p:cxnSp>
        <p:nvCxnSpPr>
          <p:cNvPr id="134" name="Google Shape;134;p21"/>
          <p:cNvCxnSpPr/>
          <p:nvPr/>
        </p:nvCxnSpPr>
        <p:spPr>
          <a:xfrm>
            <a:off x="172975" y="1140975"/>
            <a:ext cx="8666700" cy="18300"/>
          </a:xfrm>
          <a:prstGeom prst="straightConnector1">
            <a:avLst/>
          </a:prstGeom>
          <a:noFill/>
          <a:ln cap="flat" cmpd="sng" w="19050">
            <a:solidFill>
              <a:srgbClr val="000000"/>
            </a:solidFill>
            <a:prstDash val="solid"/>
            <a:round/>
            <a:headEnd len="med" w="med" type="none"/>
            <a:tailEnd len="med" w="med" type="none"/>
          </a:ln>
        </p:spPr>
      </p:cxnSp>
      <p:sp>
        <p:nvSpPr>
          <p:cNvPr id="135" name="Google Shape;135;p21"/>
          <p:cNvSpPr txBox="1"/>
          <p:nvPr>
            <p:ph idx="1" type="body"/>
          </p:nvPr>
        </p:nvSpPr>
        <p:spPr>
          <a:xfrm>
            <a:off x="254150" y="1069075"/>
            <a:ext cx="8595300" cy="3732300"/>
          </a:xfrm>
          <a:prstGeom prst="rect">
            <a:avLst/>
          </a:prstGeom>
        </p:spPr>
        <p:txBody>
          <a:bodyPr anchorCtr="0" anchor="t" bIns="91425" lIns="91425" spcFirstLastPara="1" rIns="91425" wrap="square" tIns="91425">
            <a:noAutofit/>
          </a:bodyPr>
          <a:lstStyle/>
          <a:p>
            <a:pPr indent="-330200" lvl="0" marL="914400" rtl="0" algn="l">
              <a:lnSpc>
                <a:spcPct val="100000"/>
              </a:lnSpc>
              <a:spcBef>
                <a:spcPts val="60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All new applications on IDP consist of two instances at NOAA Center for Weather and Climate Prediction (NCWCP), College Park, MD, and the David Skaggs Research Center (DSRC), Boulder, CO</a:t>
            </a:r>
            <a:r>
              <a:rPr lang="en" sz="1600">
                <a:solidFill>
                  <a:schemeClr val="dk1"/>
                </a:solidFill>
                <a:latin typeface="Calibri"/>
                <a:ea typeface="Calibri"/>
                <a:cs typeface="Calibri"/>
                <a:sym typeface="Calibri"/>
              </a:rPr>
              <a:t>, and independently provide primary and backup functionality </a:t>
            </a:r>
            <a:endParaRPr sz="1600">
              <a:solidFill>
                <a:schemeClr val="dk1"/>
              </a:solidFill>
              <a:latin typeface="Calibri"/>
              <a:ea typeface="Calibri"/>
              <a:cs typeface="Calibri"/>
              <a:sym typeface="Calibri"/>
            </a:endParaRPr>
          </a:p>
          <a:p>
            <a:pPr indent="-330200" lvl="1" marL="1371600" rtl="0" algn="l">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Both data centers are s</a:t>
            </a:r>
            <a:r>
              <a:rPr lang="en" sz="1600">
                <a:solidFill>
                  <a:schemeClr val="dk1"/>
                </a:solidFill>
                <a:latin typeface="Calibri"/>
                <a:ea typeface="Calibri"/>
                <a:cs typeface="Calibri"/>
                <a:sym typeface="Calibri"/>
              </a:rPr>
              <a:t>calable, robust, secure, and supported 24x7x365 operationally</a:t>
            </a:r>
            <a:endParaRPr sz="1600">
              <a:solidFill>
                <a:schemeClr val="dk1"/>
              </a:solidFill>
              <a:latin typeface="Calibri"/>
              <a:ea typeface="Calibri"/>
              <a:cs typeface="Calibri"/>
              <a:sym typeface="Calibri"/>
            </a:endParaRPr>
          </a:p>
          <a:p>
            <a:pPr indent="-330200" lvl="1" marL="1371600" rtl="0" algn="l">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Aim to perform failovers without users ever noticing</a:t>
            </a:r>
            <a:endParaRPr sz="1600">
              <a:solidFill>
                <a:schemeClr val="dk1"/>
              </a:solidFill>
              <a:latin typeface="Calibri"/>
              <a:ea typeface="Calibri"/>
              <a:cs typeface="Calibri"/>
              <a:sym typeface="Calibri"/>
            </a:endParaRPr>
          </a:p>
          <a:p>
            <a:pPr indent="-330200" lvl="1" marL="1371600" rtl="0" algn="l">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Continuous system scanning and monitoring for security vulnerabilities and detection of security threats or intrusions</a:t>
            </a:r>
            <a:endParaRPr sz="1600">
              <a:solidFill>
                <a:schemeClr val="dk1"/>
              </a:solidFill>
              <a:latin typeface="Calibri"/>
              <a:ea typeface="Calibri"/>
              <a:cs typeface="Calibri"/>
              <a:sym typeface="Calibri"/>
            </a:endParaRPr>
          </a:p>
          <a:p>
            <a:pPr indent="-330200" lvl="1" marL="1371600" rtl="0" algn="l">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Utilize both local Citrix Load Balancing infrastructure and commercial Akamai services</a:t>
            </a:r>
            <a:endParaRPr sz="1600">
              <a:solidFill>
                <a:schemeClr val="dk1"/>
              </a:solidFill>
              <a:latin typeface="Calibri"/>
              <a:ea typeface="Calibri"/>
              <a:cs typeface="Calibri"/>
              <a:sym typeface="Calibri"/>
            </a:endParaRPr>
          </a:p>
          <a:p>
            <a:pPr indent="-330200" lvl="0" marL="914400" rtl="0" algn="l">
              <a:lnSpc>
                <a:spcPct val="10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IDP runs on a cluster of Dell Virtual Machines (VMs) that are capabl</a:t>
            </a:r>
            <a:r>
              <a:rPr lang="en" sz="1600">
                <a:solidFill>
                  <a:schemeClr val="dk1"/>
                </a:solidFill>
                <a:latin typeface="Calibri"/>
                <a:ea typeface="Calibri"/>
                <a:cs typeface="Calibri"/>
                <a:sym typeface="Calibri"/>
              </a:rPr>
              <a:t>e of easily adding cores, memory and storage</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330200" lvl="1" marL="1371600" rtl="0" algn="l">
              <a:lnSpc>
                <a:spcPct val="100000"/>
              </a:lnSpc>
              <a:spcBef>
                <a:spcPts val="0"/>
              </a:spcBef>
              <a:spcAft>
                <a:spcPts val="0"/>
              </a:spcAft>
              <a:buClr>
                <a:schemeClr val="dk1"/>
              </a:buClr>
              <a:buSzPts val="1600"/>
              <a:buFont typeface="Calibri"/>
              <a:buChar char="➢"/>
            </a:pPr>
            <a:r>
              <a:rPr lang="en">
                <a:solidFill>
                  <a:schemeClr val="dk1"/>
                </a:solidFill>
              </a:rPr>
              <a:t>Cores, memory and I/O bandwidth are shared in resource pools using VMware and NetApp</a:t>
            </a:r>
            <a:endParaRPr sz="1600">
              <a:solidFill>
                <a:schemeClr val="dk1"/>
              </a:solidFill>
              <a:latin typeface="Calibri"/>
              <a:ea typeface="Calibri"/>
              <a:cs typeface="Calibri"/>
              <a:sym typeface="Calibri"/>
            </a:endParaRPr>
          </a:p>
          <a:p>
            <a:pPr indent="-330200" lvl="1" marL="1371600" rtl="0" algn="l">
              <a:lnSpc>
                <a:spcPct val="100000"/>
              </a:lnSpc>
              <a:spcBef>
                <a:spcPts val="0"/>
              </a:spcBef>
              <a:spcAft>
                <a:spcPts val="0"/>
              </a:spcAft>
              <a:buClr>
                <a:schemeClr val="dk1"/>
              </a:buClr>
              <a:buSzPts val="1600"/>
              <a:buFont typeface="Calibri"/>
              <a:buChar char="➢"/>
            </a:pPr>
            <a:r>
              <a:rPr lang="en">
                <a:solidFill>
                  <a:schemeClr val="dk1"/>
                </a:solidFill>
              </a:rPr>
              <a:t>Each VM consists of </a:t>
            </a:r>
            <a:r>
              <a:rPr lang="en">
                <a:solidFill>
                  <a:schemeClr val="dk1"/>
                </a:solidFill>
              </a:rPr>
              <a:t>2.5GHz/processo</a:t>
            </a:r>
            <a:r>
              <a:rPr lang="en">
                <a:solidFill>
                  <a:schemeClr val="dk1"/>
                </a:solidFill>
              </a:rPr>
              <a:t>r, each processor has 213G</a:t>
            </a:r>
            <a:r>
              <a:rPr lang="en">
                <a:solidFill>
                  <a:schemeClr val="dk1"/>
                </a:solidFill>
              </a:rPr>
              <a:t>B of memory</a:t>
            </a:r>
            <a:endParaRPr>
              <a:solidFill>
                <a:schemeClr val="dk1"/>
              </a:solidFill>
            </a:endParaRPr>
          </a:p>
          <a:p>
            <a:pPr indent="-330200" lvl="1" marL="1371600" rtl="0" algn="l">
              <a:lnSpc>
                <a:spcPct val="100000"/>
              </a:lnSpc>
              <a:spcBef>
                <a:spcPts val="0"/>
              </a:spcBef>
              <a:spcAft>
                <a:spcPts val="0"/>
              </a:spcAft>
              <a:buClr>
                <a:schemeClr val="dk1"/>
              </a:buClr>
              <a:buSzPts val="1600"/>
              <a:buFont typeface="Calibri"/>
              <a:buChar char="➢"/>
            </a:pPr>
            <a:r>
              <a:rPr lang="en">
                <a:solidFill>
                  <a:schemeClr val="dk1"/>
                </a:solidFill>
              </a:rPr>
              <a:t>Each data center consists of 4.2 petabytes of storage</a:t>
            </a:r>
            <a:endParaRPr>
              <a:solidFill>
                <a:schemeClr val="dk1"/>
              </a:solidFill>
            </a:endParaRPr>
          </a:p>
          <a:p>
            <a:pPr indent="-330200" lvl="1" marL="1371600" rtl="0" algn="l">
              <a:lnSpc>
                <a:spcPct val="100000"/>
              </a:lnSpc>
              <a:spcBef>
                <a:spcPts val="0"/>
              </a:spcBef>
              <a:spcAft>
                <a:spcPts val="0"/>
              </a:spcAft>
              <a:buClr>
                <a:schemeClr val="dk1"/>
              </a:buClr>
              <a:buSzPts val="1600"/>
              <a:buFont typeface="Calibri"/>
              <a:buChar char="➢"/>
            </a:pPr>
            <a:r>
              <a:rPr lang="en">
                <a:solidFill>
                  <a:schemeClr val="dk1"/>
                </a:solidFill>
              </a:rPr>
              <a:t>Each data center consists of 412 VMs just supporting IDP</a:t>
            </a:r>
            <a:endParaRPr sz="16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