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3" r:id="rId4"/>
    <p:sldMasterId id="2147483724" r:id="rId5"/>
    <p:sldMasterId id="2147483725" r:id="rId6"/>
    <p:sldMasterId id="214748372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Arial Narrow"/>
      <p:regular r:id="rId35"/>
      <p:bold r:id="rId36"/>
      <p:italic r:id="rId37"/>
      <p:boldItalic r:id="rId38"/>
    </p:embeddedFont>
    <p:embeddedFont>
      <p:font typeface="Roboto Condensed"/>
      <p:regular r:id="rId39"/>
      <p:bold r:id="rId40"/>
      <p:italic r:id="rId41"/>
      <p:boldItalic r:id="rId42"/>
    </p:embeddedFont>
    <p:embeddedFont>
      <p:font typeface="Helvetica Neue"/>
      <p:regular r:id="rId43"/>
      <p:bold r:id="rId44"/>
      <p:italic r:id="rId45"/>
      <p:boldItalic r:id="rId46"/>
    </p:embeddedFont>
    <p:embeddedFont>
      <p:font typeface="Source Sans Pr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bold.fntdata"/><Relationship Id="rId42" Type="http://schemas.openxmlformats.org/officeDocument/2006/relationships/font" Target="fonts/RobotoCondensed-boldItalic.fntdata"/><Relationship Id="rId41" Type="http://schemas.openxmlformats.org/officeDocument/2006/relationships/font" Target="fonts/RobotoCondensed-italic.fntdata"/><Relationship Id="rId44" Type="http://schemas.openxmlformats.org/officeDocument/2006/relationships/font" Target="fonts/HelveticaNeue-bold.fntdata"/><Relationship Id="rId43" Type="http://schemas.openxmlformats.org/officeDocument/2006/relationships/font" Target="fonts/HelveticaNeue-regular.fntdata"/><Relationship Id="rId46" Type="http://schemas.openxmlformats.org/officeDocument/2006/relationships/font" Target="fonts/HelveticaNeue-boldItalic.fntdata"/><Relationship Id="rId45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font" Target="fonts/SourceSansPro-bold.fntdata"/><Relationship Id="rId47" Type="http://schemas.openxmlformats.org/officeDocument/2006/relationships/font" Target="fonts/SourceSansPro-regular.fntdata"/><Relationship Id="rId49" Type="http://schemas.openxmlformats.org/officeDocument/2006/relationships/font" Target="fonts/SourceSansPro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Roboto-regular.fntdata"/><Relationship Id="rId30" Type="http://schemas.openxmlformats.org/officeDocument/2006/relationships/slide" Target="slides/slide22.xml"/><Relationship Id="rId33" Type="http://schemas.openxmlformats.org/officeDocument/2006/relationships/font" Target="fonts/Roboto-italic.fntdata"/><Relationship Id="rId32" Type="http://schemas.openxmlformats.org/officeDocument/2006/relationships/font" Target="fonts/Roboto-bold.fntdata"/><Relationship Id="rId35" Type="http://schemas.openxmlformats.org/officeDocument/2006/relationships/font" Target="fonts/ArialNarrow-regular.fntdata"/><Relationship Id="rId34" Type="http://schemas.openxmlformats.org/officeDocument/2006/relationships/font" Target="fonts/Roboto-boldItalic.fntdata"/><Relationship Id="rId37" Type="http://schemas.openxmlformats.org/officeDocument/2006/relationships/font" Target="fonts/ArialNarrow-italic.fntdata"/><Relationship Id="rId36" Type="http://schemas.openxmlformats.org/officeDocument/2006/relationships/font" Target="fonts/ArialNarrow-bold.fntdata"/><Relationship Id="rId39" Type="http://schemas.openxmlformats.org/officeDocument/2006/relationships/font" Target="fonts/RobotoCondensed-regular.fntdata"/><Relationship Id="rId38" Type="http://schemas.openxmlformats.org/officeDocument/2006/relationships/font" Target="fonts/ArialNarrow-boldItalic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0" Type="http://schemas.openxmlformats.org/officeDocument/2006/relationships/font" Target="fonts/SourceSansPro-bold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9328df9230_5_116:notes"/>
          <p:cNvSpPr txBox="1"/>
          <p:nvPr>
            <p:ph idx="1" type="body"/>
          </p:nvPr>
        </p:nvSpPr>
        <p:spPr>
          <a:xfrm>
            <a:off x="670891" y="4572000"/>
            <a:ext cx="5367000" cy="3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8" name="Google Shape;508;g9328df9230_5_116:notes"/>
          <p:cNvSpPr/>
          <p:nvPr>
            <p:ph idx="2" type="sldImg"/>
          </p:nvPr>
        </p:nvSpPr>
        <p:spPr>
          <a:xfrm>
            <a:off x="-223630" y="374754"/>
            <a:ext cx="7156200" cy="404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a398a7c66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a398a7c66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398a7c666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398a7c666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a398a7c666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a398a7c666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9328df923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9328df923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a40cfa3be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a40cfa3be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a40cfa3be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a40cfa3be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a40cfa3be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a40cfa3be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40cfa3be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40cfa3be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a40cfa3be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a40cfa3be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a40cfa3be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a40cfa3be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9328df9230_5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9328df9230_5_12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a40cfa3be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a40cfa3be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a3c065724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a3c065724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9328df9230_5_12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9328df9230_5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a40cfa3be0_1_86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50" lIns="91350" spcFirstLastPara="1" rIns="91350" wrap="square" tIns="91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21" name="Google Shape;521;ga40cfa3be0_1_86:notes"/>
          <p:cNvSpPr/>
          <p:nvPr>
            <p:ph idx="2" type="sldImg"/>
          </p:nvPr>
        </p:nvSpPr>
        <p:spPr>
          <a:xfrm>
            <a:off x="382588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a40cfa3be0_1_0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35" name="Google Shape;535;ga40cfa3be0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a40cfa3be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a40cfa3be0_2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40cfa3be0_2_89:notes"/>
          <p:cNvSpPr/>
          <p:nvPr>
            <p:ph idx="2" type="sldImg"/>
          </p:nvPr>
        </p:nvSpPr>
        <p:spPr>
          <a:xfrm>
            <a:off x="433388" y="679450"/>
            <a:ext cx="6051600" cy="34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2" name="Google Shape;552;ga40cfa3be0_2_89:notes"/>
          <p:cNvSpPr txBox="1"/>
          <p:nvPr>
            <p:ph idx="1" type="body"/>
          </p:nvPr>
        </p:nvSpPr>
        <p:spPr>
          <a:xfrm>
            <a:off x="691339" y="4314357"/>
            <a:ext cx="5527500" cy="4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00" lIns="91600" spcFirstLastPara="1" rIns="91600" wrap="square" tIns="45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  <p:sp>
        <p:nvSpPr>
          <p:cNvPr id="553" name="Google Shape;553;ga40cfa3be0_2_89:notes"/>
          <p:cNvSpPr txBox="1"/>
          <p:nvPr>
            <p:ph idx="12" type="sldNum"/>
          </p:nvPr>
        </p:nvSpPr>
        <p:spPr>
          <a:xfrm>
            <a:off x="3913892" y="8622467"/>
            <a:ext cx="29946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00" lIns="91600" spcFirstLastPara="1" rIns="91600" wrap="square" tIns="45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a398a7c6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a398a7c6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a3925866b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a3925866b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9328df9230_5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9328df9230_5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hyperlink" Target="http://www.noaa.gov/oceans-coasts" TargetMode="External"/><Relationship Id="rId13" Type="http://schemas.openxmlformats.org/officeDocument/2006/relationships/image" Target="../media/image15.png"/><Relationship Id="rId12" Type="http://schemas.openxmlformats.org/officeDocument/2006/relationships/hyperlink" Target="http://www.noaa.gov/weather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oaa.gov/marine-aviation" TargetMode="External"/><Relationship Id="rId3" Type="http://schemas.openxmlformats.org/officeDocument/2006/relationships/image" Target="../media/image12.png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3.png"/><Relationship Id="rId15" Type="http://schemas.openxmlformats.org/officeDocument/2006/relationships/image" Target="../media/image11.png"/><Relationship Id="rId14" Type="http://schemas.openxmlformats.org/officeDocument/2006/relationships/hyperlink" Target="https://www.commerce.gov/" TargetMode="External"/><Relationship Id="rId17" Type="http://schemas.openxmlformats.org/officeDocument/2006/relationships/image" Target="../media/image18.png"/><Relationship Id="rId16" Type="http://schemas.openxmlformats.org/officeDocument/2006/relationships/hyperlink" Target="http://www.noaa.gov/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://www.noaa.gov/satellites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://www.noaa.gov/fisheries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22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5.png"/><Relationship Id="rId15" Type="http://schemas.openxmlformats.org/officeDocument/2006/relationships/image" Target="../media/image14.png"/><Relationship Id="rId14" Type="http://schemas.openxmlformats.org/officeDocument/2006/relationships/hyperlink" Target="http://www.noaa.gov/weather" TargetMode="External"/><Relationship Id="rId5" Type="http://schemas.openxmlformats.org/officeDocument/2006/relationships/image" Target="../media/image19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://www.noaa.gov/satellites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2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hyperlink" Target="http://www.noaa.gov/oceans-coasts" TargetMode="External"/><Relationship Id="rId13" Type="http://schemas.openxmlformats.org/officeDocument/2006/relationships/image" Target="../media/image24.png"/><Relationship Id="rId12" Type="http://schemas.openxmlformats.org/officeDocument/2006/relationships/hyperlink" Target="http://www.noaa.gov/weather" TargetMode="External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noaa.gov/marine-aviation" TargetMode="External"/><Relationship Id="rId3" Type="http://schemas.openxmlformats.org/officeDocument/2006/relationships/image" Target="../media/image21.png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25.png"/><Relationship Id="rId15" Type="http://schemas.openxmlformats.org/officeDocument/2006/relationships/image" Target="../media/image30.png"/><Relationship Id="rId14" Type="http://schemas.openxmlformats.org/officeDocument/2006/relationships/hyperlink" Target="https://www.commerce.gov/" TargetMode="External"/><Relationship Id="rId17" Type="http://schemas.openxmlformats.org/officeDocument/2006/relationships/image" Target="../media/image29.png"/><Relationship Id="rId16" Type="http://schemas.openxmlformats.org/officeDocument/2006/relationships/hyperlink" Target="http://www.noaa.gov/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://www.noaa.gov/satellites" TargetMode="External"/><Relationship Id="rId7" Type="http://schemas.openxmlformats.org/officeDocument/2006/relationships/image" Target="../media/image26.png"/><Relationship Id="rId8" Type="http://schemas.openxmlformats.org/officeDocument/2006/relationships/hyperlink" Target="http://www.noaa.gov/fisheries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2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41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38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31.png"/><Relationship Id="rId15" Type="http://schemas.openxmlformats.org/officeDocument/2006/relationships/image" Target="../media/image37.png"/><Relationship Id="rId14" Type="http://schemas.openxmlformats.org/officeDocument/2006/relationships/hyperlink" Target="http://www.noaa.gov/weather" TargetMode="External"/><Relationship Id="rId5" Type="http://schemas.openxmlformats.org/officeDocument/2006/relationships/image" Target="../media/image43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34.png"/><Relationship Id="rId8" Type="http://schemas.openxmlformats.org/officeDocument/2006/relationships/hyperlink" Target="http://www.noaa.gov/satellites" TargetMode="Externa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3.png"/><Relationship Id="rId3" Type="http://schemas.openxmlformats.org/officeDocument/2006/relationships/image" Target="../media/image3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4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Relationship Id="rId4" Type="http://schemas.openxmlformats.org/officeDocument/2006/relationships/image" Target="../media/image59.jpg"/><Relationship Id="rId5" Type="http://schemas.openxmlformats.org/officeDocument/2006/relationships/image" Target="../media/image5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49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1"/>
          <p:cNvSpPr/>
          <p:nvPr>
            <p:ph idx="2" type="pic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2" name="Google Shape;62;p12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" name="Google Shape;6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NATIONAL 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WEATHER 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SERVICE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3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NATIONAL WEATHER SERVICE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lang="en" sz="13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</a:t>
            </a: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685800" y="159784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710550" y="2059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710550" y="971550"/>
            <a:ext cx="80652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 1">
  <p:cSld name="Dk Blue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410810" y="0"/>
            <a:ext cx="8733300" cy="4836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18"/>
          <p:cNvGrpSpPr/>
          <p:nvPr/>
        </p:nvGrpSpPr>
        <p:grpSpPr>
          <a:xfrm>
            <a:off x="-30388" y="-2286"/>
            <a:ext cx="472440" cy="5145786"/>
            <a:chOff x="-15240" y="-3048"/>
            <a:chExt cx="472440" cy="6861048"/>
          </a:xfrm>
        </p:grpSpPr>
        <p:sp>
          <p:nvSpPr>
            <p:cNvPr id="97" name="Google Shape;97;p18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99" name="Google Shape;99;p18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100" name="Google Shape;100;p18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101" name="Google Shape;101;p18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102" name="Google Shape;102;p18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103" name="Google Shape;103;p18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104" name="Google Shape;104;p18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5" name="Google Shape;105;p18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06" name="Google Shape;106;p18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07" name="Google Shape;107;p18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" name="Google Shape;108;p18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" name="Google Shape;109;p18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" name="Google Shape;110;p18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1" name="Google Shape;111;p18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" name="Google Shape;112;p18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13" name="Google Shape;113;p18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14" name="Google Shape;114;p18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8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447800" y="491378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" sz="10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G:\STALL\ST Comms\Templates &amp; Resources\Logos\Other Emblems\DOC Logo\DOC Color.png" id="117" name="Google Shape;117;p18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39827" y="4836939"/>
            <a:ext cx="270224" cy="2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800"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1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1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9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9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410810" y="0"/>
            <a:ext cx="87309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3" type="body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idx="4" type="body"/>
          </p:nvPr>
        </p:nvSpPr>
        <p:spPr>
          <a:xfrm>
            <a:off x="2514600" y="57655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5" type="body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6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0" name="Google Shape;130;p20"/>
          <p:cNvCxnSpPr/>
          <p:nvPr/>
        </p:nvCxnSpPr>
        <p:spPr>
          <a:xfrm>
            <a:off x="228599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1" name="Google Shape;131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00050"/>
            <a:ext cx="1321602" cy="1600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20"/>
          <p:cNvGrpSpPr/>
          <p:nvPr/>
        </p:nvGrpSpPr>
        <p:grpSpPr>
          <a:xfrm>
            <a:off x="-30388" y="-2286"/>
            <a:ext cx="472440" cy="5145786"/>
            <a:chOff x="-15240" y="-3048"/>
            <a:chExt cx="472440" cy="6861048"/>
          </a:xfrm>
        </p:grpSpPr>
        <p:sp>
          <p:nvSpPr>
            <p:cNvPr id="133" name="Google Shape;133;p20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135" name="Google Shape;135;p20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136" name="Google Shape;136;p20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137" name="Google Shape;137;p20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138" name="Google Shape;138;p20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139" name="Google Shape;139;p20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140" name="Google Shape;140;p20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1" name="Google Shape;141;p20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42" name="Google Shape;142;p20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43" name="Google Shape;143;p20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" name="Google Shape;144;p20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5" name="Google Shape;145;p20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6" name="Google Shape;146;p20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7" name="Google Shape;147;p20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8" name="Google Shape;148;p20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49" name="Google Shape;149;p20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"/>
          <p:cNvSpPr/>
          <p:nvPr>
            <p:ph idx="2" type="pic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2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C3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52C3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C3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52C3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2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4EDFF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C3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52C3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2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4EDF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C3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52C3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4" name="Google Shape;164;p22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5" name="Google Shape;16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45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9pPr>
          </a:lstStyle>
          <a:p/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1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8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7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7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94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94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 1">
  <p:cSld name="Dk Blue 1 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/>
          <p:nvPr/>
        </p:nvSpPr>
        <p:spPr>
          <a:xfrm>
            <a:off x="410810" y="0"/>
            <a:ext cx="8733300" cy="4836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25"/>
          <p:cNvGrpSpPr/>
          <p:nvPr/>
        </p:nvGrpSpPr>
        <p:grpSpPr>
          <a:xfrm>
            <a:off x="-30388" y="-2286"/>
            <a:ext cx="472440" cy="5145786"/>
            <a:chOff x="-15240" y="-3048"/>
            <a:chExt cx="472440" cy="6861048"/>
          </a:xfrm>
        </p:grpSpPr>
        <p:sp>
          <p:nvSpPr>
            <p:cNvPr id="175" name="Google Shape;175;p25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177" name="Google Shape;177;p2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178" name="Google Shape;178;p25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179" name="Google Shape;179;p25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180" name="Google Shape;180;p25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181" name="Google Shape;181;p25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182" name="Google Shape;182;p25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" name="Google Shape;183;p25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84" name="Google Shape;184;p25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85" name="Google Shape;185;p25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6" name="Google Shape;186;p25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7" name="Google Shape;187;p25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8" name="Google Shape;188;p25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9" name="Google Shape;189;p25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0" name="Google Shape;190;p25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91" name="Google Shape;191;p25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92" name="Google Shape;192;p25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25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1447800" y="491378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" sz="10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fld id="{00000000-1234-1234-1234-123412341234}" type="slidenum">
              <a:rPr b="0" i="0" lang="en" sz="10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G:\STALL\ST Comms\Templates &amp; Resources\Logos\Other Emblems\DOC Logo\DOC Color.png" id="195" name="Google Shape;195;p25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39826" y="4836939"/>
            <a:ext cx="270224" cy="2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199" name="Google Shape;199;p26"/>
          <p:cNvSpPr/>
          <p:nvPr>
            <p:ph idx="2" type="pic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26"/>
          <p:cNvSpPr txBox="1"/>
          <p:nvPr>
            <p:ph idx="1" type="body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03" name="Google Shape;203;p27"/>
          <p:cNvSpPr/>
          <p:nvPr>
            <p:ph idx="2" type="pic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/>
          <p:nvPr>
            <p:ph idx="2" type="pic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29"/>
          <p:cNvSpPr txBox="1"/>
          <p:nvPr>
            <p:ph idx="1" type="body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2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30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19" name="Google Shape;219;p31"/>
          <p:cNvSpPr/>
          <p:nvPr>
            <p:ph idx="2" type="pic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31"/>
          <p:cNvSpPr/>
          <p:nvPr>
            <p:ph idx="3" type="pic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31"/>
          <p:cNvSpPr txBox="1"/>
          <p:nvPr>
            <p:ph idx="4" type="body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4"/>
          <p:cNvSpPr/>
          <p:nvPr>
            <p:ph idx="2" type="pic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2"/>
          <p:cNvSpPr txBox="1"/>
          <p:nvPr>
            <p:ph idx="2" type="body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32"/>
          <p:cNvSpPr txBox="1"/>
          <p:nvPr>
            <p:ph idx="3" type="body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30" name="Google Shape;230;p33"/>
          <p:cNvSpPr/>
          <p:nvPr>
            <p:ph idx="2" type="pic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3"/>
          <p:cNvSpPr/>
          <p:nvPr>
            <p:ph idx="3" type="pic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3"/>
          <p:cNvSpPr/>
          <p:nvPr>
            <p:ph idx="4" type="pic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33"/>
          <p:cNvSpPr txBox="1"/>
          <p:nvPr>
            <p:ph idx="5" type="body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33"/>
          <p:cNvSpPr txBox="1"/>
          <p:nvPr>
            <p:ph idx="6" type="body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38" name="Google Shape;238;p34"/>
          <p:cNvSpPr/>
          <p:nvPr>
            <p:ph idx="2" type="pic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5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42" name="Google Shape;242;p35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3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5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5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800"/>
              <a:buFont typeface="Arial Narrow"/>
              <a:buNone/>
            </a:pPr>
            <a:r>
              <a:rPr b="1" lang="en" sz="13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48" name="Google Shape;248;p36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36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36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ctrTitle"/>
          </p:nvPr>
        </p:nvSpPr>
        <p:spPr>
          <a:xfrm>
            <a:off x="685800" y="159784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53" name="Google Shape;253;p37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37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37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p37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59" name="Google Shape;259;p38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38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38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38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3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68525" spcFirstLastPara="1" rIns="68525" wrap="square" tIns="3425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710550" y="2059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710550" y="971550"/>
            <a:ext cx="80652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❖"/>
              <a:defRPr sz="2000"/>
            </a:lvl1pPr>
            <a:lvl2pPr indent="-371475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▪"/>
              <a:defRPr/>
            </a:lvl2pPr>
            <a:lvl3pPr indent="-36576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60"/>
              <a:buChar char="–"/>
              <a:defRPr/>
            </a:lvl3pPr>
            <a:lvl4pPr indent="-36576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60"/>
              <a:buChar char="▫"/>
              <a:defRPr/>
            </a:lvl4pPr>
            <a:lvl5pPr indent="-330326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2"/>
              <a:buChar char="-"/>
              <a:defRPr/>
            </a:lvl5pPr>
            <a:lvl6pPr indent="-330326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2"/>
              <a:buChar char="-"/>
              <a:defRPr/>
            </a:lvl6pPr>
            <a:lvl7pPr indent="-330326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2"/>
              <a:buChar char="-"/>
              <a:defRPr/>
            </a:lvl7pPr>
            <a:lvl8pPr indent="-330327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2"/>
              <a:buChar char="-"/>
              <a:defRPr/>
            </a:lvl8pPr>
            <a:lvl9pPr indent="-330327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2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2">
  <p:cSld name="1_Dk Blue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/>
          <p:nvPr/>
        </p:nvSpPr>
        <p:spPr>
          <a:xfrm>
            <a:off x="410810" y="0"/>
            <a:ext cx="87309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0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0"/>
          <p:cNvSpPr txBox="1"/>
          <p:nvPr>
            <p:ph idx="3" type="body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40"/>
          <p:cNvSpPr txBox="1"/>
          <p:nvPr>
            <p:ph idx="4" type="body"/>
          </p:nvPr>
        </p:nvSpPr>
        <p:spPr>
          <a:xfrm>
            <a:off x="2514600" y="57655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40"/>
          <p:cNvSpPr txBox="1"/>
          <p:nvPr>
            <p:ph idx="5" type="body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40"/>
          <p:cNvSpPr txBox="1"/>
          <p:nvPr>
            <p:ph idx="6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75" name="Google Shape;275;p40"/>
          <p:cNvCxnSpPr/>
          <p:nvPr/>
        </p:nvCxnSpPr>
        <p:spPr>
          <a:xfrm>
            <a:off x="228599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687F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6" name="Google Shape;276;p4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00050"/>
            <a:ext cx="991202" cy="1200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40"/>
          <p:cNvGrpSpPr/>
          <p:nvPr/>
        </p:nvGrpSpPr>
        <p:grpSpPr>
          <a:xfrm>
            <a:off x="-30388" y="0"/>
            <a:ext cx="472440" cy="5143500"/>
            <a:chOff x="-15240" y="0"/>
            <a:chExt cx="472440" cy="6858000"/>
          </a:xfrm>
        </p:grpSpPr>
        <p:sp>
          <p:nvSpPr>
            <p:cNvPr id="278" name="Google Shape;278;p40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16002" y="1386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280" name="Google Shape;280;p40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281" name="Google Shape;281;p40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282" name="Google Shape;282;p40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283" name="Google Shape;283;p40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284" name="Google Shape;284;p40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285" name="Google Shape;285;p40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6" name="Google Shape;286;p40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87" name="Google Shape;287;p40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88" name="Google Shape;288;p40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9" name="Google Shape;289;p40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0" name="Google Shape;290;p40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1" name="Google Shape;291;p40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2" name="Google Shape;292;p40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3" name="Google Shape;293;p40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94" name="Google Shape;294;p40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95" name="Google Shape;295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buNone/>
              <a:defRPr sz="13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rtl="0">
              <a:buNone/>
              <a:defRPr sz="13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rtl="0">
              <a:buNone/>
              <a:defRPr sz="13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rtl="0">
              <a:buNone/>
              <a:defRPr sz="13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rtl="0">
              <a:buNone/>
              <a:defRPr sz="13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rtl="0">
              <a:buNone/>
              <a:defRPr sz="13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rtl="0">
              <a:buNone/>
              <a:defRPr sz="13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rtl="0">
              <a:buNone/>
              <a:defRPr sz="13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99" name="Google Shape;299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00" name="Google Shape;30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2" name="Google Shape;312;p44"/>
          <p:cNvSpPr/>
          <p:nvPr>
            <p:ph idx="2" type="pic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44"/>
          <p:cNvSpPr txBox="1"/>
          <p:nvPr>
            <p:ph idx="1" type="body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6" name="Google Shape;316;p45"/>
          <p:cNvSpPr/>
          <p:nvPr>
            <p:ph idx="2" type="pic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45"/>
          <p:cNvSpPr txBox="1"/>
          <p:nvPr>
            <p:ph idx="1" type="body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46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4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/>
          <p:nvPr>
            <p:ph idx="2" type="pic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47"/>
          <p:cNvSpPr txBox="1"/>
          <p:nvPr>
            <p:ph idx="1" type="body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47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8" name="Google Shape;328;p48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48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2" name="Google Shape;332;p49"/>
          <p:cNvSpPr/>
          <p:nvPr>
            <p:ph idx="2" type="pic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49"/>
          <p:cNvSpPr/>
          <p:nvPr>
            <p:ph idx="3" type="pic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49"/>
          <p:cNvSpPr txBox="1"/>
          <p:nvPr>
            <p:ph idx="1" type="body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49"/>
          <p:cNvSpPr txBox="1"/>
          <p:nvPr>
            <p:ph idx="4" type="body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8" name="Google Shape;338;p50"/>
          <p:cNvSpPr txBox="1"/>
          <p:nvPr>
            <p:ph idx="1" type="body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50"/>
          <p:cNvSpPr txBox="1"/>
          <p:nvPr>
            <p:ph idx="2" type="body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50"/>
          <p:cNvSpPr txBox="1"/>
          <p:nvPr>
            <p:ph idx="3" type="body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3" name="Google Shape;343;p51"/>
          <p:cNvSpPr/>
          <p:nvPr>
            <p:ph idx="2" type="pic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51"/>
          <p:cNvSpPr/>
          <p:nvPr>
            <p:ph idx="3" type="pic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51"/>
          <p:cNvSpPr/>
          <p:nvPr>
            <p:ph idx="4" type="pic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51"/>
          <p:cNvSpPr txBox="1"/>
          <p:nvPr>
            <p:ph idx="1" type="body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51"/>
          <p:cNvSpPr txBox="1"/>
          <p:nvPr>
            <p:ph idx="5" type="body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51"/>
          <p:cNvSpPr txBox="1"/>
          <p:nvPr>
            <p:ph idx="6" type="body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1" name="Google Shape;351;p52"/>
          <p:cNvSpPr/>
          <p:nvPr>
            <p:ph idx="2" type="pic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>
            <p:ph idx="2" type="pic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3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3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53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53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53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8" name="Google Shape;358;p53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9" name="Google Shape;359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3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NATIONAL 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WEATHER 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SERVICE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4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4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5" name="Google Shape;365;p54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5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4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NATIONAL WEATHER SERVICE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4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lang="en" sz="13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</a:t>
            </a: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1" name="Google Shape;371;p55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55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5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6"/>
          <p:cNvSpPr txBox="1"/>
          <p:nvPr>
            <p:ph type="ctrTitle"/>
          </p:nvPr>
        </p:nvSpPr>
        <p:spPr>
          <a:xfrm>
            <a:off x="685800" y="159784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6" name="Google Shape;376;p5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56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Google Shape;378;p56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56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2" name="Google Shape;382;p57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57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57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57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57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8"/>
          <p:cNvSpPr txBox="1"/>
          <p:nvPr>
            <p:ph type="title"/>
          </p:nvPr>
        </p:nvSpPr>
        <p:spPr>
          <a:xfrm>
            <a:off x="710550" y="2059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58"/>
          <p:cNvSpPr txBox="1"/>
          <p:nvPr>
            <p:ph idx="1" type="body"/>
          </p:nvPr>
        </p:nvSpPr>
        <p:spPr>
          <a:xfrm>
            <a:off x="710550" y="971550"/>
            <a:ext cx="80652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9"/>
          <p:cNvSpPr txBox="1"/>
          <p:nvPr>
            <p:ph idx="1" type="body"/>
          </p:nvPr>
        </p:nvSpPr>
        <p:spPr>
          <a:xfrm>
            <a:off x="311700" y="847675"/>
            <a:ext cx="8520600" cy="3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59"/>
          <p:cNvSpPr txBox="1"/>
          <p:nvPr>
            <p:ph idx="12" type="sldNum"/>
          </p:nvPr>
        </p:nvSpPr>
        <p:spPr>
          <a:xfrm>
            <a:off x="8438108" y="47693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59"/>
          <p:cNvSpPr txBox="1"/>
          <p:nvPr>
            <p:ph type="title"/>
          </p:nvPr>
        </p:nvSpPr>
        <p:spPr>
          <a:xfrm>
            <a:off x="1371600" y="381000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/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/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/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/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/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/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1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C3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52C3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Google Shape;421;p61"/>
          <p:cNvSpPr txBox="1"/>
          <p:nvPr>
            <p:ph idx="1" type="body"/>
          </p:nvPr>
        </p:nvSpPr>
        <p:spPr>
          <a:xfrm>
            <a:off x="2514599" y="457209"/>
            <a:ext cx="58917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C3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52C3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61"/>
          <p:cNvSpPr txBox="1"/>
          <p:nvPr>
            <p:ph idx="3" type="body"/>
          </p:nvPr>
        </p:nvSpPr>
        <p:spPr>
          <a:xfrm>
            <a:off x="2514599" y="1628103"/>
            <a:ext cx="58881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4EDFF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C3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52C3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61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4EDF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C3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52C3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24" name="Google Shape;424;p61"/>
          <p:cNvCxnSpPr/>
          <p:nvPr/>
        </p:nvCxnSpPr>
        <p:spPr>
          <a:xfrm>
            <a:off x="2514600" y="398128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25" name="Google Shape;425;p61"/>
          <p:cNvGrpSpPr/>
          <p:nvPr/>
        </p:nvGrpSpPr>
        <p:grpSpPr>
          <a:xfrm>
            <a:off x="320933" y="3188043"/>
            <a:ext cx="8813641" cy="1989437"/>
            <a:chOff x="330360" y="3188043"/>
            <a:chExt cx="8813641" cy="1989437"/>
          </a:xfrm>
        </p:grpSpPr>
        <p:pic>
          <p:nvPicPr>
            <p:cNvPr id="426" name="Google Shape;426;p61"/>
            <p:cNvPicPr preferRelativeResize="0"/>
            <p:nvPr/>
          </p:nvPicPr>
          <p:blipFill rotWithShape="1">
            <a:blip r:embed="rId2">
              <a:alphaModFix/>
            </a:blip>
            <a:srcRect b="13421" l="13766" r="10841" t="18588"/>
            <a:stretch/>
          </p:blipFill>
          <p:spPr>
            <a:xfrm>
              <a:off x="6217920" y="3188043"/>
              <a:ext cx="2926081" cy="1979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61"/>
            <p:cNvPicPr preferRelativeResize="0"/>
            <p:nvPr/>
          </p:nvPicPr>
          <p:blipFill rotWithShape="1">
            <a:blip r:embed="rId3">
              <a:alphaModFix/>
            </a:blip>
            <a:srcRect b="0" l="0" r="0" t="17450"/>
            <a:stretch/>
          </p:blipFill>
          <p:spPr>
            <a:xfrm>
              <a:off x="330360" y="3188043"/>
              <a:ext cx="3200400" cy="1981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61"/>
            <p:cNvPicPr preferRelativeResize="0"/>
            <p:nvPr/>
          </p:nvPicPr>
          <p:blipFill rotWithShape="1">
            <a:blip r:embed="rId4">
              <a:alphaModFix/>
            </a:blip>
            <a:srcRect b="6803" l="0" r="0" t="0"/>
            <a:stretch/>
          </p:blipFill>
          <p:spPr>
            <a:xfrm>
              <a:off x="3017520" y="3188043"/>
              <a:ext cx="3200399" cy="19894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9" name="Google Shape;429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003" y="618644"/>
            <a:ext cx="1534169" cy="69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obj">
  <p:cSld name="OBJEC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9pPr>
          </a:lstStyle>
          <a:p/>
        </p:txBody>
      </p:sp>
      <p:sp>
        <p:nvSpPr>
          <p:cNvPr id="434" name="Google Shape;434;p63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1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8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7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7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94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94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4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4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38" name="Google Shape;438;p64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6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5" y="4837200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4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4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800"/>
              <a:buFont typeface="Arial Narrow"/>
              <a:buNone/>
            </a:pPr>
            <a:r>
              <a:rPr b="0" i="0" lang="en" sz="11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‹#›</a:t>
            </a:r>
            <a:endParaRPr sz="110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44" name="Google Shape;444;p65"/>
          <p:cNvSpPr/>
          <p:nvPr>
            <p:ph idx="2" type="pic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65"/>
          <p:cNvSpPr txBox="1"/>
          <p:nvPr>
            <p:ph idx="1" type="body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48" name="Google Shape;448;p66"/>
          <p:cNvSpPr/>
          <p:nvPr>
            <p:ph idx="2" type="pic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66"/>
          <p:cNvSpPr txBox="1"/>
          <p:nvPr>
            <p:ph idx="1" type="body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7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67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67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8"/>
          <p:cNvSpPr/>
          <p:nvPr>
            <p:ph idx="2" type="pic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68"/>
          <p:cNvSpPr txBox="1"/>
          <p:nvPr>
            <p:ph idx="1" type="body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7" name="Google Shape;457;p6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60" name="Google Shape;460;p69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1" name="Google Shape;461;p69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64" name="Google Shape;464;p70"/>
          <p:cNvSpPr/>
          <p:nvPr>
            <p:ph idx="2" type="pic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70"/>
          <p:cNvSpPr/>
          <p:nvPr>
            <p:ph idx="3" type="pic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70"/>
          <p:cNvSpPr txBox="1"/>
          <p:nvPr>
            <p:ph idx="1" type="body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70"/>
          <p:cNvSpPr txBox="1"/>
          <p:nvPr>
            <p:ph idx="4" type="body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70" name="Google Shape;470;p71"/>
          <p:cNvSpPr txBox="1"/>
          <p:nvPr>
            <p:ph idx="1" type="body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Google Shape;471;p71"/>
          <p:cNvSpPr txBox="1"/>
          <p:nvPr>
            <p:ph idx="2" type="body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71"/>
          <p:cNvSpPr txBox="1"/>
          <p:nvPr>
            <p:ph idx="3" type="body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75" name="Google Shape;475;p72"/>
          <p:cNvSpPr/>
          <p:nvPr>
            <p:ph idx="2" type="pic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72"/>
          <p:cNvSpPr/>
          <p:nvPr>
            <p:ph idx="3" type="pic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72"/>
          <p:cNvSpPr/>
          <p:nvPr>
            <p:ph idx="4" type="pic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72"/>
          <p:cNvSpPr txBox="1"/>
          <p:nvPr>
            <p:ph idx="1" type="body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72"/>
          <p:cNvSpPr txBox="1"/>
          <p:nvPr>
            <p:ph idx="5" type="body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72"/>
          <p:cNvSpPr txBox="1"/>
          <p:nvPr>
            <p:ph idx="6" type="body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83" name="Google Shape;483;p73"/>
          <p:cNvSpPr/>
          <p:nvPr>
            <p:ph idx="2" type="pic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8"/>
          <p:cNvSpPr/>
          <p:nvPr>
            <p:ph idx="2" type="pic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/>
          <p:nvPr>
            <p:ph idx="3" type="pic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4" type="body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4"/>
          <p:cNvSpPr txBox="1"/>
          <p:nvPr>
            <p:ph type="ctrTitle"/>
          </p:nvPr>
        </p:nvSpPr>
        <p:spPr>
          <a:xfrm>
            <a:off x="685800" y="159784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86" name="Google Shape;486;p7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89" name="Google Shape;489;p75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75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6"/>
          <p:cNvSpPr txBox="1"/>
          <p:nvPr>
            <p:ph type="title"/>
          </p:nvPr>
        </p:nvSpPr>
        <p:spPr>
          <a:xfrm>
            <a:off x="710550" y="2059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3" name="Google Shape;493;p76"/>
          <p:cNvSpPr txBox="1"/>
          <p:nvPr>
            <p:ph idx="1" type="body"/>
          </p:nvPr>
        </p:nvSpPr>
        <p:spPr>
          <a:xfrm>
            <a:off x="710550" y="971550"/>
            <a:ext cx="80652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7"/>
          <p:cNvSpPr txBox="1"/>
          <p:nvPr>
            <p:ph type="title"/>
          </p:nvPr>
        </p:nvSpPr>
        <p:spPr>
          <a:xfrm>
            <a:off x="490250" y="450151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6" name="Google Shape;496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8"/>
          <p:cNvSpPr txBox="1"/>
          <p:nvPr>
            <p:ph type="title"/>
          </p:nvPr>
        </p:nvSpPr>
        <p:spPr>
          <a:xfrm>
            <a:off x="0" y="0"/>
            <a:ext cx="9144000" cy="582900"/>
          </a:xfrm>
          <a:prstGeom prst="rect">
            <a:avLst/>
          </a:prstGeom>
          <a:solidFill>
            <a:srgbClr val="6B84B4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Condensed"/>
              <a:buNone/>
              <a:defRPr b="1" i="0" sz="2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9" name="Google Shape;499;p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1"/>
            </a:lvl9pPr>
          </a:lstStyle>
          <a:p/>
        </p:txBody>
      </p:sp>
      <p:sp>
        <p:nvSpPr>
          <p:cNvPr id="503" name="Google Shape;503;p79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79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79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3" type="body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0"/>
          <p:cNvSpPr/>
          <p:nvPr>
            <p:ph idx="2" type="pic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0"/>
          <p:cNvSpPr/>
          <p:nvPr>
            <p:ph idx="3" type="pic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0"/>
          <p:cNvSpPr/>
          <p:nvPr>
            <p:ph idx="4" type="pic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5" type="body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6" type="body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23" Type="http://schemas.openxmlformats.org/officeDocument/2006/relationships/theme" Target="../theme/theme1.xml"/><Relationship Id="rId1" Type="http://schemas.openxmlformats.org/officeDocument/2006/relationships/image" Target="../media/image16.png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38.xml"/><Relationship Id="rId1" Type="http://schemas.openxmlformats.org/officeDocument/2006/relationships/image" Target="../media/image23.png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27.png"/><Relationship Id="rId4" Type="http://schemas.openxmlformats.org/officeDocument/2006/relationships/image" Target="../media/image39.png"/><Relationship Id="rId9" Type="http://schemas.openxmlformats.org/officeDocument/2006/relationships/slideLayout" Target="../slideLayouts/slideLayout24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6.xml"/><Relationship Id="rId21" Type="http://schemas.openxmlformats.org/officeDocument/2006/relationships/theme" Target="../theme/theme5.xml"/><Relationship Id="rId1" Type="http://schemas.openxmlformats.org/officeDocument/2006/relationships/image" Target="../media/image35.png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64.xml"/><Relationship Id="rId1" Type="http://schemas.openxmlformats.org/officeDocument/2006/relationships/hyperlink" Target="http://www.noaa.gov/marine-aviation" TargetMode="External"/><Relationship Id="rId2" Type="http://schemas.openxmlformats.org/officeDocument/2006/relationships/image" Target="../media/image47.png"/><Relationship Id="rId3" Type="http://schemas.openxmlformats.org/officeDocument/2006/relationships/hyperlink" Target="http://www.noaa.gov/research" TargetMode="External"/><Relationship Id="rId4" Type="http://schemas.openxmlformats.org/officeDocument/2006/relationships/image" Target="../media/image45.png"/><Relationship Id="rId9" Type="http://schemas.openxmlformats.org/officeDocument/2006/relationships/hyperlink" Target="http://www.noaa.gov/oceans-coasts" TargetMode="External"/><Relationship Id="rId26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68.xml"/><Relationship Id="rId5" Type="http://schemas.openxmlformats.org/officeDocument/2006/relationships/hyperlink" Target="http://www.noaa.gov/satellites" TargetMode="External"/><Relationship Id="rId6" Type="http://schemas.openxmlformats.org/officeDocument/2006/relationships/image" Target="../media/image44.png"/><Relationship Id="rId29" Type="http://schemas.openxmlformats.org/officeDocument/2006/relationships/slideLayout" Target="../slideLayouts/slideLayout70.xml"/><Relationship Id="rId7" Type="http://schemas.openxmlformats.org/officeDocument/2006/relationships/hyperlink" Target="http://www.noaa.gov/fisheries" TargetMode="External"/><Relationship Id="rId8" Type="http://schemas.openxmlformats.org/officeDocument/2006/relationships/image" Target="../media/image46.png"/><Relationship Id="rId31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1.xml"/><Relationship Id="rId11" Type="http://schemas.openxmlformats.org/officeDocument/2006/relationships/hyperlink" Target="http://www.noaa.gov/weather" TargetMode="External"/><Relationship Id="rId33" Type="http://schemas.openxmlformats.org/officeDocument/2006/relationships/slideLayout" Target="../slideLayouts/slideLayout74.xml"/><Relationship Id="rId10" Type="http://schemas.openxmlformats.org/officeDocument/2006/relationships/image" Target="../media/image51.png"/><Relationship Id="rId32" Type="http://schemas.openxmlformats.org/officeDocument/2006/relationships/slideLayout" Target="../slideLayouts/slideLayout73.xml"/><Relationship Id="rId13" Type="http://schemas.openxmlformats.org/officeDocument/2006/relationships/hyperlink" Target="https://www.commerce.gov/" TargetMode="External"/><Relationship Id="rId35" Type="http://schemas.openxmlformats.org/officeDocument/2006/relationships/theme" Target="../theme/theme2.xml"/><Relationship Id="rId12" Type="http://schemas.openxmlformats.org/officeDocument/2006/relationships/image" Target="../media/image48.png"/><Relationship Id="rId34" Type="http://schemas.openxmlformats.org/officeDocument/2006/relationships/slideLayout" Target="../slideLayouts/slideLayout75.xml"/><Relationship Id="rId15" Type="http://schemas.openxmlformats.org/officeDocument/2006/relationships/image" Target="../media/image53.png"/><Relationship Id="rId14" Type="http://schemas.openxmlformats.org/officeDocument/2006/relationships/image" Target="../media/image49.png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20712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" name="Google Shape;10;p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lang="en" sz="13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</a:t>
            </a: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NATIONAL WEATHER SERVICE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0711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746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5" name="Google Shape;155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325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800"/>
              <a:buFont typeface="Arial Narrow"/>
              <a:buNone/>
            </a:pPr>
            <a:r>
              <a:rPr b="1" lang="en" sz="13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" y="4821175"/>
            <a:ext cx="301752" cy="30175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20712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2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42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6" name="Google Shape;306;p4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2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lang="en" sz="13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</a:t>
            </a: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NATIONAL WEATHER SERVICE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60"/>
          <p:cNvGrpSpPr/>
          <p:nvPr/>
        </p:nvGrpSpPr>
        <p:grpSpPr>
          <a:xfrm>
            <a:off x="-44851" y="-9600"/>
            <a:ext cx="394490" cy="5162702"/>
            <a:chOff x="-15240" y="0"/>
            <a:chExt cx="472500" cy="6858000"/>
          </a:xfrm>
        </p:grpSpPr>
        <p:sp>
          <p:nvSpPr>
            <p:cNvPr id="396" name="Google Shape;396;p60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397" name="Google Shape;397;p60">
              <a:hlinkClick r:id="rId1"/>
            </p:cNvPr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5240" y="5714999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398" name="Google Shape;398;p60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240" y="46482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399" name="Google Shape;399;p60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5240" y="35814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400" name="Google Shape;400;p60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15240" y="25146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401" name="Google Shape;401;p60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-15240" y="14478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402" name="Google Shape;402;p60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-15240" y="3810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3" name="Google Shape;403;p60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404" name="Google Shape;404;p60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405" name="Google Shape;405;p60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6" name="Google Shape;406;p60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7" name="Google Shape;407;p60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8" name="Google Shape;408;p60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9" name="Google Shape;409;p60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0" name="Google Shape;410;p60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11" name="Google Shape;411;p60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12" name="Google Shape;412;p60"/>
          <p:cNvSpPr/>
          <p:nvPr/>
        </p:nvSpPr>
        <p:spPr>
          <a:xfrm>
            <a:off x="-59375" y="4812025"/>
            <a:ext cx="92235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60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5" name="Google Shape;415;p60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21856" y="4832593"/>
            <a:ext cx="301751" cy="30175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0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" sz="11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1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17" name="Google Shape;417;p6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25" y="4832600"/>
            <a:ext cx="301752" cy="30175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6.png"/><Relationship Id="rId4" Type="http://schemas.openxmlformats.org/officeDocument/2006/relationships/image" Target="../media/image7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4.png"/><Relationship Id="rId4" Type="http://schemas.openxmlformats.org/officeDocument/2006/relationships/image" Target="../media/image7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0"/>
          <p:cNvSpPr txBox="1"/>
          <p:nvPr>
            <p:ph idx="1" type="body"/>
          </p:nvPr>
        </p:nvSpPr>
        <p:spPr>
          <a:xfrm>
            <a:off x="2388325" y="637240"/>
            <a:ext cx="67557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 sz="3200"/>
              <a:t>Rapid Refresh Forecast System</a:t>
            </a:r>
            <a:br>
              <a:rPr lang="en" sz="3200"/>
            </a:br>
            <a:r>
              <a:rPr lang="en" sz="2600"/>
              <a:t>A case study for using cloud resources to reduce R2O transition times</a:t>
            </a:r>
            <a:br>
              <a:rPr lang="en" sz="3200"/>
            </a:br>
            <a:endParaRPr b="0" sz="1400">
              <a:solidFill>
                <a:srgbClr val="D6F5FF"/>
              </a:solidFill>
            </a:endParaRPr>
          </a:p>
        </p:txBody>
      </p:sp>
      <p:sp>
        <p:nvSpPr>
          <p:cNvPr id="511" name="Google Shape;511;p80"/>
          <p:cNvSpPr txBox="1"/>
          <p:nvPr>
            <p:ph idx="3" type="body"/>
          </p:nvPr>
        </p:nvSpPr>
        <p:spPr>
          <a:xfrm>
            <a:off x="2388325" y="1933461"/>
            <a:ext cx="6832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b="1" lang="en" sz="1800">
                <a:solidFill>
                  <a:srgbClr val="D6F5FF"/>
                </a:solidFill>
              </a:rPr>
              <a:t>October </a:t>
            </a:r>
            <a:r>
              <a:rPr b="1" lang="en" sz="1800">
                <a:solidFill>
                  <a:srgbClr val="D6F5FF"/>
                </a:solidFill>
              </a:rPr>
              <a:t>22, 2020</a:t>
            </a:r>
            <a:endParaRPr b="1" sz="1800">
              <a:solidFill>
                <a:srgbClr val="D6F5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6F5FF"/>
                </a:solidFill>
              </a:rPr>
              <a:t>EMC : </a:t>
            </a:r>
            <a:r>
              <a:rPr lang="en" sz="1800">
                <a:solidFill>
                  <a:srgbClr val="D6F5FF"/>
                </a:solidFill>
              </a:rPr>
              <a:t>Arun Chawla, Jacob Carley, James Abeles, Raj Panda</a:t>
            </a:r>
            <a:endParaRPr sz="1800">
              <a:solidFill>
                <a:srgbClr val="D6F5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6F5FF"/>
                </a:solidFill>
              </a:rPr>
              <a:t>GSL : Curtis Alexander, Christina Holt, Christopher Harrop, Daniel Abdi</a:t>
            </a:r>
            <a:endParaRPr sz="1800">
              <a:solidFill>
                <a:srgbClr val="D6F5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6F5FF"/>
                </a:solidFill>
              </a:rPr>
              <a:t>NSSL : Louis Wicker</a:t>
            </a:r>
            <a:endParaRPr sz="1800">
              <a:solidFill>
                <a:srgbClr val="D6F5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t/>
            </a:r>
            <a:endParaRPr b="1" sz="1800">
              <a:solidFill>
                <a:srgbClr val="D6F5FF"/>
              </a:solidFill>
            </a:endParaRPr>
          </a:p>
        </p:txBody>
      </p:sp>
      <p:pic>
        <p:nvPicPr>
          <p:cNvPr id="512" name="Google Shape;51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75" y="3056925"/>
            <a:ext cx="8823925" cy="20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9"/>
          <p:cNvSpPr txBox="1"/>
          <p:nvPr>
            <p:ph idx="1" type="body"/>
          </p:nvPr>
        </p:nvSpPr>
        <p:spPr>
          <a:xfrm>
            <a:off x="392100" y="1109700"/>
            <a:ext cx="3708000" cy="29241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Compare Nest and LAM </a:t>
            </a:r>
            <a:endParaRPr sz="20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60 hour forecasts</a:t>
            </a:r>
            <a:endParaRPr sz="18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Performance Diagram</a:t>
            </a:r>
            <a:r>
              <a:rPr lang="en" sz="2000">
                <a:solidFill>
                  <a:srgbClr val="000000"/>
                </a:solidFill>
              </a:rPr>
              <a:t> for 24-h accumulated precip (March 15 - April 16 2019)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Similar performance across all thresholds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608" name="Google Shape;608;p89"/>
          <p:cNvSpPr txBox="1"/>
          <p:nvPr>
            <p:ph idx="12" type="sldNum"/>
          </p:nvPr>
        </p:nvSpPr>
        <p:spPr>
          <a:xfrm>
            <a:off x="8438108" y="47693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9" name="Google Shape;60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500" y="398275"/>
            <a:ext cx="4739102" cy="4346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0" name="Google Shape;610;p89"/>
          <p:cNvCxnSpPr/>
          <p:nvPr/>
        </p:nvCxnSpPr>
        <p:spPr>
          <a:xfrm flipH="1" rot="10800000">
            <a:off x="3870500" y="2070225"/>
            <a:ext cx="1272900" cy="1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1" name="Google Shape;611;p89"/>
          <p:cNvSpPr txBox="1"/>
          <p:nvPr>
            <p:ph type="title"/>
          </p:nvPr>
        </p:nvSpPr>
        <p:spPr>
          <a:xfrm>
            <a:off x="584375" y="156250"/>
            <a:ext cx="452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87F3"/>
                </a:solidFill>
              </a:rPr>
              <a:t>Nest vs LAM for Precip</a:t>
            </a:r>
            <a:endParaRPr b="1" sz="2400">
              <a:solidFill>
                <a:srgbClr val="3687F3"/>
              </a:solidFill>
            </a:endParaRPr>
          </a:p>
        </p:txBody>
      </p:sp>
      <p:sp>
        <p:nvSpPr>
          <p:cNvPr id="612" name="Google Shape;612;p89"/>
          <p:cNvSpPr txBox="1"/>
          <p:nvPr/>
        </p:nvSpPr>
        <p:spPr>
          <a:xfrm>
            <a:off x="934325" y="3700350"/>
            <a:ext cx="6595800" cy="601200"/>
          </a:xfrm>
          <a:prstGeom prst="rect">
            <a:avLst/>
          </a:prstGeom>
          <a:solidFill>
            <a:srgbClr val="EFEFE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</a:rPr>
              <a:t>LAM seems to work - so where can we start testing?</a:t>
            </a:r>
            <a:endParaRPr b="1" sz="17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90"/>
          <p:cNvSpPr txBox="1"/>
          <p:nvPr>
            <p:ph type="title"/>
          </p:nvPr>
        </p:nvSpPr>
        <p:spPr>
          <a:xfrm>
            <a:off x="1371600" y="0"/>
            <a:ext cx="6418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RRFS Development Resource Needs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18" name="Google Shape;61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4375" y="441138"/>
            <a:ext cx="5753650" cy="39564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19" name="Google Shape;619;p90"/>
          <p:cNvSpPr txBox="1"/>
          <p:nvPr/>
        </p:nvSpPr>
        <p:spPr>
          <a:xfrm>
            <a:off x="1463550" y="4481350"/>
            <a:ext cx="6326400" cy="597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RRFS development requires considerable computational resources that are not currently available to developers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90"/>
          <p:cNvSpPr txBox="1"/>
          <p:nvPr/>
        </p:nvSpPr>
        <p:spPr>
          <a:xfrm>
            <a:off x="310850" y="990600"/>
            <a:ext cx="19428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FV3-CAM [RRFS] development </a:t>
            </a:r>
            <a:r>
              <a:rPr b="1" i="1" lang="en" sz="1600" u="sng"/>
              <a:t>needs</a:t>
            </a:r>
            <a:endParaRPr b="1" i="1" sz="1600" u="sng"/>
          </a:p>
        </p:txBody>
      </p:sp>
      <p:cxnSp>
        <p:nvCxnSpPr>
          <p:cNvPr id="621" name="Google Shape;621;p90"/>
          <p:cNvCxnSpPr/>
          <p:nvPr/>
        </p:nvCxnSpPr>
        <p:spPr>
          <a:xfrm flipH="1" rot="10800000">
            <a:off x="2305425" y="2434875"/>
            <a:ext cx="1942500" cy="207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2" name="Google Shape;622;p90"/>
          <p:cNvSpPr txBox="1"/>
          <p:nvPr/>
        </p:nvSpPr>
        <p:spPr>
          <a:xfrm>
            <a:off x="310850" y="2175900"/>
            <a:ext cx="22794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High water mark on WCOSS Phase 3 Development system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623" name="Google Shape;623;p90"/>
          <p:cNvCxnSpPr>
            <a:stCxn id="620" idx="3"/>
          </p:cNvCxnSpPr>
          <p:nvPr/>
        </p:nvCxnSpPr>
        <p:spPr>
          <a:xfrm flipH="1" rot="10800000">
            <a:off x="2253650" y="1358100"/>
            <a:ext cx="1509000" cy="1053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4" name="Google Shape;624;p90"/>
          <p:cNvSpPr txBox="1"/>
          <p:nvPr/>
        </p:nvSpPr>
        <p:spPr>
          <a:xfrm>
            <a:off x="310850" y="3437825"/>
            <a:ext cx="19428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Current usage [</a:t>
            </a:r>
            <a:r>
              <a:rPr b="1" i="1" lang="en" sz="1800" u="sng">
                <a:solidFill>
                  <a:srgbClr val="980000"/>
                </a:solidFill>
              </a:rPr>
              <a:t>non-CAM</a:t>
            </a:r>
            <a:r>
              <a:rPr b="1" lang="en" sz="1800"/>
              <a:t>]</a:t>
            </a:r>
            <a:endParaRPr b="1" sz="1800"/>
          </a:p>
        </p:txBody>
      </p:sp>
      <p:cxnSp>
        <p:nvCxnSpPr>
          <p:cNvPr id="625" name="Google Shape;625;p90"/>
          <p:cNvCxnSpPr/>
          <p:nvPr/>
        </p:nvCxnSpPr>
        <p:spPr>
          <a:xfrm flipH="1" rot="10800000">
            <a:off x="2188850" y="3398100"/>
            <a:ext cx="1657800" cy="21390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6" name="Google Shape;626;p90"/>
          <p:cNvSpPr txBox="1"/>
          <p:nvPr/>
        </p:nvSpPr>
        <p:spPr>
          <a:xfrm>
            <a:off x="4170500" y="441150"/>
            <a:ext cx="3898500" cy="393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WCOSS Phase 3 High Water Mark</a:t>
            </a:r>
            <a:endParaRPr b="1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1"/>
          <p:cNvSpPr txBox="1"/>
          <p:nvPr>
            <p:ph idx="1" type="body"/>
          </p:nvPr>
        </p:nvSpPr>
        <p:spPr>
          <a:xfrm>
            <a:off x="311700" y="546000"/>
            <a:ext cx="85206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Hurricane Disaster Supplemental Supported Project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Port, deploy, and test RRFS </a:t>
            </a:r>
            <a:r>
              <a:rPr lang="en">
                <a:solidFill>
                  <a:srgbClr val="000000"/>
                </a:solidFill>
              </a:rPr>
              <a:t>prototype</a:t>
            </a:r>
            <a:r>
              <a:rPr lang="en">
                <a:solidFill>
                  <a:srgbClr val="000000"/>
                </a:solidFill>
              </a:rPr>
              <a:t>(s) in the cloud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Flexible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If this works it opens many possible doors for future R&amp;D resource needs, especially for early development that may not need real time testing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UFS</a:t>
            </a:r>
            <a:r>
              <a:rPr lang="en">
                <a:solidFill>
                  <a:srgbClr val="000000"/>
                </a:solidFill>
              </a:rPr>
              <a:t> has been run in the cloud before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Efforts to put RRFS on cloud will enhance system portability for the UFS infrastructure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Is cloud HPC slow?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en" sz="1600">
                <a:solidFill>
                  <a:srgbClr val="000000"/>
                </a:solidFill>
              </a:rPr>
              <a:t>#136</a:t>
            </a:r>
            <a:r>
              <a:rPr lang="en" sz="1600">
                <a:solidFill>
                  <a:srgbClr val="000000"/>
                </a:solidFill>
              </a:rPr>
              <a:t> on </a:t>
            </a:r>
            <a:r>
              <a:rPr b="1" lang="en" sz="1600">
                <a:solidFill>
                  <a:srgbClr val="000000"/>
                </a:solidFill>
              </a:rPr>
              <a:t>June 2019 top500</a:t>
            </a:r>
            <a:r>
              <a:rPr lang="en" sz="1600">
                <a:solidFill>
                  <a:srgbClr val="000000"/>
                </a:solidFill>
              </a:rPr>
              <a:t> list is a cloud instance!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632" name="Google Shape;632;p91"/>
          <p:cNvSpPr txBox="1"/>
          <p:nvPr>
            <p:ph type="title"/>
          </p:nvPr>
        </p:nvSpPr>
        <p:spPr>
          <a:xfrm>
            <a:off x="1362900" y="84825"/>
            <a:ext cx="6418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Can We Do this on the </a:t>
            </a:r>
            <a:r>
              <a:rPr lang="en" sz="3000">
                <a:solidFill>
                  <a:srgbClr val="000000"/>
                </a:solidFill>
              </a:rPr>
              <a:t>Cloud?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633" name="Google Shape;633;p91"/>
          <p:cNvPicPr preferRelativeResize="0"/>
          <p:nvPr/>
        </p:nvPicPr>
        <p:blipFill rotWithShape="1">
          <a:blip r:embed="rId3">
            <a:alphaModFix/>
          </a:blip>
          <a:srcRect b="0" l="0" r="5105" t="0"/>
          <a:stretch/>
        </p:blipFill>
        <p:spPr>
          <a:xfrm>
            <a:off x="394663" y="3755125"/>
            <a:ext cx="8676874" cy="10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91"/>
          <p:cNvPicPr preferRelativeResize="0"/>
          <p:nvPr/>
        </p:nvPicPr>
        <p:blipFill rotWithShape="1">
          <a:blip r:embed="rId4">
            <a:alphaModFix/>
          </a:blip>
          <a:srcRect b="0" l="0" r="0" t="20609"/>
          <a:stretch/>
        </p:blipFill>
        <p:spPr>
          <a:xfrm>
            <a:off x="6358775" y="3178600"/>
            <a:ext cx="2473525" cy="5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/>
              <a:t>Moving to the Cloud - overview</a:t>
            </a:r>
            <a:endParaRPr b="0" sz="2600"/>
          </a:p>
        </p:txBody>
      </p:sp>
      <p:sp>
        <p:nvSpPr>
          <p:cNvPr id="640" name="Google Shape;640;p92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-3556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 computing components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Preprocessing, Data Assimilation, Forecast, Post Processing, Visualization, etc.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Performance characteristics &amp; requirements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components (e.g. forecast) will need 10s of nodes with fast interconnect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(e.g. Post Processing) will need only a few nodes with moderate speed interconnect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movement &amp; storage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movement between NOAA HPC systems and the Cloud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Publicly available data access via internet into the Cloud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Majority of data storage in the Cloud and some in NOAA systems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Workflow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computing components and data movement tied together through workflow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/>
              <a:t>Architecture</a:t>
            </a:r>
            <a:endParaRPr b="0" sz="2600"/>
          </a:p>
        </p:txBody>
      </p:sp>
      <p:sp>
        <p:nvSpPr>
          <p:cNvPr id="646" name="Google Shape;646;p93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47" name="Google Shape;64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975" y="800275"/>
            <a:ext cx="7266725" cy="40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/>
              <a:t>Cloud deployment</a:t>
            </a:r>
            <a:endParaRPr b="0" sz="2600"/>
          </a:p>
        </p:txBody>
      </p:sp>
      <p:sp>
        <p:nvSpPr>
          <p:cNvPr id="653" name="Google Shape;653;p94"/>
          <p:cNvSpPr txBox="1"/>
          <p:nvPr>
            <p:ph idx="1" type="body"/>
          </p:nvPr>
        </p:nvSpPr>
        <p:spPr>
          <a:xfrm>
            <a:off x="752888" y="838200"/>
            <a:ext cx="7933800" cy="3714900"/>
          </a:xfrm>
          <a:prstGeom prst="rect">
            <a:avLst/>
          </a:prstGeom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-355600" lvl="0" marL="393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Resource mapping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25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 each computing component to specific Cloud services/resources – must meet performance or run time requirements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25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of instance, choice of file system, storage, etc.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93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 estimation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25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Cloud offers a wide variety of computing resources with varying cost structures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25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 cost of computing with the chosen resources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93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Workflow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25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Ensure enabled workflow meets performance and cost estimates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93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Ongoing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25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Cloud Service Providers (e.g. AWS) are constantly revising cost structures, adding new hardware and features several times a year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25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Multi-year project such as RRFS would need periodic assessment &amp; revision of deployment to reduce cost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/>
              <a:t>Resource mapping &amp; cost estimation - UFS example</a:t>
            </a:r>
            <a:endParaRPr b="0" sz="2600"/>
          </a:p>
        </p:txBody>
      </p:sp>
      <p:sp>
        <p:nvSpPr>
          <p:cNvPr id="659" name="Google Shape;659;p95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-355600" lvl="0" marL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built on NOAA systems can run on AWS instances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Preliminary work indicated binaries from WCOSS &amp; RDHPCS (Orion, Hera) systems can run in AWS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AWS ”c5n” instances and NOAA systems (WCOSS Phase3.5, Orion, Hera) have similar (Intel Xeon Skylake) processors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UFS can be run on AWS “c5n” instances with similar performance as on NOAA systems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NOAA systems for performance optimization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Much optimization (configuration-related) work can be done on WCOSS &amp; RDHPCS systems – saves spending money on Cloud systems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Verification work needs to be done in the Cloud</a:t>
            </a:r>
            <a:endParaRPr sz="1300">
              <a:solidFill>
                <a:srgbClr val="000000"/>
              </a:solidFill>
            </a:endParaRPr>
          </a:p>
          <a:p>
            <a:pPr indent="-355600" lvl="0" marL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 AWS cost for optimized application configuration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Cores per node is different: 40 cores/node on WCOSS &amp; RDHPCS while 36 cores/node on AWS ”c5n” instances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9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/>
              <a:t>UFS - CONUS (details)</a:t>
            </a:r>
            <a:endParaRPr b="0" sz="2600"/>
          </a:p>
        </p:txBody>
      </p:sp>
      <p:sp>
        <p:nvSpPr>
          <p:cNvPr id="665" name="Google Shape;665;p96"/>
          <p:cNvSpPr txBox="1"/>
          <p:nvPr>
            <p:ph idx="1" type="body"/>
          </p:nvPr>
        </p:nvSpPr>
        <p:spPr>
          <a:xfrm>
            <a:off x="596450" y="1550900"/>
            <a:ext cx="6747000" cy="3688200"/>
          </a:xfrm>
          <a:prstGeom prst="rect">
            <a:avLst/>
          </a:prstGeom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-3683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Grid dimensions (1741 x 1037)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step = 36s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Forecast duration = 60 hours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History file output = every hour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CCPP Physics scheme: FV3_GFS_v15_thomson_mynn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6" name="Google Shape;66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225" y="665488"/>
            <a:ext cx="2408125" cy="23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7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/>
              <a:t>UFS - CONUS (60hr forecast on Hera)</a:t>
            </a:r>
            <a:endParaRPr b="0" sz="2600"/>
          </a:p>
        </p:txBody>
      </p:sp>
      <p:sp>
        <p:nvSpPr>
          <p:cNvPr id="672" name="Google Shape;672;p97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73" name="Google Shape;673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938213"/>
            <a:ext cx="788670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/>
              <a:t>UFS - CONUS 60hr forecast on Hera (node-hours)</a:t>
            </a:r>
            <a:endParaRPr b="0" sz="2600"/>
          </a:p>
        </p:txBody>
      </p:sp>
      <p:sp>
        <p:nvSpPr>
          <p:cNvPr id="679" name="Google Shape;679;p98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80" name="Google Shape;680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050" y="904875"/>
            <a:ext cx="788670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1"/>
          <p:cNvSpPr txBox="1"/>
          <p:nvPr/>
        </p:nvSpPr>
        <p:spPr>
          <a:xfrm>
            <a:off x="685800" y="971550"/>
            <a:ext cx="6932100" cy="3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lt1"/>
                </a:solidFill>
              </a:rPr>
              <a:t>NPS Production Suite and UFS</a:t>
            </a:r>
            <a:b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lt1"/>
                </a:solidFill>
              </a:rPr>
              <a:t>RRFS</a:t>
            </a:r>
            <a:b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lt1"/>
                </a:solidFill>
              </a:rPr>
              <a:t>Using the Cloud for development</a:t>
            </a:r>
            <a:endParaRPr/>
          </a:p>
        </p:txBody>
      </p:sp>
      <p:sp>
        <p:nvSpPr>
          <p:cNvPr id="518" name="Google Shape;518;p81"/>
          <p:cNvSpPr txBox="1"/>
          <p:nvPr>
            <p:ph type="title"/>
          </p:nvPr>
        </p:nvSpPr>
        <p:spPr>
          <a:xfrm>
            <a:off x="605100" y="133350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"/>
              <a:t>Outline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/>
              <a:t>Cost estimation for AWS - unknowns</a:t>
            </a:r>
            <a:endParaRPr b="0" sz="2800"/>
          </a:p>
        </p:txBody>
      </p:sp>
      <p:sp>
        <p:nvSpPr>
          <p:cNvPr id="686" name="Google Shape;686;p99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-3683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Flexibility in run time (e.g. can be &gt; 3hrs) -&gt; use of different instance types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 interconnect (EFA) only comes with more expensive instance types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10g Ethernet performance is acceptable – may lead to more cost-effective computing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File system performance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 options (parallel Lustre &amp; EFS) available – will require benchmarking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Processor frequency differences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0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 at NOAA Testbeds</a:t>
            </a:r>
            <a:endParaRPr/>
          </a:p>
        </p:txBody>
      </p:sp>
      <p:sp>
        <p:nvSpPr>
          <p:cNvPr id="692" name="Google Shape;692;p100"/>
          <p:cNvSpPr txBox="1"/>
          <p:nvPr>
            <p:ph idx="1" type="body"/>
          </p:nvPr>
        </p:nvSpPr>
        <p:spPr>
          <a:xfrm>
            <a:off x="752900" y="952175"/>
            <a:ext cx="7933800" cy="1022700"/>
          </a:xfrm>
          <a:prstGeom prst="rect">
            <a:avLst/>
          </a:prstGeom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Collaborative engagement at NOAA testbeds is a critical part of the development process for RRFS. Some of our cloud resources will be used to execute RRFS prototype </a:t>
            </a:r>
            <a:r>
              <a:rPr lang="en" sz="1700"/>
              <a:t>components</a:t>
            </a:r>
            <a:r>
              <a:rPr lang="en" sz="1700"/>
              <a:t> for testbed evaluation.</a:t>
            </a:r>
            <a:endParaRPr sz="1700"/>
          </a:p>
        </p:txBody>
      </p:sp>
      <p:pic>
        <p:nvPicPr>
          <p:cNvPr id="693" name="Google Shape;69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00" y="2039300"/>
            <a:ext cx="4065308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197" y="2111625"/>
            <a:ext cx="2950825" cy="23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0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</a:t>
            </a:r>
            <a:endParaRPr/>
          </a:p>
        </p:txBody>
      </p:sp>
      <p:sp>
        <p:nvSpPr>
          <p:cNvPr id="700" name="Google Shape;700;p101"/>
          <p:cNvSpPr txBox="1"/>
          <p:nvPr>
            <p:ph idx="1" type="body"/>
          </p:nvPr>
        </p:nvSpPr>
        <p:spPr>
          <a:xfrm>
            <a:off x="762000" y="914400"/>
            <a:ext cx="7984200" cy="3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56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RRFSv1 planned for implementation in 2023 timeframe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Next generation, rapidly-updated convection-allowing NWP system</a:t>
            </a:r>
            <a:endParaRPr sz="19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Leveraging the cloud for development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Expand beyond conventional compute resources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Project is in early phases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Prototype systems to be demonstrated at upcoming NOAA Testbeds (HWT, FFaIR, WWE)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2"/>
          <p:cNvSpPr txBox="1"/>
          <p:nvPr/>
        </p:nvSpPr>
        <p:spPr>
          <a:xfrm>
            <a:off x="604400" y="83025"/>
            <a:ext cx="828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Community Infrastructure Support for UFS Development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82"/>
          <p:cNvSpPr txBox="1"/>
          <p:nvPr/>
        </p:nvSpPr>
        <p:spPr>
          <a:xfrm>
            <a:off x="419100" y="573548"/>
            <a:ext cx="4191000" cy="41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Infrastructure for data assimilation:</a:t>
            </a:r>
            <a:b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Joint Effort for Data assimilation Integration (</a:t>
            </a: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JEDI</a:t>
            </a: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Infrastructure for coupling models together: </a:t>
            </a:r>
            <a:endParaRPr b="1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587" lvl="0" marL="128587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NOAA Environmental Modeling System (</a:t>
            </a: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NEMS</a:t>
            </a: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coupler 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587" lvl="0" marL="128587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based on the Earth System Modeling Framework (</a:t>
            </a: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ESMF</a:t>
            </a: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587" lvl="0" marL="128587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using National Unified Operational Prediction Capability (</a:t>
            </a: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NUOPC</a:t>
            </a: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conventions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Infrastructure for interoperable physics:</a:t>
            </a:r>
            <a:endParaRPr b="1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587" lvl="0" marL="128587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Common Community Physics Package (</a:t>
            </a: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CCPP</a:t>
            </a: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framework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Infrastructure for Code Management:</a:t>
            </a:r>
            <a:endParaRPr b="1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587" lvl="0" marL="128587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Git based repositories with Gitflow 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82"/>
          <p:cNvSpPr/>
          <p:nvPr/>
        </p:nvSpPr>
        <p:spPr>
          <a:xfrm>
            <a:off x="4580737" y="1716516"/>
            <a:ext cx="4473900" cy="4833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Community-friendly workflow</a:t>
            </a:r>
            <a:b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CIME - CROW unification, CIME Case Control System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6" name="Google Shape;526;p82"/>
          <p:cNvSpPr/>
          <p:nvPr/>
        </p:nvSpPr>
        <p:spPr>
          <a:xfrm>
            <a:off x="4587221" y="2308684"/>
            <a:ext cx="4473900" cy="483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127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Hierarchical model development capabilities</a:t>
            </a:r>
            <a:b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Extensions of CIME data models, unit, &amp;  system testing</a:t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7" name="Google Shape;527;p82"/>
          <p:cNvSpPr/>
          <p:nvPr/>
        </p:nvSpPr>
        <p:spPr>
          <a:xfrm>
            <a:off x="4596501" y="2892685"/>
            <a:ext cx="4473900" cy="4833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127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 Forecast Verification: Comparison to Observations </a:t>
            </a:r>
            <a:endParaRPr b="1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Extension of MET+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8" name="Google Shape;528;p82"/>
          <p:cNvSpPr/>
          <p:nvPr/>
        </p:nvSpPr>
        <p:spPr>
          <a:xfrm>
            <a:off x="4599239" y="3490351"/>
            <a:ext cx="4473900" cy="4833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127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6. Software Repository Management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NCAR manage_externals tool</a:t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9" name="Google Shape;529;p82"/>
          <p:cNvSpPr/>
          <p:nvPr/>
        </p:nvSpPr>
        <p:spPr>
          <a:xfrm>
            <a:off x="4601967" y="4093854"/>
            <a:ext cx="4473900" cy="483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127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7. User / Developer Support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DTC and CESM Capabilities</a:t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0" name="Google Shape;530;p82"/>
          <p:cNvSpPr/>
          <p:nvPr/>
        </p:nvSpPr>
        <p:spPr>
          <a:xfrm>
            <a:off x="4581843" y="566897"/>
            <a:ext cx="4473900" cy="483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127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b="1" i="0" lang="en" sz="1295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Coupling components</a:t>
            </a:r>
            <a:r>
              <a:rPr b="0" i="0" lang="en" sz="10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" sz="1295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" sz="1295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ESMF/NUOPC mediator (CMEPS/NEMS)</a:t>
            </a:r>
            <a:endParaRPr b="0" i="0" sz="1295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1" name="Google Shape;531;p82"/>
          <p:cNvSpPr/>
          <p:nvPr/>
        </p:nvSpPr>
        <p:spPr>
          <a:xfrm>
            <a:off x="4580170" y="1138397"/>
            <a:ext cx="4473900" cy="4833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127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Interoperable atmospheric physics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CCPP &amp; CPF frameworks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2" name="Google Shape;532;p82"/>
          <p:cNvSpPr/>
          <p:nvPr/>
        </p:nvSpPr>
        <p:spPr>
          <a:xfrm>
            <a:off x="5562600" y="4577154"/>
            <a:ext cx="282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NOAA-NCAR MoA Work Areas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3"/>
          <p:cNvSpPr txBox="1"/>
          <p:nvPr/>
        </p:nvSpPr>
        <p:spPr>
          <a:xfrm flipH="1">
            <a:off x="1026737" y="325465"/>
            <a:ext cx="70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NPS Transitioning to UFS Applications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350" y="861450"/>
            <a:ext cx="8771651" cy="38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9521" y="120592"/>
            <a:ext cx="1611518" cy="630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4"/>
          <p:cNvSpPr txBox="1"/>
          <p:nvPr>
            <p:ph type="title"/>
          </p:nvPr>
        </p:nvSpPr>
        <p:spPr>
          <a:xfrm>
            <a:off x="678145" y="35747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Toward a simpler, UFS-based Production Suite (notional)</a:t>
            </a:r>
            <a:endParaRPr/>
          </a:p>
        </p:txBody>
      </p:sp>
      <p:pic>
        <p:nvPicPr>
          <p:cNvPr id="545" name="Google Shape;54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6631" y="98474"/>
            <a:ext cx="1128263" cy="44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000" y="540000"/>
            <a:ext cx="8704890" cy="427626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84"/>
          <p:cNvSpPr/>
          <p:nvPr/>
        </p:nvSpPr>
        <p:spPr>
          <a:xfrm>
            <a:off x="6688510" y="789797"/>
            <a:ext cx="1777200" cy="12306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84"/>
          <p:cNvSpPr/>
          <p:nvPr/>
        </p:nvSpPr>
        <p:spPr>
          <a:xfrm>
            <a:off x="5063729" y="2365416"/>
            <a:ext cx="1777200" cy="12306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84"/>
          <p:cNvSpPr/>
          <p:nvPr/>
        </p:nvSpPr>
        <p:spPr>
          <a:xfrm>
            <a:off x="4023968" y="2117008"/>
            <a:ext cx="820800" cy="4548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5"/>
          <p:cNvSpPr/>
          <p:nvPr/>
        </p:nvSpPr>
        <p:spPr>
          <a:xfrm>
            <a:off x="555653" y="3694281"/>
            <a:ext cx="6840600" cy="612300"/>
          </a:xfrm>
          <a:prstGeom prst="rect">
            <a:avLst/>
          </a:prstGeom>
          <a:noFill/>
          <a:ln cap="flat" cmpd="sng" w="2857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85"/>
          <p:cNvSpPr/>
          <p:nvPr/>
        </p:nvSpPr>
        <p:spPr>
          <a:xfrm>
            <a:off x="548857" y="2428238"/>
            <a:ext cx="6858000" cy="7275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85"/>
          <p:cNvSpPr/>
          <p:nvPr/>
        </p:nvSpPr>
        <p:spPr>
          <a:xfrm>
            <a:off x="548856" y="1436551"/>
            <a:ext cx="6858000" cy="3807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5"/>
          <p:cNvSpPr txBox="1"/>
          <p:nvPr/>
        </p:nvSpPr>
        <p:spPr>
          <a:xfrm>
            <a:off x="4173151" y="1485241"/>
            <a:ext cx="494400" cy="27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85"/>
          <p:cNvSpPr txBox="1"/>
          <p:nvPr/>
        </p:nvSpPr>
        <p:spPr>
          <a:xfrm>
            <a:off x="5572706" y="1484589"/>
            <a:ext cx="609600" cy="27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GEFS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85"/>
          <p:cNvSpPr txBox="1"/>
          <p:nvPr/>
        </p:nvSpPr>
        <p:spPr>
          <a:xfrm>
            <a:off x="548856" y="1458377"/>
            <a:ext cx="3125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Global	(10-15 km, 4-24/day)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85"/>
          <p:cNvSpPr/>
          <p:nvPr/>
        </p:nvSpPr>
        <p:spPr>
          <a:xfrm>
            <a:off x="706941" y="1450319"/>
            <a:ext cx="647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85"/>
          <p:cNvSpPr txBox="1"/>
          <p:nvPr/>
        </p:nvSpPr>
        <p:spPr>
          <a:xfrm>
            <a:off x="5486094" y="2615414"/>
            <a:ext cx="779100" cy="27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RRFS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3" name="Google Shape;563;p85"/>
          <p:cNvCxnSpPr/>
          <p:nvPr/>
        </p:nvCxnSpPr>
        <p:spPr>
          <a:xfrm>
            <a:off x="4420300" y="1934224"/>
            <a:ext cx="0" cy="678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564" name="Google Shape;564;p85"/>
          <p:cNvCxnSpPr>
            <a:stCxn id="558" idx="2"/>
          </p:cNvCxnSpPr>
          <p:nvPr/>
        </p:nvCxnSpPr>
        <p:spPr>
          <a:xfrm>
            <a:off x="4420351" y="1762141"/>
            <a:ext cx="685800" cy="6858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565" name="Google Shape;565;p85"/>
          <p:cNvCxnSpPr>
            <a:endCxn id="559" idx="1"/>
          </p:cNvCxnSpPr>
          <p:nvPr/>
        </p:nvCxnSpPr>
        <p:spPr>
          <a:xfrm>
            <a:off x="4661606" y="1614039"/>
            <a:ext cx="911100" cy="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6" name="Google Shape;566;p85"/>
          <p:cNvSpPr txBox="1"/>
          <p:nvPr/>
        </p:nvSpPr>
        <p:spPr>
          <a:xfrm>
            <a:off x="5532763" y="3860152"/>
            <a:ext cx="685800" cy="27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WoFS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85"/>
          <p:cNvSpPr txBox="1"/>
          <p:nvPr/>
        </p:nvSpPr>
        <p:spPr>
          <a:xfrm>
            <a:off x="542244" y="2517734"/>
            <a:ext cx="2187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CONUS/OCONUS</a:t>
            </a:r>
            <a:endParaRPr b="0" i="0" sz="14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CAM (3 km, 2-24/day)</a:t>
            </a:r>
            <a:endParaRPr b="0" i="0" sz="14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85"/>
          <p:cNvSpPr txBox="1"/>
          <p:nvPr/>
        </p:nvSpPr>
        <p:spPr>
          <a:xfrm>
            <a:off x="542244" y="3694281"/>
            <a:ext cx="2422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Sub-CONUS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CRM (1 km, on-demand)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85"/>
          <p:cNvSpPr txBox="1"/>
          <p:nvPr/>
        </p:nvSpPr>
        <p:spPr>
          <a:xfrm>
            <a:off x="2965043" y="1043650"/>
            <a:ext cx="2314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Term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0" name="Google Shape;570;p85"/>
          <p:cNvCxnSpPr>
            <a:endCxn id="562" idx="0"/>
          </p:cNvCxnSpPr>
          <p:nvPr/>
        </p:nvCxnSpPr>
        <p:spPr>
          <a:xfrm>
            <a:off x="5875644" y="1760414"/>
            <a:ext cx="0" cy="85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1" name="Google Shape;571;p85"/>
          <p:cNvCxnSpPr>
            <a:stCxn id="562" idx="2"/>
            <a:endCxn id="566" idx="0"/>
          </p:cNvCxnSpPr>
          <p:nvPr/>
        </p:nvCxnSpPr>
        <p:spPr>
          <a:xfrm>
            <a:off x="5875644" y="2892314"/>
            <a:ext cx="0" cy="96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2" name="Google Shape;572;p85"/>
          <p:cNvSpPr txBox="1"/>
          <p:nvPr/>
        </p:nvSpPr>
        <p:spPr>
          <a:xfrm>
            <a:off x="3335501" y="2540850"/>
            <a:ext cx="1944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Rapid Refresh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Forecast 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85"/>
          <p:cNvSpPr txBox="1"/>
          <p:nvPr/>
        </p:nvSpPr>
        <p:spPr>
          <a:xfrm>
            <a:off x="3307946" y="3766875"/>
            <a:ext cx="2010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Warn on Forecast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5"/>
          <p:cNvSpPr txBox="1"/>
          <p:nvPr/>
        </p:nvSpPr>
        <p:spPr>
          <a:xfrm>
            <a:off x="7475600" y="1276825"/>
            <a:ext cx="1586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GFS/GEFS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subsume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RAP/NAM/SREF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85"/>
          <p:cNvSpPr txBox="1"/>
          <p:nvPr/>
        </p:nvSpPr>
        <p:spPr>
          <a:xfrm>
            <a:off x="7432075" y="2473075"/>
            <a:ext cx="14727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RRFS to subsume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HRRR/NAMnest/HREF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6" name="Google Shape;576;p85"/>
          <p:cNvCxnSpPr/>
          <p:nvPr/>
        </p:nvCxnSpPr>
        <p:spPr>
          <a:xfrm rot="10800000">
            <a:off x="6837275" y="3267650"/>
            <a:ext cx="494400" cy="529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7" name="Google Shape;577;p85"/>
          <p:cNvSpPr/>
          <p:nvPr/>
        </p:nvSpPr>
        <p:spPr>
          <a:xfrm>
            <a:off x="458975" y="2177150"/>
            <a:ext cx="7016700" cy="1090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5"/>
          <p:cNvSpPr txBox="1"/>
          <p:nvPr/>
        </p:nvSpPr>
        <p:spPr>
          <a:xfrm>
            <a:off x="7331675" y="3471650"/>
            <a:ext cx="1586100" cy="855000"/>
          </a:xfrm>
          <a:prstGeom prst="rect">
            <a:avLst/>
          </a:prstGeom>
          <a:solidFill>
            <a:srgbClr val="EFEFE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RRFS and how do we get there?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5"/>
          <p:cNvSpPr txBox="1"/>
          <p:nvPr/>
        </p:nvSpPr>
        <p:spPr>
          <a:xfrm>
            <a:off x="3382150" y="4873350"/>
            <a:ext cx="27477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*Material courtesy of C. Alexander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5"/>
          <p:cNvSpPr txBox="1"/>
          <p:nvPr/>
        </p:nvSpPr>
        <p:spPr>
          <a:xfrm>
            <a:off x="288500" y="64450"/>
            <a:ext cx="83982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UFS: Simplification of Regional Model Production Suite</a:t>
            </a:r>
            <a:endParaRPr b="0" i="0" sz="3000" u="none" cap="none" strike="noStrike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6"/>
          <p:cNvSpPr txBox="1"/>
          <p:nvPr>
            <p:ph idx="1" type="body"/>
          </p:nvPr>
        </p:nvSpPr>
        <p:spPr>
          <a:xfrm>
            <a:off x="311700" y="595775"/>
            <a:ext cx="8599200" cy="4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Rapid Refresh Forecast System (RRFS) </a:t>
            </a:r>
            <a:endParaRPr sz="22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Based on the UFS-Limited Area Model (LAM)</a:t>
            </a:r>
            <a:endParaRPr sz="1800"/>
          </a:p>
          <a:p>
            <a: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Underpinned by the Finite-Volume Cubed-Sphere dynamical core (FV3)</a:t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Rapidly updated (hourly)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Convection-allowing (~3 km)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Ensemble data assimilation (est. 30 or 40 members)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Ensemble forecasts (est. 10 members)</a:t>
            </a:r>
            <a:endParaRPr sz="1800"/>
          </a:p>
          <a:p>
            <a: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18h+ hourly</a:t>
            </a:r>
            <a:endParaRPr sz="1600"/>
          </a:p>
          <a:p>
            <a: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36-60h every 6 to 12 hours</a:t>
            </a:r>
            <a:endParaRPr sz="16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When? ~FY23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Exact configuration for data assimilation still under development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Facilitate replacement of several current regional systems</a:t>
            </a:r>
            <a:endParaRPr sz="22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e.g., NAM+nests, RAP +HRRR, HiRes Windows, HREF</a:t>
            </a:r>
            <a:endParaRPr sz="18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do we get there? And with </a:t>
            </a:r>
            <a:r>
              <a:rPr lang="en" sz="2200"/>
              <a:t>what resources?</a:t>
            </a:r>
            <a:endParaRPr sz="2200"/>
          </a:p>
        </p:txBody>
      </p:sp>
      <p:sp>
        <p:nvSpPr>
          <p:cNvPr id="586" name="Google Shape;586;p86"/>
          <p:cNvSpPr txBox="1"/>
          <p:nvPr>
            <p:ph type="title"/>
          </p:nvPr>
        </p:nvSpPr>
        <p:spPr>
          <a:xfrm>
            <a:off x="1371600" y="0"/>
            <a:ext cx="7460700" cy="5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0000"/>
                </a:solidFill>
              </a:rPr>
              <a:t>The Rapid Refresh Forecast System</a:t>
            </a:r>
            <a:r>
              <a:rPr lang="en" sz="3400"/>
              <a:t> </a:t>
            </a:r>
            <a:endParaRPr sz="3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7"/>
          <p:cNvSpPr txBox="1"/>
          <p:nvPr>
            <p:ph type="title"/>
          </p:nvPr>
        </p:nvSpPr>
        <p:spPr>
          <a:xfrm>
            <a:off x="710550" y="53569"/>
            <a:ext cx="7976100" cy="85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LAM vs Nest</a:t>
            </a:r>
            <a:endParaRPr sz="3000"/>
          </a:p>
        </p:txBody>
      </p:sp>
      <p:sp>
        <p:nvSpPr>
          <p:cNvPr id="592" name="Google Shape;592;p87"/>
          <p:cNvSpPr txBox="1"/>
          <p:nvPr>
            <p:ph idx="1" type="body"/>
          </p:nvPr>
        </p:nvSpPr>
        <p:spPr>
          <a:xfrm>
            <a:off x="336400" y="1001750"/>
            <a:ext cx="4560900" cy="347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FV3 was originally a global model with a nesting capability</a:t>
            </a:r>
            <a:endParaRPr sz="2200">
              <a:solidFill>
                <a:srgbClr val="000000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No limited area component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Practical reasons drive need for LAM</a:t>
            </a:r>
            <a:endParaRPr sz="22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More efficient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Focused development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Rapidly updating data assimilation, etc.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Little impact on forecast quality for short-range forecasts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593" name="Google Shape;593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325" y="850644"/>
            <a:ext cx="3891271" cy="3775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8"/>
          <p:cNvSpPr txBox="1"/>
          <p:nvPr>
            <p:ph type="title"/>
          </p:nvPr>
        </p:nvSpPr>
        <p:spPr>
          <a:xfrm>
            <a:off x="752888" y="535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 vs Nest Clock Times</a:t>
            </a:r>
            <a:endParaRPr/>
          </a:p>
        </p:txBody>
      </p:sp>
      <p:sp>
        <p:nvSpPr>
          <p:cNvPr id="599" name="Google Shape;599;p88"/>
          <p:cNvSpPr txBox="1"/>
          <p:nvPr>
            <p:ph idx="1" type="body"/>
          </p:nvPr>
        </p:nvSpPr>
        <p:spPr>
          <a:xfrm>
            <a:off x="384100" y="900125"/>
            <a:ext cx="3203400" cy="37293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" sz="1900"/>
              <a:t>Using </a:t>
            </a:r>
            <a:r>
              <a:rPr lang="en" sz="1900"/>
              <a:t>NOAA Hera R&amp;D HPC System</a:t>
            </a:r>
            <a:endParaRPr sz="19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•"/>
            </a:pPr>
            <a:r>
              <a:rPr b="1" lang="en" sz="1900">
                <a:solidFill>
                  <a:srgbClr val="38761D"/>
                </a:solidFill>
              </a:rPr>
              <a:t>LAM needs less than half tasks required to get output in </a:t>
            </a:r>
            <a:r>
              <a:rPr b="1" i="1" lang="en" sz="1900">
                <a:solidFill>
                  <a:srgbClr val="38761D"/>
                </a:solidFill>
              </a:rPr>
              <a:t>same</a:t>
            </a:r>
            <a:r>
              <a:rPr b="1" lang="en" sz="1900">
                <a:solidFill>
                  <a:srgbClr val="38761D"/>
                </a:solidFill>
              </a:rPr>
              <a:t> amount time as NEST</a:t>
            </a:r>
            <a:endParaRPr b="1" sz="1900">
              <a:solidFill>
                <a:srgbClr val="38761D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900"/>
              <a:buChar char="•"/>
            </a:pPr>
            <a:r>
              <a:rPr b="1" lang="en" sz="1900">
                <a:solidFill>
                  <a:srgbClr val="FF9900"/>
                </a:solidFill>
              </a:rPr>
              <a:t>For a given set of tasks, the LAM completes the forecast in about half the amount of time as NEST</a:t>
            </a:r>
            <a:endParaRPr b="1" sz="1900">
              <a:solidFill>
                <a:srgbClr val="FF9900"/>
              </a:solidFill>
            </a:endParaRPr>
          </a:p>
        </p:txBody>
      </p:sp>
      <p:pic>
        <p:nvPicPr>
          <p:cNvPr id="600" name="Google Shape;600;p88"/>
          <p:cNvPicPr preferRelativeResize="0"/>
          <p:nvPr/>
        </p:nvPicPr>
        <p:blipFill rotWithShape="1">
          <a:blip r:embed="rId3">
            <a:alphaModFix/>
          </a:blip>
          <a:srcRect b="0" l="0" r="0" t="1176"/>
          <a:stretch/>
        </p:blipFill>
        <p:spPr>
          <a:xfrm>
            <a:off x="3736300" y="638500"/>
            <a:ext cx="5143124" cy="3990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1" name="Google Shape;601;p88"/>
          <p:cNvCxnSpPr/>
          <p:nvPr/>
        </p:nvCxnSpPr>
        <p:spPr>
          <a:xfrm>
            <a:off x="5538325" y="3651875"/>
            <a:ext cx="3047400" cy="7710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02" name="Google Shape;602;p88"/>
          <p:cNvCxnSpPr/>
          <p:nvPr/>
        </p:nvCxnSpPr>
        <p:spPr>
          <a:xfrm>
            <a:off x="5448300" y="2931800"/>
            <a:ext cx="25800" cy="6945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OAA/DOC Template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OC/NOAA/NWS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