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26" r:id="rId2"/>
    <p:sldId id="327" r:id="rId3"/>
    <p:sldId id="347" r:id="rId4"/>
    <p:sldId id="286" r:id="rId5"/>
    <p:sldId id="265" r:id="rId6"/>
    <p:sldId id="376" r:id="rId7"/>
    <p:sldId id="378" r:id="rId8"/>
    <p:sldId id="379" r:id="rId9"/>
    <p:sldId id="374" r:id="rId10"/>
    <p:sldId id="358" r:id="rId11"/>
    <p:sldId id="359" r:id="rId12"/>
    <p:sldId id="350" r:id="rId13"/>
    <p:sldId id="355" r:id="rId14"/>
    <p:sldId id="353" r:id="rId15"/>
    <p:sldId id="360" r:id="rId16"/>
    <p:sldId id="316" r:id="rId17"/>
    <p:sldId id="352" r:id="rId18"/>
    <p:sldId id="364" r:id="rId19"/>
    <p:sldId id="361" r:id="rId20"/>
    <p:sldId id="373" r:id="rId21"/>
    <p:sldId id="368" r:id="rId22"/>
    <p:sldId id="331" r:id="rId23"/>
    <p:sldId id="367" r:id="rId24"/>
    <p:sldId id="333" r:id="rId25"/>
    <p:sldId id="334" r:id="rId26"/>
    <p:sldId id="335" r:id="rId27"/>
    <p:sldId id="369" r:id="rId28"/>
    <p:sldId id="362" r:id="rId29"/>
    <p:sldId id="375" r:id="rId30"/>
    <p:sldId id="310" r:id="rId31"/>
    <p:sldId id="312" r:id="rId32"/>
    <p:sldId id="311" r:id="rId33"/>
    <p:sldId id="370" r:id="rId34"/>
    <p:sldId id="371" r:id="rId35"/>
    <p:sldId id="366" r:id="rId36"/>
    <p:sldId id="282" r:id="rId37"/>
    <p:sldId id="271" r:id="rId38"/>
    <p:sldId id="295" r:id="rId39"/>
    <p:sldId id="372" r:id="rId4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371" autoAdjust="0"/>
  </p:normalViewPr>
  <p:slideViewPr>
    <p:cSldViewPr>
      <p:cViewPr varScale="1">
        <p:scale>
          <a:sx n="92" d="100"/>
          <a:sy n="92" d="100"/>
        </p:scale>
        <p:origin x="-82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513" y="0"/>
            <a:ext cx="2982742" cy="465138"/>
          </a:xfrm>
          <a:prstGeom prst="rect">
            <a:avLst/>
          </a:prstGeom>
        </p:spPr>
        <p:txBody>
          <a:bodyPr vert="horz" lIns="91440" tIns="45720" rIns="91440" bIns="45720" rtlCol="0"/>
          <a:lstStyle>
            <a:lvl1pPr algn="r">
              <a:defRPr sz="1200"/>
            </a:lvl1pPr>
          </a:lstStyle>
          <a:p>
            <a:fld id="{6625C48C-3F09-4FD5-829E-36FF894EE266}" type="datetimeFigureOut">
              <a:rPr lang="en-US" smtClean="0"/>
              <a:pPr/>
              <a:t>3/16/2016</a:t>
            </a:fld>
            <a:endParaRPr lang="en-US"/>
          </a:p>
        </p:txBody>
      </p:sp>
      <p:sp>
        <p:nvSpPr>
          <p:cNvPr id="4" name="Footer Placeholder 3"/>
          <p:cNvSpPr>
            <a:spLocks noGrp="1"/>
          </p:cNvSpPr>
          <p:nvPr>
            <p:ph type="ftr" sz="quarter" idx="2"/>
          </p:nvPr>
        </p:nvSpPr>
        <p:spPr>
          <a:xfrm>
            <a:off x="1" y="8829675"/>
            <a:ext cx="2982742"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513" y="8829675"/>
            <a:ext cx="2982742" cy="465138"/>
          </a:xfrm>
          <a:prstGeom prst="rect">
            <a:avLst/>
          </a:prstGeom>
        </p:spPr>
        <p:txBody>
          <a:bodyPr vert="horz" lIns="91440" tIns="45720" rIns="91440" bIns="45720" rtlCol="0" anchor="b"/>
          <a:lstStyle>
            <a:lvl1pPr algn="r">
              <a:defRPr sz="1200"/>
            </a:lvl1pPr>
          </a:lstStyle>
          <a:p>
            <a:fld id="{CF3E05E6-413D-4040-9232-1F4899C6B38E}" type="slidenum">
              <a:rPr lang="en-US" smtClean="0"/>
              <a:pPr/>
              <a:t>‹#›</a:t>
            </a:fld>
            <a:endParaRPr lang="en-US"/>
          </a:p>
        </p:txBody>
      </p:sp>
    </p:spTree>
    <p:extLst>
      <p:ext uri="{BB962C8B-B14F-4D97-AF65-F5344CB8AC3E}">
        <p14:creationId xmlns:p14="http://schemas.microsoft.com/office/powerpoint/2010/main" val="86561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5C1D1E5D-ECC2-4DE8-AA16-21D2FA0E9E55}" type="datetimeFigureOut">
              <a:rPr lang="en-US" smtClean="0"/>
              <a:pPr/>
              <a:t>3/16/2016</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ADFDABA2-144D-4BF4-9788-C37999005568}" type="slidenum">
              <a:rPr lang="en-US" smtClean="0"/>
              <a:pPr/>
              <a:t>‹#›</a:t>
            </a:fld>
            <a:endParaRPr lang="en-US"/>
          </a:p>
        </p:txBody>
      </p:sp>
    </p:spTree>
    <p:extLst>
      <p:ext uri="{BB962C8B-B14F-4D97-AF65-F5344CB8AC3E}">
        <p14:creationId xmlns:p14="http://schemas.microsoft.com/office/powerpoint/2010/main" val="72971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DABA2-144D-4BF4-9788-C37999005568}" type="slidenum">
              <a:rPr lang="en-US" smtClean="0"/>
              <a:pPr/>
              <a:t>2</a:t>
            </a:fld>
            <a:endParaRPr lang="en-US" dirty="0"/>
          </a:p>
        </p:txBody>
      </p:sp>
    </p:spTree>
    <p:extLst>
      <p:ext uri="{BB962C8B-B14F-4D97-AF65-F5344CB8AC3E}">
        <p14:creationId xmlns:p14="http://schemas.microsoft.com/office/powerpoint/2010/main" val="103414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 examined 271 available HWind analyses and calculated error as the difference between the interpolated wind speeds and the analyzed wind speeds. The error was normalized by the estimated maximum sustained wind speeds in the TCM product to allow for inter-storm comparison. For each analysis time and storm quadrant, error was binned in intervals of 5 km distances from storm center out to the 34 knot maximum wind radius and average error was calculated within the bins. </a:t>
            </a:r>
          </a:p>
          <a:p>
            <a:endParaRPr lang="en-US" dirty="0"/>
          </a:p>
        </p:txBody>
      </p:sp>
      <p:sp>
        <p:nvSpPr>
          <p:cNvPr id="4" name="Slide Number Placeholder 3"/>
          <p:cNvSpPr>
            <a:spLocks noGrp="1"/>
          </p:cNvSpPr>
          <p:nvPr>
            <p:ph type="sldNum" sz="quarter" idx="10"/>
          </p:nvPr>
        </p:nvSpPr>
        <p:spPr/>
        <p:txBody>
          <a:bodyPr/>
          <a:lstStyle/>
          <a:p>
            <a:fld id="{ADFDABA2-144D-4BF4-9788-C37999005568}" type="slidenum">
              <a:rPr lang="en-US" smtClean="0"/>
              <a:pPr/>
              <a:t>13</a:t>
            </a:fld>
            <a:endParaRPr lang="en-US" dirty="0"/>
          </a:p>
        </p:txBody>
      </p:sp>
    </p:spTree>
    <p:extLst>
      <p:ext uri="{BB962C8B-B14F-4D97-AF65-F5344CB8AC3E}">
        <p14:creationId xmlns:p14="http://schemas.microsoft.com/office/powerpoint/2010/main" val="3670912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examined the sustained winds, wind gusts, wave heights, and gust factors for ten tropical cyclones that impacted the Carolinas and Virginia. Only hourly observations with wind speeds of 10 knots of more were included. Data analysis was conducted in two groups: land observations and marine observations. The hourly wind gust factor for each location was computed as the ratio of the wind gust to the sustained wind speed (Vickery and Skerlj 2005).</a:t>
            </a:r>
          </a:p>
          <a:p>
            <a:endParaRPr lang="en-US" dirty="0" smtClean="0"/>
          </a:p>
          <a:p>
            <a:r>
              <a:rPr lang="en-US" dirty="0" smtClean="0"/>
              <a:t>For the land locations, observations from between 21 and 45 ASOS or AWOS METAR locations impacted by the various storms were included. The locations varied for each storm and were selected to capture the variations in the wind field. A total of 14,938 gust factors were computed. </a:t>
            </a:r>
          </a:p>
          <a:p>
            <a:endParaRPr lang="en-US" dirty="0" smtClean="0"/>
          </a:p>
          <a:p>
            <a:r>
              <a:rPr lang="en-US" dirty="0" smtClean="0"/>
              <a:t>For marine locations, only observations from buoys that have an anemometer height of 5 meters were included to remove any of the variability introduced by different observational heights. Only observations in which the wave heights observed were less than 5 meters were included. This was done to remove any uncertainty in the quality of the wind observations in large waves as high sea states associated with high surface winds can shelter the buoy and reduce the buoy’s wind speed observation (Skey et al. 1995). A total of 1,720 marine gust factors were calculated.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DFDABA2-144D-4BF4-9788-C37999005568}" type="slidenum">
              <a:rPr lang="en-US" smtClean="0"/>
              <a:pPr/>
              <a:t>22</a:t>
            </a:fld>
            <a:endParaRPr lang="en-US" dirty="0"/>
          </a:p>
        </p:txBody>
      </p:sp>
    </p:spTree>
    <p:extLst>
      <p:ext uri="{BB962C8B-B14F-4D97-AF65-F5344CB8AC3E}">
        <p14:creationId xmlns:p14="http://schemas.microsoft.com/office/powerpoint/2010/main" val="3996201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DABA2-144D-4BF4-9788-C37999005568}" type="slidenum">
              <a:rPr lang="en-US" smtClean="0"/>
              <a:pPr/>
              <a:t>23</a:t>
            </a:fld>
            <a:endParaRPr lang="en-US" dirty="0"/>
          </a:p>
        </p:txBody>
      </p:sp>
    </p:spTree>
    <p:extLst>
      <p:ext uri="{BB962C8B-B14F-4D97-AF65-F5344CB8AC3E}">
        <p14:creationId xmlns:p14="http://schemas.microsoft.com/office/powerpoint/2010/main" val="3996201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The charts above are scatter plots of the sustained winds versus gust factors for all fifteen storms for land locations (left) and marine locations (right) along with a best fit regression curve. Note the greater variation in gust factors for the land locations which show an inverse relationship between the wind speed and gust factor as well as a decrease in the variability of observations as wind speeds increase. The marine locations depict a much more compact distribution with less variability and a slight upward trend in gust factors as the wind speed increases. </a:t>
            </a:r>
          </a:p>
          <a:p>
            <a:endParaRPr lang="en-US" dirty="0"/>
          </a:p>
        </p:txBody>
      </p:sp>
      <p:sp>
        <p:nvSpPr>
          <p:cNvPr id="4" name="Slide Number Placeholder 3"/>
          <p:cNvSpPr>
            <a:spLocks noGrp="1"/>
          </p:cNvSpPr>
          <p:nvPr>
            <p:ph type="sldNum" sz="quarter" idx="10"/>
          </p:nvPr>
        </p:nvSpPr>
        <p:spPr/>
        <p:txBody>
          <a:bodyPr/>
          <a:lstStyle/>
          <a:p>
            <a:fld id="{ADFDABA2-144D-4BF4-9788-C37999005568}" type="slidenum">
              <a:rPr lang="en-US" smtClean="0"/>
              <a:pPr/>
              <a:t>24</a:t>
            </a:fld>
            <a:endParaRPr lang="en-US" dirty="0"/>
          </a:p>
        </p:txBody>
      </p:sp>
    </p:spTree>
    <p:extLst>
      <p:ext uri="{BB962C8B-B14F-4D97-AF65-F5344CB8AC3E}">
        <p14:creationId xmlns:p14="http://schemas.microsoft.com/office/powerpoint/2010/main" val="3996201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Histograms of the frequency of gust factors are shown above for land locations (left) and marine locations (right). For the land observations, note the large number of observations with a large distribution and considerable spread. This results in a standard deviation of 0.218 around the mean of 1.53 with the most frequent land GF ranging between 1.4 and 1.5.  The GF for the marine locations show a much smaller range.  The marine GF is most frequently located between 1.2 and 1.3 with 1,806 of the total 3,026 gust factors (60%) ranging between 1.2 and 1.3.  The marine observations contain a standard deviation of 0.056 around the mean of 1.23. </a:t>
            </a:r>
          </a:p>
          <a:p>
            <a:endParaRPr lang="en-US" dirty="0"/>
          </a:p>
        </p:txBody>
      </p:sp>
      <p:sp>
        <p:nvSpPr>
          <p:cNvPr id="4" name="Slide Number Placeholder 3"/>
          <p:cNvSpPr>
            <a:spLocks noGrp="1"/>
          </p:cNvSpPr>
          <p:nvPr>
            <p:ph type="sldNum" sz="quarter" idx="10"/>
          </p:nvPr>
        </p:nvSpPr>
        <p:spPr/>
        <p:txBody>
          <a:bodyPr/>
          <a:lstStyle/>
          <a:p>
            <a:fld id="{ADFDABA2-144D-4BF4-9788-C37999005568}" type="slidenum">
              <a:rPr lang="en-US" smtClean="0"/>
              <a:pPr/>
              <a:t>25</a:t>
            </a:fld>
            <a:endParaRPr lang="en-US" dirty="0"/>
          </a:p>
        </p:txBody>
      </p:sp>
    </p:spTree>
    <p:extLst>
      <p:ext uri="{BB962C8B-B14F-4D97-AF65-F5344CB8AC3E}">
        <p14:creationId xmlns:p14="http://schemas.microsoft.com/office/powerpoint/2010/main" val="3996201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Regression equations for each of the storms are shown individually in colors below with a combined curve, merged for all storms, shown in black for land locations (left) and marine locations (right). The land observations show large variations but a similarly shaped curve likely indicating the variations in gust factors driven by air mass, terrain, roughness and other factors. The marine locations are very consistent which is not surprising given the similar air mass and surface roughness in the marine environment with wave heights less than 5 meters.</a:t>
            </a:r>
          </a:p>
          <a:p>
            <a:endParaRPr lang="en-US" dirty="0"/>
          </a:p>
        </p:txBody>
      </p:sp>
      <p:sp>
        <p:nvSpPr>
          <p:cNvPr id="4" name="Slide Number Placeholder 3"/>
          <p:cNvSpPr>
            <a:spLocks noGrp="1"/>
          </p:cNvSpPr>
          <p:nvPr>
            <p:ph type="sldNum" sz="quarter" idx="10"/>
          </p:nvPr>
        </p:nvSpPr>
        <p:spPr/>
        <p:txBody>
          <a:bodyPr/>
          <a:lstStyle/>
          <a:p>
            <a:fld id="{ADFDABA2-144D-4BF4-9788-C37999005568}" type="slidenum">
              <a:rPr lang="en-US" smtClean="0"/>
              <a:pPr/>
              <a:t>26</a:t>
            </a:fld>
            <a:endParaRPr lang="en-US" dirty="0"/>
          </a:p>
        </p:txBody>
      </p:sp>
    </p:spTree>
    <p:extLst>
      <p:ext uri="{BB962C8B-B14F-4D97-AF65-F5344CB8AC3E}">
        <p14:creationId xmlns:p14="http://schemas.microsoft.com/office/powerpoint/2010/main" val="3996201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DABA2-144D-4BF4-9788-C37999005568}" type="slidenum">
              <a:rPr lang="en-US" smtClean="0"/>
              <a:pPr/>
              <a:t>29</a:t>
            </a:fld>
            <a:endParaRPr lang="en-US" dirty="0"/>
          </a:p>
        </p:txBody>
      </p:sp>
    </p:spTree>
    <p:extLst>
      <p:ext uri="{BB962C8B-B14F-4D97-AF65-F5344CB8AC3E}">
        <p14:creationId xmlns:p14="http://schemas.microsoft.com/office/powerpoint/2010/main" val="3996201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FAFD21-4D97-4591-B65F-A317C267E911}" type="datetimeFigureOut">
              <a:rPr lang="en-US" smtClean="0"/>
              <a:pPr/>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96A41-1227-476F-AD70-08EEA2B1115B}" type="slidenum">
              <a:rPr lang="en-US" smtClean="0"/>
              <a:pPr/>
              <a:t>‹#›</a:t>
            </a:fld>
            <a:endParaRPr lang="en-US"/>
          </a:p>
        </p:txBody>
      </p:sp>
    </p:spTree>
    <p:extLst>
      <p:ext uri="{BB962C8B-B14F-4D97-AF65-F5344CB8AC3E}">
        <p14:creationId xmlns:p14="http://schemas.microsoft.com/office/powerpoint/2010/main" val="355734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FAFD21-4D97-4591-B65F-A317C267E911}" type="datetimeFigureOut">
              <a:rPr lang="en-US" smtClean="0"/>
              <a:pPr/>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96A41-1227-476F-AD70-08EEA2B1115B}" type="slidenum">
              <a:rPr lang="en-US" smtClean="0"/>
              <a:pPr/>
              <a:t>‹#›</a:t>
            </a:fld>
            <a:endParaRPr lang="en-US"/>
          </a:p>
        </p:txBody>
      </p:sp>
    </p:spTree>
    <p:extLst>
      <p:ext uri="{BB962C8B-B14F-4D97-AF65-F5344CB8AC3E}">
        <p14:creationId xmlns:p14="http://schemas.microsoft.com/office/powerpoint/2010/main" val="128670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FAFD21-4D97-4591-B65F-A317C267E911}" type="datetimeFigureOut">
              <a:rPr lang="en-US" smtClean="0"/>
              <a:pPr/>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96A41-1227-476F-AD70-08EEA2B1115B}" type="slidenum">
              <a:rPr lang="en-US" smtClean="0"/>
              <a:pPr/>
              <a:t>‹#›</a:t>
            </a:fld>
            <a:endParaRPr lang="en-US"/>
          </a:p>
        </p:txBody>
      </p:sp>
    </p:spTree>
    <p:extLst>
      <p:ext uri="{BB962C8B-B14F-4D97-AF65-F5344CB8AC3E}">
        <p14:creationId xmlns:p14="http://schemas.microsoft.com/office/powerpoint/2010/main" val="195735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FAFD21-4D97-4591-B65F-A317C267E911}" type="datetimeFigureOut">
              <a:rPr lang="en-US" smtClean="0"/>
              <a:pPr/>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96A41-1227-476F-AD70-08EEA2B1115B}" type="slidenum">
              <a:rPr lang="en-US" smtClean="0"/>
              <a:pPr/>
              <a:t>‹#›</a:t>
            </a:fld>
            <a:endParaRPr lang="en-US"/>
          </a:p>
        </p:txBody>
      </p:sp>
    </p:spTree>
    <p:extLst>
      <p:ext uri="{BB962C8B-B14F-4D97-AF65-F5344CB8AC3E}">
        <p14:creationId xmlns:p14="http://schemas.microsoft.com/office/powerpoint/2010/main" val="2789327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FAFD21-4D97-4591-B65F-A317C267E911}" type="datetimeFigureOut">
              <a:rPr lang="en-US" smtClean="0"/>
              <a:pPr/>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96A41-1227-476F-AD70-08EEA2B1115B}" type="slidenum">
              <a:rPr lang="en-US" smtClean="0"/>
              <a:pPr/>
              <a:t>‹#›</a:t>
            </a:fld>
            <a:endParaRPr lang="en-US"/>
          </a:p>
        </p:txBody>
      </p:sp>
    </p:spTree>
    <p:extLst>
      <p:ext uri="{BB962C8B-B14F-4D97-AF65-F5344CB8AC3E}">
        <p14:creationId xmlns:p14="http://schemas.microsoft.com/office/powerpoint/2010/main" val="3816987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FAFD21-4D97-4591-B65F-A317C267E911}" type="datetimeFigureOut">
              <a:rPr lang="en-US" smtClean="0"/>
              <a:pPr/>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96A41-1227-476F-AD70-08EEA2B1115B}" type="slidenum">
              <a:rPr lang="en-US" smtClean="0"/>
              <a:pPr/>
              <a:t>‹#›</a:t>
            </a:fld>
            <a:endParaRPr lang="en-US"/>
          </a:p>
        </p:txBody>
      </p:sp>
    </p:spTree>
    <p:extLst>
      <p:ext uri="{BB962C8B-B14F-4D97-AF65-F5344CB8AC3E}">
        <p14:creationId xmlns:p14="http://schemas.microsoft.com/office/powerpoint/2010/main" val="1682493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FAFD21-4D97-4591-B65F-A317C267E911}" type="datetimeFigureOut">
              <a:rPr lang="en-US" smtClean="0"/>
              <a:pPr/>
              <a:t>3/16/2016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396A41-1227-476F-AD70-08EEA2B1115B}" type="slidenum">
              <a:rPr lang="en-US" smtClean="0"/>
              <a:pPr/>
              <a:t>‹#›</a:t>
            </a:fld>
            <a:endParaRPr lang="en-US"/>
          </a:p>
        </p:txBody>
      </p:sp>
    </p:spTree>
    <p:extLst>
      <p:ext uri="{BB962C8B-B14F-4D97-AF65-F5344CB8AC3E}">
        <p14:creationId xmlns:p14="http://schemas.microsoft.com/office/powerpoint/2010/main" val="695566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FAFD21-4D97-4591-B65F-A317C267E911}" type="datetimeFigureOut">
              <a:rPr lang="en-US" smtClean="0"/>
              <a:pPr/>
              <a:t>3/16/2016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396A41-1227-476F-AD70-08EEA2B1115B}" type="slidenum">
              <a:rPr lang="en-US" smtClean="0"/>
              <a:pPr/>
              <a:t>‹#›</a:t>
            </a:fld>
            <a:endParaRPr lang="en-US"/>
          </a:p>
        </p:txBody>
      </p:sp>
    </p:spTree>
    <p:extLst>
      <p:ext uri="{BB962C8B-B14F-4D97-AF65-F5344CB8AC3E}">
        <p14:creationId xmlns:p14="http://schemas.microsoft.com/office/powerpoint/2010/main" val="327506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AFD21-4D97-4591-B65F-A317C267E911}" type="datetimeFigureOut">
              <a:rPr lang="en-US" smtClean="0"/>
              <a:pPr/>
              <a:t>3/16/2016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396A41-1227-476F-AD70-08EEA2B1115B}" type="slidenum">
              <a:rPr lang="en-US" smtClean="0"/>
              <a:pPr/>
              <a:t>‹#›</a:t>
            </a:fld>
            <a:endParaRPr lang="en-US"/>
          </a:p>
        </p:txBody>
      </p:sp>
    </p:spTree>
    <p:extLst>
      <p:ext uri="{BB962C8B-B14F-4D97-AF65-F5344CB8AC3E}">
        <p14:creationId xmlns:p14="http://schemas.microsoft.com/office/powerpoint/2010/main" val="1102642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FAFD21-4D97-4591-B65F-A317C267E911}" type="datetimeFigureOut">
              <a:rPr lang="en-US" smtClean="0"/>
              <a:pPr/>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96A41-1227-476F-AD70-08EEA2B1115B}" type="slidenum">
              <a:rPr lang="en-US" smtClean="0"/>
              <a:pPr/>
              <a:t>‹#›</a:t>
            </a:fld>
            <a:endParaRPr lang="en-US"/>
          </a:p>
        </p:txBody>
      </p:sp>
    </p:spTree>
    <p:extLst>
      <p:ext uri="{BB962C8B-B14F-4D97-AF65-F5344CB8AC3E}">
        <p14:creationId xmlns:p14="http://schemas.microsoft.com/office/powerpoint/2010/main" val="626815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FAFD21-4D97-4591-B65F-A317C267E911}" type="datetimeFigureOut">
              <a:rPr lang="en-US" smtClean="0"/>
              <a:pPr/>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96A41-1227-476F-AD70-08EEA2B1115B}" type="slidenum">
              <a:rPr lang="en-US" smtClean="0"/>
              <a:pPr/>
              <a:t>‹#›</a:t>
            </a:fld>
            <a:endParaRPr lang="en-US"/>
          </a:p>
        </p:txBody>
      </p:sp>
    </p:spTree>
    <p:extLst>
      <p:ext uri="{BB962C8B-B14F-4D97-AF65-F5344CB8AC3E}">
        <p14:creationId xmlns:p14="http://schemas.microsoft.com/office/powerpoint/2010/main" val="1886475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FAFD21-4D97-4591-B65F-A317C267E911}" type="datetimeFigureOut">
              <a:rPr lang="en-US" smtClean="0"/>
              <a:pPr/>
              <a:t>3/16/2016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96A41-1227-476F-AD70-08EEA2B1115B}" type="slidenum">
              <a:rPr lang="en-US" smtClean="0"/>
              <a:pPr/>
              <a:t>‹#›</a:t>
            </a:fld>
            <a:endParaRPr lang="en-US"/>
          </a:p>
        </p:txBody>
      </p:sp>
    </p:spTree>
    <p:extLst>
      <p:ext uri="{BB962C8B-B14F-4D97-AF65-F5344CB8AC3E}">
        <p14:creationId xmlns:p14="http://schemas.microsoft.com/office/powerpoint/2010/main" val="2269797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cimmse.wordpress.com/2013/05/16/potential-new-interpolation-method-in-tcmwindtoo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cimmse.wordpress.com/category/cstar/tc-inland-and-marine-winds/"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ChangeArrowheads="1"/>
          </p:cNvSpPr>
          <p:nvPr/>
        </p:nvSpPr>
        <p:spPr bwMode="auto">
          <a:xfrm>
            <a:off x="762000" y="0"/>
            <a:ext cx="7459522" cy="1384995"/>
          </a:xfrm>
          <a:prstGeom prst="rect">
            <a:avLst/>
          </a:prstGeom>
          <a:noFill/>
          <a:ln w="9525">
            <a:noFill/>
            <a:miter lim="800000"/>
            <a:headEnd/>
            <a:tailEnd/>
          </a:ln>
        </p:spPr>
        <p:txBody>
          <a:bodyPr wrap="square">
            <a:spAutoFit/>
          </a:bodyPr>
          <a:lstStyle/>
          <a:p>
            <a:r>
              <a:rPr lang="en-US" sz="2800" b="1" dirty="0">
                <a:latin typeface="+mj-lt"/>
                <a:cs typeface="Calibri" pitchFamily="34" charset="0"/>
              </a:rPr>
              <a:t>Improving Methodologies for Operational Forecasts of </a:t>
            </a:r>
            <a:r>
              <a:rPr lang="en-US" sz="2800" b="1" dirty="0" smtClean="0">
                <a:latin typeface="+mj-lt"/>
                <a:cs typeface="Calibri" pitchFamily="34" charset="0"/>
              </a:rPr>
              <a:t>Winds and </a:t>
            </a:r>
            <a:r>
              <a:rPr lang="en-US" sz="2800" b="1" dirty="0">
                <a:latin typeface="+mj-lt"/>
                <a:cs typeface="Calibri" pitchFamily="34" charset="0"/>
              </a:rPr>
              <a:t>Wind Gusts during Tropical Cyclones</a:t>
            </a:r>
          </a:p>
        </p:txBody>
      </p:sp>
      <p:sp>
        <p:nvSpPr>
          <p:cNvPr id="15362" name="Rectangle 3"/>
          <p:cNvSpPr>
            <a:spLocks noChangeArrowheads="1"/>
          </p:cNvSpPr>
          <p:nvPr/>
        </p:nvSpPr>
        <p:spPr bwMode="auto">
          <a:xfrm>
            <a:off x="838200" y="5934670"/>
            <a:ext cx="7414698" cy="923330"/>
          </a:xfrm>
          <a:prstGeom prst="rect">
            <a:avLst/>
          </a:prstGeom>
          <a:noFill/>
          <a:ln w="9525">
            <a:noFill/>
            <a:miter lim="800000"/>
            <a:headEnd/>
            <a:tailEnd/>
          </a:ln>
        </p:spPr>
        <p:txBody>
          <a:bodyPr wrap="square">
            <a:spAutoFit/>
          </a:bodyPr>
          <a:lstStyle/>
          <a:p>
            <a:r>
              <a:rPr lang="en-US" b="1" dirty="0" smtClean="0">
                <a:latin typeface="Calibri" pitchFamily="34" charset="0"/>
                <a:cs typeface="Calibri" pitchFamily="34" charset="0"/>
              </a:rPr>
              <a:t>Jonathan Blaes</a:t>
            </a:r>
            <a:r>
              <a:rPr lang="en-US" b="1" dirty="0">
                <a:latin typeface="Calibri" pitchFamily="34" charset="0"/>
                <a:cs typeface="Calibri" pitchFamily="34" charset="0"/>
              </a:rPr>
              <a:t> </a:t>
            </a:r>
            <a:r>
              <a:rPr lang="en-US" b="1" dirty="0" smtClean="0">
                <a:latin typeface="Calibri" pitchFamily="34" charset="0"/>
                <a:cs typeface="Calibri" pitchFamily="34" charset="0"/>
              </a:rPr>
              <a:t>and Donald Reid Hawkins</a:t>
            </a:r>
          </a:p>
          <a:p>
            <a:r>
              <a:rPr lang="en-US" dirty="0">
                <a:latin typeface="Calibri" pitchFamily="34" charset="0"/>
                <a:cs typeface="Calibri" pitchFamily="34" charset="0"/>
              </a:rPr>
              <a:t>NOAA VLab </a:t>
            </a:r>
            <a:r>
              <a:rPr lang="en-US" dirty="0" smtClean="0">
                <a:latin typeface="Calibri" pitchFamily="34" charset="0"/>
                <a:cs typeface="Calibri" pitchFamily="34" charset="0"/>
              </a:rPr>
              <a:t>Forum</a:t>
            </a:r>
          </a:p>
          <a:p>
            <a:r>
              <a:rPr lang="en-US" dirty="0" smtClean="0">
                <a:latin typeface="Calibri" pitchFamily="34" charset="0"/>
                <a:cs typeface="Calibri" pitchFamily="34" charset="0"/>
              </a:rPr>
              <a:t>16 March, 2016</a:t>
            </a:r>
            <a:endParaRPr lang="en-US" sz="3200" dirty="0" smtClean="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600199"/>
            <a:ext cx="4495800" cy="3950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38200" y="5550502"/>
            <a:ext cx="6096000" cy="276999"/>
          </a:xfrm>
          <a:prstGeom prst="rect">
            <a:avLst/>
          </a:prstGeom>
          <a:noFill/>
        </p:spPr>
        <p:txBody>
          <a:bodyPr wrap="square" rtlCol="0">
            <a:spAutoFit/>
          </a:bodyPr>
          <a:lstStyle/>
          <a:p>
            <a:r>
              <a:rPr lang="en-US" sz="1200" b="1" dirty="0" smtClean="0"/>
              <a:t>Forecast wind gusts from the NDFD valid 00 UTC 30 October 2013 – image from the NY Times</a:t>
            </a:r>
            <a:endParaRPr lang="en-US" sz="1200" b="1" dirty="0"/>
          </a:p>
        </p:txBody>
      </p:sp>
    </p:spTree>
    <p:extLst>
      <p:ext uri="{BB962C8B-B14F-4D97-AF65-F5344CB8AC3E}">
        <p14:creationId xmlns:p14="http://schemas.microsoft.com/office/powerpoint/2010/main" val="117668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0"/>
            <a:ext cx="8534400" cy="461665"/>
          </a:xfrm>
          <a:prstGeom prst="rect">
            <a:avLst/>
          </a:prstGeom>
          <a:noFill/>
        </p:spPr>
        <p:txBody>
          <a:bodyPr wrap="square" rtlCol="0">
            <a:spAutoFit/>
          </a:bodyPr>
          <a:lstStyle/>
          <a:p>
            <a:r>
              <a:rPr lang="en-US" sz="2400" b="1" dirty="0"/>
              <a:t>NDFD </a:t>
            </a:r>
            <a:r>
              <a:rPr lang="en-US" sz="2400" b="1" dirty="0" smtClean="0"/>
              <a:t>Verification</a:t>
            </a:r>
            <a:endParaRPr lang="en-US" sz="2400" dirty="0" smtClean="0"/>
          </a:p>
        </p:txBody>
      </p:sp>
      <p:sp>
        <p:nvSpPr>
          <p:cNvPr id="7" name="TextBox 6"/>
          <p:cNvSpPr txBox="1"/>
          <p:nvPr/>
        </p:nvSpPr>
        <p:spPr>
          <a:xfrm>
            <a:off x="533400" y="504884"/>
            <a:ext cx="8382000" cy="1938992"/>
          </a:xfrm>
          <a:prstGeom prst="rect">
            <a:avLst/>
          </a:prstGeom>
          <a:noFill/>
        </p:spPr>
        <p:txBody>
          <a:bodyPr wrap="square" rtlCol="0">
            <a:spAutoFit/>
          </a:bodyPr>
          <a:lstStyle/>
          <a:p>
            <a:pPr marL="342900" indent="-342900">
              <a:buFont typeface="Wingdings" pitchFamily="2" charset="2"/>
              <a:buChar char="§"/>
            </a:pPr>
            <a:r>
              <a:rPr lang="en-US" sz="2000" dirty="0" smtClean="0"/>
              <a:t>Completed an </a:t>
            </a:r>
            <a:r>
              <a:rPr lang="en-US" sz="2000" dirty="0"/>
              <a:t>objective verification of National Digital Forecast Database (NDFD</a:t>
            </a:r>
            <a:r>
              <a:rPr lang="en-US" sz="2000" dirty="0" smtClean="0"/>
              <a:t>) forecasts of sustained wind speeds for </a:t>
            </a:r>
            <a:r>
              <a:rPr lang="en-US" sz="2000" dirty="0"/>
              <a:t>TCs </a:t>
            </a:r>
            <a:r>
              <a:rPr lang="en-US" sz="2000" dirty="0" smtClean="0"/>
              <a:t>in the </a:t>
            </a:r>
            <a:r>
              <a:rPr lang="en-US" sz="2000" dirty="0"/>
              <a:t>study </a:t>
            </a:r>
            <a:r>
              <a:rPr lang="en-US" sz="2000" dirty="0" smtClean="0"/>
              <a:t>region. </a:t>
            </a:r>
          </a:p>
          <a:p>
            <a:pPr marL="342900" indent="-342900">
              <a:buFont typeface="Wingdings" pitchFamily="2" charset="2"/>
              <a:buChar char="§"/>
            </a:pPr>
            <a:endParaRPr lang="en-US" sz="2000" dirty="0" smtClean="0"/>
          </a:p>
          <a:p>
            <a:pPr marL="342900" indent="-342900">
              <a:buFont typeface="Wingdings" pitchFamily="2" charset="2"/>
              <a:buChar char="§"/>
            </a:pPr>
            <a:r>
              <a:rPr lang="en-US" sz="2000" dirty="0" smtClean="0"/>
              <a:t>The </a:t>
            </a:r>
            <a:r>
              <a:rPr lang="en-US" sz="2000" dirty="0"/>
              <a:t>analysis was completed using a combination of the Hurricane Research Division’s (HRD) </a:t>
            </a:r>
            <a:r>
              <a:rPr lang="en-US" sz="2000" dirty="0" smtClean="0"/>
              <a:t>Hurricane </a:t>
            </a:r>
            <a:r>
              <a:rPr lang="en-US" sz="2000" dirty="0"/>
              <a:t>Wind Analysis System (H*Wind) and hourly surface observations from the State Climate Office of </a:t>
            </a:r>
            <a:r>
              <a:rPr lang="en-US" sz="2000" dirty="0" smtClean="0"/>
              <a:t>NC CRONOS database. </a:t>
            </a:r>
            <a:endParaRPr lang="en-US" sz="16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7029" y="2888641"/>
            <a:ext cx="3308350" cy="39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200" y="2331184"/>
            <a:ext cx="4878829" cy="1631216"/>
          </a:xfrm>
          <a:prstGeom prst="rect">
            <a:avLst/>
          </a:prstGeom>
          <a:noFill/>
        </p:spPr>
        <p:txBody>
          <a:bodyPr wrap="square" rtlCol="0">
            <a:spAutoFit/>
          </a:bodyPr>
          <a:lstStyle/>
          <a:p>
            <a:r>
              <a:rPr lang="en-US" sz="2000" dirty="0" smtClean="0"/>
              <a:t>The </a:t>
            </a:r>
            <a:r>
              <a:rPr lang="en-US" sz="2000" dirty="0"/>
              <a:t>H*Wind </a:t>
            </a:r>
            <a:r>
              <a:rPr lang="en-US" sz="2000" dirty="0" smtClean="0"/>
              <a:t>surface analyses </a:t>
            </a:r>
            <a:r>
              <a:rPr lang="en-US" sz="2000" dirty="0"/>
              <a:t>are advantageous in that they blend model data with </a:t>
            </a:r>
            <a:r>
              <a:rPr lang="en-US" sz="2000" dirty="0" smtClean="0"/>
              <a:t>obs </a:t>
            </a:r>
            <a:r>
              <a:rPr lang="en-US" sz="2000" dirty="0"/>
              <a:t>from U.S. Air Force and NOAA aircraft, ships, buoys, and land-based surface platforms (Powell and Houston 1998). </a:t>
            </a:r>
          </a:p>
        </p:txBody>
      </p:sp>
      <p:sp>
        <p:nvSpPr>
          <p:cNvPr id="8" name="TextBox 7"/>
          <p:cNvSpPr txBox="1"/>
          <p:nvPr/>
        </p:nvSpPr>
        <p:spPr>
          <a:xfrm>
            <a:off x="533399" y="4148078"/>
            <a:ext cx="5183629" cy="2862322"/>
          </a:xfrm>
          <a:prstGeom prst="rect">
            <a:avLst/>
          </a:prstGeom>
          <a:noFill/>
        </p:spPr>
        <p:txBody>
          <a:bodyPr wrap="square" rtlCol="0">
            <a:spAutoFit/>
          </a:bodyPr>
          <a:lstStyle/>
          <a:p>
            <a:pPr marL="342900" indent="-342900">
              <a:buFont typeface="Wingdings" pitchFamily="2" charset="2"/>
              <a:buChar char="§"/>
            </a:pPr>
            <a:r>
              <a:rPr lang="en-US" sz="2000" dirty="0" smtClean="0"/>
              <a:t>NDFD </a:t>
            </a:r>
            <a:r>
              <a:rPr lang="en-US" sz="2000" dirty="0"/>
              <a:t>forecasts were verified by comparing the latest forecast cycle prior to verification. </a:t>
            </a:r>
            <a:r>
              <a:rPr lang="en-US" sz="2000" dirty="0" smtClean="0"/>
              <a:t>Archived NDFD </a:t>
            </a:r>
            <a:r>
              <a:rPr lang="en-US" sz="2000" dirty="0"/>
              <a:t>wind forecasts available </a:t>
            </a:r>
            <a:r>
              <a:rPr lang="en-US" sz="2000" dirty="0" smtClean="0"/>
              <a:t>beginning in December </a:t>
            </a:r>
            <a:r>
              <a:rPr lang="en-US" sz="2000" dirty="0"/>
              <a:t>2005. </a:t>
            </a:r>
          </a:p>
          <a:p>
            <a:pPr marL="342900" indent="-342900">
              <a:buFont typeface="Wingdings" pitchFamily="2" charset="2"/>
              <a:buChar char="§"/>
            </a:pPr>
            <a:endParaRPr lang="en-US" sz="2000" dirty="0"/>
          </a:p>
          <a:p>
            <a:pPr marL="342900" indent="-342900">
              <a:buFont typeface="Wingdings" pitchFamily="2" charset="2"/>
              <a:buChar char="§"/>
            </a:pPr>
            <a:r>
              <a:rPr lang="en-US" sz="2000" dirty="0" smtClean="0"/>
              <a:t>TCs </a:t>
            </a:r>
            <a:r>
              <a:rPr lang="en-US" sz="2000" dirty="0"/>
              <a:t>used in the study</a:t>
            </a:r>
            <a:r>
              <a:rPr lang="en-US" sz="2000" dirty="0" smtClean="0"/>
              <a:t>: Ernesto </a:t>
            </a:r>
            <a:r>
              <a:rPr lang="en-US" sz="2000" dirty="0"/>
              <a:t>(2006), Barry (2007), Gabrielle (2007</a:t>
            </a:r>
            <a:r>
              <a:rPr lang="en-US" sz="2000" dirty="0" smtClean="0"/>
              <a:t>), Cristobal </a:t>
            </a:r>
            <a:r>
              <a:rPr lang="en-US" sz="2000" dirty="0"/>
              <a:t>(2008), Hanna (2008), Earl (2010</a:t>
            </a:r>
            <a:r>
              <a:rPr lang="en-US" sz="2000" dirty="0" smtClean="0"/>
              <a:t>) and  </a:t>
            </a:r>
            <a:r>
              <a:rPr lang="en-US" sz="2000" dirty="0"/>
              <a:t>Irene (2011)</a:t>
            </a:r>
          </a:p>
          <a:p>
            <a:pPr marL="342900" indent="-342900">
              <a:buFont typeface="Wingdings" pitchFamily="2" charset="2"/>
              <a:buChar char="§"/>
            </a:pPr>
            <a:endParaRPr lang="en-US" sz="2000" dirty="0" smtClean="0"/>
          </a:p>
        </p:txBody>
      </p:sp>
    </p:spTree>
    <p:extLst>
      <p:ext uri="{BB962C8B-B14F-4D97-AF65-F5344CB8AC3E}">
        <p14:creationId xmlns:p14="http://schemas.microsoft.com/office/powerpoint/2010/main" val="49613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0"/>
            <a:ext cx="8534400" cy="461665"/>
          </a:xfrm>
          <a:prstGeom prst="rect">
            <a:avLst/>
          </a:prstGeom>
          <a:noFill/>
        </p:spPr>
        <p:txBody>
          <a:bodyPr wrap="square" rtlCol="0">
            <a:spAutoFit/>
          </a:bodyPr>
          <a:lstStyle/>
          <a:p>
            <a:r>
              <a:rPr lang="en-US" sz="2400" b="1" dirty="0"/>
              <a:t>NDFD </a:t>
            </a:r>
            <a:r>
              <a:rPr lang="en-US" sz="2400" b="1" dirty="0" smtClean="0"/>
              <a:t>Verification Hanna (2008)</a:t>
            </a:r>
            <a:endParaRPr lang="en-US" sz="24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25871"/>
            <a:ext cx="6380039" cy="6332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0" y="1418272"/>
            <a:ext cx="1600200" cy="1477328"/>
          </a:xfrm>
          <a:prstGeom prst="rect">
            <a:avLst/>
          </a:prstGeom>
          <a:noFill/>
        </p:spPr>
        <p:txBody>
          <a:bodyPr wrap="square" rtlCol="0">
            <a:spAutoFit/>
          </a:bodyPr>
          <a:lstStyle/>
          <a:p>
            <a:r>
              <a:rPr lang="en-US" dirty="0" smtClean="0"/>
              <a:t>Max </a:t>
            </a:r>
            <a:r>
              <a:rPr lang="en-US" dirty="0"/>
              <a:t>H*Wind-analyzed wind speed (kt) over all available analysis times</a:t>
            </a:r>
          </a:p>
        </p:txBody>
      </p:sp>
      <p:sp>
        <p:nvSpPr>
          <p:cNvPr id="15" name="TextBox 14"/>
          <p:cNvSpPr txBox="1"/>
          <p:nvPr/>
        </p:nvSpPr>
        <p:spPr>
          <a:xfrm>
            <a:off x="7543800" y="1600200"/>
            <a:ext cx="1600200" cy="1200329"/>
          </a:xfrm>
          <a:prstGeom prst="rect">
            <a:avLst/>
          </a:prstGeom>
          <a:noFill/>
        </p:spPr>
        <p:txBody>
          <a:bodyPr wrap="square" rtlCol="0">
            <a:spAutoFit/>
          </a:bodyPr>
          <a:lstStyle/>
          <a:p>
            <a:r>
              <a:rPr lang="en-US" dirty="0" smtClean="0"/>
              <a:t>Max </a:t>
            </a:r>
            <a:r>
              <a:rPr lang="en-US" dirty="0"/>
              <a:t>CRONOS wind speed (kt) station data</a:t>
            </a:r>
          </a:p>
        </p:txBody>
      </p:sp>
      <p:sp>
        <p:nvSpPr>
          <p:cNvPr id="16" name="TextBox 15"/>
          <p:cNvSpPr txBox="1"/>
          <p:nvPr/>
        </p:nvSpPr>
        <p:spPr>
          <a:xfrm>
            <a:off x="0" y="4495800"/>
            <a:ext cx="1600200" cy="1754326"/>
          </a:xfrm>
          <a:prstGeom prst="rect">
            <a:avLst/>
          </a:prstGeom>
          <a:noFill/>
        </p:spPr>
        <p:txBody>
          <a:bodyPr wrap="square" rtlCol="0">
            <a:spAutoFit/>
          </a:bodyPr>
          <a:lstStyle/>
          <a:p>
            <a:r>
              <a:rPr lang="en-US" dirty="0" smtClean="0"/>
              <a:t>Wind </a:t>
            </a:r>
            <a:r>
              <a:rPr lang="en-US" dirty="0"/>
              <a:t>speed difference between NDFD and H*Wind (NDFD 2 H*Wind; kt)</a:t>
            </a:r>
          </a:p>
        </p:txBody>
      </p:sp>
      <p:sp>
        <p:nvSpPr>
          <p:cNvPr id="17" name="TextBox 16"/>
          <p:cNvSpPr txBox="1"/>
          <p:nvPr/>
        </p:nvSpPr>
        <p:spPr>
          <a:xfrm>
            <a:off x="7543800" y="4494074"/>
            <a:ext cx="1600200" cy="1754326"/>
          </a:xfrm>
          <a:prstGeom prst="rect">
            <a:avLst/>
          </a:prstGeom>
          <a:noFill/>
        </p:spPr>
        <p:txBody>
          <a:bodyPr wrap="square" rtlCol="0">
            <a:spAutoFit/>
          </a:bodyPr>
          <a:lstStyle/>
          <a:p>
            <a:r>
              <a:rPr lang="en-US" dirty="0" smtClean="0"/>
              <a:t>Wind </a:t>
            </a:r>
            <a:r>
              <a:rPr lang="en-US" dirty="0"/>
              <a:t>speed difference between NDFD and CRONOS (NDFD 2 CRONOS; kt)</a:t>
            </a:r>
          </a:p>
        </p:txBody>
      </p:sp>
    </p:spTree>
    <p:extLst>
      <p:ext uri="{BB962C8B-B14F-4D97-AF65-F5344CB8AC3E}">
        <p14:creationId xmlns:p14="http://schemas.microsoft.com/office/powerpoint/2010/main" val="311317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0"/>
            <a:ext cx="8534400" cy="461665"/>
          </a:xfrm>
          <a:prstGeom prst="rect">
            <a:avLst/>
          </a:prstGeom>
          <a:noFill/>
        </p:spPr>
        <p:txBody>
          <a:bodyPr wrap="square" rtlCol="0">
            <a:spAutoFit/>
          </a:bodyPr>
          <a:lstStyle/>
          <a:p>
            <a:r>
              <a:rPr lang="en-US" sz="2400" b="1" dirty="0" smtClean="0"/>
              <a:t>Land Decay Study</a:t>
            </a:r>
            <a:endParaRPr lang="en-US" sz="2400" dirty="0" smtClean="0"/>
          </a:p>
        </p:txBody>
      </p:sp>
      <p:sp>
        <p:nvSpPr>
          <p:cNvPr id="3" name="TextBox 2"/>
          <p:cNvSpPr txBox="1"/>
          <p:nvPr/>
        </p:nvSpPr>
        <p:spPr>
          <a:xfrm>
            <a:off x="457200" y="217741"/>
            <a:ext cx="8534400" cy="1908215"/>
          </a:xfrm>
          <a:prstGeom prst="rect">
            <a:avLst/>
          </a:prstGeom>
          <a:noFill/>
        </p:spPr>
        <p:txBody>
          <a:bodyPr wrap="square" rtlCol="0">
            <a:spAutoFit/>
          </a:bodyPr>
          <a:lstStyle/>
          <a:p>
            <a:endParaRPr lang="en-US" dirty="0" smtClean="0"/>
          </a:p>
          <a:p>
            <a:r>
              <a:rPr lang="en-US" sz="2000" dirty="0" smtClean="0"/>
              <a:t>The amount of reduction factor that is needed to reduce </a:t>
            </a:r>
            <a:r>
              <a:rPr lang="en-US" sz="2000" dirty="0"/>
              <a:t>the raw TCMWindTool </a:t>
            </a:r>
            <a:r>
              <a:rPr lang="en-US" sz="2000" dirty="0" smtClean="0"/>
              <a:t>output will vary considerably (both spatially and temporally). </a:t>
            </a:r>
          </a:p>
          <a:p>
            <a:endParaRPr lang="en-US" sz="2000" dirty="0"/>
          </a:p>
          <a:p>
            <a:r>
              <a:rPr lang="en-US" sz="2000" dirty="0" smtClean="0"/>
              <a:t>In general, experience has shown that the raw TCMWindTool output and the resulting NDFD wind forecasts frequently contain a positive bias.</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626" y="2131874"/>
            <a:ext cx="4206726" cy="4538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 y="2286000"/>
            <a:ext cx="4038600" cy="4093428"/>
          </a:xfrm>
          <a:prstGeom prst="rect">
            <a:avLst/>
          </a:prstGeom>
          <a:noFill/>
        </p:spPr>
        <p:txBody>
          <a:bodyPr wrap="square" rtlCol="0">
            <a:spAutoFit/>
          </a:bodyPr>
          <a:lstStyle/>
          <a:p>
            <a:r>
              <a:rPr lang="en-US" sz="2000" b="1" dirty="0"/>
              <a:t>The TCMWindTool assumes linear decay and only allows the use of one universal land decay value. </a:t>
            </a:r>
          </a:p>
          <a:p>
            <a:endParaRPr lang="en-US" sz="2000" dirty="0" smtClean="0"/>
          </a:p>
          <a:p>
            <a:r>
              <a:rPr lang="en-US" sz="2000" dirty="0" smtClean="0"/>
              <a:t>Previous tools and methods failed to incorporate this basic science and forecasters did not have a means to include it. </a:t>
            </a:r>
          </a:p>
          <a:p>
            <a:endParaRPr lang="en-US" sz="2000" dirty="0"/>
          </a:p>
          <a:p>
            <a:r>
              <a:rPr lang="en-US" sz="2000" dirty="0" smtClean="0"/>
              <a:t>The land decay study provided a benchmark for forecasters and a starting point to improve the method</a:t>
            </a:r>
            <a:r>
              <a:rPr lang="en-US" dirty="0" smtClean="0"/>
              <a:t>. </a:t>
            </a:r>
            <a:endParaRPr lang="en-US" dirty="0"/>
          </a:p>
        </p:txBody>
      </p:sp>
    </p:spTree>
    <p:extLst>
      <p:ext uri="{BB962C8B-B14F-4D97-AF65-F5344CB8AC3E}">
        <p14:creationId xmlns:p14="http://schemas.microsoft.com/office/powerpoint/2010/main" val="282970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0"/>
            <a:ext cx="8534400" cy="461665"/>
          </a:xfrm>
          <a:prstGeom prst="rect">
            <a:avLst/>
          </a:prstGeom>
          <a:noFill/>
        </p:spPr>
        <p:txBody>
          <a:bodyPr wrap="square" rtlCol="0">
            <a:spAutoFit/>
          </a:bodyPr>
          <a:lstStyle/>
          <a:p>
            <a:r>
              <a:rPr lang="en-US" sz="2400" b="1" dirty="0" smtClean="0"/>
              <a:t>Vortex Wind Model Study</a:t>
            </a:r>
            <a:endParaRPr lang="en-US" b="1" dirty="0" smtClean="0"/>
          </a:p>
        </p:txBody>
      </p:sp>
      <p:sp>
        <p:nvSpPr>
          <p:cNvPr id="4" name="TextBox 3"/>
          <p:cNvSpPr txBox="1"/>
          <p:nvPr/>
        </p:nvSpPr>
        <p:spPr>
          <a:xfrm>
            <a:off x="533400" y="504884"/>
            <a:ext cx="8382000" cy="1938992"/>
          </a:xfrm>
          <a:prstGeom prst="rect">
            <a:avLst/>
          </a:prstGeom>
          <a:noFill/>
        </p:spPr>
        <p:txBody>
          <a:bodyPr wrap="square" rtlCol="0">
            <a:spAutoFit/>
          </a:bodyPr>
          <a:lstStyle/>
          <a:p>
            <a:pPr marL="342900" indent="-342900">
              <a:buFont typeface="Wingdings" pitchFamily="2" charset="2"/>
              <a:buChar char="§"/>
            </a:pPr>
            <a:r>
              <a:rPr lang="en-US" sz="2000" dirty="0" smtClean="0"/>
              <a:t>The default TCMWindTool </a:t>
            </a:r>
            <a:r>
              <a:rPr lang="en-US" sz="2000" dirty="0"/>
              <a:t>uses </a:t>
            </a:r>
            <a:r>
              <a:rPr lang="en-US" sz="2000" dirty="0" smtClean="0"/>
              <a:t>a </a:t>
            </a:r>
            <a:r>
              <a:rPr lang="en-US" sz="2000" dirty="0"/>
              <a:t>Modified Rankine (MR) </a:t>
            </a:r>
            <a:r>
              <a:rPr lang="en-US" sz="2000" dirty="0" smtClean="0"/>
              <a:t>vortex wind model when creating the base sustained wind grids. </a:t>
            </a:r>
          </a:p>
          <a:p>
            <a:pPr marL="342900" indent="-342900">
              <a:buFont typeface="Wingdings" pitchFamily="2" charset="2"/>
              <a:buChar char="§"/>
            </a:pPr>
            <a:endParaRPr lang="en-US" sz="2000" dirty="0" smtClean="0"/>
          </a:p>
          <a:p>
            <a:pPr marL="342900" indent="-342900">
              <a:buFont typeface="Wingdings" pitchFamily="2" charset="2"/>
              <a:buChar char="§"/>
            </a:pPr>
            <a:r>
              <a:rPr lang="en-US" sz="2000" dirty="0" smtClean="0"/>
              <a:t>We examined </a:t>
            </a:r>
            <a:r>
              <a:rPr lang="en-US" sz="2000" dirty="0"/>
              <a:t>271 available HWind analyses and calculated </a:t>
            </a:r>
            <a:r>
              <a:rPr lang="en-US" sz="2000" dirty="0" smtClean="0"/>
              <a:t>the error </a:t>
            </a:r>
            <a:r>
              <a:rPr lang="en-US" sz="2000" dirty="0"/>
              <a:t>as the difference between the interpolated wind speeds and the analyzed wind speeds. </a:t>
            </a:r>
            <a:endParaRPr lang="en-US" sz="2000" dirty="0" smtClean="0"/>
          </a:p>
        </p:txBody>
      </p:sp>
      <p:sp>
        <p:nvSpPr>
          <p:cNvPr id="6" name="TextBox 5"/>
          <p:cNvSpPr txBox="1"/>
          <p:nvPr/>
        </p:nvSpPr>
        <p:spPr>
          <a:xfrm>
            <a:off x="533400" y="2575679"/>
            <a:ext cx="4343400" cy="3477875"/>
          </a:xfrm>
          <a:prstGeom prst="rect">
            <a:avLst/>
          </a:prstGeom>
          <a:noFill/>
        </p:spPr>
        <p:txBody>
          <a:bodyPr wrap="square" rtlCol="0">
            <a:spAutoFit/>
          </a:bodyPr>
          <a:lstStyle/>
          <a:p>
            <a:pPr marL="342900" indent="-342900">
              <a:buFont typeface="Wingdings" pitchFamily="2" charset="2"/>
              <a:buChar char="§"/>
            </a:pPr>
            <a:r>
              <a:rPr lang="en-US" sz="2000" dirty="0" smtClean="0"/>
              <a:t>Systematic </a:t>
            </a:r>
            <a:r>
              <a:rPr lang="en-US" sz="2000" dirty="0"/>
              <a:t>errors in the Modified Rankine (MR) interpolated wind speeds </a:t>
            </a:r>
            <a:r>
              <a:rPr lang="en-US" sz="2000" dirty="0" smtClean="0"/>
              <a:t>as </a:t>
            </a:r>
            <a:r>
              <a:rPr lang="en-US" sz="2000" dirty="0"/>
              <a:t>a function of storm quadrant and distance from storm </a:t>
            </a:r>
            <a:r>
              <a:rPr lang="en-US" sz="2000" dirty="0" smtClean="0"/>
              <a:t>center were noted. </a:t>
            </a:r>
          </a:p>
          <a:p>
            <a:pPr marL="342900" indent="-342900">
              <a:buFont typeface="Wingdings" pitchFamily="2" charset="2"/>
              <a:buChar char="§"/>
            </a:pPr>
            <a:endParaRPr lang="en-US" sz="2000" dirty="0"/>
          </a:p>
          <a:p>
            <a:pPr marL="342900" indent="-342900">
              <a:buFont typeface="Wingdings" pitchFamily="2" charset="2"/>
              <a:buChar char="§"/>
            </a:pPr>
            <a:r>
              <a:rPr lang="en-US" sz="2000" dirty="0" smtClean="0"/>
              <a:t>Large </a:t>
            </a:r>
            <a:r>
              <a:rPr lang="en-US" sz="2000" dirty="0"/>
              <a:t>positive values in the normalized error from the radius of maximum winds out to a distance approximately 100-150 km from the storm center. </a:t>
            </a:r>
            <a:endParaRPr lang="en-US" sz="20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242719"/>
            <a:ext cx="4267201" cy="4615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6400800"/>
            <a:ext cx="7315200" cy="630942"/>
          </a:xfrm>
          <a:prstGeom prst="rect">
            <a:avLst/>
          </a:prstGeom>
          <a:noFill/>
        </p:spPr>
        <p:txBody>
          <a:bodyPr wrap="square" rtlCol="0">
            <a:spAutoFit/>
          </a:bodyPr>
          <a:lstStyle/>
          <a:p>
            <a:r>
              <a:rPr lang="en-US" sz="1200" b="1" i="1" dirty="0" smtClean="0"/>
              <a:t>More…</a:t>
            </a:r>
            <a:endParaRPr lang="en-US" sz="1200" b="1" i="1" dirty="0" smtClean="0">
              <a:hlinkClick r:id="rId4"/>
            </a:endParaRPr>
          </a:p>
          <a:p>
            <a:r>
              <a:rPr lang="en-US" sz="1200" i="1" dirty="0" smtClean="0">
                <a:hlinkClick r:id="rId4"/>
              </a:rPr>
              <a:t>https</a:t>
            </a:r>
            <a:r>
              <a:rPr lang="en-US" sz="1200" i="1" dirty="0">
                <a:hlinkClick r:id="rId4"/>
              </a:rPr>
              <a:t>://cimmse.wordpress.com/2013/05/16/potential-new-interpolation-method-in-tcmwindtool</a:t>
            </a:r>
            <a:r>
              <a:rPr lang="en-US" sz="1100" i="1" dirty="0" smtClean="0">
                <a:hlinkClick r:id="rId4"/>
              </a:rPr>
              <a:t>/</a:t>
            </a:r>
            <a:endParaRPr lang="en-US" sz="1100" i="1" dirty="0" smtClean="0"/>
          </a:p>
          <a:p>
            <a:endParaRPr lang="en-US" sz="1100" dirty="0"/>
          </a:p>
        </p:txBody>
      </p:sp>
      <p:cxnSp>
        <p:nvCxnSpPr>
          <p:cNvPr id="7" name="Straight Connector 6"/>
          <p:cNvCxnSpPr/>
          <p:nvPr/>
        </p:nvCxnSpPr>
        <p:spPr>
          <a:xfrm>
            <a:off x="5181600" y="3276600"/>
            <a:ext cx="1676400" cy="0"/>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239000" y="3276600"/>
            <a:ext cx="1600200" cy="0"/>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1600" y="5334000"/>
            <a:ext cx="1676400" cy="0"/>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239000" y="5334000"/>
            <a:ext cx="1600200" cy="0"/>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35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0"/>
            <a:ext cx="8534400" cy="738664"/>
          </a:xfrm>
          <a:prstGeom prst="rect">
            <a:avLst/>
          </a:prstGeom>
          <a:noFill/>
        </p:spPr>
        <p:txBody>
          <a:bodyPr wrap="square" rtlCol="0">
            <a:spAutoFit/>
          </a:bodyPr>
          <a:lstStyle/>
          <a:p>
            <a:r>
              <a:rPr lang="en-US" sz="2400" b="1" dirty="0" smtClean="0"/>
              <a:t>Creating a Gridded </a:t>
            </a:r>
            <a:r>
              <a:rPr lang="en-US" sz="2400" b="1" dirty="0"/>
              <a:t>Wind Field from the TCM Guidance</a:t>
            </a:r>
            <a:endParaRPr lang="en-US" sz="2400" dirty="0" smtClean="0"/>
          </a:p>
          <a:p>
            <a:r>
              <a:rPr lang="en-US" b="1" dirty="0" smtClean="0"/>
              <a:t> </a:t>
            </a:r>
          </a:p>
        </p:txBody>
      </p:sp>
      <p:pic>
        <p:nvPicPr>
          <p:cNvPr id="6" name="Picture 2" descr="http://cimmse.files.wordpress.com/2013/05/fig3.png"/>
          <p:cNvPicPr>
            <a:picLocks noChangeAspect="1" noChangeArrowheads="1"/>
          </p:cNvPicPr>
          <p:nvPr/>
        </p:nvPicPr>
        <p:blipFill>
          <a:blip r:embed="rId2" cstate="print"/>
          <a:srcRect/>
          <a:stretch>
            <a:fillRect/>
          </a:stretch>
        </p:blipFill>
        <p:spPr bwMode="auto">
          <a:xfrm>
            <a:off x="762000" y="4111171"/>
            <a:ext cx="7210422" cy="2746829"/>
          </a:xfrm>
          <a:prstGeom prst="rect">
            <a:avLst/>
          </a:prstGeom>
          <a:noFill/>
        </p:spPr>
      </p:pic>
      <p:sp>
        <p:nvSpPr>
          <p:cNvPr id="7" name="TextBox 6"/>
          <p:cNvSpPr txBox="1"/>
          <p:nvPr/>
        </p:nvSpPr>
        <p:spPr>
          <a:xfrm>
            <a:off x="8077200" y="4876800"/>
            <a:ext cx="1219200" cy="1077218"/>
          </a:xfrm>
          <a:prstGeom prst="rect">
            <a:avLst/>
          </a:prstGeom>
          <a:noFill/>
        </p:spPr>
        <p:txBody>
          <a:bodyPr wrap="square" rtlCol="0">
            <a:spAutoFit/>
          </a:bodyPr>
          <a:lstStyle/>
          <a:p>
            <a:r>
              <a:rPr lang="en-US" sz="1600" dirty="0" smtClean="0"/>
              <a:t>Hurricane Gustav 28 August, 2014</a:t>
            </a:r>
            <a:endParaRPr lang="en-US" sz="1600" dirty="0"/>
          </a:p>
        </p:txBody>
      </p:sp>
      <p:sp>
        <p:nvSpPr>
          <p:cNvPr id="4" name="TextBox 3"/>
          <p:cNvSpPr txBox="1"/>
          <p:nvPr/>
        </p:nvSpPr>
        <p:spPr>
          <a:xfrm>
            <a:off x="533400" y="504884"/>
            <a:ext cx="8382000" cy="3785652"/>
          </a:xfrm>
          <a:prstGeom prst="rect">
            <a:avLst/>
          </a:prstGeom>
          <a:noFill/>
        </p:spPr>
        <p:txBody>
          <a:bodyPr wrap="square" rtlCol="0">
            <a:spAutoFit/>
          </a:bodyPr>
          <a:lstStyle/>
          <a:p>
            <a:pPr marL="342900" indent="-342900">
              <a:buFont typeface="Wingdings" pitchFamily="2" charset="2"/>
              <a:buChar char="§"/>
            </a:pPr>
            <a:r>
              <a:rPr lang="en-US" sz="2000" dirty="0"/>
              <a:t>We developed the Modified Rankine Vortex Error Function (MREF) to provide an improved wind interpolation method</a:t>
            </a:r>
          </a:p>
          <a:p>
            <a:pPr marL="342900" indent="-342900">
              <a:buFont typeface="Wingdings" pitchFamily="2" charset="2"/>
              <a:buChar char="§"/>
            </a:pPr>
            <a:endParaRPr lang="en-US" sz="2000" dirty="0" smtClean="0"/>
          </a:p>
          <a:p>
            <a:pPr marL="342900" indent="-342900">
              <a:buFont typeface="Wingdings" pitchFamily="2" charset="2"/>
              <a:buChar char="§"/>
            </a:pPr>
            <a:r>
              <a:rPr lang="en-US" sz="2000" dirty="0" smtClean="0"/>
              <a:t>MREF provides a climatologically-based, bias correction, to MR in the TCMWindTool</a:t>
            </a:r>
          </a:p>
          <a:p>
            <a:pPr marL="800100" lvl="1" indent="-342900">
              <a:buFont typeface="Wingdings" pitchFamily="2" charset="2"/>
              <a:buChar char="§"/>
            </a:pPr>
            <a:r>
              <a:rPr lang="en-US" sz="2000" dirty="0" smtClean="0"/>
              <a:t>Reduces wind speeds just outside of Rmax, consistent with H*Wind analyses</a:t>
            </a:r>
          </a:p>
          <a:p>
            <a:pPr marL="800100" lvl="1" indent="-342900">
              <a:buFont typeface="Wingdings" pitchFamily="2" charset="2"/>
              <a:buChar char="§"/>
            </a:pPr>
            <a:r>
              <a:rPr lang="en-US" sz="2000" dirty="0" smtClean="0"/>
              <a:t>Increases moderate wind speeds within 34-50 knot wind radii</a:t>
            </a:r>
          </a:p>
          <a:p>
            <a:pPr marL="800100" lvl="1" indent="-342900">
              <a:buFont typeface="Wingdings" pitchFamily="2" charset="2"/>
              <a:buChar char="§"/>
            </a:pPr>
            <a:r>
              <a:rPr lang="en-US" sz="2000" dirty="0" smtClean="0"/>
              <a:t>Reduces wind speed on left quadrants, consistent with forecaster experiences</a:t>
            </a:r>
          </a:p>
          <a:p>
            <a:pPr marL="800100" lvl="1" indent="-342900">
              <a:buFont typeface="Wingdings" pitchFamily="2" charset="2"/>
              <a:buChar char="§"/>
            </a:pPr>
            <a:r>
              <a:rPr lang="en-US" sz="2000" dirty="0" smtClean="0"/>
              <a:t>Reduces overall wind speed closer to H*Wind analysis values for all quadrants</a:t>
            </a:r>
          </a:p>
        </p:txBody>
      </p:sp>
      <p:sp>
        <p:nvSpPr>
          <p:cNvPr id="2" name="TextBox 1"/>
          <p:cNvSpPr txBox="1"/>
          <p:nvPr/>
        </p:nvSpPr>
        <p:spPr>
          <a:xfrm>
            <a:off x="1143000" y="5867400"/>
            <a:ext cx="1867619" cy="369332"/>
          </a:xfrm>
          <a:prstGeom prst="rect">
            <a:avLst/>
          </a:prstGeom>
          <a:noFill/>
        </p:spPr>
        <p:txBody>
          <a:bodyPr wrap="square" rtlCol="0">
            <a:spAutoFit/>
          </a:bodyPr>
          <a:lstStyle/>
          <a:p>
            <a:pPr algn="ctr"/>
            <a:r>
              <a:rPr lang="en-US" b="1" dirty="0" smtClean="0"/>
              <a:t>Analysis </a:t>
            </a:r>
            <a:endParaRPr lang="en-US" b="1" dirty="0"/>
          </a:p>
        </p:txBody>
      </p:sp>
      <p:sp>
        <p:nvSpPr>
          <p:cNvPr id="8" name="TextBox 7"/>
          <p:cNvSpPr txBox="1"/>
          <p:nvPr/>
        </p:nvSpPr>
        <p:spPr>
          <a:xfrm>
            <a:off x="3542581" y="5867400"/>
            <a:ext cx="1867619" cy="369332"/>
          </a:xfrm>
          <a:prstGeom prst="rect">
            <a:avLst/>
          </a:prstGeom>
          <a:noFill/>
        </p:spPr>
        <p:txBody>
          <a:bodyPr wrap="square" rtlCol="0">
            <a:spAutoFit/>
          </a:bodyPr>
          <a:lstStyle/>
          <a:p>
            <a:pPr algn="ctr"/>
            <a:r>
              <a:rPr lang="en-US" b="1" dirty="0" smtClean="0"/>
              <a:t>Default</a:t>
            </a:r>
            <a:endParaRPr lang="en-US" b="1" dirty="0"/>
          </a:p>
        </p:txBody>
      </p:sp>
      <p:sp>
        <p:nvSpPr>
          <p:cNvPr id="9" name="TextBox 8"/>
          <p:cNvSpPr txBox="1"/>
          <p:nvPr/>
        </p:nvSpPr>
        <p:spPr>
          <a:xfrm>
            <a:off x="5980981" y="5867400"/>
            <a:ext cx="1867619" cy="369332"/>
          </a:xfrm>
          <a:prstGeom prst="rect">
            <a:avLst/>
          </a:prstGeom>
          <a:noFill/>
        </p:spPr>
        <p:txBody>
          <a:bodyPr wrap="square" rtlCol="0">
            <a:spAutoFit/>
          </a:bodyPr>
          <a:lstStyle/>
          <a:p>
            <a:pPr algn="ctr"/>
            <a:r>
              <a:rPr lang="en-US" b="1" dirty="0" smtClean="0"/>
              <a:t>Updated</a:t>
            </a:r>
            <a:endParaRPr lang="en-US" b="1" dirty="0"/>
          </a:p>
        </p:txBody>
      </p:sp>
    </p:spTree>
    <p:extLst>
      <p:ext uri="{BB962C8B-B14F-4D97-AF65-F5344CB8AC3E}">
        <p14:creationId xmlns:p14="http://schemas.microsoft.com/office/powerpoint/2010/main" val="421998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0"/>
            <a:ext cx="8534400" cy="738664"/>
          </a:xfrm>
          <a:prstGeom prst="rect">
            <a:avLst/>
          </a:prstGeom>
          <a:noFill/>
        </p:spPr>
        <p:txBody>
          <a:bodyPr wrap="square" rtlCol="0">
            <a:spAutoFit/>
          </a:bodyPr>
          <a:lstStyle/>
          <a:p>
            <a:r>
              <a:rPr lang="en-US" sz="2400" b="1" dirty="0" smtClean="0"/>
              <a:t>WindReductionFactor GFE Methodology</a:t>
            </a:r>
            <a:endParaRPr lang="en-US" sz="2400" dirty="0" smtClean="0"/>
          </a:p>
          <a:p>
            <a:endParaRPr lang="en-US" b="1" dirty="0" smtClean="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504162"/>
            <a:ext cx="8572500" cy="2162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400" y="2700278"/>
            <a:ext cx="8382000" cy="3477875"/>
          </a:xfrm>
          <a:prstGeom prst="rect">
            <a:avLst/>
          </a:prstGeom>
          <a:noFill/>
        </p:spPr>
        <p:txBody>
          <a:bodyPr wrap="square" rtlCol="0">
            <a:spAutoFit/>
          </a:bodyPr>
          <a:lstStyle/>
          <a:p>
            <a:pPr marL="342900" indent="-342900">
              <a:buFont typeface="Wingdings" pitchFamily="2" charset="2"/>
              <a:buChar char="§"/>
            </a:pPr>
            <a:r>
              <a:rPr lang="en-US" sz="2000" dirty="0"/>
              <a:t>We settled on a </a:t>
            </a:r>
            <a:r>
              <a:rPr lang="en-US" sz="2000" dirty="0" smtClean="0"/>
              <a:t>methodology </a:t>
            </a:r>
            <a:r>
              <a:rPr lang="en-US" sz="2000" dirty="0"/>
              <a:t>that includes a new GFE element called the </a:t>
            </a:r>
            <a:r>
              <a:rPr lang="en-US" sz="2000" dirty="0" smtClean="0"/>
              <a:t>WindReductionFactor (RF</a:t>
            </a:r>
            <a:r>
              <a:rPr lang="en-US" sz="2000" dirty="0"/>
              <a:t>) grid which is the </a:t>
            </a:r>
            <a:r>
              <a:rPr lang="en-US" sz="2000" dirty="0" smtClean="0"/>
              <a:t>percentage </a:t>
            </a:r>
            <a:r>
              <a:rPr lang="en-US" sz="2000" dirty="0"/>
              <a:t>of the wind reduction that is collaborated to lower the raw TCMWindTool output. </a:t>
            </a:r>
            <a:endParaRPr lang="en-US" sz="2000" dirty="0" smtClean="0"/>
          </a:p>
          <a:p>
            <a:pPr marL="342900" indent="-342900">
              <a:buFont typeface="Wingdings" pitchFamily="2" charset="2"/>
              <a:buChar char="§"/>
            </a:pPr>
            <a:endParaRPr lang="en-US" sz="2000" dirty="0"/>
          </a:p>
          <a:p>
            <a:pPr marL="342900" indent="-342900">
              <a:buFont typeface="Wingdings" pitchFamily="2" charset="2"/>
              <a:buChar char="§"/>
            </a:pPr>
            <a:r>
              <a:rPr lang="en-US" sz="2000" dirty="0"/>
              <a:t>The </a:t>
            </a:r>
            <a:r>
              <a:rPr lang="en-US" sz="2000" dirty="0" smtClean="0"/>
              <a:t>RF </a:t>
            </a:r>
            <a:r>
              <a:rPr lang="en-US" sz="2000" dirty="0"/>
              <a:t>grid is initially populated via a </a:t>
            </a:r>
            <a:r>
              <a:rPr lang="en-US" sz="2000" dirty="0" smtClean="0"/>
              <a:t>climatologically based starting point. Forecasters </a:t>
            </a:r>
            <a:r>
              <a:rPr lang="en-US" sz="2000" dirty="0"/>
              <a:t>can spatially and temporally edit the </a:t>
            </a:r>
            <a:r>
              <a:rPr lang="en-US" sz="2000" dirty="0" smtClean="0"/>
              <a:t>RF </a:t>
            </a:r>
            <a:r>
              <a:rPr lang="en-US" sz="2000" dirty="0"/>
              <a:t>grid for a variety of meteorological and topographical features. </a:t>
            </a:r>
            <a:endParaRPr lang="en-US" sz="2000" dirty="0" smtClean="0"/>
          </a:p>
          <a:p>
            <a:pPr marL="342900" indent="-342900">
              <a:buFont typeface="Wingdings" pitchFamily="2" charset="2"/>
              <a:buChar char="§"/>
            </a:pPr>
            <a:endParaRPr lang="en-US" sz="2000" dirty="0"/>
          </a:p>
          <a:p>
            <a:pPr marL="342900" indent="-342900">
              <a:buFont typeface="Wingdings" pitchFamily="2" charset="2"/>
              <a:buChar char="§"/>
            </a:pPr>
            <a:r>
              <a:rPr lang="en-US" sz="2000" dirty="0" smtClean="0"/>
              <a:t>Updated tools use the Modified </a:t>
            </a:r>
            <a:r>
              <a:rPr lang="en-US" sz="2000" dirty="0"/>
              <a:t>Rankine Vortex Error Function (MREF</a:t>
            </a:r>
            <a:r>
              <a:rPr lang="en-US" sz="2000" dirty="0" smtClean="0"/>
              <a:t>) bias correction and allow forecasters to use non-constant land reduction factors. </a:t>
            </a:r>
            <a:endParaRPr lang="en-US" sz="2000" dirty="0"/>
          </a:p>
          <a:p>
            <a:pPr marL="342900" indent="-342900">
              <a:buFont typeface="Wingdings" pitchFamily="2" charset="2"/>
              <a:buChar char="§"/>
            </a:pPr>
            <a:endParaRPr lang="en-US" sz="2000" dirty="0" smtClean="0"/>
          </a:p>
        </p:txBody>
      </p:sp>
    </p:spTree>
    <p:extLst>
      <p:ext uri="{BB962C8B-B14F-4D97-AF65-F5344CB8AC3E}">
        <p14:creationId xmlns:p14="http://schemas.microsoft.com/office/powerpoint/2010/main" val="278984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0"/>
            <a:ext cx="8534400" cy="738664"/>
          </a:xfrm>
          <a:prstGeom prst="rect">
            <a:avLst/>
          </a:prstGeom>
          <a:noFill/>
        </p:spPr>
        <p:txBody>
          <a:bodyPr wrap="square" rtlCol="0">
            <a:spAutoFit/>
          </a:bodyPr>
          <a:lstStyle/>
          <a:p>
            <a:r>
              <a:rPr lang="en-US" sz="2400" b="1" dirty="0" smtClean="0"/>
              <a:t>WindReductionFactor GFE Methodology</a:t>
            </a:r>
            <a:endParaRPr lang="en-US" sz="2400" dirty="0" smtClean="0"/>
          </a:p>
          <a:p>
            <a:endParaRPr lang="en-US" b="1" dirty="0" smtClean="0"/>
          </a:p>
        </p:txBody>
      </p:sp>
      <p:sp>
        <p:nvSpPr>
          <p:cNvPr id="7" name="TextBox 6"/>
          <p:cNvSpPr txBox="1"/>
          <p:nvPr/>
        </p:nvSpPr>
        <p:spPr>
          <a:xfrm>
            <a:off x="533400" y="457200"/>
            <a:ext cx="8382000" cy="2862322"/>
          </a:xfrm>
          <a:prstGeom prst="rect">
            <a:avLst/>
          </a:prstGeom>
          <a:noFill/>
        </p:spPr>
        <p:txBody>
          <a:bodyPr wrap="square" rtlCol="0">
            <a:spAutoFit/>
          </a:bodyPr>
          <a:lstStyle/>
          <a:p>
            <a:pPr marL="342900" indent="-342900">
              <a:buFont typeface="Wingdings" pitchFamily="2" charset="2"/>
              <a:buChar char="§"/>
            </a:pPr>
            <a:r>
              <a:rPr lang="en-US" sz="2000" dirty="0"/>
              <a:t>The </a:t>
            </a:r>
            <a:r>
              <a:rPr lang="en-US" sz="2000" dirty="0" smtClean="0"/>
              <a:t>Reduction Factor (RF) grid </a:t>
            </a:r>
            <a:r>
              <a:rPr lang="en-US" sz="2000" dirty="0"/>
              <a:t>contains the percentage of the wind reduction that is collaborated to </a:t>
            </a:r>
            <a:r>
              <a:rPr lang="en-US" sz="2000" dirty="0" smtClean="0"/>
              <a:t>lower the </a:t>
            </a:r>
            <a:r>
              <a:rPr lang="en-US" sz="2000" dirty="0"/>
              <a:t>raw TCMWindTool output. </a:t>
            </a:r>
            <a:endParaRPr lang="en-US" sz="2000" dirty="0" smtClean="0"/>
          </a:p>
          <a:p>
            <a:pPr marL="342900" indent="-342900">
              <a:buFont typeface="Wingdings" pitchFamily="2" charset="2"/>
              <a:buChar char="§"/>
            </a:pPr>
            <a:endParaRPr lang="en-US" sz="2000" dirty="0" smtClean="0"/>
          </a:p>
          <a:p>
            <a:pPr marL="342900" indent="-342900">
              <a:buFont typeface="Wingdings" pitchFamily="2" charset="2"/>
              <a:buChar char="§"/>
            </a:pPr>
            <a:r>
              <a:rPr lang="en-US" sz="2000" dirty="0" smtClean="0"/>
              <a:t>The </a:t>
            </a:r>
            <a:r>
              <a:rPr lang="en-US" sz="2000" dirty="0"/>
              <a:t>amount of reduction </a:t>
            </a:r>
            <a:r>
              <a:rPr lang="en-US" sz="2000" dirty="0" smtClean="0"/>
              <a:t>will </a:t>
            </a:r>
            <a:r>
              <a:rPr lang="en-US" sz="2000" dirty="0"/>
              <a:t>vary considerably, but a combination of heuristic experience and some limited studies* suggest that the forecaster will need to integrate several reduction elements shown in the table below. </a:t>
            </a:r>
            <a:endParaRPr lang="en-US" sz="2000" dirty="0" smtClean="0"/>
          </a:p>
          <a:p>
            <a:pPr marL="342900" indent="-342900">
              <a:buFont typeface="Wingdings" pitchFamily="2" charset="2"/>
              <a:buChar char="§"/>
            </a:pPr>
            <a:endParaRPr lang="en-US" sz="2000" dirty="0"/>
          </a:p>
          <a:p>
            <a:pPr marL="342900" indent="-342900">
              <a:buFont typeface="Wingdings" pitchFamily="2" charset="2"/>
              <a:buChar char="§"/>
            </a:pPr>
            <a:r>
              <a:rPr lang="en-US" sz="2000" dirty="0" smtClean="0"/>
              <a:t>A climatologically based common starting point has been also developed.</a:t>
            </a:r>
            <a:endParaRPr lang="en-US" sz="2000" dirty="0"/>
          </a:p>
          <a:p>
            <a:pPr marL="342900" indent="-342900">
              <a:buFont typeface="Wingdings" pitchFamily="2" charset="2"/>
              <a:buChar char="§"/>
            </a:pPr>
            <a:endParaRPr lang="en-US" sz="2000" dirty="0" smtClean="0"/>
          </a:p>
        </p:txBody>
      </p:sp>
      <p:sp>
        <p:nvSpPr>
          <p:cNvPr id="9" name="TextBox 8"/>
          <p:cNvSpPr txBox="1"/>
          <p:nvPr/>
        </p:nvSpPr>
        <p:spPr>
          <a:xfrm>
            <a:off x="914400" y="3196203"/>
            <a:ext cx="7696200" cy="3585597"/>
          </a:xfrm>
          <a:prstGeom prst="rect">
            <a:avLst/>
          </a:prstGeom>
          <a:solidFill>
            <a:schemeClr val="accent1">
              <a:lumMod val="20000"/>
              <a:lumOff val="80000"/>
            </a:schemeClr>
          </a:solidFill>
          <a:ln>
            <a:solidFill>
              <a:schemeClr val="accent1">
                <a:lumMod val="60000"/>
                <a:lumOff val="40000"/>
              </a:schemeClr>
            </a:solidFill>
          </a:ln>
        </p:spPr>
        <p:txBody>
          <a:bodyPr wrap="square" rtlCol="0">
            <a:spAutoFit/>
          </a:bodyPr>
          <a:lstStyle/>
          <a:p>
            <a:r>
              <a:rPr lang="en-US" sz="1600" b="1" u="sng" dirty="0" smtClean="0"/>
              <a:t>Simplified overland wind reduction factor guidance</a:t>
            </a:r>
          </a:p>
          <a:p>
            <a:endParaRPr lang="en-US" sz="1500" dirty="0" smtClean="0"/>
          </a:p>
          <a:p>
            <a:r>
              <a:rPr lang="en-US" sz="1500" dirty="0" smtClean="0"/>
              <a:t>5% </a:t>
            </a:r>
            <a:r>
              <a:rPr lang="en-US" sz="1500" dirty="0"/>
              <a:t>exposure/sea-land reduction - within ~10km landward of </a:t>
            </a:r>
            <a:r>
              <a:rPr lang="en-US" sz="1500" dirty="0" smtClean="0"/>
              <a:t>beaches or</a:t>
            </a:r>
            <a:endParaRPr lang="en-US" sz="1500" dirty="0"/>
          </a:p>
          <a:p>
            <a:r>
              <a:rPr lang="en-US" sz="1500" dirty="0"/>
              <a:t>15% exposure/sea-land reduction - between 10-20km landward of beaches or</a:t>
            </a:r>
          </a:p>
          <a:p>
            <a:r>
              <a:rPr lang="en-US" sz="1500" dirty="0"/>
              <a:t>20% exposure/sea-land reduction - between 20-50km landward of beaches or</a:t>
            </a:r>
          </a:p>
          <a:p>
            <a:r>
              <a:rPr lang="en-US" sz="1500" dirty="0"/>
              <a:t>30% exposure/sea-land reduction - beyond 50km landward of beaches</a:t>
            </a:r>
          </a:p>
          <a:p>
            <a:r>
              <a:rPr lang="en-US" sz="1500" dirty="0"/>
              <a:t>	Plus</a:t>
            </a:r>
          </a:p>
          <a:p>
            <a:r>
              <a:rPr lang="en-US" sz="1500" dirty="0"/>
              <a:t>Variable reduction - based on air mass characteristic or boundary layer </a:t>
            </a:r>
            <a:r>
              <a:rPr lang="en-US" sz="1500" dirty="0" smtClean="0"/>
              <a:t>stability or</a:t>
            </a:r>
            <a:endParaRPr lang="en-US" sz="1500" dirty="0"/>
          </a:p>
          <a:p>
            <a:r>
              <a:rPr lang="en-US" sz="1500" dirty="0"/>
              <a:t>Variable reduction - based on </a:t>
            </a:r>
            <a:r>
              <a:rPr lang="en-US" sz="1500" dirty="0" smtClean="0"/>
              <a:t>linear intensity artifacts from the TCMWindTool </a:t>
            </a:r>
            <a:r>
              <a:rPr lang="en-US" sz="1500" dirty="0"/>
              <a:t>output or</a:t>
            </a:r>
            <a:endParaRPr lang="en-US" sz="1500" dirty="0" smtClean="0"/>
          </a:p>
          <a:p>
            <a:r>
              <a:rPr lang="en-US" sz="1500" dirty="0" smtClean="0"/>
              <a:t>Variable </a:t>
            </a:r>
            <a:r>
              <a:rPr lang="en-US" sz="1500" dirty="0"/>
              <a:t>reduction </a:t>
            </a:r>
            <a:r>
              <a:rPr lang="en-US" sz="1500" dirty="0" smtClean="0"/>
              <a:t>- </a:t>
            </a:r>
            <a:r>
              <a:rPr lang="en-US" sz="1500" dirty="0"/>
              <a:t>based on land decay correction </a:t>
            </a:r>
            <a:r>
              <a:rPr lang="en-US" sz="1500" dirty="0" smtClean="0"/>
              <a:t>or </a:t>
            </a:r>
          </a:p>
          <a:p>
            <a:r>
              <a:rPr lang="en-US" sz="1500" dirty="0"/>
              <a:t>Variable reduction - based on terrain and land use</a:t>
            </a:r>
            <a:endParaRPr lang="en-US" sz="1500" dirty="0" smtClean="0"/>
          </a:p>
          <a:p>
            <a:endParaRPr lang="en-US" sz="1500" dirty="0"/>
          </a:p>
          <a:p>
            <a:r>
              <a:rPr lang="en-US" sz="1600" b="1" u="sng" dirty="0" smtClean="0"/>
              <a:t>Marine </a:t>
            </a:r>
            <a:r>
              <a:rPr lang="en-US" sz="1600" b="1" u="sng" dirty="0"/>
              <a:t>wind reduction factor guidance</a:t>
            </a:r>
          </a:p>
          <a:p>
            <a:endParaRPr lang="en-US" sz="1500" dirty="0" smtClean="0"/>
          </a:p>
          <a:p>
            <a:r>
              <a:rPr lang="en-US" sz="1500" dirty="0" smtClean="0"/>
              <a:t>0-5%</a:t>
            </a:r>
            <a:r>
              <a:rPr lang="en-US" sz="1500" dirty="0"/>
              <a:t> TCM gross inflation correction  - over </a:t>
            </a:r>
            <a:r>
              <a:rPr lang="en-US" sz="1500" dirty="0" smtClean="0"/>
              <a:t>marine domain </a:t>
            </a:r>
            <a:endParaRPr lang="en-US" sz="1500" dirty="0"/>
          </a:p>
        </p:txBody>
      </p:sp>
    </p:spTree>
    <p:extLst>
      <p:ext uri="{BB962C8B-B14F-4D97-AF65-F5344CB8AC3E}">
        <p14:creationId xmlns:p14="http://schemas.microsoft.com/office/powerpoint/2010/main" val="403211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0"/>
            <a:ext cx="8534400" cy="738664"/>
          </a:xfrm>
          <a:prstGeom prst="rect">
            <a:avLst/>
          </a:prstGeom>
          <a:noFill/>
        </p:spPr>
        <p:txBody>
          <a:bodyPr wrap="square" rtlCol="0">
            <a:spAutoFit/>
          </a:bodyPr>
          <a:lstStyle/>
          <a:p>
            <a:r>
              <a:rPr lang="en-US" sz="2400" b="1" dirty="0" smtClean="0"/>
              <a:t>WindReductionFactor Common Starting Point Across WFOs</a:t>
            </a:r>
            <a:endParaRPr lang="en-US" sz="2400" dirty="0" smtClean="0"/>
          </a:p>
          <a:p>
            <a:r>
              <a:rPr lang="en-US" b="1" dirty="0" smtClean="0"/>
              <a:t> </a:t>
            </a:r>
          </a:p>
        </p:txBody>
      </p:sp>
      <p:pic>
        <p:nvPicPr>
          <p:cNvPr id="2" name="Picture 2"/>
          <p:cNvPicPr>
            <a:picLocks noChangeAspect="1" noChangeArrowheads="1"/>
          </p:cNvPicPr>
          <p:nvPr/>
        </p:nvPicPr>
        <p:blipFill>
          <a:blip r:embed="rId2" cstate="print"/>
          <a:srcRect/>
          <a:stretch>
            <a:fillRect/>
          </a:stretch>
        </p:blipFill>
        <p:spPr bwMode="auto">
          <a:xfrm>
            <a:off x="582328" y="609600"/>
            <a:ext cx="7494872" cy="5562600"/>
          </a:xfrm>
          <a:prstGeom prst="rect">
            <a:avLst/>
          </a:prstGeom>
          <a:noFill/>
          <a:ln w="9525">
            <a:noFill/>
            <a:miter lim="800000"/>
            <a:headEnd/>
            <a:tailEnd/>
          </a:ln>
        </p:spPr>
      </p:pic>
    </p:spTree>
    <p:extLst>
      <p:ext uri="{BB962C8B-B14F-4D97-AF65-F5344CB8AC3E}">
        <p14:creationId xmlns:p14="http://schemas.microsoft.com/office/powerpoint/2010/main" val="193296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0"/>
            <a:ext cx="8534400" cy="461665"/>
          </a:xfrm>
          <a:prstGeom prst="rect">
            <a:avLst/>
          </a:prstGeom>
          <a:noFill/>
        </p:spPr>
        <p:txBody>
          <a:bodyPr wrap="square" rtlCol="0">
            <a:spAutoFit/>
          </a:bodyPr>
          <a:lstStyle/>
          <a:p>
            <a:r>
              <a:rPr lang="en-US" sz="2400" b="1" dirty="0"/>
              <a:t>TCMWindTool </a:t>
            </a:r>
            <a:r>
              <a:rPr lang="en-US" sz="2400" b="1" dirty="0" smtClean="0"/>
              <a:t>improvements (R2O)</a:t>
            </a:r>
            <a:endParaRPr lang="en-US" b="1" dirty="0" smtClean="0"/>
          </a:p>
        </p:txBody>
      </p:sp>
      <p:sp>
        <p:nvSpPr>
          <p:cNvPr id="7" name="TextBox 6"/>
          <p:cNvSpPr txBox="1"/>
          <p:nvPr/>
        </p:nvSpPr>
        <p:spPr>
          <a:xfrm>
            <a:off x="533400" y="457200"/>
            <a:ext cx="3733800" cy="3785652"/>
          </a:xfrm>
          <a:prstGeom prst="rect">
            <a:avLst/>
          </a:prstGeom>
          <a:noFill/>
        </p:spPr>
        <p:txBody>
          <a:bodyPr wrap="square" rtlCol="0">
            <a:spAutoFit/>
          </a:bodyPr>
          <a:lstStyle/>
          <a:p>
            <a:pPr marL="342900" indent="-342900">
              <a:buFont typeface="Wingdings" pitchFamily="2" charset="2"/>
              <a:buChar char="§"/>
            </a:pPr>
            <a:r>
              <a:rPr lang="en-US" sz="2000" dirty="0"/>
              <a:t>With support from the 2013 NOAA Hurricane Conference, the climatologically-based TCM bias correction and the </a:t>
            </a:r>
            <a:r>
              <a:rPr lang="en-US" sz="2000" dirty="0" smtClean="0"/>
              <a:t>WindReductionFactor </a:t>
            </a:r>
            <a:r>
              <a:rPr lang="en-US" sz="2000" dirty="0"/>
              <a:t>grid methodology </a:t>
            </a:r>
            <a:r>
              <a:rPr lang="en-US" sz="2000" dirty="0" smtClean="0"/>
              <a:t>were </a:t>
            </a:r>
            <a:r>
              <a:rPr lang="en-US" sz="2000" dirty="0"/>
              <a:t>incorporated into the TCMWindTool for </a:t>
            </a:r>
            <a:r>
              <a:rPr lang="en-US" sz="2000" dirty="0" smtClean="0"/>
              <a:t>2014</a:t>
            </a:r>
          </a:p>
          <a:p>
            <a:pPr marL="342900" indent="-342900">
              <a:buFont typeface="Wingdings" pitchFamily="2" charset="2"/>
              <a:buChar char="§"/>
            </a:pPr>
            <a:endParaRPr lang="en-US" sz="2000" dirty="0"/>
          </a:p>
          <a:p>
            <a:pPr marL="342900" indent="-342900">
              <a:buFont typeface="Wingdings" pitchFamily="2" charset="2"/>
              <a:buChar char="§"/>
            </a:pPr>
            <a:r>
              <a:rPr lang="en-US" sz="2000" dirty="0"/>
              <a:t>The improved TCMWindTool was evaluated by four CSTAR WFOs during Hurricane Arthur. </a:t>
            </a:r>
            <a:endParaRPr lang="en-US" sz="2000" dirty="0" smtClean="0"/>
          </a:p>
        </p:txBody>
      </p:sp>
      <p:pic>
        <p:nvPicPr>
          <p:cNvPr id="6" name="Picture 3"/>
          <p:cNvPicPr>
            <a:picLocks noChangeAspect="1" noChangeArrowheads="1"/>
          </p:cNvPicPr>
          <p:nvPr/>
        </p:nvPicPr>
        <p:blipFill>
          <a:blip r:embed="rId2" cstate="print"/>
          <a:srcRect/>
          <a:stretch>
            <a:fillRect/>
          </a:stretch>
        </p:blipFill>
        <p:spPr bwMode="auto">
          <a:xfrm>
            <a:off x="609600" y="4495800"/>
            <a:ext cx="3657600" cy="1255270"/>
          </a:xfrm>
          <a:prstGeom prst="rect">
            <a:avLst/>
          </a:prstGeom>
          <a:noFill/>
          <a:ln w="9525">
            <a:noFill/>
            <a:miter lim="800000"/>
            <a:headEnd/>
            <a:tailEnd/>
          </a:ln>
        </p:spPr>
      </p:pic>
      <p:pic>
        <p:nvPicPr>
          <p:cNvPr id="8" name="Picture 2" descr="https://cimmse.files.wordpress.com/2014/07/tcmwindtool-2.png"/>
          <p:cNvPicPr>
            <a:picLocks noChangeAspect="1" noChangeArrowheads="1"/>
          </p:cNvPicPr>
          <p:nvPr/>
        </p:nvPicPr>
        <p:blipFill>
          <a:blip r:embed="rId3" cstate="print"/>
          <a:srcRect/>
          <a:stretch>
            <a:fillRect/>
          </a:stretch>
        </p:blipFill>
        <p:spPr bwMode="auto">
          <a:xfrm>
            <a:off x="4563359" y="609601"/>
            <a:ext cx="4275841" cy="5029200"/>
          </a:xfrm>
          <a:prstGeom prst="rect">
            <a:avLst/>
          </a:prstGeom>
          <a:noFill/>
        </p:spPr>
      </p:pic>
    </p:spTree>
    <p:extLst>
      <p:ext uri="{BB962C8B-B14F-4D97-AF65-F5344CB8AC3E}">
        <p14:creationId xmlns:p14="http://schemas.microsoft.com/office/powerpoint/2010/main" val="187938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0"/>
            <a:ext cx="8534400" cy="738664"/>
          </a:xfrm>
          <a:prstGeom prst="rect">
            <a:avLst/>
          </a:prstGeom>
          <a:noFill/>
        </p:spPr>
        <p:txBody>
          <a:bodyPr wrap="square" rtlCol="0">
            <a:spAutoFit/>
          </a:bodyPr>
          <a:lstStyle/>
          <a:p>
            <a:r>
              <a:rPr lang="en-US" sz="2400" b="1" dirty="0" smtClean="0"/>
              <a:t>WindReductionFactor GFE Methodology</a:t>
            </a:r>
            <a:endParaRPr lang="en-US" sz="2400" dirty="0" smtClean="0"/>
          </a:p>
          <a:p>
            <a:endParaRPr lang="en-US" b="1" dirty="0" smtClean="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504162"/>
            <a:ext cx="8572500" cy="2162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33400" y="2743200"/>
            <a:ext cx="8382000" cy="2862322"/>
          </a:xfrm>
          <a:prstGeom prst="rect">
            <a:avLst/>
          </a:prstGeom>
          <a:noFill/>
        </p:spPr>
        <p:txBody>
          <a:bodyPr wrap="square" rtlCol="0">
            <a:spAutoFit/>
          </a:bodyPr>
          <a:lstStyle/>
          <a:p>
            <a:r>
              <a:rPr lang="en-US" sz="2000" b="1" dirty="0"/>
              <a:t>Advantages include</a:t>
            </a:r>
            <a:r>
              <a:rPr lang="en-US" sz="2000" b="1" dirty="0" smtClean="0"/>
              <a:t>:</a:t>
            </a:r>
          </a:p>
          <a:p>
            <a:endParaRPr lang="en-US" sz="2000" dirty="0"/>
          </a:p>
          <a:p>
            <a:pPr marL="342900" indent="-342900">
              <a:buFont typeface="Wingdings" pitchFamily="2" charset="2"/>
              <a:buChar char="§"/>
            </a:pPr>
            <a:r>
              <a:rPr lang="en-US" sz="2000" dirty="0" smtClean="0"/>
              <a:t>Common starting point and method. </a:t>
            </a:r>
          </a:p>
          <a:p>
            <a:pPr marL="342900" indent="-342900">
              <a:buFont typeface="Wingdings" pitchFamily="2" charset="2"/>
              <a:buChar char="§"/>
            </a:pPr>
            <a:r>
              <a:rPr lang="en-US" sz="2000" dirty="0" smtClean="0"/>
              <a:t>More </a:t>
            </a:r>
            <a:r>
              <a:rPr lang="en-US" sz="2000" dirty="0"/>
              <a:t>easily integrate the impact of decay, friction, fetch, stability, etc. </a:t>
            </a:r>
            <a:r>
              <a:rPr lang="en-US" sz="2000" dirty="0" smtClean="0"/>
              <a:t>(science) into the </a:t>
            </a:r>
            <a:r>
              <a:rPr lang="en-US" sz="2000" dirty="0"/>
              <a:t>reduction factor</a:t>
            </a:r>
            <a:r>
              <a:rPr lang="en-US" sz="2000" dirty="0" smtClean="0"/>
              <a:t>.</a:t>
            </a:r>
          </a:p>
          <a:p>
            <a:pPr marL="342900" indent="-342900">
              <a:buFont typeface="Wingdings" pitchFamily="2" charset="2"/>
              <a:buChar char="§"/>
            </a:pPr>
            <a:r>
              <a:rPr lang="en-US" sz="2000" dirty="0" smtClean="0"/>
              <a:t>Forecasters </a:t>
            </a:r>
            <a:r>
              <a:rPr lang="en-US" sz="2000" dirty="0"/>
              <a:t>can collaborate RFs visually in GFE via ISC.</a:t>
            </a:r>
          </a:p>
          <a:p>
            <a:pPr marL="342900" indent="-342900">
              <a:buFont typeface="Wingdings" pitchFamily="2" charset="2"/>
              <a:buChar char="§"/>
            </a:pPr>
            <a:r>
              <a:rPr lang="en-US" sz="2000" dirty="0" smtClean="0"/>
              <a:t>RFs </a:t>
            </a:r>
            <a:r>
              <a:rPr lang="en-US" sz="2000" dirty="0"/>
              <a:t>can vary spatially and temporally. </a:t>
            </a:r>
          </a:p>
          <a:p>
            <a:pPr marL="342900" indent="-342900">
              <a:buFont typeface="Wingdings" pitchFamily="2" charset="2"/>
              <a:buChar char="§"/>
            </a:pPr>
            <a:r>
              <a:rPr lang="en-US" sz="2000" dirty="0" smtClean="0"/>
              <a:t>RFs </a:t>
            </a:r>
            <a:r>
              <a:rPr lang="en-US" sz="2000" dirty="0"/>
              <a:t>persist from shift to shift promoting continuity.</a:t>
            </a:r>
          </a:p>
          <a:p>
            <a:pPr marL="342900" indent="-342900">
              <a:buFont typeface="Wingdings" pitchFamily="2" charset="2"/>
              <a:buChar char="§"/>
            </a:pPr>
            <a:r>
              <a:rPr lang="en-US" sz="2000" dirty="0" smtClean="0"/>
              <a:t>Reduction </a:t>
            </a:r>
            <a:r>
              <a:rPr lang="en-US" sz="2000" dirty="0"/>
              <a:t>factors (RFs) can be created prior to the TCM product arrival</a:t>
            </a:r>
            <a:r>
              <a:rPr lang="en-US" sz="2000" dirty="0" smtClean="0"/>
              <a:t>.</a:t>
            </a:r>
          </a:p>
        </p:txBody>
      </p:sp>
    </p:spTree>
    <p:extLst>
      <p:ext uri="{BB962C8B-B14F-4D97-AF65-F5344CB8AC3E}">
        <p14:creationId xmlns:p14="http://schemas.microsoft.com/office/powerpoint/2010/main" val="285197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28600"/>
            <a:ext cx="8382000" cy="4185761"/>
          </a:xfrm>
          <a:prstGeom prst="rect">
            <a:avLst/>
          </a:prstGeom>
          <a:noFill/>
        </p:spPr>
        <p:txBody>
          <a:bodyPr wrap="square" rtlCol="0">
            <a:spAutoFit/>
          </a:bodyPr>
          <a:lstStyle/>
          <a:p>
            <a:r>
              <a:rPr lang="en-US" sz="2400" b="1" dirty="0"/>
              <a:t>Improving Methodologies for Operational Forecasts of </a:t>
            </a:r>
            <a:r>
              <a:rPr lang="en-US" sz="2400" b="1" dirty="0" smtClean="0"/>
              <a:t>Winds and </a:t>
            </a:r>
            <a:r>
              <a:rPr lang="en-US" sz="2400" b="1" dirty="0"/>
              <a:t>Wind Gusts during Tropical </a:t>
            </a:r>
            <a:r>
              <a:rPr lang="en-US" sz="2400" b="1" dirty="0" smtClean="0"/>
              <a:t>Cyclones (TCs)</a:t>
            </a:r>
          </a:p>
          <a:p>
            <a:endParaRPr lang="en-US" dirty="0" smtClean="0"/>
          </a:p>
          <a:p>
            <a:r>
              <a:rPr lang="en-US" sz="2000" b="1" dirty="0"/>
              <a:t>Outline</a:t>
            </a:r>
            <a:endParaRPr lang="en-US" sz="2000" dirty="0"/>
          </a:p>
          <a:p>
            <a:r>
              <a:rPr lang="en-US" sz="2000" dirty="0"/>
              <a:t> </a:t>
            </a:r>
          </a:p>
          <a:p>
            <a:pPr marL="742950" lvl="1" indent="-285750">
              <a:buFont typeface="Wingdings" pitchFamily="2" charset="2"/>
              <a:buChar char="§"/>
            </a:pPr>
            <a:r>
              <a:rPr lang="en-US" sz="2000" dirty="0"/>
              <a:t>Current Deficiencies in Creating TC Wind </a:t>
            </a:r>
            <a:r>
              <a:rPr lang="en-US" sz="2000" dirty="0" smtClean="0"/>
              <a:t> and Wind Gust </a:t>
            </a:r>
            <a:r>
              <a:rPr lang="en-US" sz="2000" dirty="0"/>
              <a:t>Forecasts</a:t>
            </a:r>
          </a:p>
          <a:p>
            <a:pPr marL="742950" lvl="1" indent="-285750">
              <a:buFont typeface="Wingdings" pitchFamily="2" charset="2"/>
              <a:buChar char="§"/>
            </a:pPr>
            <a:r>
              <a:rPr lang="en-US" sz="2000" dirty="0"/>
              <a:t>Background on the CSTAR TC Wind </a:t>
            </a:r>
            <a:r>
              <a:rPr lang="en-US" sz="2000" dirty="0" smtClean="0"/>
              <a:t>Project</a:t>
            </a:r>
          </a:p>
          <a:p>
            <a:pPr marL="742950" lvl="1" indent="-285750">
              <a:buFont typeface="Wingdings" pitchFamily="2" charset="2"/>
              <a:buChar char="§"/>
            </a:pPr>
            <a:r>
              <a:rPr lang="en-US" sz="2000" dirty="0"/>
              <a:t>Creating TC Wind/Wind Gusts Forecast at a </a:t>
            </a:r>
            <a:r>
              <a:rPr lang="en-US" sz="2000" dirty="0" smtClean="0"/>
              <a:t>WFO</a:t>
            </a:r>
          </a:p>
          <a:p>
            <a:pPr marL="742950" lvl="1" indent="-285750">
              <a:buFont typeface="Wingdings" pitchFamily="2" charset="2"/>
              <a:buChar char="§"/>
            </a:pPr>
            <a:r>
              <a:rPr lang="en-US" sz="2000" dirty="0" smtClean="0"/>
              <a:t>Improving Tropical Cyclone Sustained Wind Forecasting</a:t>
            </a:r>
          </a:p>
          <a:p>
            <a:pPr marL="742950" lvl="1" indent="-285750">
              <a:buFont typeface="Wingdings" pitchFamily="2" charset="2"/>
              <a:buChar char="§"/>
            </a:pPr>
            <a:r>
              <a:rPr lang="en-US" sz="2000" dirty="0"/>
              <a:t>Improving </a:t>
            </a:r>
            <a:r>
              <a:rPr lang="en-US" sz="2000" dirty="0" smtClean="0"/>
              <a:t>Tropical </a:t>
            </a:r>
            <a:r>
              <a:rPr lang="en-US" sz="2000" dirty="0"/>
              <a:t>Cyclone </a:t>
            </a:r>
            <a:r>
              <a:rPr lang="en-US" sz="2000" dirty="0" smtClean="0"/>
              <a:t>Wind Gust Forecasting</a:t>
            </a:r>
          </a:p>
          <a:p>
            <a:pPr marL="742950" lvl="1" indent="-285750">
              <a:buFont typeface="Wingdings" pitchFamily="2" charset="2"/>
              <a:buChar char="§"/>
            </a:pPr>
            <a:r>
              <a:rPr lang="en-US" sz="2000" dirty="0" smtClean="0"/>
              <a:t>Examples from Hurricane Arthur (2014)</a:t>
            </a:r>
          </a:p>
          <a:p>
            <a:pPr marL="742950" lvl="1" indent="-285750">
              <a:buFont typeface="Wingdings" pitchFamily="2" charset="2"/>
              <a:buChar char="§"/>
            </a:pPr>
            <a:r>
              <a:rPr lang="en-US" sz="2000" dirty="0" smtClean="0"/>
              <a:t>Acknowledgements</a:t>
            </a:r>
          </a:p>
          <a:p>
            <a:pPr marL="742950" lvl="1" indent="-285750">
              <a:buFont typeface="Wingdings" pitchFamily="2" charset="2"/>
              <a:buChar char="§"/>
            </a:pPr>
            <a:r>
              <a:rPr lang="en-US" sz="2000" dirty="0" smtClean="0"/>
              <a:t>References</a:t>
            </a:r>
            <a:endParaRPr lang="en-US" sz="2000" dirty="0"/>
          </a:p>
        </p:txBody>
      </p:sp>
    </p:spTree>
    <p:extLst>
      <p:ext uri="{BB962C8B-B14F-4D97-AF65-F5344CB8AC3E}">
        <p14:creationId xmlns:p14="http://schemas.microsoft.com/office/powerpoint/2010/main" val="288892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7200" y="0"/>
            <a:ext cx="8534400" cy="461665"/>
          </a:xfrm>
          <a:prstGeom prst="rect">
            <a:avLst/>
          </a:prstGeom>
          <a:noFill/>
        </p:spPr>
        <p:txBody>
          <a:bodyPr wrap="square" rtlCol="0">
            <a:spAutoFit/>
          </a:bodyPr>
          <a:lstStyle/>
          <a:p>
            <a:r>
              <a:rPr lang="en-US" sz="2400" b="1" dirty="0" smtClean="0"/>
              <a:t>TC </a:t>
            </a:r>
            <a:r>
              <a:rPr lang="en-US" sz="2400" b="1" dirty="0"/>
              <a:t>Wind </a:t>
            </a:r>
            <a:r>
              <a:rPr lang="en-US" sz="2400" b="1" dirty="0" smtClean="0"/>
              <a:t>Gusts</a:t>
            </a:r>
            <a:endParaRPr lang="en-US" sz="2400" dirty="0"/>
          </a:p>
        </p:txBody>
      </p:sp>
    </p:spTree>
    <p:extLst>
      <p:ext uri="{BB962C8B-B14F-4D97-AF65-F5344CB8AC3E}">
        <p14:creationId xmlns:p14="http://schemas.microsoft.com/office/powerpoint/2010/main" val="357610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648831"/>
            <a:ext cx="8382000" cy="2246769"/>
          </a:xfrm>
          <a:prstGeom prst="rect">
            <a:avLst/>
          </a:prstGeom>
          <a:noFill/>
        </p:spPr>
        <p:txBody>
          <a:bodyPr wrap="square" rtlCol="0">
            <a:spAutoFit/>
          </a:bodyPr>
          <a:lstStyle/>
          <a:p>
            <a:pPr marL="285750" lvl="0" indent="-285750">
              <a:buFont typeface="Wingdings" pitchFamily="2" charset="2"/>
              <a:buChar char="§"/>
            </a:pPr>
            <a:r>
              <a:rPr lang="en-US" sz="2000" dirty="0" smtClean="0"/>
              <a:t>The deficiencies identified in creating wind grids are compounded when creating the wind gust grids at WFOs.</a:t>
            </a:r>
          </a:p>
          <a:p>
            <a:pPr marL="285750" lvl="0" indent="-285750">
              <a:buFont typeface="Wingdings" pitchFamily="2" charset="2"/>
              <a:buChar char="§"/>
            </a:pPr>
            <a:endParaRPr lang="en-US" sz="2000" dirty="0"/>
          </a:p>
          <a:p>
            <a:pPr marL="285750" lvl="0" indent="-285750">
              <a:buFont typeface="Wingdings" pitchFamily="2" charset="2"/>
              <a:buChar char="§"/>
            </a:pPr>
            <a:r>
              <a:rPr lang="en-US" sz="2000" dirty="0" smtClean="0"/>
              <a:t>Wind gust grids are typically created by taking the magnitude of the wind forecast and increasing it by some value. Shaky input adjusted with shaky methods leads to trouble. </a:t>
            </a:r>
          </a:p>
          <a:p>
            <a:pPr marL="285750" lvl="0" indent="-285750">
              <a:buFont typeface="Wingdings" pitchFamily="2" charset="2"/>
              <a:buChar char="§"/>
            </a:pPr>
            <a:endParaRPr lang="en-US" sz="20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514600"/>
            <a:ext cx="3480530"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 y="2819400"/>
            <a:ext cx="4648200" cy="3477875"/>
          </a:xfrm>
          <a:prstGeom prst="rect">
            <a:avLst/>
          </a:prstGeom>
          <a:noFill/>
        </p:spPr>
        <p:txBody>
          <a:bodyPr wrap="square" rtlCol="0">
            <a:spAutoFit/>
          </a:bodyPr>
          <a:lstStyle/>
          <a:p>
            <a:pPr marL="285750" lvl="0" indent="-285750">
              <a:buFont typeface="Wingdings" pitchFamily="2" charset="2"/>
              <a:buChar char="§"/>
            </a:pPr>
            <a:r>
              <a:rPr lang="en-US" sz="2000" dirty="0" smtClean="0"/>
              <a:t>The determination of that value is the trouble spot as our survey indicated various strategies and methods (adding a fixed value or using a multiplier) that were often constant across time and space. There is no common starting point. </a:t>
            </a:r>
          </a:p>
          <a:p>
            <a:pPr marL="285750" lvl="0" indent="-285750">
              <a:buFont typeface="Wingdings" pitchFamily="2" charset="2"/>
              <a:buChar char="§"/>
            </a:pPr>
            <a:endParaRPr lang="en-US" sz="2000" dirty="0"/>
          </a:p>
          <a:p>
            <a:pPr marL="285750" indent="-285750">
              <a:buFont typeface="Wingdings" pitchFamily="2" charset="2"/>
              <a:buChar char="§"/>
            </a:pPr>
            <a:r>
              <a:rPr lang="en-US" sz="2000" dirty="0"/>
              <a:t>These values were often not collaborated externally with limited shift to shift forecast </a:t>
            </a:r>
            <a:r>
              <a:rPr lang="en-US" sz="2000" dirty="0" smtClean="0"/>
              <a:t>consistency</a:t>
            </a:r>
            <a:r>
              <a:rPr lang="en-US" sz="2000" dirty="0"/>
              <a:t>.</a:t>
            </a:r>
          </a:p>
        </p:txBody>
      </p:sp>
      <p:sp>
        <p:nvSpPr>
          <p:cNvPr id="3" name="TextBox 2"/>
          <p:cNvSpPr txBox="1"/>
          <p:nvPr/>
        </p:nvSpPr>
        <p:spPr>
          <a:xfrm>
            <a:off x="5486400" y="6477000"/>
            <a:ext cx="3657600" cy="461665"/>
          </a:xfrm>
          <a:prstGeom prst="rect">
            <a:avLst/>
          </a:prstGeom>
          <a:noFill/>
        </p:spPr>
        <p:txBody>
          <a:bodyPr wrap="square" rtlCol="0">
            <a:spAutoFit/>
          </a:bodyPr>
          <a:lstStyle/>
          <a:p>
            <a:r>
              <a:rPr lang="en-US" sz="1200" dirty="0"/>
              <a:t>NDFD 48 hour wind gust forecast valid 8AM EDT on 06 September 2008 during </a:t>
            </a:r>
            <a:r>
              <a:rPr lang="en-US" sz="1200" dirty="0" smtClean="0"/>
              <a:t>Hurricane Hanna</a:t>
            </a:r>
            <a:r>
              <a:rPr lang="en-US" sz="1200" dirty="0"/>
              <a:t>.</a:t>
            </a:r>
          </a:p>
        </p:txBody>
      </p:sp>
      <p:sp>
        <p:nvSpPr>
          <p:cNvPr id="10" name="TextBox 9"/>
          <p:cNvSpPr txBox="1"/>
          <p:nvPr/>
        </p:nvSpPr>
        <p:spPr>
          <a:xfrm>
            <a:off x="457200" y="0"/>
            <a:ext cx="8534400" cy="461665"/>
          </a:xfrm>
          <a:prstGeom prst="rect">
            <a:avLst/>
          </a:prstGeom>
          <a:noFill/>
        </p:spPr>
        <p:txBody>
          <a:bodyPr wrap="square" rtlCol="0">
            <a:spAutoFit/>
          </a:bodyPr>
          <a:lstStyle/>
          <a:p>
            <a:r>
              <a:rPr lang="en-US" sz="2400" b="1" dirty="0" smtClean="0"/>
              <a:t>Creating </a:t>
            </a:r>
            <a:r>
              <a:rPr lang="en-US" sz="2400" b="1" dirty="0"/>
              <a:t>TC Wind Gusts Can Be Even More </a:t>
            </a:r>
            <a:r>
              <a:rPr lang="en-US" sz="2400" b="1" dirty="0" smtClean="0"/>
              <a:t>Problematic</a:t>
            </a:r>
            <a:endParaRPr lang="en-US" sz="2400" dirty="0"/>
          </a:p>
        </p:txBody>
      </p:sp>
    </p:spTree>
    <p:extLst>
      <p:ext uri="{BB962C8B-B14F-4D97-AF65-F5344CB8AC3E}">
        <p14:creationId xmlns:p14="http://schemas.microsoft.com/office/powerpoint/2010/main" val="151377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0"/>
            <a:ext cx="8534400" cy="461665"/>
          </a:xfrm>
          <a:prstGeom prst="rect">
            <a:avLst/>
          </a:prstGeom>
          <a:noFill/>
        </p:spPr>
        <p:txBody>
          <a:bodyPr wrap="square" rtlCol="0">
            <a:spAutoFit/>
          </a:bodyPr>
          <a:lstStyle/>
          <a:p>
            <a:r>
              <a:rPr lang="en-US" sz="2400" b="1" dirty="0"/>
              <a:t>Wind Gust Factor </a:t>
            </a:r>
            <a:r>
              <a:rPr lang="en-US" sz="2400" b="1" dirty="0" smtClean="0"/>
              <a:t>Study</a:t>
            </a:r>
            <a:endParaRPr lang="en-US" b="1" dirty="0" smtClean="0"/>
          </a:p>
        </p:txBody>
      </p:sp>
      <p:sp>
        <p:nvSpPr>
          <p:cNvPr id="5" name="TextBox 4"/>
          <p:cNvSpPr txBox="1"/>
          <p:nvPr/>
        </p:nvSpPr>
        <p:spPr>
          <a:xfrm>
            <a:off x="533400" y="457200"/>
            <a:ext cx="8382000" cy="3416320"/>
          </a:xfrm>
          <a:prstGeom prst="rect">
            <a:avLst/>
          </a:prstGeom>
          <a:noFill/>
        </p:spPr>
        <p:txBody>
          <a:bodyPr wrap="square" rtlCol="0">
            <a:spAutoFit/>
          </a:bodyPr>
          <a:lstStyle/>
          <a:p>
            <a:pPr marL="342900" indent="-342900">
              <a:buFont typeface="Wingdings" pitchFamily="2" charset="2"/>
              <a:buChar char="§"/>
            </a:pPr>
            <a:r>
              <a:rPr lang="en-US" sz="2000" dirty="0" smtClean="0"/>
              <a:t>Examined </a:t>
            </a:r>
            <a:r>
              <a:rPr lang="en-US" sz="2000" dirty="0"/>
              <a:t>the sustained winds, wind gusts, wave heights, and gust factors for </a:t>
            </a:r>
            <a:r>
              <a:rPr lang="en-US" sz="2000" dirty="0" smtClean="0"/>
              <a:t>15 TCs </a:t>
            </a:r>
            <a:r>
              <a:rPr lang="en-US" sz="2000" dirty="0"/>
              <a:t>that impacted the Carolinas and Virginia. Only hourly observations with wind speeds of 10 knots of more were included. Analysis was conducted in two groups: land and marine observations. The hourly wind gust factor for each location was computed as the ratio of the wind gust to the sustained wind speed (Vickery and Skerlj 2005</a:t>
            </a:r>
            <a:r>
              <a:rPr lang="en-US" sz="2000" dirty="0" smtClean="0"/>
              <a:t>).</a:t>
            </a:r>
          </a:p>
          <a:p>
            <a:pPr marL="342900" indent="-342900">
              <a:buFont typeface="Wingdings" pitchFamily="2" charset="2"/>
              <a:buChar char="§"/>
            </a:pPr>
            <a:endParaRPr lang="en-US" sz="1400" dirty="0" smtClean="0"/>
          </a:p>
          <a:p>
            <a:r>
              <a:rPr lang="en-US" sz="2400" b="1" dirty="0" smtClean="0"/>
              <a:t>	G </a:t>
            </a:r>
            <a:r>
              <a:rPr lang="en-US" sz="2400" b="1" dirty="0"/>
              <a:t>= Umax/Ū</a:t>
            </a:r>
          </a:p>
          <a:p>
            <a:r>
              <a:rPr lang="en-US" sz="1600" dirty="0" smtClean="0"/>
              <a:t>	Where </a:t>
            </a:r>
            <a:r>
              <a:rPr lang="en-US" sz="1600" dirty="0"/>
              <a:t>Gust Factor (G), Wind Gusts (Umax) and Sustained wind (Ū)</a:t>
            </a:r>
          </a:p>
          <a:p>
            <a:r>
              <a:rPr lang="en-US" sz="1600" dirty="0" smtClean="0"/>
              <a:t>	If </a:t>
            </a:r>
            <a:r>
              <a:rPr lang="en-US" sz="1600" dirty="0"/>
              <a:t>Umax = 47 kts and Ū = 34 kts then G = 47/34 = 1.38</a:t>
            </a:r>
          </a:p>
          <a:p>
            <a:pPr marL="342900" indent="-342900">
              <a:buFont typeface="Wingdings" pitchFamily="2" charset="2"/>
              <a:buChar char="§"/>
            </a:pPr>
            <a:endParaRPr lang="en-US" sz="200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 y="3531847"/>
            <a:ext cx="9006840" cy="3326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965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0"/>
            <a:ext cx="8534400" cy="461665"/>
          </a:xfrm>
          <a:prstGeom prst="rect">
            <a:avLst/>
          </a:prstGeom>
          <a:noFill/>
        </p:spPr>
        <p:txBody>
          <a:bodyPr wrap="square" rtlCol="0">
            <a:spAutoFit/>
          </a:bodyPr>
          <a:lstStyle/>
          <a:p>
            <a:r>
              <a:rPr lang="en-US" sz="2400" b="1" dirty="0"/>
              <a:t>Wind Gust Factor </a:t>
            </a:r>
            <a:r>
              <a:rPr lang="en-US" sz="2400" b="1" dirty="0" smtClean="0"/>
              <a:t>Study</a:t>
            </a:r>
            <a:endParaRPr lang="en-US" b="1" dirty="0" smtClean="0"/>
          </a:p>
        </p:txBody>
      </p:sp>
      <p:sp>
        <p:nvSpPr>
          <p:cNvPr id="5" name="TextBox 4"/>
          <p:cNvSpPr txBox="1"/>
          <p:nvPr/>
        </p:nvSpPr>
        <p:spPr>
          <a:xfrm>
            <a:off x="533400" y="457200"/>
            <a:ext cx="8382000" cy="5016758"/>
          </a:xfrm>
          <a:prstGeom prst="rect">
            <a:avLst/>
          </a:prstGeom>
          <a:noFill/>
        </p:spPr>
        <p:txBody>
          <a:bodyPr wrap="square" rtlCol="0">
            <a:spAutoFit/>
          </a:bodyPr>
          <a:lstStyle/>
          <a:p>
            <a:pPr marL="342900" indent="-342900">
              <a:buFont typeface="Wingdings" pitchFamily="2" charset="2"/>
              <a:buChar char="§"/>
            </a:pPr>
            <a:r>
              <a:rPr lang="en-US" sz="2000" dirty="0" smtClean="0"/>
              <a:t>For the </a:t>
            </a:r>
            <a:r>
              <a:rPr lang="en-US" sz="2000" b="1" dirty="0"/>
              <a:t>land locations</a:t>
            </a:r>
            <a:r>
              <a:rPr lang="en-US" sz="2000" dirty="0"/>
              <a:t>, observations from between </a:t>
            </a:r>
            <a:r>
              <a:rPr lang="en-US" sz="2000" dirty="0" smtClean="0"/>
              <a:t>22 </a:t>
            </a:r>
            <a:r>
              <a:rPr lang="en-US" sz="2000" dirty="0"/>
              <a:t>and </a:t>
            </a:r>
            <a:r>
              <a:rPr lang="en-US" sz="2000" dirty="0" smtClean="0"/>
              <a:t>53 </a:t>
            </a:r>
            <a:r>
              <a:rPr lang="en-US" sz="2000" dirty="0"/>
              <a:t>ASOS or AWOS METAR locations impacted by the various storms were included. </a:t>
            </a:r>
            <a:endParaRPr lang="en-US" sz="2000" dirty="0" smtClean="0"/>
          </a:p>
          <a:p>
            <a:pPr marL="342900" indent="-342900">
              <a:buFont typeface="Wingdings" pitchFamily="2" charset="2"/>
              <a:buChar char="§"/>
            </a:pPr>
            <a:r>
              <a:rPr lang="en-US" sz="2000" dirty="0" smtClean="0"/>
              <a:t>The </a:t>
            </a:r>
            <a:r>
              <a:rPr lang="en-US" sz="2000" dirty="0"/>
              <a:t>locations varied for each storm and were selected to capture the variations in the wind field. </a:t>
            </a:r>
            <a:endParaRPr lang="en-US" sz="2000" dirty="0" smtClean="0"/>
          </a:p>
          <a:p>
            <a:pPr marL="342900" indent="-342900">
              <a:buFont typeface="Wingdings" pitchFamily="2" charset="2"/>
              <a:buChar char="§"/>
            </a:pPr>
            <a:r>
              <a:rPr lang="en-US" sz="2000" dirty="0" smtClean="0"/>
              <a:t>A </a:t>
            </a:r>
            <a:r>
              <a:rPr lang="en-US" sz="2000" dirty="0"/>
              <a:t>total of </a:t>
            </a:r>
            <a:r>
              <a:rPr lang="en-US" sz="2000" dirty="0" smtClean="0"/>
              <a:t>13,121 </a:t>
            </a:r>
            <a:r>
              <a:rPr lang="en-US" sz="2000" dirty="0"/>
              <a:t>gust factors were computed. </a:t>
            </a:r>
            <a:endParaRPr lang="en-US" sz="2000" dirty="0" smtClean="0"/>
          </a:p>
          <a:p>
            <a:pPr marL="342900" indent="-342900">
              <a:buFont typeface="Wingdings" pitchFamily="2" charset="2"/>
              <a:buChar char="§"/>
            </a:pPr>
            <a:endParaRPr lang="en-US" sz="1600" dirty="0"/>
          </a:p>
          <a:p>
            <a:pPr marL="342900" indent="-342900">
              <a:buFont typeface="Wingdings" pitchFamily="2" charset="2"/>
              <a:buChar char="§"/>
            </a:pPr>
            <a:r>
              <a:rPr lang="en-US" sz="2000" dirty="0" smtClean="0"/>
              <a:t>For </a:t>
            </a:r>
            <a:r>
              <a:rPr lang="en-US" sz="2000" b="1" dirty="0"/>
              <a:t>marine locations</a:t>
            </a:r>
            <a:r>
              <a:rPr lang="en-US" sz="2000" dirty="0"/>
              <a:t>, only observations from buoys that have an anemometer height of 5 meters were included to remove any of the variability introduced by different observational heights. </a:t>
            </a:r>
            <a:endParaRPr lang="en-US" sz="2000" dirty="0" smtClean="0"/>
          </a:p>
          <a:p>
            <a:pPr marL="342900" indent="-342900">
              <a:buFont typeface="Wingdings" pitchFamily="2" charset="2"/>
              <a:buChar char="§"/>
            </a:pPr>
            <a:r>
              <a:rPr lang="en-US" sz="2000" dirty="0" smtClean="0"/>
              <a:t>Only </a:t>
            </a:r>
            <a:r>
              <a:rPr lang="en-US" sz="2000" dirty="0"/>
              <a:t>observations in which the wave heights observed were less than 5 meters were included. This was done to remove any uncertainty in the quality of the wind observations in large waves as high sea states associated with high surface winds can shelter the buoy and reduce the buoy’s wind speed observation (Skey et al. 1995). </a:t>
            </a:r>
            <a:endParaRPr lang="en-US" sz="2000" dirty="0" smtClean="0"/>
          </a:p>
          <a:p>
            <a:pPr marL="342900" indent="-342900">
              <a:buFont typeface="Wingdings" pitchFamily="2" charset="2"/>
              <a:buChar char="§"/>
            </a:pPr>
            <a:r>
              <a:rPr lang="en-US" sz="2000" dirty="0" smtClean="0"/>
              <a:t>A </a:t>
            </a:r>
            <a:r>
              <a:rPr lang="en-US" sz="2000" dirty="0"/>
              <a:t>total of </a:t>
            </a:r>
            <a:r>
              <a:rPr lang="en-US" sz="2000" dirty="0" smtClean="0"/>
              <a:t>3,026 </a:t>
            </a:r>
            <a:r>
              <a:rPr lang="en-US" sz="2000" dirty="0"/>
              <a:t>marine gust factors were calculated.</a:t>
            </a:r>
          </a:p>
          <a:p>
            <a:pPr marL="342900" indent="-342900">
              <a:buFont typeface="Wingdings" pitchFamily="2" charset="2"/>
              <a:buChar char="§"/>
            </a:pPr>
            <a:endParaRPr lang="en-US" sz="2000"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5105400"/>
            <a:ext cx="7277100" cy="1666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076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0"/>
            <a:ext cx="8534400" cy="461665"/>
          </a:xfrm>
          <a:prstGeom prst="rect">
            <a:avLst/>
          </a:prstGeom>
          <a:noFill/>
        </p:spPr>
        <p:txBody>
          <a:bodyPr wrap="square" rtlCol="0">
            <a:spAutoFit/>
          </a:bodyPr>
          <a:lstStyle/>
          <a:p>
            <a:r>
              <a:rPr lang="en-US" sz="2400" b="1" dirty="0" smtClean="0"/>
              <a:t>Sustained Winds </a:t>
            </a:r>
            <a:r>
              <a:rPr lang="en-US" sz="2400" b="1" dirty="0"/>
              <a:t>vs. </a:t>
            </a:r>
            <a:r>
              <a:rPr lang="en-US" sz="2400" b="1" dirty="0" smtClean="0"/>
              <a:t>Gust Factors</a:t>
            </a:r>
            <a:endParaRPr lang="en-US" b="1"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7314"/>
            <a:ext cx="9109710" cy="3405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400" y="4038600"/>
            <a:ext cx="8382000" cy="2246769"/>
          </a:xfrm>
          <a:prstGeom prst="rect">
            <a:avLst/>
          </a:prstGeom>
          <a:noFill/>
        </p:spPr>
        <p:txBody>
          <a:bodyPr wrap="square" rtlCol="0">
            <a:spAutoFit/>
          </a:bodyPr>
          <a:lstStyle/>
          <a:p>
            <a:pPr marL="342900" indent="-342900">
              <a:buFont typeface="Wingdings" pitchFamily="2" charset="2"/>
              <a:buChar char="§"/>
            </a:pPr>
            <a:r>
              <a:rPr lang="en-US" altLang="en-US" sz="2000" dirty="0"/>
              <a:t>Note the greater variation in gust factors for the land locations which show an inverse relationship between the wind speed and gust factor as well as a decrease in the variability of observations as wind speeds increase. </a:t>
            </a:r>
            <a:endParaRPr lang="en-US" altLang="en-US" sz="2000" dirty="0" smtClean="0"/>
          </a:p>
          <a:p>
            <a:pPr marL="342900" indent="-342900">
              <a:buFont typeface="Wingdings" pitchFamily="2" charset="2"/>
              <a:buChar char="§"/>
            </a:pPr>
            <a:endParaRPr lang="en-US" altLang="en-US" sz="2000" dirty="0"/>
          </a:p>
          <a:p>
            <a:pPr marL="342900" indent="-342900">
              <a:buFont typeface="Wingdings" pitchFamily="2" charset="2"/>
              <a:buChar char="§"/>
            </a:pPr>
            <a:r>
              <a:rPr lang="en-US" altLang="en-US" sz="2000" dirty="0" smtClean="0"/>
              <a:t>The </a:t>
            </a:r>
            <a:r>
              <a:rPr lang="en-US" altLang="en-US" sz="2000" dirty="0"/>
              <a:t>marine locations depict a much more compact distribution with less variability and a slight upward trend in gust factors as the wind speed increases. </a:t>
            </a:r>
          </a:p>
        </p:txBody>
      </p:sp>
      <p:sp>
        <p:nvSpPr>
          <p:cNvPr id="5" name="TextBox 4"/>
          <p:cNvSpPr txBox="1"/>
          <p:nvPr/>
        </p:nvSpPr>
        <p:spPr>
          <a:xfrm>
            <a:off x="445698" y="914400"/>
            <a:ext cx="4109157" cy="369332"/>
          </a:xfrm>
          <a:prstGeom prst="rect">
            <a:avLst/>
          </a:prstGeom>
          <a:noFill/>
        </p:spPr>
        <p:txBody>
          <a:bodyPr wrap="square" rtlCol="0">
            <a:spAutoFit/>
          </a:bodyPr>
          <a:lstStyle/>
          <a:p>
            <a:pPr algn="ctr"/>
            <a:r>
              <a:rPr lang="en-US" b="1" dirty="0" smtClean="0"/>
              <a:t>Land</a:t>
            </a:r>
            <a:endParaRPr lang="en-US" b="1" dirty="0"/>
          </a:p>
        </p:txBody>
      </p:sp>
      <p:sp>
        <p:nvSpPr>
          <p:cNvPr id="7" name="TextBox 6"/>
          <p:cNvSpPr txBox="1"/>
          <p:nvPr/>
        </p:nvSpPr>
        <p:spPr>
          <a:xfrm>
            <a:off x="4958643" y="914400"/>
            <a:ext cx="4109157" cy="369332"/>
          </a:xfrm>
          <a:prstGeom prst="rect">
            <a:avLst/>
          </a:prstGeom>
          <a:noFill/>
        </p:spPr>
        <p:txBody>
          <a:bodyPr wrap="square" rtlCol="0">
            <a:spAutoFit/>
          </a:bodyPr>
          <a:lstStyle/>
          <a:p>
            <a:pPr algn="ctr"/>
            <a:r>
              <a:rPr lang="en-US" b="1" dirty="0" smtClean="0"/>
              <a:t>Marine</a:t>
            </a:r>
            <a:endParaRPr lang="en-US" b="1" dirty="0"/>
          </a:p>
        </p:txBody>
      </p:sp>
    </p:spTree>
    <p:extLst>
      <p:ext uri="{BB962C8B-B14F-4D97-AF65-F5344CB8AC3E}">
        <p14:creationId xmlns:p14="http://schemas.microsoft.com/office/powerpoint/2010/main" val="386038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0"/>
            <a:ext cx="8534400" cy="461665"/>
          </a:xfrm>
          <a:prstGeom prst="rect">
            <a:avLst/>
          </a:prstGeom>
          <a:noFill/>
        </p:spPr>
        <p:txBody>
          <a:bodyPr wrap="square" rtlCol="0">
            <a:spAutoFit/>
          </a:bodyPr>
          <a:lstStyle/>
          <a:p>
            <a:r>
              <a:rPr lang="en-US" sz="2400" b="1" dirty="0" smtClean="0"/>
              <a:t>Gust Factor Frequency</a:t>
            </a:r>
            <a:endParaRPr lang="en-US" b="1"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41" y="609600"/>
            <a:ext cx="9103159" cy="3395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33400" y="4038600"/>
            <a:ext cx="8382000" cy="2862322"/>
          </a:xfrm>
          <a:prstGeom prst="rect">
            <a:avLst/>
          </a:prstGeom>
          <a:noFill/>
        </p:spPr>
        <p:txBody>
          <a:bodyPr wrap="square" rtlCol="0">
            <a:spAutoFit/>
          </a:bodyPr>
          <a:lstStyle/>
          <a:p>
            <a:pPr marL="342900" indent="-342900">
              <a:buFont typeface="Wingdings" pitchFamily="2" charset="2"/>
              <a:buChar char="§"/>
            </a:pPr>
            <a:r>
              <a:rPr lang="en-US" sz="2000" dirty="0"/>
              <a:t>For the land observations, note the large number of observations with a large distribution and considerable spread. </a:t>
            </a:r>
            <a:endParaRPr lang="en-US" sz="2000" dirty="0" smtClean="0"/>
          </a:p>
          <a:p>
            <a:pPr marL="342900" indent="-342900">
              <a:buFont typeface="Wingdings" pitchFamily="2" charset="2"/>
              <a:buChar char="§"/>
            </a:pPr>
            <a:r>
              <a:rPr lang="en-US" sz="2000" dirty="0" smtClean="0"/>
              <a:t>The standard </a:t>
            </a:r>
            <a:r>
              <a:rPr lang="en-US" sz="2000" dirty="0"/>
              <a:t>deviation </a:t>
            </a:r>
            <a:r>
              <a:rPr lang="en-US" sz="2000" dirty="0" smtClean="0"/>
              <a:t>is </a:t>
            </a:r>
            <a:r>
              <a:rPr lang="en-US" sz="2000" dirty="0"/>
              <a:t>0.218 around the mean of 1.53 with the most frequent land GF ranging between 1.4 and 1.5.  </a:t>
            </a:r>
            <a:endParaRPr lang="en-US" sz="2000" dirty="0" smtClean="0"/>
          </a:p>
          <a:p>
            <a:pPr marL="342900" indent="-342900">
              <a:buFont typeface="Wingdings" pitchFamily="2" charset="2"/>
              <a:buChar char="§"/>
            </a:pPr>
            <a:endParaRPr lang="en-US" sz="2000" dirty="0" smtClean="0"/>
          </a:p>
          <a:p>
            <a:pPr marL="342900" indent="-342900">
              <a:buFont typeface="Wingdings" pitchFamily="2" charset="2"/>
              <a:buChar char="§"/>
            </a:pPr>
            <a:r>
              <a:rPr lang="en-US" sz="2000" dirty="0" smtClean="0"/>
              <a:t>The </a:t>
            </a:r>
            <a:r>
              <a:rPr lang="en-US" sz="2000" dirty="0"/>
              <a:t>marine locations show a much smaller range.  </a:t>
            </a:r>
            <a:endParaRPr lang="en-US" sz="2000" dirty="0" smtClean="0"/>
          </a:p>
          <a:p>
            <a:pPr marL="342900" indent="-342900">
              <a:buFont typeface="Wingdings" pitchFamily="2" charset="2"/>
              <a:buChar char="§"/>
            </a:pPr>
            <a:r>
              <a:rPr lang="en-US" sz="2000" dirty="0" smtClean="0"/>
              <a:t>The </a:t>
            </a:r>
            <a:r>
              <a:rPr lang="en-US" sz="2000" dirty="0"/>
              <a:t>marine GF is most frequently located between 1.2 and 1.3 with 1,806 of the total 3,026 gust factors (60%) ranging between 1.2 and 1.3.  </a:t>
            </a:r>
            <a:endParaRPr lang="en-US" sz="2000" dirty="0" smtClean="0"/>
          </a:p>
          <a:p>
            <a:pPr marL="342900" indent="-342900">
              <a:buFont typeface="Wingdings" pitchFamily="2" charset="2"/>
              <a:buChar char="§"/>
            </a:pPr>
            <a:r>
              <a:rPr lang="en-US" sz="2000" dirty="0" smtClean="0"/>
              <a:t>The standard </a:t>
            </a:r>
            <a:r>
              <a:rPr lang="en-US" sz="2000" dirty="0"/>
              <a:t>deviation </a:t>
            </a:r>
            <a:r>
              <a:rPr lang="en-US" sz="2000" dirty="0" smtClean="0"/>
              <a:t>is </a:t>
            </a:r>
            <a:r>
              <a:rPr lang="en-US" sz="2000" dirty="0"/>
              <a:t>0.056 around the mean of 1.23. </a:t>
            </a:r>
            <a:endParaRPr lang="en-US" sz="2000" dirty="0" smtClean="0"/>
          </a:p>
        </p:txBody>
      </p:sp>
      <p:sp>
        <p:nvSpPr>
          <p:cNvPr id="5" name="TextBox 4"/>
          <p:cNvSpPr txBox="1"/>
          <p:nvPr/>
        </p:nvSpPr>
        <p:spPr>
          <a:xfrm>
            <a:off x="445698" y="914400"/>
            <a:ext cx="4109157" cy="369332"/>
          </a:xfrm>
          <a:prstGeom prst="rect">
            <a:avLst/>
          </a:prstGeom>
          <a:noFill/>
        </p:spPr>
        <p:txBody>
          <a:bodyPr wrap="square" rtlCol="0">
            <a:spAutoFit/>
          </a:bodyPr>
          <a:lstStyle/>
          <a:p>
            <a:pPr algn="ctr"/>
            <a:r>
              <a:rPr lang="en-US" b="1" dirty="0" smtClean="0"/>
              <a:t>Land</a:t>
            </a:r>
            <a:endParaRPr lang="en-US" b="1" dirty="0"/>
          </a:p>
        </p:txBody>
      </p:sp>
      <p:sp>
        <p:nvSpPr>
          <p:cNvPr id="6" name="TextBox 5"/>
          <p:cNvSpPr txBox="1"/>
          <p:nvPr/>
        </p:nvSpPr>
        <p:spPr>
          <a:xfrm>
            <a:off x="4958643" y="914400"/>
            <a:ext cx="4109157" cy="369332"/>
          </a:xfrm>
          <a:prstGeom prst="rect">
            <a:avLst/>
          </a:prstGeom>
          <a:noFill/>
        </p:spPr>
        <p:txBody>
          <a:bodyPr wrap="square" rtlCol="0">
            <a:spAutoFit/>
          </a:bodyPr>
          <a:lstStyle/>
          <a:p>
            <a:pPr algn="ctr"/>
            <a:r>
              <a:rPr lang="en-US" b="1" dirty="0" smtClean="0"/>
              <a:t>Marine</a:t>
            </a:r>
            <a:endParaRPr lang="en-US" b="1" dirty="0"/>
          </a:p>
        </p:txBody>
      </p:sp>
    </p:spTree>
    <p:extLst>
      <p:ext uri="{BB962C8B-B14F-4D97-AF65-F5344CB8AC3E}">
        <p14:creationId xmlns:p14="http://schemas.microsoft.com/office/powerpoint/2010/main" val="45947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0"/>
            <a:ext cx="8534400" cy="461665"/>
          </a:xfrm>
          <a:prstGeom prst="rect">
            <a:avLst/>
          </a:prstGeom>
          <a:noFill/>
        </p:spPr>
        <p:txBody>
          <a:bodyPr wrap="square" rtlCol="0">
            <a:spAutoFit/>
          </a:bodyPr>
          <a:lstStyle/>
          <a:p>
            <a:r>
              <a:rPr lang="en-US" sz="2400" b="1" dirty="0" smtClean="0"/>
              <a:t>Regression Curve by Storm</a:t>
            </a:r>
            <a:endParaRPr lang="en-US" b="1"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3412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400" y="4038600"/>
            <a:ext cx="8382000" cy="2862322"/>
          </a:xfrm>
          <a:prstGeom prst="rect">
            <a:avLst/>
          </a:prstGeom>
          <a:noFill/>
        </p:spPr>
        <p:txBody>
          <a:bodyPr wrap="square" rtlCol="0">
            <a:spAutoFit/>
          </a:bodyPr>
          <a:lstStyle/>
          <a:p>
            <a:pPr marL="342900" indent="-342900">
              <a:buFont typeface="Wingdings" pitchFamily="2" charset="2"/>
              <a:buChar char="§"/>
            </a:pPr>
            <a:r>
              <a:rPr lang="en-US" altLang="en-US" sz="2000" dirty="0"/>
              <a:t>Regression equations for each of the storms are shown individually in colors below with a combined curve, merged for all storms, shown in black for land locations (left) and marine locations (right). </a:t>
            </a:r>
            <a:endParaRPr lang="en-US" altLang="en-US" sz="2000" dirty="0" smtClean="0"/>
          </a:p>
          <a:p>
            <a:pPr marL="342900" indent="-342900">
              <a:buFont typeface="Wingdings" pitchFamily="2" charset="2"/>
              <a:buChar char="§"/>
            </a:pPr>
            <a:r>
              <a:rPr lang="en-US" altLang="en-US" sz="2000" dirty="0" smtClean="0"/>
              <a:t>The </a:t>
            </a:r>
            <a:r>
              <a:rPr lang="en-US" altLang="en-US" sz="2000" dirty="0"/>
              <a:t>land observations show large variations but a similarly shaped curve likely indicating the variations in gust factors driven by air mass, terrain, roughness and other factors. </a:t>
            </a:r>
            <a:endParaRPr lang="en-US" altLang="en-US" sz="2000" dirty="0" smtClean="0"/>
          </a:p>
          <a:p>
            <a:pPr marL="342900" indent="-342900">
              <a:buFont typeface="Wingdings" pitchFamily="2" charset="2"/>
              <a:buChar char="§"/>
            </a:pPr>
            <a:r>
              <a:rPr lang="en-US" altLang="en-US" sz="2000" dirty="0" smtClean="0"/>
              <a:t>The </a:t>
            </a:r>
            <a:r>
              <a:rPr lang="en-US" altLang="en-US" sz="2000" dirty="0"/>
              <a:t>marine locations are very consistent which is not surprising given the similar air mass and surface roughness in the marine environment with wave heights less than 5 meters</a:t>
            </a:r>
            <a:r>
              <a:rPr lang="en-US" altLang="en-US" sz="2000" dirty="0" smtClean="0"/>
              <a:t>.</a:t>
            </a:r>
            <a:endParaRPr lang="en-US" altLang="en-US" sz="2000" dirty="0"/>
          </a:p>
        </p:txBody>
      </p:sp>
      <p:sp>
        <p:nvSpPr>
          <p:cNvPr id="5" name="TextBox 4"/>
          <p:cNvSpPr txBox="1"/>
          <p:nvPr/>
        </p:nvSpPr>
        <p:spPr>
          <a:xfrm>
            <a:off x="445698" y="914400"/>
            <a:ext cx="4109157" cy="369332"/>
          </a:xfrm>
          <a:prstGeom prst="rect">
            <a:avLst/>
          </a:prstGeom>
          <a:noFill/>
        </p:spPr>
        <p:txBody>
          <a:bodyPr wrap="square" rtlCol="0">
            <a:spAutoFit/>
          </a:bodyPr>
          <a:lstStyle/>
          <a:p>
            <a:pPr algn="ctr"/>
            <a:r>
              <a:rPr lang="en-US" b="1" dirty="0" smtClean="0"/>
              <a:t>Land</a:t>
            </a:r>
            <a:endParaRPr lang="en-US" b="1" dirty="0"/>
          </a:p>
        </p:txBody>
      </p:sp>
      <p:sp>
        <p:nvSpPr>
          <p:cNvPr id="7" name="TextBox 6"/>
          <p:cNvSpPr txBox="1"/>
          <p:nvPr/>
        </p:nvSpPr>
        <p:spPr>
          <a:xfrm>
            <a:off x="4958643" y="914400"/>
            <a:ext cx="4109157" cy="369332"/>
          </a:xfrm>
          <a:prstGeom prst="rect">
            <a:avLst/>
          </a:prstGeom>
          <a:noFill/>
        </p:spPr>
        <p:txBody>
          <a:bodyPr wrap="square" rtlCol="0">
            <a:spAutoFit/>
          </a:bodyPr>
          <a:lstStyle/>
          <a:p>
            <a:pPr algn="ctr"/>
            <a:r>
              <a:rPr lang="en-US" b="1" dirty="0" smtClean="0"/>
              <a:t>Marine</a:t>
            </a:r>
            <a:endParaRPr lang="en-US" b="1" dirty="0"/>
          </a:p>
        </p:txBody>
      </p:sp>
    </p:spTree>
    <p:extLst>
      <p:ext uri="{BB962C8B-B14F-4D97-AF65-F5344CB8AC3E}">
        <p14:creationId xmlns:p14="http://schemas.microsoft.com/office/powerpoint/2010/main" val="61234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466725"/>
            <a:ext cx="8504237"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0"/>
            <a:ext cx="8534400" cy="461665"/>
          </a:xfrm>
          <a:prstGeom prst="rect">
            <a:avLst/>
          </a:prstGeom>
          <a:noFill/>
        </p:spPr>
        <p:txBody>
          <a:bodyPr wrap="square" rtlCol="0">
            <a:spAutoFit/>
          </a:bodyPr>
          <a:lstStyle/>
          <a:p>
            <a:r>
              <a:rPr lang="en-US" sz="2400" b="1" dirty="0" smtClean="0"/>
              <a:t>WindGustFactor GFE Methodology</a:t>
            </a:r>
          </a:p>
        </p:txBody>
      </p:sp>
      <p:sp>
        <p:nvSpPr>
          <p:cNvPr id="4" name="TextBox 3"/>
          <p:cNvSpPr txBox="1"/>
          <p:nvPr/>
        </p:nvSpPr>
        <p:spPr>
          <a:xfrm>
            <a:off x="533400" y="2590800"/>
            <a:ext cx="8382000" cy="1015663"/>
          </a:xfrm>
          <a:prstGeom prst="rect">
            <a:avLst/>
          </a:prstGeom>
          <a:noFill/>
        </p:spPr>
        <p:txBody>
          <a:bodyPr wrap="square" rtlCol="0">
            <a:spAutoFit/>
          </a:bodyPr>
          <a:lstStyle/>
          <a:p>
            <a:pPr marL="342900" indent="-342900">
              <a:buFont typeface="Wingdings" pitchFamily="2" charset="2"/>
              <a:buChar char="§"/>
            </a:pPr>
            <a:r>
              <a:rPr lang="en-US" sz="2000" dirty="0"/>
              <a:t>We settled on a </a:t>
            </a:r>
            <a:r>
              <a:rPr lang="en-US" sz="2000" dirty="0" smtClean="0"/>
              <a:t>methodology </a:t>
            </a:r>
            <a:r>
              <a:rPr lang="en-US" sz="2000" dirty="0"/>
              <a:t>that includes a new GFE element called the WindGustFactor </a:t>
            </a:r>
            <a:r>
              <a:rPr lang="en-US" sz="2000" dirty="0" smtClean="0"/>
              <a:t>(GF</a:t>
            </a:r>
            <a:r>
              <a:rPr lang="en-US" sz="2000" dirty="0"/>
              <a:t>) grid which is the ratio between the wind gust and the sustained wind speed for a specific period of time. </a:t>
            </a:r>
            <a:endParaRPr lang="en-US" sz="2000" dirty="0" smtClean="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195" y="3962400"/>
            <a:ext cx="2852636"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33400" y="3733800"/>
            <a:ext cx="4724400" cy="3477875"/>
          </a:xfrm>
          <a:prstGeom prst="rect">
            <a:avLst/>
          </a:prstGeom>
          <a:noFill/>
        </p:spPr>
        <p:txBody>
          <a:bodyPr wrap="square" rtlCol="0">
            <a:spAutoFit/>
          </a:bodyPr>
          <a:lstStyle/>
          <a:p>
            <a:pPr marL="342900" indent="-342900">
              <a:buFont typeface="Wingdings" pitchFamily="2" charset="2"/>
              <a:buChar char="§"/>
            </a:pPr>
            <a:r>
              <a:rPr lang="en-US" sz="2000" dirty="0" smtClean="0"/>
              <a:t>The GF </a:t>
            </a:r>
            <a:r>
              <a:rPr lang="en-US" sz="2000" dirty="0"/>
              <a:t>grid is initially populated via a GFE tool that uses the sustained winds as an input into </a:t>
            </a:r>
            <a:r>
              <a:rPr lang="en-US" sz="2000" dirty="0" smtClean="0"/>
              <a:t>a </a:t>
            </a:r>
            <a:r>
              <a:rPr lang="en-US" sz="2000" dirty="0"/>
              <a:t>regression equation </a:t>
            </a:r>
            <a:r>
              <a:rPr lang="en-US" sz="2000" dirty="0" smtClean="0"/>
              <a:t>that produces </a:t>
            </a:r>
            <a:r>
              <a:rPr lang="en-US" sz="2000" dirty="0"/>
              <a:t>the </a:t>
            </a:r>
            <a:r>
              <a:rPr lang="en-US" sz="2000" dirty="0" smtClean="0"/>
              <a:t>GF </a:t>
            </a:r>
            <a:r>
              <a:rPr lang="en-US" sz="2000" dirty="0"/>
              <a:t>grid. </a:t>
            </a:r>
          </a:p>
          <a:p>
            <a:pPr marL="342900" indent="-342900">
              <a:buFont typeface="Wingdings" pitchFamily="2" charset="2"/>
              <a:buChar char="§"/>
            </a:pPr>
            <a:endParaRPr lang="en-US" sz="2000" dirty="0"/>
          </a:p>
          <a:p>
            <a:pPr marL="342900" indent="-342900">
              <a:buFont typeface="Wingdings" pitchFamily="2" charset="2"/>
              <a:buChar char="§"/>
            </a:pPr>
            <a:r>
              <a:rPr lang="en-US" sz="2000" dirty="0"/>
              <a:t>After the </a:t>
            </a:r>
            <a:r>
              <a:rPr lang="en-US" sz="2000" dirty="0" smtClean="0"/>
              <a:t>GF </a:t>
            </a:r>
            <a:r>
              <a:rPr lang="en-US" sz="2000" dirty="0"/>
              <a:t>grid is initially created, forecasters can spatially and temporally edit the </a:t>
            </a:r>
            <a:r>
              <a:rPr lang="en-US" sz="2000" dirty="0" smtClean="0"/>
              <a:t>GF </a:t>
            </a:r>
            <a:r>
              <a:rPr lang="en-US" sz="2000" dirty="0"/>
              <a:t>grid for a variety of meteorological and topographical features. </a:t>
            </a:r>
          </a:p>
          <a:p>
            <a:pPr marL="342900" indent="-342900">
              <a:buFont typeface="Wingdings" pitchFamily="2" charset="2"/>
              <a:buChar char="§"/>
            </a:pPr>
            <a:endParaRPr lang="en-US" sz="2000" dirty="0" smtClean="0"/>
          </a:p>
        </p:txBody>
      </p:sp>
    </p:spTree>
    <p:extLst>
      <p:ext uri="{BB962C8B-B14F-4D97-AF65-F5344CB8AC3E}">
        <p14:creationId xmlns:p14="http://schemas.microsoft.com/office/powerpoint/2010/main" val="280453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0"/>
            <a:ext cx="8534400" cy="738664"/>
          </a:xfrm>
          <a:prstGeom prst="rect">
            <a:avLst/>
          </a:prstGeom>
          <a:noFill/>
        </p:spPr>
        <p:txBody>
          <a:bodyPr wrap="square" rtlCol="0">
            <a:spAutoFit/>
          </a:bodyPr>
          <a:lstStyle/>
          <a:p>
            <a:r>
              <a:rPr lang="en-US" sz="2400" b="1" dirty="0" smtClean="0"/>
              <a:t>WindGustFactor GFE Methodology</a:t>
            </a:r>
            <a:endParaRPr lang="en-US" sz="2400" dirty="0" smtClean="0"/>
          </a:p>
          <a:p>
            <a:endParaRPr lang="en-US" b="1" dirty="0" smtClean="0"/>
          </a:p>
        </p:txBody>
      </p:sp>
      <p:sp>
        <p:nvSpPr>
          <p:cNvPr id="9" name="TextBox 8"/>
          <p:cNvSpPr txBox="1"/>
          <p:nvPr/>
        </p:nvSpPr>
        <p:spPr>
          <a:xfrm>
            <a:off x="533400" y="2667000"/>
            <a:ext cx="8382000" cy="3477875"/>
          </a:xfrm>
          <a:prstGeom prst="rect">
            <a:avLst/>
          </a:prstGeom>
          <a:noFill/>
        </p:spPr>
        <p:txBody>
          <a:bodyPr wrap="square" rtlCol="0">
            <a:spAutoFit/>
          </a:bodyPr>
          <a:lstStyle/>
          <a:p>
            <a:r>
              <a:rPr lang="en-US" sz="2000" b="1" dirty="0"/>
              <a:t>Advantages include</a:t>
            </a:r>
            <a:r>
              <a:rPr lang="en-US" sz="2000" b="1" dirty="0" smtClean="0"/>
              <a:t>:</a:t>
            </a:r>
          </a:p>
          <a:p>
            <a:endParaRPr lang="en-US" sz="2000" dirty="0"/>
          </a:p>
          <a:p>
            <a:pPr marL="342900" indent="-342900">
              <a:buFont typeface="Wingdings" pitchFamily="2" charset="2"/>
              <a:buChar char="§"/>
            </a:pPr>
            <a:r>
              <a:rPr lang="en-US" sz="2000" dirty="0" smtClean="0"/>
              <a:t>Common starting point and method</a:t>
            </a:r>
            <a:r>
              <a:rPr lang="en-US" sz="2000" dirty="0"/>
              <a:t>. </a:t>
            </a:r>
            <a:endParaRPr lang="en-US" sz="2000" dirty="0" smtClean="0"/>
          </a:p>
          <a:p>
            <a:pPr marL="342900" indent="-342900">
              <a:buFont typeface="Wingdings" pitchFamily="2" charset="2"/>
              <a:buChar char="§"/>
            </a:pPr>
            <a:r>
              <a:rPr lang="en-US" sz="2000" dirty="0" smtClean="0"/>
              <a:t>Forecasters </a:t>
            </a:r>
            <a:r>
              <a:rPr lang="en-US" sz="2000" dirty="0"/>
              <a:t>can more easily integrate the impact boundary layer stability,  friction, exposure, etc. into the forecast process.</a:t>
            </a:r>
          </a:p>
          <a:p>
            <a:pPr marL="342900" indent="-342900">
              <a:buFont typeface="Wingdings" pitchFamily="2" charset="2"/>
              <a:buChar char="§"/>
            </a:pPr>
            <a:r>
              <a:rPr lang="en-US" sz="2000" dirty="0"/>
              <a:t>The gust factor grids can be edited spatially and temporally across the GFE domain.</a:t>
            </a:r>
          </a:p>
          <a:p>
            <a:pPr marL="342900" indent="-342900">
              <a:buFont typeface="Wingdings" pitchFamily="2" charset="2"/>
              <a:buChar char="§"/>
            </a:pPr>
            <a:r>
              <a:rPr lang="en-US" sz="2000" dirty="0"/>
              <a:t>A more science-based process that results in an improved wind gust forecast.</a:t>
            </a:r>
          </a:p>
          <a:p>
            <a:pPr marL="342900" indent="-342900">
              <a:buFont typeface="Wingdings" pitchFamily="2" charset="2"/>
              <a:buChar char="§"/>
            </a:pPr>
            <a:r>
              <a:rPr lang="en-US" sz="2000" dirty="0"/>
              <a:t>Forecasters can now visually collaborate with other WFOs in GFE with ISC </a:t>
            </a:r>
          </a:p>
          <a:p>
            <a:pPr marL="342900" indent="-342900">
              <a:buFont typeface="Wingdings" pitchFamily="2" charset="2"/>
              <a:buChar char="§"/>
            </a:pPr>
            <a:r>
              <a:rPr lang="en-US" sz="2000" dirty="0" smtClean="0"/>
              <a:t>The </a:t>
            </a:r>
            <a:r>
              <a:rPr lang="en-US" sz="2000" dirty="0"/>
              <a:t>wind gust process is not a black box anymore!</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466725"/>
            <a:ext cx="8504237"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575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0"/>
            <a:ext cx="8534400" cy="461665"/>
          </a:xfrm>
          <a:prstGeom prst="rect">
            <a:avLst/>
          </a:prstGeom>
          <a:noFill/>
        </p:spPr>
        <p:txBody>
          <a:bodyPr wrap="square" rtlCol="0">
            <a:spAutoFit/>
          </a:bodyPr>
          <a:lstStyle/>
          <a:p>
            <a:r>
              <a:rPr lang="en-US" sz="2400" b="1" dirty="0" smtClean="0"/>
              <a:t>Training and Science Support</a:t>
            </a:r>
            <a:endParaRPr lang="en-US" b="1" dirty="0" smtClean="0"/>
          </a:p>
        </p:txBody>
      </p:sp>
      <p:sp>
        <p:nvSpPr>
          <p:cNvPr id="5" name="TextBox 4"/>
          <p:cNvSpPr txBox="1"/>
          <p:nvPr/>
        </p:nvSpPr>
        <p:spPr>
          <a:xfrm>
            <a:off x="533400" y="457200"/>
            <a:ext cx="8382000" cy="4093428"/>
          </a:xfrm>
          <a:prstGeom prst="rect">
            <a:avLst/>
          </a:prstGeom>
          <a:noFill/>
        </p:spPr>
        <p:txBody>
          <a:bodyPr wrap="square" rtlCol="0">
            <a:spAutoFit/>
          </a:bodyPr>
          <a:lstStyle/>
          <a:p>
            <a:pPr marL="342900" indent="-342900">
              <a:buFont typeface="Wingdings" pitchFamily="2" charset="2"/>
              <a:buChar char="§"/>
            </a:pPr>
            <a:r>
              <a:rPr lang="en-US" sz="2000" dirty="0" smtClean="0"/>
              <a:t>Training </a:t>
            </a:r>
            <a:r>
              <a:rPr lang="en-US" sz="2000" dirty="0"/>
              <a:t>materials </a:t>
            </a:r>
            <a:r>
              <a:rPr lang="en-US" sz="2000" dirty="0" smtClean="0"/>
              <a:t>were developed and shared to elevate the knowledge base for TC wind forecasting. Topics included:</a:t>
            </a:r>
          </a:p>
          <a:p>
            <a:pPr marL="342900" indent="-342900">
              <a:buFont typeface="Wingdings" pitchFamily="2" charset="2"/>
              <a:buChar char="§"/>
            </a:pPr>
            <a:endParaRPr lang="en-US" sz="2000" dirty="0" smtClean="0"/>
          </a:p>
          <a:p>
            <a:pPr marL="800100" lvl="1" indent="-342900">
              <a:buFont typeface="Wingdings" pitchFamily="2" charset="2"/>
              <a:buChar char="§"/>
            </a:pPr>
            <a:r>
              <a:rPr lang="en-US" sz="2000" dirty="0" smtClean="0"/>
              <a:t>NHC </a:t>
            </a:r>
            <a:r>
              <a:rPr lang="en-US" sz="2000" dirty="0"/>
              <a:t>forecast process and constraints</a:t>
            </a:r>
          </a:p>
          <a:p>
            <a:pPr marL="800100" lvl="1" indent="-342900">
              <a:buFont typeface="Wingdings" pitchFamily="2" charset="2"/>
              <a:buChar char="§"/>
            </a:pPr>
            <a:r>
              <a:rPr lang="en-US" sz="2000" dirty="0"/>
              <a:t>Typical NDFD forecast bias</a:t>
            </a:r>
          </a:p>
          <a:p>
            <a:pPr marL="800100" lvl="1" indent="-342900">
              <a:buFont typeface="Wingdings" pitchFamily="2" charset="2"/>
              <a:buChar char="§"/>
            </a:pPr>
            <a:r>
              <a:rPr lang="en-US" sz="2000" dirty="0"/>
              <a:t>Factors contributing to wind decay including exposure, friction, and stability.</a:t>
            </a:r>
          </a:p>
          <a:p>
            <a:pPr marL="800100" lvl="1" indent="-342900">
              <a:buFont typeface="Wingdings" pitchFamily="2" charset="2"/>
              <a:buChar char="§"/>
            </a:pPr>
            <a:r>
              <a:rPr lang="en-US" sz="2000" dirty="0"/>
              <a:t>Simplified overland and marine wind reduction factor guidance</a:t>
            </a:r>
            <a:r>
              <a:rPr lang="en-US" sz="2000" dirty="0" smtClean="0"/>
              <a:t>.</a:t>
            </a:r>
          </a:p>
          <a:p>
            <a:pPr marL="800100" lvl="1" indent="-342900">
              <a:buFont typeface="Wingdings" pitchFamily="2" charset="2"/>
              <a:buChar char="§"/>
            </a:pPr>
            <a:endParaRPr lang="en-US" sz="2000" dirty="0"/>
          </a:p>
          <a:p>
            <a:pPr marL="800100" lvl="1" indent="-342900">
              <a:buFont typeface="Wingdings" pitchFamily="2" charset="2"/>
              <a:buChar char="§"/>
            </a:pPr>
            <a:endParaRPr lang="en-US" sz="2000" dirty="0" smtClean="0"/>
          </a:p>
          <a:p>
            <a:pPr marL="800100" lvl="1" indent="-342900">
              <a:buFont typeface="Wingdings" pitchFamily="2" charset="2"/>
              <a:buChar char="§"/>
            </a:pPr>
            <a:endParaRPr lang="en-US" sz="2000" dirty="0"/>
          </a:p>
          <a:p>
            <a:pPr marL="800100" lvl="1" indent="-342900">
              <a:buFont typeface="Wingdings" pitchFamily="2" charset="2"/>
              <a:buChar char="§"/>
            </a:pPr>
            <a:endParaRPr lang="en-US" sz="2000" dirty="0" smtClean="0"/>
          </a:p>
          <a:p>
            <a:pPr marL="800100" lvl="1" indent="-342900">
              <a:buFont typeface="Wingdings" pitchFamily="2" charset="2"/>
              <a:buChar char="§"/>
            </a:pPr>
            <a:endParaRPr lang="en-US" sz="2000" dirty="0"/>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338" y="3048000"/>
            <a:ext cx="408686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33401" y="2922925"/>
            <a:ext cx="4038600" cy="3477875"/>
          </a:xfrm>
          <a:prstGeom prst="rect">
            <a:avLst/>
          </a:prstGeom>
          <a:noFill/>
        </p:spPr>
        <p:txBody>
          <a:bodyPr wrap="square" rtlCol="0">
            <a:spAutoFit/>
          </a:bodyPr>
          <a:lstStyle/>
          <a:p>
            <a:pPr marL="800100" lvl="1" indent="-342900">
              <a:buFont typeface="Wingdings" pitchFamily="2" charset="2"/>
              <a:buChar char="§"/>
            </a:pPr>
            <a:r>
              <a:rPr lang="en-US" sz="2000" dirty="0" smtClean="0"/>
              <a:t>Distribution </a:t>
            </a:r>
            <a:r>
              <a:rPr lang="en-US" sz="2000" dirty="0"/>
              <a:t>of wind gusts with sustained wind speeds over land and marine locations</a:t>
            </a:r>
          </a:p>
          <a:p>
            <a:pPr marL="800100" lvl="1" indent="-342900">
              <a:buFont typeface="Wingdings" pitchFamily="2" charset="2"/>
              <a:buChar char="§"/>
            </a:pPr>
            <a:r>
              <a:rPr lang="en-US" sz="2000" dirty="0"/>
              <a:t>Considerations for wind gust factors including variations in boundary layer conditions from CAD, enhanced mixing with drier air wrap around, boundary interaction, etc.</a:t>
            </a:r>
          </a:p>
          <a:p>
            <a:pPr marL="342900" indent="-342900">
              <a:buFont typeface="Wingdings" pitchFamily="2" charset="2"/>
              <a:buChar char="§"/>
            </a:pPr>
            <a:endParaRPr lang="en-US" sz="2000" dirty="0"/>
          </a:p>
        </p:txBody>
      </p:sp>
    </p:spTree>
    <p:extLst>
      <p:ext uri="{BB962C8B-B14F-4D97-AF65-F5344CB8AC3E}">
        <p14:creationId xmlns:p14="http://schemas.microsoft.com/office/powerpoint/2010/main" val="2824700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28600"/>
            <a:ext cx="8382000" cy="461665"/>
          </a:xfrm>
          <a:prstGeom prst="rect">
            <a:avLst/>
          </a:prstGeom>
          <a:noFill/>
        </p:spPr>
        <p:txBody>
          <a:bodyPr wrap="square" rtlCol="0">
            <a:spAutoFit/>
          </a:bodyPr>
          <a:lstStyle/>
          <a:p>
            <a:r>
              <a:rPr lang="en-US" sz="2400" b="1" dirty="0" smtClean="0"/>
              <a:t>Visuals of the Problem</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7072" y="2286000"/>
            <a:ext cx="5396759" cy="4522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7" y="609945"/>
            <a:ext cx="5519289" cy="4495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2400" y="5176126"/>
            <a:ext cx="2286000" cy="646331"/>
          </a:xfrm>
          <a:prstGeom prst="rect">
            <a:avLst/>
          </a:prstGeom>
          <a:noFill/>
        </p:spPr>
        <p:txBody>
          <a:bodyPr wrap="square" rtlCol="0">
            <a:spAutoFit/>
          </a:bodyPr>
          <a:lstStyle/>
          <a:p>
            <a:r>
              <a:rPr lang="en-US" sz="1200" dirty="0"/>
              <a:t>NDFD 15 hour wind forecast </a:t>
            </a:r>
            <a:r>
              <a:rPr lang="en-US" sz="1200" dirty="0" smtClean="0"/>
              <a:t>valid 00 UTC September 14, 2005 for Hurricane Ophelia.</a:t>
            </a:r>
            <a:endParaRPr lang="en-US" sz="1200" dirty="0"/>
          </a:p>
        </p:txBody>
      </p:sp>
      <p:sp>
        <p:nvSpPr>
          <p:cNvPr id="7" name="TextBox 6"/>
          <p:cNvSpPr txBox="1"/>
          <p:nvPr/>
        </p:nvSpPr>
        <p:spPr>
          <a:xfrm>
            <a:off x="6781800" y="1600200"/>
            <a:ext cx="2286000" cy="646331"/>
          </a:xfrm>
          <a:prstGeom prst="rect">
            <a:avLst/>
          </a:prstGeom>
          <a:noFill/>
        </p:spPr>
        <p:txBody>
          <a:bodyPr wrap="square" rtlCol="0">
            <a:spAutoFit/>
          </a:bodyPr>
          <a:lstStyle/>
          <a:p>
            <a:r>
              <a:rPr lang="en-US" sz="1200" dirty="0"/>
              <a:t>NDFD </a:t>
            </a:r>
            <a:r>
              <a:rPr lang="en-US" sz="1200" dirty="0" smtClean="0"/>
              <a:t>69 </a:t>
            </a:r>
            <a:r>
              <a:rPr lang="en-US" sz="1200" dirty="0"/>
              <a:t>hour wind forecast </a:t>
            </a:r>
            <a:r>
              <a:rPr lang="en-US" sz="1200" dirty="0" smtClean="0"/>
              <a:t>valid 06 UTC August 30, 2005 for Hurricane Katrina.</a:t>
            </a:r>
            <a:endParaRPr lang="en-US" sz="1200" dirty="0"/>
          </a:p>
        </p:txBody>
      </p:sp>
    </p:spTree>
    <p:extLst>
      <p:ext uri="{BB962C8B-B14F-4D97-AF65-F5344CB8AC3E}">
        <p14:creationId xmlns:p14="http://schemas.microsoft.com/office/powerpoint/2010/main" val="361519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0"/>
            <a:ext cx="8534400" cy="738664"/>
          </a:xfrm>
          <a:prstGeom prst="rect">
            <a:avLst/>
          </a:prstGeom>
          <a:noFill/>
        </p:spPr>
        <p:txBody>
          <a:bodyPr wrap="square" rtlCol="0">
            <a:spAutoFit/>
          </a:bodyPr>
          <a:lstStyle/>
          <a:p>
            <a:r>
              <a:rPr lang="en-US" sz="2400" b="1" dirty="0" smtClean="0"/>
              <a:t>Examples from Hurricane </a:t>
            </a:r>
            <a:r>
              <a:rPr lang="en-US" sz="2400" b="1" dirty="0"/>
              <a:t>Arthur (July 2014)</a:t>
            </a:r>
            <a:endParaRPr lang="en-US" sz="2400" dirty="0"/>
          </a:p>
          <a:p>
            <a:endParaRPr lang="en-US" b="1" dirty="0" smtClean="0"/>
          </a:p>
        </p:txBody>
      </p:sp>
      <p:sp>
        <p:nvSpPr>
          <p:cNvPr id="4" name="TextBox 3"/>
          <p:cNvSpPr txBox="1"/>
          <p:nvPr/>
        </p:nvSpPr>
        <p:spPr>
          <a:xfrm>
            <a:off x="533400" y="457200"/>
            <a:ext cx="8382000" cy="2154436"/>
          </a:xfrm>
          <a:prstGeom prst="rect">
            <a:avLst/>
          </a:prstGeom>
          <a:noFill/>
        </p:spPr>
        <p:txBody>
          <a:bodyPr wrap="square" rtlCol="0">
            <a:spAutoFit/>
          </a:bodyPr>
          <a:lstStyle/>
          <a:p>
            <a:pPr marL="342900" indent="-342900">
              <a:buFont typeface="Wingdings" pitchFamily="2" charset="2"/>
              <a:buChar char="§"/>
            </a:pPr>
            <a:r>
              <a:rPr lang="en-US" sz="2000" dirty="0"/>
              <a:t>These new </a:t>
            </a:r>
            <a:r>
              <a:rPr lang="en-US" sz="2000" dirty="0" smtClean="0"/>
              <a:t>methodologies </a:t>
            </a:r>
            <a:r>
              <a:rPr lang="en-US" sz="2000" dirty="0"/>
              <a:t>were tested by WFOs CHS, MHX, RAH, and ILM during Hurricane Arthur. </a:t>
            </a:r>
          </a:p>
          <a:p>
            <a:pPr marL="342900" indent="-342900">
              <a:buFont typeface="Wingdings" pitchFamily="2" charset="2"/>
              <a:buChar char="§"/>
            </a:pPr>
            <a:endParaRPr lang="en-US" sz="1400" dirty="0"/>
          </a:p>
          <a:p>
            <a:pPr marL="342900" indent="-342900">
              <a:buFont typeface="Wingdings" pitchFamily="2" charset="2"/>
              <a:buChar char="§"/>
            </a:pPr>
            <a:r>
              <a:rPr lang="en-US" sz="2000" dirty="0" smtClean="0"/>
              <a:t>Note </a:t>
            </a:r>
            <a:r>
              <a:rPr lang="en-US" sz="2000" dirty="0"/>
              <a:t>that OPC does not use this technique and their grids were typically prepared before the coastal WFOs started on their grids which resulted in some </a:t>
            </a:r>
            <a:r>
              <a:rPr lang="en-US" sz="2000" dirty="0" smtClean="0"/>
              <a:t>inconsistency</a:t>
            </a:r>
            <a:r>
              <a:rPr lang="en-US" sz="2000" dirty="0"/>
              <a:t>.</a:t>
            </a:r>
          </a:p>
          <a:p>
            <a:pPr marL="342900" indent="-342900">
              <a:buFont typeface="Wingdings" pitchFamily="2" charset="2"/>
              <a:buChar char="§"/>
            </a:pPr>
            <a:endParaRPr lang="en-US" sz="2000" dirty="0" smtClean="0"/>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209800"/>
            <a:ext cx="4692109" cy="4080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211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0"/>
            <a:ext cx="8534400" cy="738664"/>
          </a:xfrm>
          <a:prstGeom prst="rect">
            <a:avLst/>
          </a:prstGeom>
          <a:noFill/>
        </p:spPr>
        <p:txBody>
          <a:bodyPr wrap="square" rtlCol="0">
            <a:spAutoFit/>
          </a:bodyPr>
          <a:lstStyle/>
          <a:p>
            <a:r>
              <a:rPr lang="en-US" sz="2400" b="1" dirty="0" smtClean="0"/>
              <a:t>Hurricane </a:t>
            </a:r>
            <a:r>
              <a:rPr lang="en-US" sz="2400" b="1" dirty="0"/>
              <a:t>Arthur (July 2014)</a:t>
            </a:r>
            <a:endParaRPr lang="en-US" sz="2400" dirty="0"/>
          </a:p>
          <a:p>
            <a:endParaRPr lang="en-US" b="1" dirty="0" smtClean="0"/>
          </a:p>
        </p:txBody>
      </p:sp>
      <p:pic>
        <p:nvPicPr>
          <p:cNvPr id="6148" name="Picture 4" descr="https://cimmse.files.wordpress.com/2014/07/arthur-ndfd-forecast-2.png"/>
          <p:cNvPicPr>
            <a:picLocks noChangeAspect="1" noChangeArrowheads="1"/>
          </p:cNvPicPr>
          <p:nvPr/>
        </p:nvPicPr>
        <p:blipFill>
          <a:blip r:embed="rId2" cstate="print"/>
          <a:srcRect/>
          <a:stretch>
            <a:fillRect/>
          </a:stretch>
        </p:blipFill>
        <p:spPr bwMode="auto">
          <a:xfrm>
            <a:off x="990600" y="609600"/>
            <a:ext cx="7391400" cy="6201689"/>
          </a:xfrm>
          <a:prstGeom prst="rect">
            <a:avLst/>
          </a:prstGeom>
          <a:noFill/>
        </p:spPr>
      </p:pic>
    </p:spTree>
    <p:extLst>
      <p:ext uri="{BB962C8B-B14F-4D97-AF65-F5344CB8AC3E}">
        <p14:creationId xmlns:p14="http://schemas.microsoft.com/office/powerpoint/2010/main" val="403211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cimmse.files.wordpress.com/2014/11/slide41.png"/>
          <p:cNvPicPr>
            <a:picLocks noChangeAspect="1" noChangeArrowheads="1"/>
          </p:cNvPicPr>
          <p:nvPr/>
        </p:nvPicPr>
        <p:blipFill>
          <a:blip r:embed="rId2" cstate="print"/>
          <a:srcRect/>
          <a:stretch>
            <a:fillRect/>
          </a:stretch>
        </p:blipFill>
        <p:spPr bwMode="auto">
          <a:xfrm>
            <a:off x="533400" y="609600"/>
            <a:ext cx="8331198" cy="6248400"/>
          </a:xfrm>
          <a:prstGeom prst="rect">
            <a:avLst/>
          </a:prstGeom>
          <a:noFill/>
        </p:spPr>
      </p:pic>
      <p:sp>
        <p:nvSpPr>
          <p:cNvPr id="4" name="TextBox 3"/>
          <p:cNvSpPr txBox="1"/>
          <p:nvPr/>
        </p:nvSpPr>
        <p:spPr>
          <a:xfrm>
            <a:off x="457200" y="0"/>
            <a:ext cx="8534400" cy="738664"/>
          </a:xfrm>
          <a:prstGeom prst="rect">
            <a:avLst/>
          </a:prstGeom>
          <a:noFill/>
        </p:spPr>
        <p:txBody>
          <a:bodyPr wrap="square" rtlCol="0">
            <a:spAutoFit/>
          </a:bodyPr>
          <a:lstStyle/>
          <a:p>
            <a:r>
              <a:rPr lang="en-US" sz="2400" b="1" dirty="0" smtClean="0"/>
              <a:t>Hurricane </a:t>
            </a:r>
            <a:r>
              <a:rPr lang="en-US" sz="2400" b="1" dirty="0"/>
              <a:t>Arthur (July 2014)</a:t>
            </a:r>
            <a:endParaRPr lang="en-US" sz="2400" dirty="0"/>
          </a:p>
          <a:p>
            <a:endParaRPr lang="en-US" b="1" dirty="0" smtClean="0"/>
          </a:p>
        </p:txBody>
      </p:sp>
    </p:spTree>
    <p:extLst>
      <p:ext uri="{BB962C8B-B14F-4D97-AF65-F5344CB8AC3E}">
        <p14:creationId xmlns:p14="http://schemas.microsoft.com/office/powerpoint/2010/main" val="403211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0"/>
            <a:ext cx="8534400" cy="461665"/>
          </a:xfrm>
          <a:prstGeom prst="rect">
            <a:avLst/>
          </a:prstGeom>
          <a:noFill/>
        </p:spPr>
        <p:txBody>
          <a:bodyPr wrap="square" rtlCol="0">
            <a:spAutoFit/>
          </a:bodyPr>
          <a:lstStyle/>
          <a:p>
            <a:r>
              <a:rPr lang="en-US" sz="2400" b="1" dirty="0" smtClean="0"/>
              <a:t>Hurricane </a:t>
            </a:r>
            <a:r>
              <a:rPr lang="en-US" sz="2400" b="1" dirty="0"/>
              <a:t>Arthur (July 2014</a:t>
            </a:r>
            <a:r>
              <a:rPr lang="en-US" sz="2400" b="1" dirty="0" smtClean="0"/>
              <a:t>)</a:t>
            </a:r>
            <a:endParaRPr lang="en-US" sz="2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578" y="738664"/>
            <a:ext cx="3166847" cy="3147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 y="648830"/>
            <a:ext cx="4953000" cy="3785652"/>
          </a:xfrm>
          <a:prstGeom prst="rect">
            <a:avLst/>
          </a:prstGeom>
          <a:noFill/>
        </p:spPr>
        <p:txBody>
          <a:bodyPr wrap="square" rtlCol="0">
            <a:spAutoFit/>
          </a:bodyPr>
          <a:lstStyle/>
          <a:p>
            <a:pPr marL="285750" lvl="0" indent="-285750">
              <a:buFont typeface="Wingdings" pitchFamily="2" charset="2"/>
              <a:buChar char="§"/>
            </a:pPr>
            <a:r>
              <a:rPr lang="en-US" sz="2000" dirty="0"/>
              <a:t>The 23-hour wind gust forecast </a:t>
            </a:r>
            <a:r>
              <a:rPr lang="en-US" sz="2000" dirty="0" smtClean="0"/>
              <a:t>valid </a:t>
            </a:r>
            <a:r>
              <a:rPr lang="en-US" sz="2000" dirty="0"/>
              <a:t>at 11pm EDT on 3 July, 2014 </a:t>
            </a:r>
            <a:r>
              <a:rPr lang="en-US" sz="2000" dirty="0" smtClean="0"/>
              <a:t>shown </a:t>
            </a:r>
            <a:r>
              <a:rPr lang="en-US" sz="2000" dirty="0"/>
              <a:t>to the right </a:t>
            </a:r>
            <a:r>
              <a:rPr lang="en-US" sz="2000" dirty="0" smtClean="0"/>
              <a:t>demonstrates </a:t>
            </a:r>
            <a:r>
              <a:rPr lang="en-US" sz="2000" dirty="0"/>
              <a:t>a consistent and well collaborated wind gust forecast from the 4 WFOs using the new </a:t>
            </a:r>
            <a:r>
              <a:rPr lang="en-US" sz="2000" dirty="0" smtClean="0"/>
              <a:t>methodology (to </a:t>
            </a:r>
            <a:r>
              <a:rPr lang="en-US" sz="2000" dirty="0"/>
              <a:t>the right or east of the thin yellow </a:t>
            </a:r>
            <a:r>
              <a:rPr lang="en-US" sz="2000" dirty="0" smtClean="0"/>
              <a:t>line.)</a:t>
            </a:r>
          </a:p>
          <a:p>
            <a:pPr marL="285750" lvl="0" indent="-285750">
              <a:buFont typeface="Wingdings" pitchFamily="2" charset="2"/>
              <a:buChar char="§"/>
            </a:pPr>
            <a:endParaRPr lang="en-US" sz="2000" dirty="0"/>
          </a:p>
          <a:p>
            <a:pPr marL="285750" lvl="0" indent="-285750">
              <a:buFont typeface="Wingdings" pitchFamily="2" charset="2"/>
              <a:buChar char="§"/>
            </a:pPr>
            <a:r>
              <a:rPr lang="en-US" sz="2000" dirty="0" smtClean="0"/>
              <a:t>Both land and marine gust </a:t>
            </a:r>
            <a:r>
              <a:rPr lang="en-US" sz="2000" dirty="0"/>
              <a:t>factors for Arthur found good agreement with the CSTAR database of </a:t>
            </a:r>
            <a:r>
              <a:rPr lang="en-US" sz="2000" dirty="0" smtClean="0"/>
              <a:t>15 </a:t>
            </a:r>
            <a:r>
              <a:rPr lang="en-US" sz="2000" dirty="0"/>
              <a:t>storms.</a:t>
            </a:r>
            <a:endParaRPr lang="en-US" sz="2000" dirty="0" smtClean="0"/>
          </a:p>
          <a:p>
            <a:pPr marL="285750" lvl="0" indent="-285750">
              <a:buFont typeface="Wingdings" pitchFamily="2" charset="2"/>
              <a:buChar char="§"/>
            </a:pPr>
            <a:endParaRPr lang="en-US" sz="2000" dirty="0"/>
          </a:p>
          <a:p>
            <a:pPr marL="285750" lvl="0" indent="-285750">
              <a:buFont typeface="Wingdings" pitchFamily="2" charset="2"/>
              <a:buChar char="§"/>
            </a:pPr>
            <a:endParaRPr lang="en-US" sz="2000" dirty="0"/>
          </a:p>
        </p:txBody>
      </p:sp>
      <p:pic>
        <p:nvPicPr>
          <p:cNvPr id="10" name="Picture 4" descr="https://cimmse.files.wordpress.com/2014/07/blog-arthur-gust-factor-scatter.png"/>
          <p:cNvPicPr>
            <a:picLocks noChangeAspect="1" noChangeArrowheads="1"/>
          </p:cNvPicPr>
          <p:nvPr/>
        </p:nvPicPr>
        <p:blipFill>
          <a:blip r:embed="rId3" cstate="print"/>
          <a:srcRect/>
          <a:stretch>
            <a:fillRect/>
          </a:stretch>
        </p:blipFill>
        <p:spPr bwMode="auto">
          <a:xfrm>
            <a:off x="838200" y="3999495"/>
            <a:ext cx="4018403" cy="2805888"/>
          </a:xfrm>
          <a:prstGeom prst="rect">
            <a:avLst/>
          </a:prstGeom>
          <a:noFill/>
          <a:ln>
            <a:solidFill>
              <a:schemeClr val="tx1"/>
            </a:solidFill>
          </a:ln>
        </p:spPr>
      </p:pic>
      <p:pic>
        <p:nvPicPr>
          <p:cNvPr id="11" name="Picture 9"/>
          <p:cNvPicPr>
            <a:picLocks noChangeAspect="1" noChangeArrowheads="1"/>
          </p:cNvPicPr>
          <p:nvPr/>
        </p:nvPicPr>
        <p:blipFill>
          <a:blip r:embed="rId4" cstate="print"/>
          <a:srcRect/>
          <a:stretch>
            <a:fillRect/>
          </a:stretch>
        </p:blipFill>
        <p:spPr bwMode="auto">
          <a:xfrm>
            <a:off x="5105400" y="3999495"/>
            <a:ext cx="3878816" cy="278230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75768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382000" cy="4616648"/>
          </a:xfrm>
          <a:prstGeom prst="rect">
            <a:avLst/>
          </a:prstGeom>
          <a:noFill/>
        </p:spPr>
        <p:txBody>
          <a:bodyPr wrap="square" rtlCol="0">
            <a:spAutoFit/>
          </a:bodyPr>
          <a:lstStyle/>
          <a:p>
            <a:pPr marL="342900" indent="-342900">
              <a:buFont typeface="Wingdings" pitchFamily="2" charset="2"/>
              <a:buChar char="§"/>
            </a:pPr>
            <a:r>
              <a:rPr lang="en-US" sz="2000" dirty="0" smtClean="0"/>
              <a:t>After </a:t>
            </a:r>
            <a:r>
              <a:rPr lang="en-US" sz="2000" dirty="0"/>
              <a:t>Arthur, forecasters provided mainly positive feedback. They noted </a:t>
            </a:r>
            <a:r>
              <a:rPr lang="en-US" sz="2000" dirty="0" smtClean="0"/>
              <a:t> </a:t>
            </a:r>
            <a:r>
              <a:rPr lang="en-US" sz="2000" dirty="0"/>
              <a:t>much improved consistency and a perceived improvement in the quality of the regional wind forecast using this approach compared to past experiences. While some issues were identified, the result was </a:t>
            </a:r>
            <a:r>
              <a:rPr lang="en-US" sz="2000" dirty="0" smtClean="0"/>
              <a:t>an </a:t>
            </a:r>
            <a:r>
              <a:rPr lang="en-US" sz="2000" dirty="0"/>
              <a:t>improvement </a:t>
            </a:r>
            <a:r>
              <a:rPr lang="en-US" sz="2000" dirty="0" smtClean="0"/>
              <a:t>of </a:t>
            </a:r>
            <a:r>
              <a:rPr lang="en-US" sz="2000" dirty="0"/>
              <a:t>previous methods.</a:t>
            </a:r>
          </a:p>
          <a:p>
            <a:pPr marL="342900" indent="-342900">
              <a:buFont typeface="Wingdings" pitchFamily="2" charset="2"/>
              <a:buChar char="§"/>
            </a:pPr>
            <a:endParaRPr lang="en-US" sz="1400" dirty="0"/>
          </a:p>
          <a:p>
            <a:pPr marL="342900" indent="-342900">
              <a:buFont typeface="Wingdings" pitchFamily="2" charset="2"/>
              <a:buChar char="§"/>
            </a:pPr>
            <a:r>
              <a:rPr lang="en-US" sz="2000" dirty="0"/>
              <a:t> </a:t>
            </a:r>
            <a:r>
              <a:rPr lang="en-US" sz="2000" dirty="0" smtClean="0"/>
              <a:t>Som</a:t>
            </a:r>
            <a:r>
              <a:rPr lang="en-US" sz="2000" dirty="0"/>
              <a:t>e of the feedback provided by forecasters included:</a:t>
            </a:r>
          </a:p>
          <a:p>
            <a:pPr marL="800100" lvl="1" indent="-342900">
              <a:buFont typeface="Wingdings" pitchFamily="2" charset="2"/>
              <a:buChar char="§"/>
            </a:pPr>
            <a:r>
              <a:rPr lang="en-US" sz="2000" dirty="0"/>
              <a:t>“It certainly led to better coordinated wind grids”</a:t>
            </a:r>
          </a:p>
          <a:p>
            <a:pPr marL="800100" lvl="1" indent="-342900">
              <a:buFont typeface="Wingdings" pitchFamily="2" charset="2"/>
              <a:buChar char="§"/>
            </a:pPr>
            <a:r>
              <a:rPr lang="en-US" sz="2000" dirty="0"/>
              <a:t>“Produced realistic output”</a:t>
            </a:r>
          </a:p>
          <a:p>
            <a:pPr marL="800100" lvl="1" indent="-342900">
              <a:buFont typeface="Wingdings" pitchFamily="2" charset="2"/>
              <a:buChar char="§"/>
            </a:pPr>
            <a:r>
              <a:rPr lang="en-US" sz="2000" dirty="0" smtClean="0"/>
              <a:t>The </a:t>
            </a:r>
            <a:r>
              <a:rPr lang="en-US" sz="2000" dirty="0"/>
              <a:t>integrated tool was “even more efficient than in past years, likely due to the tweaks to the TCMWindTool.”</a:t>
            </a:r>
          </a:p>
          <a:p>
            <a:pPr marL="800100" lvl="1" indent="-342900">
              <a:buFont typeface="Wingdings" pitchFamily="2" charset="2"/>
              <a:buChar char="§"/>
            </a:pPr>
            <a:r>
              <a:rPr lang="en-US" sz="2000" dirty="0"/>
              <a:t>“The process seemed to go well and I think the output was reasonable”</a:t>
            </a:r>
          </a:p>
          <a:p>
            <a:pPr marL="800100" lvl="1" indent="-342900">
              <a:buFont typeface="Wingdings" pitchFamily="2" charset="2"/>
              <a:buChar char="§"/>
            </a:pPr>
            <a:r>
              <a:rPr lang="en-US" sz="2000" dirty="0"/>
              <a:t>“The tool allows for more science”</a:t>
            </a:r>
          </a:p>
          <a:p>
            <a:pPr marL="342900" indent="-342900">
              <a:buFont typeface="Wingdings" pitchFamily="2" charset="2"/>
              <a:buChar char="§"/>
            </a:pPr>
            <a:endParaRPr lang="en-US" sz="2000" dirty="0"/>
          </a:p>
          <a:p>
            <a:pPr marL="342900" indent="-342900">
              <a:buFont typeface="Wingdings" pitchFamily="2" charset="2"/>
              <a:buChar char="§"/>
            </a:pPr>
            <a:r>
              <a:rPr lang="en-US" sz="2000" dirty="0" smtClean="0"/>
              <a:t>This </a:t>
            </a:r>
            <a:r>
              <a:rPr lang="en-US" sz="2000" dirty="0"/>
              <a:t>event demonstrates a notable research to operations </a:t>
            </a:r>
            <a:r>
              <a:rPr lang="en-US" sz="2000" dirty="0" smtClean="0"/>
              <a:t>success.</a:t>
            </a:r>
            <a:endParaRPr lang="en-US" sz="2000" dirty="0"/>
          </a:p>
        </p:txBody>
      </p:sp>
      <p:sp>
        <p:nvSpPr>
          <p:cNvPr id="5" name="TextBox 4"/>
          <p:cNvSpPr txBox="1"/>
          <p:nvPr/>
        </p:nvSpPr>
        <p:spPr>
          <a:xfrm>
            <a:off x="457200" y="0"/>
            <a:ext cx="8534400" cy="461665"/>
          </a:xfrm>
          <a:prstGeom prst="rect">
            <a:avLst/>
          </a:prstGeom>
          <a:noFill/>
        </p:spPr>
        <p:txBody>
          <a:bodyPr wrap="square" rtlCol="0">
            <a:spAutoFit/>
          </a:bodyPr>
          <a:lstStyle/>
          <a:p>
            <a:r>
              <a:rPr lang="en-US" sz="2400" b="1" dirty="0" smtClean="0"/>
              <a:t>Hurricane </a:t>
            </a:r>
            <a:r>
              <a:rPr lang="en-US" sz="2400" b="1" dirty="0"/>
              <a:t>Arthur </a:t>
            </a:r>
            <a:r>
              <a:rPr lang="en-US" sz="2400" b="1" dirty="0" smtClean="0"/>
              <a:t>Summary</a:t>
            </a:r>
            <a:endParaRPr lang="en-US" b="1" dirty="0" smtClean="0"/>
          </a:p>
        </p:txBody>
      </p:sp>
    </p:spTree>
    <p:extLst>
      <p:ext uri="{BB962C8B-B14F-4D97-AF65-F5344CB8AC3E}">
        <p14:creationId xmlns:p14="http://schemas.microsoft.com/office/powerpoint/2010/main" val="181163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0"/>
            <a:ext cx="8534400" cy="461665"/>
          </a:xfrm>
          <a:prstGeom prst="rect">
            <a:avLst/>
          </a:prstGeom>
          <a:noFill/>
        </p:spPr>
        <p:txBody>
          <a:bodyPr wrap="square" rtlCol="0">
            <a:spAutoFit/>
          </a:bodyPr>
          <a:lstStyle/>
          <a:p>
            <a:r>
              <a:rPr lang="en-US" sz="2400" b="1" dirty="0" smtClean="0"/>
              <a:t>Summary and Next Steps</a:t>
            </a:r>
            <a:endParaRPr lang="en-US" b="1" dirty="0" smtClean="0"/>
          </a:p>
        </p:txBody>
      </p:sp>
      <p:sp>
        <p:nvSpPr>
          <p:cNvPr id="7" name="TextBox 6"/>
          <p:cNvSpPr txBox="1"/>
          <p:nvPr/>
        </p:nvSpPr>
        <p:spPr>
          <a:xfrm>
            <a:off x="533400" y="457200"/>
            <a:ext cx="8382000" cy="5324535"/>
          </a:xfrm>
          <a:prstGeom prst="rect">
            <a:avLst/>
          </a:prstGeom>
          <a:noFill/>
        </p:spPr>
        <p:txBody>
          <a:bodyPr wrap="square" rtlCol="0">
            <a:spAutoFit/>
          </a:bodyPr>
          <a:lstStyle/>
          <a:p>
            <a:pPr marL="342900" indent="-342900">
              <a:buFont typeface="Wingdings" pitchFamily="2" charset="2"/>
              <a:buChar char="§"/>
            </a:pPr>
            <a:r>
              <a:rPr lang="en-US" sz="2000" dirty="0" smtClean="0"/>
              <a:t>Currently a half dozen WFOs in the mid-Atlantic and Southeast are participating in the evaluation of these new tools and methodologies. </a:t>
            </a:r>
          </a:p>
          <a:p>
            <a:pPr marL="342900" indent="-342900">
              <a:buFont typeface="Wingdings" pitchFamily="2" charset="2"/>
              <a:buChar char="§"/>
            </a:pPr>
            <a:endParaRPr lang="en-US" sz="2000" dirty="0" smtClean="0"/>
          </a:p>
          <a:p>
            <a:pPr marL="342900" indent="-342900">
              <a:buFont typeface="Wingdings" pitchFamily="2" charset="2"/>
              <a:buChar char="§"/>
            </a:pPr>
            <a:r>
              <a:rPr lang="en-US" sz="2000" dirty="0" smtClean="0"/>
              <a:t>We have successfully used the tools during a handful of TC events, although most of those events have been lower end hurricanes or tropical storms that followed a climatologically favored track parallel to the coast. </a:t>
            </a:r>
          </a:p>
          <a:p>
            <a:pPr marL="342900" indent="-342900">
              <a:buFont typeface="Wingdings" pitchFamily="2" charset="2"/>
              <a:buChar char="§"/>
            </a:pPr>
            <a:endParaRPr lang="en-US" sz="2000" dirty="0"/>
          </a:p>
          <a:p>
            <a:pPr marL="342900" indent="-342900">
              <a:buFont typeface="Wingdings" pitchFamily="2" charset="2"/>
              <a:buChar char="§"/>
            </a:pPr>
            <a:r>
              <a:rPr lang="en-US" sz="2000" dirty="0" smtClean="0"/>
              <a:t>We hope to expand tools across more of our CSTAR cluster and hope to use them during a stronger TC with a more perpendicular landfall. </a:t>
            </a:r>
          </a:p>
          <a:p>
            <a:pPr marL="342900" indent="-342900">
              <a:buFont typeface="Wingdings" pitchFamily="2" charset="2"/>
              <a:buChar char="§"/>
            </a:pPr>
            <a:endParaRPr lang="en-US" sz="2000" dirty="0"/>
          </a:p>
          <a:p>
            <a:pPr marL="342900" indent="-342900">
              <a:buFont typeface="Wingdings" pitchFamily="2" charset="2"/>
              <a:buChar char="§"/>
            </a:pPr>
            <a:r>
              <a:rPr lang="en-US" sz="2000" dirty="0" smtClean="0"/>
              <a:t>More work is required in the generation of the climatological reduction factor starting point which is largely heuristically based. </a:t>
            </a:r>
          </a:p>
          <a:p>
            <a:pPr marL="342900" indent="-342900">
              <a:buFont typeface="Wingdings" pitchFamily="2" charset="2"/>
              <a:buChar char="§"/>
            </a:pPr>
            <a:endParaRPr lang="en-US" sz="2000" dirty="0"/>
          </a:p>
          <a:p>
            <a:pPr marL="342900" indent="-342900">
              <a:buFont typeface="Wingdings" pitchFamily="2" charset="2"/>
              <a:buChar char="§"/>
            </a:pPr>
            <a:r>
              <a:rPr lang="en-US" sz="2000" dirty="0" smtClean="0"/>
              <a:t>Additional details are available on our mid-Atlantic/Southeast science sharing blog.  </a:t>
            </a:r>
            <a:r>
              <a:rPr lang="en-US" sz="2000" dirty="0" smtClean="0">
                <a:hlinkClick r:id="rId2"/>
              </a:rPr>
              <a:t>https</a:t>
            </a:r>
            <a:r>
              <a:rPr lang="en-US" sz="2000" dirty="0">
                <a:hlinkClick r:id="rId2"/>
              </a:rPr>
              <a:t>://cimmse.wordpress.com/category/cstar/tc-inland-and-marine-winds</a:t>
            </a:r>
            <a:r>
              <a:rPr lang="en-US" sz="2000" dirty="0" smtClean="0">
                <a:hlinkClick r:id="rId2"/>
              </a:rPr>
              <a:t>/</a:t>
            </a:r>
            <a:endParaRPr lang="en-US" sz="2000" dirty="0" smtClean="0"/>
          </a:p>
          <a:p>
            <a:pPr marL="342900" indent="-342900">
              <a:buFont typeface="Wingdings" pitchFamily="2" charset="2"/>
              <a:buChar char="§"/>
            </a:pPr>
            <a:endParaRPr lang="en-US" sz="2000" dirty="0" smtClean="0"/>
          </a:p>
        </p:txBody>
      </p:sp>
    </p:spTree>
    <p:extLst>
      <p:ext uri="{BB962C8B-B14F-4D97-AF65-F5344CB8AC3E}">
        <p14:creationId xmlns:p14="http://schemas.microsoft.com/office/powerpoint/2010/main" val="278953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0"/>
            <a:ext cx="8534400" cy="6555641"/>
          </a:xfrm>
          <a:prstGeom prst="rect">
            <a:avLst/>
          </a:prstGeom>
          <a:noFill/>
        </p:spPr>
        <p:txBody>
          <a:bodyPr wrap="square" rtlCol="0">
            <a:spAutoFit/>
          </a:bodyPr>
          <a:lstStyle/>
          <a:p>
            <a:r>
              <a:rPr lang="en-US" sz="2400" b="1" dirty="0" smtClean="0"/>
              <a:t>Acknowledgements</a:t>
            </a:r>
          </a:p>
          <a:p>
            <a:endParaRPr lang="en-US" dirty="0" smtClean="0"/>
          </a:p>
          <a:p>
            <a:pPr marL="285750" indent="-285750">
              <a:buFont typeface="Wingdings" pitchFamily="2" charset="2"/>
              <a:buChar char="§"/>
            </a:pPr>
            <a:r>
              <a:rPr lang="en-US" dirty="0" smtClean="0"/>
              <a:t>Thanks to the NOAA CSTAR program for providing resources to work on this difficult forecast problem. CSTAR Grant NA10NWS4680007</a:t>
            </a:r>
          </a:p>
          <a:p>
            <a:pPr marL="285750" indent="-285750">
              <a:buFont typeface="Wingdings" pitchFamily="2" charset="2"/>
              <a:buChar char="§"/>
            </a:pPr>
            <a:endParaRPr lang="en-US" dirty="0" smtClean="0"/>
          </a:p>
          <a:p>
            <a:pPr marL="285750" indent="-285750">
              <a:buFont typeface="Wingdings" pitchFamily="2" charset="2"/>
              <a:buChar char="§"/>
            </a:pPr>
            <a:r>
              <a:rPr lang="en-US" dirty="0" smtClean="0"/>
              <a:t>Bryce Tyner and Dr. Aiyyer at NC State for their persistence and patience in working with WFOs.</a:t>
            </a:r>
          </a:p>
          <a:p>
            <a:pPr marL="285750" indent="-285750">
              <a:buFont typeface="Wingdings" pitchFamily="2" charset="2"/>
              <a:buChar char="§"/>
            </a:pPr>
            <a:endParaRPr lang="en-US" dirty="0" smtClean="0"/>
          </a:p>
          <a:p>
            <a:pPr marL="285750" indent="-285750">
              <a:buFont typeface="Wingdings" pitchFamily="2" charset="2"/>
              <a:buChar char="§"/>
            </a:pPr>
            <a:r>
              <a:rPr lang="en-US" dirty="0" smtClean="0"/>
              <a:t>WFO CSTAR team members included Donald Reid Hawkins, Frank Alsheimer, David Glenn, Robert Bright, John Billet, Gail Hartfield, Larry Brown, Carl Morgan, Harry </a:t>
            </a:r>
            <a:r>
              <a:rPr lang="en-US" dirty="0" err="1" smtClean="0"/>
              <a:t>Gerapetritis</a:t>
            </a:r>
            <a:r>
              <a:rPr lang="en-US" dirty="0" smtClean="0"/>
              <a:t> and Jonathan Blaes along with Michael Brennan who served on our team from NHC. </a:t>
            </a:r>
          </a:p>
          <a:p>
            <a:pPr marL="285750" indent="-285750">
              <a:buFont typeface="Wingdings" pitchFamily="2" charset="2"/>
              <a:buChar char="§"/>
            </a:pPr>
            <a:endParaRPr lang="en-US" dirty="0" smtClean="0"/>
          </a:p>
          <a:p>
            <a:pPr marL="285750" indent="-285750">
              <a:buFont typeface="Wingdings" pitchFamily="2" charset="2"/>
              <a:buChar char="§"/>
            </a:pPr>
            <a:r>
              <a:rPr lang="en-US" dirty="0" smtClean="0"/>
              <a:t>Support from Shannon White, Pablo Santos and the NOAA Hurricane meeting</a:t>
            </a:r>
            <a:r>
              <a:rPr lang="en-US" dirty="0"/>
              <a:t> </a:t>
            </a:r>
            <a:r>
              <a:rPr lang="en-US" dirty="0" smtClean="0"/>
              <a:t>and Thomas Lefebvre</a:t>
            </a:r>
            <a:r>
              <a:rPr lang="en-US" dirty="0"/>
              <a:t> </a:t>
            </a:r>
            <a:r>
              <a:rPr lang="en-US" dirty="0" smtClean="0"/>
              <a:t>for GFE coding.  </a:t>
            </a:r>
          </a:p>
          <a:p>
            <a:pPr marL="285750" indent="-285750">
              <a:buFont typeface="Wingdings" pitchFamily="2" charset="2"/>
              <a:buChar char="§"/>
            </a:pPr>
            <a:endParaRPr lang="en-US" dirty="0"/>
          </a:p>
          <a:p>
            <a:pPr marL="285750" indent="-285750">
              <a:buFont typeface="Wingdings" pitchFamily="2" charset="2"/>
              <a:buChar char="§"/>
            </a:pPr>
            <a:r>
              <a:rPr lang="en-US" dirty="0"/>
              <a:t>Mark </a:t>
            </a:r>
            <a:r>
              <a:rPr lang="en-US" dirty="0" smtClean="0"/>
              <a:t>Powell provided Hwind* data for use with the Arthur verification. </a:t>
            </a:r>
          </a:p>
          <a:p>
            <a:pPr marL="285750" indent="-285750">
              <a:buFont typeface="Wingdings" pitchFamily="2" charset="2"/>
              <a:buChar char="§"/>
            </a:pPr>
            <a:endParaRPr lang="en-US" dirty="0" smtClean="0"/>
          </a:p>
          <a:p>
            <a:pPr marL="285750" indent="-285750">
              <a:buFont typeface="Wingdings" pitchFamily="2" charset="2"/>
              <a:buChar char="§"/>
            </a:pPr>
            <a:r>
              <a:rPr lang="en-US" dirty="0" smtClean="0"/>
              <a:t>Multiple non-CSTAR NC State Students contributed to the Gust Factor activities,  chiefly Victoria Oliva. In addition, Rebecca Duell and Lindsey Anderson from NC State contributed along with Dan Brown. </a:t>
            </a:r>
          </a:p>
          <a:p>
            <a:pPr marL="285750" indent="-285750">
              <a:buFont typeface="Wingdings" pitchFamily="2" charset="2"/>
              <a:buChar char="§"/>
            </a:pPr>
            <a:endParaRPr lang="en-US" dirty="0"/>
          </a:p>
          <a:p>
            <a:endParaRPr lang="en-US" dirty="0"/>
          </a:p>
        </p:txBody>
      </p:sp>
    </p:spTree>
    <p:extLst>
      <p:ext uri="{BB962C8B-B14F-4D97-AF65-F5344CB8AC3E}">
        <p14:creationId xmlns:p14="http://schemas.microsoft.com/office/powerpoint/2010/main" val="93427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0"/>
            <a:ext cx="8534400" cy="6278642"/>
          </a:xfrm>
          <a:prstGeom prst="rect">
            <a:avLst/>
          </a:prstGeom>
          <a:noFill/>
        </p:spPr>
        <p:txBody>
          <a:bodyPr wrap="square" rtlCol="0">
            <a:spAutoFit/>
          </a:bodyPr>
          <a:lstStyle/>
          <a:p>
            <a:r>
              <a:rPr lang="en-US" sz="2400" b="1" dirty="0" smtClean="0"/>
              <a:t>References</a:t>
            </a:r>
          </a:p>
          <a:p>
            <a:endParaRPr lang="en-US" dirty="0" smtClean="0"/>
          </a:p>
          <a:p>
            <a:r>
              <a:rPr lang="en-US" dirty="0" smtClean="0"/>
              <a:t>Durst</a:t>
            </a:r>
            <a:r>
              <a:rPr lang="en-US" dirty="0"/>
              <a:t>, C. S., 1960: Wind speeds over short periods of time. Meteor. Mag., 89, 181–186.</a:t>
            </a:r>
          </a:p>
          <a:p>
            <a:endParaRPr lang="en-US" dirty="0" smtClean="0"/>
          </a:p>
          <a:p>
            <a:r>
              <a:rPr lang="en-US" dirty="0" smtClean="0"/>
              <a:t>Conder</a:t>
            </a:r>
            <a:r>
              <a:rPr lang="en-US" dirty="0"/>
              <a:t>, M. R., and R. E. Peterson, 2000: Comparison of Gust Factor Data from Hurricanes. Preprints, 24th AMS Conf. on Hurricanes and Tropical Meteor. Fort Lauderdale, FL. J53-J54. </a:t>
            </a:r>
            <a:endParaRPr lang="en-US" dirty="0" smtClean="0"/>
          </a:p>
          <a:p>
            <a:endParaRPr lang="en-US" dirty="0" smtClean="0"/>
          </a:p>
          <a:p>
            <a:r>
              <a:rPr lang="en-US" dirty="0" smtClean="0"/>
              <a:t>Krayer</a:t>
            </a:r>
            <a:r>
              <a:rPr lang="en-US" dirty="0"/>
              <a:t>, William R., Richard D. Marshall, 1992: Gust factors applied to hurricane winds. Bull. Amer. Meteor. Soc., 73, 613–618. </a:t>
            </a:r>
            <a:endParaRPr lang="en-US" dirty="0" smtClean="0"/>
          </a:p>
          <a:p>
            <a:endParaRPr lang="en-US" dirty="0" smtClean="0"/>
          </a:p>
          <a:p>
            <a:r>
              <a:rPr lang="en-US" dirty="0" smtClean="0"/>
              <a:t>Paulsen</a:t>
            </a:r>
            <a:r>
              <a:rPr lang="en-US" dirty="0"/>
              <a:t>, B. M., J. L. Schroeder, 2005: An Examination of Tropical and Extratropical Gust Factors and the Associated Wind Speed Histograms. J. Appl. Meteor., 44, 270–280</a:t>
            </a:r>
            <a:r>
              <a:rPr lang="en-US" dirty="0" smtClean="0"/>
              <a:t>.</a:t>
            </a:r>
          </a:p>
          <a:p>
            <a:endParaRPr lang="en-US" dirty="0" smtClean="0"/>
          </a:p>
          <a:p>
            <a:r>
              <a:rPr lang="en-US" dirty="0"/>
              <a:t>Powell, M. D., and S. H. Houston, 1998: Surface wind fields of 1995 Hurricanes Erin, Opal, Luis, Marilyn, and Roxanne at landfall. Mon. Wea. Rev., 126, </a:t>
            </a:r>
            <a:r>
              <a:rPr lang="en-US" dirty="0" smtClean="0"/>
              <a:t>1259. </a:t>
            </a:r>
          </a:p>
          <a:p>
            <a:endParaRPr lang="en-US" dirty="0"/>
          </a:p>
          <a:p>
            <a:r>
              <a:rPr lang="en-US" dirty="0"/>
              <a:t>Powell, Mark D., Samuel H. Houston, Timothy A. Reinhold, 1996: Hurricane Andrew’s Landfall in South Florida. Part I: Standardizing Measurements for Documentation of Surface Wind Fields. Wea. Forecasting, 11, 304–328.</a:t>
            </a:r>
          </a:p>
          <a:p>
            <a:endParaRPr lang="en-US" dirty="0" smtClean="0"/>
          </a:p>
          <a:p>
            <a:endParaRPr lang="en-US" dirty="0"/>
          </a:p>
        </p:txBody>
      </p:sp>
    </p:spTree>
    <p:extLst>
      <p:ext uri="{BB962C8B-B14F-4D97-AF65-F5344CB8AC3E}">
        <p14:creationId xmlns:p14="http://schemas.microsoft.com/office/powerpoint/2010/main" val="282704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0"/>
            <a:ext cx="8534400" cy="5447645"/>
          </a:xfrm>
          <a:prstGeom prst="rect">
            <a:avLst/>
          </a:prstGeom>
          <a:noFill/>
        </p:spPr>
        <p:txBody>
          <a:bodyPr wrap="square" rtlCol="0">
            <a:spAutoFit/>
          </a:bodyPr>
          <a:lstStyle/>
          <a:p>
            <a:r>
              <a:rPr lang="en-US" sz="2400" b="1" dirty="0" smtClean="0"/>
              <a:t>References</a:t>
            </a:r>
          </a:p>
          <a:p>
            <a:endParaRPr lang="en-US" dirty="0" smtClean="0"/>
          </a:p>
          <a:p>
            <a:r>
              <a:rPr lang="en-US" dirty="0" smtClean="0"/>
              <a:t>Schroeder, J. L., M. R. Conder, and J. R. Howard, 2002: “Additional Insights into Hurricane Gust Factors,” Preprints, Twenty-Fifth Conference on Hurricanes and Tropical Meteorology, San Diego, California, 39-40.</a:t>
            </a:r>
          </a:p>
          <a:p>
            <a:endParaRPr lang="en-US" dirty="0" smtClean="0"/>
          </a:p>
          <a:p>
            <a:r>
              <a:rPr lang="en-US" dirty="0" smtClean="0"/>
              <a:t>Vickery, P.J., and P.F. Skerlj, 2005,: Hurricane gust factors revisited, J. Struct. Eng., 131, 825-832. </a:t>
            </a:r>
          </a:p>
          <a:p>
            <a:endParaRPr lang="en-US" dirty="0" smtClean="0"/>
          </a:p>
          <a:p>
            <a:r>
              <a:rPr lang="en-US" dirty="0" smtClean="0"/>
              <a:t>Vickery</a:t>
            </a:r>
            <a:r>
              <a:rPr lang="en-US" dirty="0"/>
              <a:t>, Peter J., Dhiraj Wadhera, Mark D. Powell, </a:t>
            </a:r>
            <a:r>
              <a:rPr lang="en-US" dirty="0" err="1"/>
              <a:t>Yingzhao</a:t>
            </a:r>
            <a:r>
              <a:rPr lang="en-US" dirty="0"/>
              <a:t> Chen, 2009: A Hurricane Boundary Layer and Wind Field Model for Use in Engineering Applications. </a:t>
            </a:r>
            <a:r>
              <a:rPr lang="en-US" i="1" dirty="0"/>
              <a:t>J. Appl. Meteor. </a:t>
            </a:r>
            <a:r>
              <a:rPr lang="en-US" i="1" dirty="0" err="1"/>
              <a:t>Climatol</a:t>
            </a:r>
            <a:r>
              <a:rPr lang="en-US" i="1" dirty="0"/>
              <a:t>.</a:t>
            </a:r>
            <a:r>
              <a:rPr lang="en-US" dirty="0"/>
              <a:t>, </a:t>
            </a:r>
            <a:r>
              <a:rPr lang="en-US" b="1" dirty="0"/>
              <a:t>48</a:t>
            </a:r>
            <a:r>
              <a:rPr lang="en-US" dirty="0"/>
              <a:t>, 381–405</a:t>
            </a:r>
            <a:r>
              <a:rPr lang="en-US" dirty="0" smtClean="0"/>
              <a:t>. </a:t>
            </a:r>
          </a:p>
          <a:p>
            <a:endParaRPr lang="en-US" dirty="0" smtClean="0"/>
          </a:p>
          <a:p>
            <a:r>
              <a:rPr lang="en-US" dirty="0" smtClean="0"/>
              <a:t>Yu</a:t>
            </a:r>
            <a:r>
              <a:rPr lang="en-US" dirty="0"/>
              <a:t>, Bo, </a:t>
            </a:r>
            <a:r>
              <a:rPr lang="en-US" dirty="0" err="1"/>
              <a:t>Arindam</a:t>
            </a:r>
            <a:r>
              <a:rPr lang="en-US" dirty="0"/>
              <a:t> </a:t>
            </a:r>
            <a:r>
              <a:rPr lang="en-US" dirty="0" err="1"/>
              <a:t>Gan</a:t>
            </a:r>
            <a:r>
              <a:rPr lang="en-US" dirty="0"/>
              <a:t> </a:t>
            </a:r>
            <a:r>
              <a:rPr lang="en-US" dirty="0" err="1"/>
              <a:t>Chowdhury</a:t>
            </a:r>
            <a:r>
              <a:rPr lang="en-US" dirty="0"/>
              <a:t>, 2009: Gust Factors and Turbulence Intensities for the Tropical Cyclone Environment. J. Appl. Meteor. </a:t>
            </a:r>
            <a:r>
              <a:rPr lang="en-US" dirty="0" err="1"/>
              <a:t>Climatol</a:t>
            </a:r>
            <a:r>
              <a:rPr lang="en-US" dirty="0"/>
              <a:t>., </a:t>
            </a:r>
            <a:r>
              <a:rPr lang="en-US" b="1" dirty="0"/>
              <a:t>48</a:t>
            </a:r>
            <a:r>
              <a:rPr lang="en-US" dirty="0"/>
              <a:t>, 534–552. </a:t>
            </a:r>
            <a:endParaRPr lang="en-US" dirty="0" smtClean="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7504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767179"/>
            <a:ext cx="64770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81100" y="5605508"/>
            <a:ext cx="6781800" cy="261891"/>
          </a:xfrm>
          <a:prstGeom prst="rect">
            <a:avLst/>
          </a:prstGeom>
          <a:noFill/>
        </p:spPr>
        <p:txBody>
          <a:bodyPr wrap="square" rtlCol="0">
            <a:spAutoFit/>
          </a:bodyPr>
          <a:lstStyle/>
          <a:p>
            <a:r>
              <a:rPr lang="en-US" sz="1100" dirty="0" smtClean="0"/>
              <a:t>  Josh Weiss, General Forecaster at WFO ILM, shown using some of the new GFE tools during Hurricane Sandy. </a:t>
            </a:r>
            <a:endParaRPr lang="en-US" sz="1200" dirty="0"/>
          </a:p>
        </p:txBody>
      </p:sp>
      <p:sp>
        <p:nvSpPr>
          <p:cNvPr id="6" name="TextBox 5"/>
          <p:cNvSpPr txBox="1"/>
          <p:nvPr/>
        </p:nvSpPr>
        <p:spPr>
          <a:xfrm>
            <a:off x="457200" y="0"/>
            <a:ext cx="8534400" cy="461665"/>
          </a:xfrm>
          <a:prstGeom prst="rect">
            <a:avLst/>
          </a:prstGeom>
          <a:noFill/>
        </p:spPr>
        <p:txBody>
          <a:bodyPr wrap="square" rtlCol="0">
            <a:spAutoFit/>
          </a:bodyPr>
          <a:lstStyle/>
          <a:p>
            <a:r>
              <a:rPr lang="en-US" sz="2400" b="1" dirty="0" smtClean="0"/>
              <a:t>Questions</a:t>
            </a:r>
            <a:endParaRPr lang="en-US" b="1" dirty="0" smtClean="0"/>
          </a:p>
        </p:txBody>
      </p:sp>
    </p:spTree>
    <p:extLst>
      <p:ext uri="{BB962C8B-B14F-4D97-AF65-F5344CB8AC3E}">
        <p14:creationId xmlns:p14="http://schemas.microsoft.com/office/powerpoint/2010/main" val="364897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10020"/>
            <a:ext cx="5410200" cy="5601533"/>
          </a:xfrm>
          <a:prstGeom prst="rect">
            <a:avLst/>
          </a:prstGeom>
          <a:noFill/>
        </p:spPr>
        <p:txBody>
          <a:bodyPr wrap="square" rtlCol="0">
            <a:spAutoFit/>
          </a:bodyPr>
          <a:lstStyle/>
          <a:p>
            <a:pPr marL="800100" lvl="1" indent="-342900">
              <a:buFont typeface="Wingdings" panose="05000000000000000000" pitchFamily="2" charset="2"/>
              <a:buChar char="§"/>
            </a:pPr>
            <a:r>
              <a:rPr lang="en-US" sz="2000" dirty="0" smtClean="0"/>
              <a:t>Guidance lacks both spatial and temporal resolution</a:t>
            </a:r>
          </a:p>
          <a:p>
            <a:pPr marL="800100" lvl="1" indent="-342900">
              <a:buFont typeface="Wingdings" panose="05000000000000000000" pitchFamily="2" charset="2"/>
              <a:buChar char="§"/>
            </a:pPr>
            <a:r>
              <a:rPr lang="en-US" sz="2000" dirty="0" smtClean="0"/>
              <a:t>Varying </a:t>
            </a:r>
            <a:r>
              <a:rPr lang="en-US" sz="2000" dirty="0"/>
              <a:t>forecast strategies and </a:t>
            </a:r>
            <a:r>
              <a:rPr lang="en-US" sz="2000" dirty="0" smtClean="0"/>
              <a:t>methodologies</a:t>
            </a:r>
          </a:p>
          <a:p>
            <a:pPr marL="800100" lvl="1" indent="-342900">
              <a:buFont typeface="Wingdings" panose="05000000000000000000" pitchFamily="2" charset="2"/>
              <a:buChar char="§"/>
            </a:pPr>
            <a:r>
              <a:rPr lang="en-US" sz="2000" dirty="0"/>
              <a:t>Limited inclusion of science</a:t>
            </a:r>
          </a:p>
          <a:p>
            <a:pPr marL="800100" lvl="1" indent="-342900">
              <a:buFont typeface="Wingdings" panose="05000000000000000000" pitchFamily="2" charset="2"/>
              <a:buChar char="§"/>
            </a:pPr>
            <a:r>
              <a:rPr lang="en-US" sz="2000" dirty="0" smtClean="0"/>
              <a:t>GFE tools that are inefficient or deficient (TCMWindTool does not account for decay, terrain, etc.)</a:t>
            </a:r>
          </a:p>
          <a:p>
            <a:pPr marL="800100" lvl="1" indent="-342900">
              <a:buFont typeface="Wingdings" panose="05000000000000000000" pitchFamily="2" charset="2"/>
              <a:buChar char="§"/>
            </a:pPr>
            <a:r>
              <a:rPr lang="en-US" sz="2000" dirty="0" smtClean="0"/>
              <a:t>Limited </a:t>
            </a:r>
            <a:r>
              <a:rPr lang="en-US" sz="2000" dirty="0"/>
              <a:t>external </a:t>
            </a:r>
            <a:r>
              <a:rPr lang="en-US" sz="2000" dirty="0" smtClean="0"/>
              <a:t>collaboration</a:t>
            </a:r>
          </a:p>
          <a:p>
            <a:pPr marL="800100" lvl="1" indent="-342900">
              <a:buFont typeface="Wingdings" panose="05000000000000000000" pitchFamily="2" charset="2"/>
              <a:buChar char="§"/>
            </a:pPr>
            <a:r>
              <a:rPr lang="en-US" sz="2000" dirty="0" smtClean="0"/>
              <a:t>Limited </a:t>
            </a:r>
            <a:r>
              <a:rPr lang="en-US" sz="2000" dirty="0"/>
              <a:t>shift to shift forecast  </a:t>
            </a:r>
            <a:r>
              <a:rPr lang="en-US" sz="2000" dirty="0" smtClean="0"/>
              <a:t>                                                                                consistency</a:t>
            </a:r>
          </a:p>
          <a:p>
            <a:pPr marL="800100" lvl="1" indent="-342900">
              <a:buFont typeface="Wingdings" panose="05000000000000000000" pitchFamily="2" charset="2"/>
              <a:buChar char="§"/>
            </a:pPr>
            <a:r>
              <a:rPr lang="en-US" sz="2000" dirty="0" smtClean="0"/>
              <a:t>Limitations on time in the forecast process</a:t>
            </a:r>
          </a:p>
          <a:p>
            <a:pPr marL="800100" lvl="1" indent="-342900">
              <a:buFont typeface="Wingdings" panose="05000000000000000000" pitchFamily="2" charset="2"/>
              <a:buChar char="§"/>
            </a:pPr>
            <a:r>
              <a:rPr lang="en-US" sz="2000" b="1" dirty="0">
                <a:solidFill>
                  <a:srgbClr val="FF0000"/>
                </a:solidFill>
              </a:rPr>
              <a:t>The end result is often an inconsistent and poorly collaborated forecast with limited foundation in science that may be inaccurate and is difficult for users to interpret.</a:t>
            </a:r>
          </a:p>
          <a:p>
            <a:pPr marL="742950" lvl="1" indent="-285750">
              <a:buFont typeface="Arial" pitchFamily="34" charset="0"/>
              <a:buChar char="•"/>
            </a:pPr>
            <a:endParaRPr lang="en-US" dirty="0" smtClean="0"/>
          </a:p>
        </p:txBody>
      </p:sp>
      <p:sp>
        <p:nvSpPr>
          <p:cNvPr id="5" name="TextBox 4"/>
          <p:cNvSpPr txBox="1"/>
          <p:nvPr/>
        </p:nvSpPr>
        <p:spPr>
          <a:xfrm>
            <a:off x="457200" y="228600"/>
            <a:ext cx="8382000" cy="1107996"/>
          </a:xfrm>
          <a:prstGeom prst="rect">
            <a:avLst/>
          </a:prstGeom>
          <a:noFill/>
        </p:spPr>
        <p:txBody>
          <a:bodyPr wrap="square" rtlCol="0">
            <a:spAutoFit/>
          </a:bodyPr>
          <a:lstStyle/>
          <a:p>
            <a:r>
              <a:rPr lang="en-US" sz="2400" b="1" dirty="0" smtClean="0"/>
              <a:t>Problem -  Numerous Deficiencies in the Approach to Creating Tropical Cyclone Wind and Wind Gust Forecasts</a:t>
            </a:r>
          </a:p>
          <a:p>
            <a:endParaRPr lang="en-US" dirty="0" smtClean="0"/>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143000"/>
            <a:ext cx="3120000" cy="5315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235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28600"/>
            <a:ext cx="5791200" cy="6586418"/>
          </a:xfrm>
          <a:prstGeom prst="rect">
            <a:avLst/>
          </a:prstGeom>
          <a:noFill/>
        </p:spPr>
        <p:txBody>
          <a:bodyPr wrap="square" rtlCol="0">
            <a:spAutoFit/>
          </a:bodyPr>
          <a:lstStyle/>
          <a:p>
            <a:r>
              <a:rPr lang="en-US" sz="2400" b="1" dirty="0" smtClean="0"/>
              <a:t>NC State CSTAR </a:t>
            </a:r>
            <a:r>
              <a:rPr lang="en-US" sz="2400" b="1" dirty="0"/>
              <a:t>TC Wind </a:t>
            </a:r>
            <a:r>
              <a:rPr lang="en-US" sz="2400" b="1" dirty="0" smtClean="0"/>
              <a:t>Project</a:t>
            </a:r>
            <a:r>
              <a:rPr lang="en-US" sz="2400" dirty="0"/>
              <a:t> </a:t>
            </a:r>
          </a:p>
          <a:p>
            <a:pPr lvl="0"/>
            <a:endParaRPr lang="en-US" sz="1400" dirty="0" smtClean="0"/>
          </a:p>
          <a:p>
            <a:pPr marL="285750" lvl="0" indent="-285750">
              <a:buFont typeface="Wingdings" pitchFamily="2" charset="2"/>
              <a:buChar char="§"/>
            </a:pPr>
            <a:r>
              <a:rPr lang="en-US" sz="2000" dirty="0" smtClean="0"/>
              <a:t>Highest rated problem (2008) among cluster WFOs.</a:t>
            </a:r>
          </a:p>
          <a:p>
            <a:pPr marL="285750" lvl="0" indent="-285750">
              <a:buFont typeface="Wingdings" pitchFamily="2" charset="2"/>
              <a:buChar char="§"/>
            </a:pPr>
            <a:endParaRPr lang="en-US" sz="2000" dirty="0" smtClean="0"/>
          </a:p>
          <a:p>
            <a:pPr marL="285750" lvl="0" indent="-285750">
              <a:buFont typeface="Wingdings" pitchFamily="2" charset="2"/>
              <a:buChar char="§"/>
            </a:pPr>
            <a:r>
              <a:rPr lang="en-US" sz="2000" dirty="0" smtClean="0"/>
              <a:t>Started in July 2010 and lead by NC State Student Bryce Tyner and PI Anantha Aiyyer. </a:t>
            </a:r>
          </a:p>
          <a:p>
            <a:pPr marL="285750" lvl="0" indent="-285750">
              <a:buFont typeface="Wingdings" pitchFamily="2" charset="2"/>
              <a:buChar char="§"/>
            </a:pPr>
            <a:endParaRPr lang="en-US" sz="1400" dirty="0"/>
          </a:p>
          <a:p>
            <a:pPr marL="285750" lvl="0" indent="-285750">
              <a:buFont typeface="Wingdings" pitchFamily="2" charset="2"/>
              <a:buChar char="§"/>
            </a:pPr>
            <a:r>
              <a:rPr lang="en-US" sz="2000" dirty="0" smtClean="0"/>
              <a:t>Team members are from 6 different WFOs and the NHC; lead by WFO ILM SOO, Reid Hawkins.</a:t>
            </a:r>
          </a:p>
          <a:p>
            <a:pPr lvl="0"/>
            <a:endParaRPr lang="en-US" sz="1400" dirty="0" smtClean="0"/>
          </a:p>
          <a:p>
            <a:pPr marL="285750" lvl="0" indent="-285750">
              <a:buFont typeface="Wingdings" pitchFamily="2" charset="2"/>
              <a:buChar char="§"/>
            </a:pPr>
            <a:r>
              <a:rPr lang="en-US" sz="2000" dirty="0" smtClean="0"/>
              <a:t>Major activities…</a:t>
            </a:r>
          </a:p>
          <a:p>
            <a:pPr marL="742950" lvl="1" indent="-285750">
              <a:buFont typeface="Wingdings" pitchFamily="2" charset="2"/>
              <a:buChar char="§"/>
            </a:pPr>
            <a:r>
              <a:rPr lang="en-US" dirty="0" smtClean="0"/>
              <a:t>NDFD TC wind verification</a:t>
            </a:r>
          </a:p>
          <a:p>
            <a:pPr marL="742950" lvl="1" indent="-285750">
              <a:buFont typeface="Wingdings" pitchFamily="2" charset="2"/>
              <a:buChar char="§"/>
            </a:pPr>
            <a:r>
              <a:rPr lang="en-US" dirty="0" smtClean="0"/>
              <a:t>Land decay study</a:t>
            </a:r>
          </a:p>
          <a:p>
            <a:pPr marL="742950" lvl="1" indent="-285750">
              <a:buFont typeface="Wingdings" pitchFamily="2" charset="2"/>
              <a:buChar char="§"/>
            </a:pPr>
            <a:r>
              <a:rPr lang="en-US" dirty="0" smtClean="0"/>
              <a:t>Climatologically-based TCM bias correction</a:t>
            </a:r>
          </a:p>
          <a:p>
            <a:pPr marL="742950" lvl="1" indent="-285750">
              <a:buFont typeface="Wingdings" pitchFamily="2" charset="2"/>
              <a:buChar char="§"/>
            </a:pPr>
            <a:r>
              <a:rPr lang="en-US" dirty="0"/>
              <a:t>Gust factor study</a:t>
            </a:r>
          </a:p>
          <a:p>
            <a:pPr marL="742950" lvl="1" indent="-285750">
              <a:buFont typeface="Wingdings" pitchFamily="2" charset="2"/>
              <a:buChar char="§"/>
            </a:pPr>
            <a:r>
              <a:rPr lang="en-US" dirty="0" smtClean="0"/>
              <a:t>Development of the WindReductionFactor and WindGustFactor GFE methodologies</a:t>
            </a:r>
          </a:p>
          <a:p>
            <a:pPr marL="742950" lvl="1" indent="-285750">
              <a:buFont typeface="Wingdings" pitchFamily="2" charset="2"/>
              <a:buChar char="§"/>
            </a:pPr>
            <a:r>
              <a:rPr lang="en-US" dirty="0" smtClean="0"/>
              <a:t>TCMWindTool improvements</a:t>
            </a:r>
          </a:p>
          <a:p>
            <a:pPr marL="742950" lvl="1" indent="-285750">
              <a:buFont typeface="Wingdings" pitchFamily="2" charset="2"/>
              <a:buChar char="§"/>
            </a:pPr>
            <a:r>
              <a:rPr lang="en-US" dirty="0"/>
              <a:t>Tyner, B., A. Aiyyer, J. Blaes, and D. R. Hawkins, 2015: An examination of wind decay, sustained wind speed forecasts, and gust factors for recent tropical cyclones in the mid-Atlantic region of the United States. </a:t>
            </a:r>
            <a:r>
              <a:rPr lang="en-US" i="1" dirty="0"/>
              <a:t>Wea. Forecasting</a:t>
            </a:r>
            <a:r>
              <a:rPr lang="en-US" dirty="0"/>
              <a:t>, </a:t>
            </a:r>
            <a:r>
              <a:rPr lang="en-US" b="1" dirty="0"/>
              <a:t>30</a:t>
            </a:r>
            <a:r>
              <a:rPr lang="en-US" dirty="0"/>
              <a:t>, </a:t>
            </a:r>
            <a:r>
              <a:rPr lang="en-US" dirty="0" smtClean="0"/>
              <a:t>153–176.</a:t>
            </a:r>
          </a:p>
        </p:txBody>
      </p:sp>
      <p:pic>
        <p:nvPicPr>
          <p:cNvPr id="2" name="Picture 2"/>
          <p:cNvPicPr>
            <a:picLocks noChangeAspect="1" noChangeArrowheads="1"/>
          </p:cNvPicPr>
          <p:nvPr/>
        </p:nvPicPr>
        <p:blipFill>
          <a:blip r:embed="rId2" cstate="print"/>
          <a:srcRect/>
          <a:stretch>
            <a:fillRect/>
          </a:stretch>
        </p:blipFill>
        <p:spPr bwMode="auto">
          <a:xfrm>
            <a:off x="6248400" y="914400"/>
            <a:ext cx="2743200" cy="3829050"/>
          </a:xfrm>
          <a:prstGeom prst="rect">
            <a:avLst/>
          </a:prstGeom>
          <a:noFill/>
          <a:ln w="9525">
            <a:noFill/>
            <a:miter lim="800000"/>
            <a:headEnd/>
            <a:tailEnd/>
          </a:ln>
        </p:spPr>
      </p:pic>
    </p:spTree>
    <p:extLst>
      <p:ext uri="{BB962C8B-B14F-4D97-AF65-F5344CB8AC3E}">
        <p14:creationId xmlns:p14="http://schemas.microsoft.com/office/powerpoint/2010/main" val="114896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0"/>
            <a:ext cx="8686800" cy="461665"/>
          </a:xfrm>
          <a:prstGeom prst="rect">
            <a:avLst/>
          </a:prstGeom>
          <a:noFill/>
        </p:spPr>
        <p:txBody>
          <a:bodyPr wrap="square" rtlCol="0">
            <a:spAutoFit/>
          </a:bodyPr>
          <a:lstStyle/>
          <a:p>
            <a:r>
              <a:rPr lang="en-US" sz="2400" b="1" dirty="0" smtClean="0"/>
              <a:t>Creating TC Wind/Wind </a:t>
            </a:r>
            <a:r>
              <a:rPr lang="en-US" sz="2400" b="1" dirty="0"/>
              <a:t>Gusts Forecast </a:t>
            </a:r>
            <a:r>
              <a:rPr lang="en-US" sz="2400" b="1" dirty="0" smtClean="0"/>
              <a:t>at </a:t>
            </a:r>
            <a:r>
              <a:rPr lang="en-US" sz="2400" b="1" dirty="0"/>
              <a:t>a </a:t>
            </a:r>
            <a:r>
              <a:rPr lang="en-US" sz="2400" b="1" dirty="0" smtClean="0"/>
              <a:t>WFO</a:t>
            </a:r>
            <a:endParaRPr lang="en-US" b="1" dirty="0" smtClean="0"/>
          </a:p>
        </p:txBody>
      </p:sp>
      <p:sp>
        <p:nvSpPr>
          <p:cNvPr id="8" name="TextBox 7"/>
          <p:cNvSpPr txBox="1"/>
          <p:nvPr/>
        </p:nvSpPr>
        <p:spPr>
          <a:xfrm>
            <a:off x="533399" y="504884"/>
            <a:ext cx="8513763" cy="1015663"/>
          </a:xfrm>
          <a:prstGeom prst="rect">
            <a:avLst/>
          </a:prstGeom>
          <a:noFill/>
        </p:spPr>
        <p:txBody>
          <a:bodyPr wrap="square" rtlCol="0">
            <a:spAutoFit/>
          </a:bodyPr>
          <a:lstStyle/>
          <a:p>
            <a:pPr marL="342900" indent="-342900">
              <a:buFont typeface="Wingdings" pitchFamily="2" charset="2"/>
              <a:buChar char="§"/>
            </a:pPr>
            <a:r>
              <a:rPr lang="en-US" sz="2000" dirty="0" smtClean="0"/>
              <a:t>Forecasters use the Gridded Forecast Editor (GFE) to forecast “grids” of dozens of variables such as MaxT, RH, PoP, and Wind at a WFO while ensuring the forecast is consistent with neighboring WFOs &amp; national centers.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831" y="1726476"/>
            <a:ext cx="6489332" cy="5055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595415060"/>
              </p:ext>
            </p:extLst>
          </p:nvPr>
        </p:nvGraphicFramePr>
        <p:xfrm>
          <a:off x="152400" y="1769055"/>
          <a:ext cx="2286000" cy="2269545"/>
        </p:xfrm>
        <a:graphic>
          <a:graphicData uri="http://schemas.openxmlformats.org/drawingml/2006/table">
            <a:tbl>
              <a:tblPr firstRow="1" bandRow="1">
                <a:tableStyleId>{5C22544A-7EE6-4342-B048-85BDC9FD1C3A}</a:tableStyleId>
              </a:tblPr>
              <a:tblGrid>
                <a:gridCol w="1146624"/>
                <a:gridCol w="1139376"/>
              </a:tblGrid>
              <a:tr h="572052">
                <a:tc>
                  <a:txBody>
                    <a:bodyPr/>
                    <a:lstStyle/>
                    <a:p>
                      <a:pPr algn="ctr"/>
                      <a:r>
                        <a:rPr lang="en-US" dirty="0" smtClean="0"/>
                        <a:t>Wind</a:t>
                      </a:r>
                      <a:endParaRPr lang="en-US" dirty="0"/>
                    </a:p>
                  </a:txBody>
                  <a:tcPr/>
                </a:tc>
                <a:tc>
                  <a:txBody>
                    <a:bodyPr/>
                    <a:lstStyle/>
                    <a:p>
                      <a:pPr algn="ctr"/>
                      <a:r>
                        <a:rPr lang="en-US" dirty="0" smtClean="0"/>
                        <a:t>Wind Gust</a:t>
                      </a:r>
                      <a:endParaRPr lang="en-US" dirty="0"/>
                    </a:p>
                  </a:txBody>
                  <a:tcPr/>
                </a:tc>
              </a:tr>
              <a:tr h="817217">
                <a:tc>
                  <a:txBody>
                    <a:bodyPr/>
                    <a:lstStyle/>
                    <a:p>
                      <a:pPr algn="ctr"/>
                      <a:r>
                        <a:rPr lang="en-US" dirty="0" smtClean="0"/>
                        <a:t>Min 3-hourly resolution</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Min 3-hourly resolution</a:t>
                      </a:r>
                    </a:p>
                  </a:txBody>
                  <a:tcPr/>
                </a:tc>
              </a:tr>
              <a:tr h="715065">
                <a:tc>
                  <a:txBody>
                    <a:bodyPr/>
                    <a:lstStyle/>
                    <a:p>
                      <a:pPr algn="ctr"/>
                      <a:r>
                        <a:rPr lang="en-US" dirty="0" smtClean="0"/>
                        <a:t>Thru</a:t>
                      </a:r>
                      <a:r>
                        <a:rPr lang="en-US" baseline="0" dirty="0" smtClean="0"/>
                        <a:t> 168 hours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Thru</a:t>
                      </a:r>
                      <a:r>
                        <a:rPr lang="en-US" baseline="0" dirty="0" smtClean="0"/>
                        <a:t> 84 hours</a:t>
                      </a:r>
                      <a:endParaRPr lang="en-US" dirty="0" smtClean="0"/>
                    </a:p>
                  </a:txBody>
                  <a:tcPr/>
                </a:tc>
              </a:tr>
            </a:tbl>
          </a:graphicData>
        </a:graphic>
      </p:graphicFrame>
    </p:spTree>
    <p:extLst>
      <p:ext uri="{BB962C8B-B14F-4D97-AF65-F5344CB8AC3E}">
        <p14:creationId xmlns:p14="http://schemas.microsoft.com/office/powerpoint/2010/main" val="158147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V="1">
            <a:off x="7924800" y="4876800"/>
            <a:ext cx="0" cy="1447800"/>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648200" y="4876800"/>
            <a:ext cx="0" cy="144780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1295400" y="4876800"/>
            <a:ext cx="0" cy="144780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0"/>
            <a:ext cx="8686800" cy="461665"/>
          </a:xfrm>
          <a:prstGeom prst="rect">
            <a:avLst/>
          </a:prstGeom>
          <a:noFill/>
        </p:spPr>
        <p:txBody>
          <a:bodyPr wrap="square" rtlCol="0">
            <a:spAutoFit/>
          </a:bodyPr>
          <a:lstStyle/>
          <a:p>
            <a:r>
              <a:rPr lang="en-US" sz="2400" b="1" dirty="0" smtClean="0"/>
              <a:t>Creating TC Wind Forecasts at </a:t>
            </a:r>
            <a:r>
              <a:rPr lang="en-US" sz="2400" b="1" dirty="0"/>
              <a:t>a </a:t>
            </a:r>
            <a:r>
              <a:rPr lang="en-US" sz="2400" b="1" dirty="0" smtClean="0"/>
              <a:t>WFO</a:t>
            </a:r>
            <a:endParaRPr lang="en-US" b="1" dirty="0" smtClean="0"/>
          </a:p>
        </p:txBody>
      </p:sp>
      <p:sp>
        <p:nvSpPr>
          <p:cNvPr id="5" name="TextBox 4"/>
          <p:cNvSpPr txBox="1"/>
          <p:nvPr/>
        </p:nvSpPr>
        <p:spPr>
          <a:xfrm>
            <a:off x="533400" y="504884"/>
            <a:ext cx="8382000" cy="1631216"/>
          </a:xfrm>
          <a:prstGeom prst="rect">
            <a:avLst/>
          </a:prstGeom>
          <a:noFill/>
        </p:spPr>
        <p:txBody>
          <a:bodyPr wrap="square" rtlCol="0">
            <a:spAutoFit/>
          </a:bodyPr>
          <a:lstStyle/>
          <a:p>
            <a:pPr marL="342900" indent="-342900">
              <a:buFont typeface="Wingdings" pitchFamily="2" charset="2"/>
              <a:buChar char="§"/>
            </a:pPr>
            <a:r>
              <a:rPr lang="en-US" sz="2000" dirty="0" smtClean="0"/>
              <a:t>During TCs, WFOs are tasked with downscaling the NHC TCM wind forecast text product, which is largely unchanged from the 1980s, and which contains at best 12-hour resolution forecasts of the four quadrant max wind radii for up to 4 wind speeds to a 2.5km, 3-hourly to hourly wind forecast grid at each WFO.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933700"/>
            <a:ext cx="26193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2933700"/>
            <a:ext cx="26289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181225"/>
            <a:ext cx="260032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75" y="2219325"/>
            <a:ext cx="256222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3063658"/>
            <a:ext cx="3424683" cy="2346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2514555305"/>
              </p:ext>
            </p:extLst>
          </p:nvPr>
        </p:nvGraphicFramePr>
        <p:xfrm>
          <a:off x="990598" y="6400800"/>
          <a:ext cx="7315204" cy="370840"/>
        </p:xfrm>
        <a:graphic>
          <a:graphicData uri="http://schemas.openxmlformats.org/drawingml/2006/table">
            <a:tbl>
              <a:tblPr firstRow="1" bandRow="1">
                <a:tableStyleId>{5C22544A-7EE6-4342-B048-85BDC9FD1C3A}</a:tableStyleId>
              </a:tblPr>
              <a:tblGrid>
                <a:gridCol w="562708"/>
                <a:gridCol w="562708"/>
                <a:gridCol w="562708"/>
                <a:gridCol w="562708"/>
                <a:gridCol w="562708"/>
                <a:gridCol w="562708"/>
                <a:gridCol w="562708"/>
                <a:gridCol w="562708"/>
                <a:gridCol w="562708"/>
                <a:gridCol w="562708"/>
                <a:gridCol w="562708"/>
                <a:gridCol w="562708"/>
                <a:gridCol w="562708"/>
              </a:tblGrid>
              <a:tr h="370840">
                <a:tc>
                  <a:txBody>
                    <a:bodyPr/>
                    <a:lstStyle/>
                    <a:p>
                      <a:pPr algn="ctr"/>
                      <a:r>
                        <a:rPr lang="en-US" dirty="0" smtClean="0"/>
                        <a:t>12Z</a:t>
                      </a:r>
                      <a:endParaRPr lang="en-US" dirty="0"/>
                    </a:p>
                  </a:txBody>
                  <a:tcPr/>
                </a:tc>
                <a:tc>
                  <a:txBody>
                    <a:bodyPr/>
                    <a:lstStyle/>
                    <a:p>
                      <a:pPr algn="ctr"/>
                      <a:r>
                        <a:rPr lang="en-US" dirty="0" smtClean="0"/>
                        <a:t>13Z</a:t>
                      </a:r>
                      <a:endParaRPr lang="en-US" dirty="0"/>
                    </a:p>
                  </a:txBody>
                  <a:tcPr/>
                </a:tc>
                <a:tc>
                  <a:txBody>
                    <a:bodyPr/>
                    <a:lstStyle/>
                    <a:p>
                      <a:pPr algn="ctr"/>
                      <a:r>
                        <a:rPr lang="en-US" dirty="0" smtClean="0"/>
                        <a:t>14Z</a:t>
                      </a:r>
                      <a:endParaRPr lang="en-US" dirty="0"/>
                    </a:p>
                  </a:txBody>
                  <a:tcPr/>
                </a:tc>
                <a:tc>
                  <a:txBody>
                    <a:bodyPr/>
                    <a:lstStyle/>
                    <a:p>
                      <a:pPr algn="ctr"/>
                      <a:r>
                        <a:rPr lang="en-US" dirty="0" smtClean="0"/>
                        <a:t>15Z</a:t>
                      </a:r>
                      <a:endParaRPr lang="en-US" dirty="0"/>
                    </a:p>
                  </a:txBody>
                  <a:tcPr/>
                </a:tc>
                <a:tc>
                  <a:txBody>
                    <a:bodyPr/>
                    <a:lstStyle/>
                    <a:p>
                      <a:pPr algn="ctr"/>
                      <a:r>
                        <a:rPr lang="en-US" dirty="0" smtClean="0"/>
                        <a:t>16Z</a:t>
                      </a:r>
                      <a:endParaRPr lang="en-US" dirty="0"/>
                    </a:p>
                  </a:txBody>
                  <a:tcPr/>
                </a:tc>
                <a:tc>
                  <a:txBody>
                    <a:bodyPr/>
                    <a:lstStyle/>
                    <a:p>
                      <a:pPr algn="ctr"/>
                      <a:r>
                        <a:rPr lang="en-US" dirty="0" smtClean="0"/>
                        <a:t>17Z</a:t>
                      </a:r>
                      <a:endParaRPr lang="en-US" dirty="0"/>
                    </a:p>
                  </a:txBody>
                  <a:tcPr/>
                </a:tc>
                <a:tc>
                  <a:txBody>
                    <a:bodyPr/>
                    <a:lstStyle/>
                    <a:p>
                      <a:pPr algn="ctr"/>
                      <a:r>
                        <a:rPr lang="en-US" dirty="0" smtClean="0"/>
                        <a:t>18Z</a:t>
                      </a:r>
                      <a:endParaRPr lang="en-US" dirty="0"/>
                    </a:p>
                  </a:txBody>
                  <a:tcPr/>
                </a:tc>
                <a:tc>
                  <a:txBody>
                    <a:bodyPr/>
                    <a:lstStyle/>
                    <a:p>
                      <a:pPr algn="ctr"/>
                      <a:r>
                        <a:rPr lang="en-US" dirty="0" smtClean="0"/>
                        <a:t>19Z</a:t>
                      </a:r>
                      <a:endParaRPr lang="en-US" dirty="0"/>
                    </a:p>
                  </a:txBody>
                  <a:tcPr/>
                </a:tc>
                <a:tc>
                  <a:txBody>
                    <a:bodyPr/>
                    <a:lstStyle/>
                    <a:p>
                      <a:pPr algn="ctr"/>
                      <a:r>
                        <a:rPr lang="en-US" dirty="0" smtClean="0"/>
                        <a:t>20Z</a:t>
                      </a:r>
                      <a:endParaRPr lang="en-US" dirty="0"/>
                    </a:p>
                  </a:txBody>
                  <a:tcPr/>
                </a:tc>
                <a:tc>
                  <a:txBody>
                    <a:bodyPr/>
                    <a:lstStyle/>
                    <a:p>
                      <a:pPr algn="ctr"/>
                      <a:r>
                        <a:rPr lang="en-US" dirty="0" smtClean="0"/>
                        <a:t>21Z</a:t>
                      </a:r>
                      <a:endParaRPr lang="en-US" dirty="0"/>
                    </a:p>
                  </a:txBody>
                  <a:tcPr/>
                </a:tc>
                <a:tc>
                  <a:txBody>
                    <a:bodyPr/>
                    <a:lstStyle/>
                    <a:p>
                      <a:pPr algn="ctr"/>
                      <a:r>
                        <a:rPr lang="en-US" dirty="0" smtClean="0"/>
                        <a:t>22Z</a:t>
                      </a:r>
                      <a:endParaRPr lang="en-US" dirty="0"/>
                    </a:p>
                  </a:txBody>
                  <a:tcPr/>
                </a:tc>
                <a:tc>
                  <a:txBody>
                    <a:bodyPr/>
                    <a:lstStyle/>
                    <a:p>
                      <a:pPr algn="ctr"/>
                      <a:r>
                        <a:rPr lang="en-US" dirty="0" smtClean="0"/>
                        <a:t>23Z</a:t>
                      </a:r>
                      <a:endParaRPr lang="en-US" dirty="0"/>
                    </a:p>
                  </a:txBody>
                  <a:tcPr/>
                </a:tc>
                <a:tc>
                  <a:txBody>
                    <a:bodyPr/>
                    <a:lstStyle/>
                    <a:p>
                      <a:r>
                        <a:rPr lang="en-US" dirty="0" smtClean="0"/>
                        <a:t>00Z</a:t>
                      </a:r>
                      <a:endParaRPr lang="en-US" dirty="0"/>
                    </a:p>
                  </a:txBody>
                  <a:tcPr/>
                </a:tc>
              </a:tr>
            </a:tbl>
          </a:graphicData>
        </a:graphic>
      </p:graphicFrame>
      <p:cxnSp>
        <p:nvCxnSpPr>
          <p:cNvPr id="16" name="Straight Connector 15"/>
          <p:cNvCxnSpPr/>
          <p:nvPr/>
        </p:nvCxnSpPr>
        <p:spPr>
          <a:xfrm flipV="1">
            <a:off x="5181600" y="6019800"/>
            <a:ext cx="0" cy="30480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715000" y="6019800"/>
            <a:ext cx="0" cy="30480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324600" y="6019800"/>
            <a:ext cx="0" cy="30480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858000" y="6019800"/>
            <a:ext cx="0" cy="30480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7391400" y="6019800"/>
            <a:ext cx="0" cy="30480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038600" y="6019800"/>
            <a:ext cx="0" cy="30480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505200" y="6019800"/>
            <a:ext cx="0" cy="30480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971800" y="6019800"/>
            <a:ext cx="0" cy="30480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362200" y="6019800"/>
            <a:ext cx="0" cy="30480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828800" y="6019800"/>
            <a:ext cx="0" cy="30480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371600" y="6019800"/>
            <a:ext cx="0" cy="30480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8001000" y="6019800"/>
            <a:ext cx="0" cy="30480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8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57200" y="0"/>
            <a:ext cx="8686800" cy="461665"/>
          </a:xfrm>
          <a:prstGeom prst="rect">
            <a:avLst/>
          </a:prstGeom>
          <a:noFill/>
        </p:spPr>
        <p:txBody>
          <a:bodyPr wrap="square" rtlCol="0">
            <a:spAutoFit/>
          </a:bodyPr>
          <a:lstStyle/>
          <a:p>
            <a:r>
              <a:rPr lang="en-US" sz="2400" b="1" dirty="0" smtClean="0"/>
              <a:t>The Steps to Create a TC Wind Forecast at </a:t>
            </a:r>
            <a:r>
              <a:rPr lang="en-US" sz="2400" b="1" dirty="0"/>
              <a:t>a </a:t>
            </a:r>
            <a:r>
              <a:rPr lang="en-US" sz="2400" b="1" dirty="0" smtClean="0"/>
              <a:t>WFO</a:t>
            </a:r>
            <a:endParaRPr lang="en-US" b="1" dirty="0" smtClean="0"/>
          </a:p>
        </p:txBody>
      </p:sp>
      <p:sp>
        <p:nvSpPr>
          <p:cNvPr id="5" name="TextBox 4"/>
          <p:cNvSpPr txBox="1"/>
          <p:nvPr/>
        </p:nvSpPr>
        <p:spPr>
          <a:xfrm>
            <a:off x="533400" y="504884"/>
            <a:ext cx="5251534" cy="3170099"/>
          </a:xfrm>
          <a:prstGeom prst="rect">
            <a:avLst/>
          </a:prstGeom>
          <a:noFill/>
        </p:spPr>
        <p:txBody>
          <a:bodyPr wrap="square" rtlCol="0">
            <a:spAutoFit/>
          </a:bodyPr>
          <a:lstStyle/>
          <a:p>
            <a:pPr marL="342900" indent="-342900">
              <a:buFont typeface="Wingdings" pitchFamily="2" charset="2"/>
              <a:buChar char="§"/>
            </a:pPr>
            <a:r>
              <a:rPr lang="en-US" sz="2000" dirty="0" smtClean="0"/>
              <a:t>Forecasters take the NHC TCM wind guidance and use a tool in GFE called the “TCMWindTool” to develop wind forecasts</a:t>
            </a:r>
            <a:r>
              <a:rPr lang="en-US" sz="2000" dirty="0"/>
              <a:t>. The </a:t>
            </a:r>
            <a:r>
              <a:rPr lang="en-US" sz="2000" dirty="0" smtClean="0"/>
              <a:t>default tool is rather primitive allowing  only linear </a:t>
            </a:r>
            <a:r>
              <a:rPr lang="en-US" sz="2000" dirty="0"/>
              <a:t>decay in the sustained wind speeds when interpolating </a:t>
            </a:r>
            <a:r>
              <a:rPr lang="en-US" sz="2000" dirty="0" smtClean="0"/>
              <a:t>between TCM forecast times and a single land reduction. </a:t>
            </a:r>
          </a:p>
          <a:p>
            <a:pPr marL="342900" indent="-342900">
              <a:buFont typeface="Wingdings" pitchFamily="2" charset="2"/>
              <a:buChar char="§"/>
            </a:pPr>
            <a:r>
              <a:rPr lang="en-US" sz="2000" dirty="0" smtClean="0"/>
              <a:t>The default output often requires significant post editing to remove non-meteorological artifacts.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3674982"/>
            <a:ext cx="5562600" cy="3112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3098" y="609599"/>
            <a:ext cx="3168502" cy="3725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008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7200" y="0"/>
            <a:ext cx="8534400" cy="461665"/>
          </a:xfrm>
          <a:prstGeom prst="rect">
            <a:avLst/>
          </a:prstGeom>
          <a:noFill/>
        </p:spPr>
        <p:txBody>
          <a:bodyPr wrap="square" rtlCol="0">
            <a:spAutoFit/>
          </a:bodyPr>
          <a:lstStyle/>
          <a:p>
            <a:r>
              <a:rPr lang="en-US" sz="2400" b="1" dirty="0" smtClean="0"/>
              <a:t>TC Sustained Winds</a:t>
            </a:r>
            <a:endParaRPr lang="en-US" sz="2400" dirty="0"/>
          </a:p>
        </p:txBody>
      </p:sp>
    </p:spTree>
    <p:extLst>
      <p:ext uri="{BB962C8B-B14F-4D97-AF65-F5344CB8AC3E}">
        <p14:creationId xmlns:p14="http://schemas.microsoft.com/office/powerpoint/2010/main" val="352310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3976</TotalTime>
  <Words>3662</Words>
  <Application>Microsoft Office PowerPoint</Application>
  <PresentationFormat>On-screen Show (4:3)</PresentationFormat>
  <Paragraphs>316</Paragraphs>
  <Slides>39</Slides>
  <Notes>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Weather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Blaes</dc:creator>
  <cp:lastModifiedBy>Jonathan Blaes</cp:lastModifiedBy>
  <cp:revision>197</cp:revision>
  <cp:lastPrinted>2016-03-15T14:11:56Z</cp:lastPrinted>
  <dcterms:created xsi:type="dcterms:W3CDTF">2012-06-13T13:17:10Z</dcterms:created>
  <dcterms:modified xsi:type="dcterms:W3CDTF">2016-03-16T19:12:31Z</dcterms:modified>
</cp:coreProperties>
</file>