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2" r:id="rId4"/>
  </p:sldMasterIdLst>
  <p:notesMasterIdLst>
    <p:notesMasterId r:id="rId23"/>
  </p:notesMasterIdLst>
  <p:handoutMasterIdLst>
    <p:handoutMasterId r:id="rId24"/>
  </p:handoutMasterIdLst>
  <p:sldIdLst>
    <p:sldId id="256" r:id="rId5"/>
    <p:sldId id="278" r:id="rId6"/>
    <p:sldId id="277" r:id="rId7"/>
    <p:sldId id="275" r:id="rId8"/>
    <p:sldId id="258" r:id="rId9"/>
    <p:sldId id="259" r:id="rId10"/>
    <p:sldId id="261" r:id="rId11"/>
    <p:sldId id="265" r:id="rId12"/>
    <p:sldId id="281" r:id="rId13"/>
    <p:sldId id="289" r:id="rId14"/>
    <p:sldId id="290" r:id="rId15"/>
    <p:sldId id="286" r:id="rId16"/>
    <p:sldId id="291" r:id="rId17"/>
    <p:sldId id="279" r:id="rId18"/>
    <p:sldId id="282" r:id="rId19"/>
    <p:sldId id="276" r:id="rId20"/>
    <p:sldId id="284" r:id="rId21"/>
    <p:sldId id="28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108" y="-28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3"/>
                <c:pt idx="0">
                  <c:v>1st Qtr</c:v>
                </c:pt>
                <c:pt idx="1">
                  <c:v>2nd Qtr</c:v>
                </c:pt>
                <c:pt idx="2">
                  <c:v>3rd Qtr</c:v>
                </c:pt>
              </c:strCache>
            </c:strRef>
          </c:cat>
          <c:val>
            <c:numRef>
              <c:f>Sheet1!$B$2:$B$5</c:f>
              <c:numCache>
                <c:formatCode>General</c:formatCode>
                <c:ptCount val="4"/>
                <c:pt idx="0">
                  <c:v>3.33</c:v>
                </c:pt>
                <c:pt idx="1">
                  <c:v>3.33</c:v>
                </c:pt>
                <c:pt idx="2">
                  <c:v>3.33</c:v>
                </c:pt>
              </c:numCache>
            </c:numRef>
          </c:val>
          <c:extLst xmlns:c16r2="http://schemas.microsoft.com/office/drawing/2015/06/chart">
            <c:ext xmlns:c16="http://schemas.microsoft.com/office/drawing/2014/chart" uri="{C3380CC4-5D6E-409C-BE32-E72D297353CC}">
              <c16:uniqueId val="{00000000-CC56-4BC8-8A15-2CCF82F9AEB6}"/>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073760010767884"/>
          <c:y val="4.7507874015748033E-2"/>
          <c:w val="0.77531417547165582"/>
          <c:h val="0.56086466535433066"/>
        </c:manualLayout>
      </c:layout>
      <c:lineChart>
        <c:grouping val="standard"/>
        <c:varyColors val="0"/>
        <c:ser>
          <c:idx val="0"/>
          <c:order val="0"/>
          <c:tx>
            <c:strRef>
              <c:f>Sheet1!$B$2</c:f>
              <c:strCache>
                <c:ptCount val="1"/>
                <c:pt idx="0">
                  <c:v>Collaboration Services Users</c:v>
                </c:pt>
              </c:strCache>
            </c:strRef>
          </c:tx>
          <c:marker>
            <c:symbol val="none"/>
          </c:marker>
          <c:cat>
            <c:numRef>
              <c:f>Sheet1!$A$3:$A$59</c:f>
              <c:numCache>
                <c:formatCode>m/d/yyyy</c:formatCode>
                <c:ptCount val="57"/>
                <c:pt idx="0">
                  <c:v>41283</c:v>
                </c:pt>
                <c:pt idx="1">
                  <c:v>41370</c:v>
                </c:pt>
                <c:pt idx="2">
                  <c:v>41423</c:v>
                </c:pt>
                <c:pt idx="3">
                  <c:v>41470</c:v>
                </c:pt>
                <c:pt idx="4">
                  <c:v>41526</c:v>
                </c:pt>
                <c:pt idx="5">
                  <c:v>41592</c:v>
                </c:pt>
                <c:pt idx="6">
                  <c:v>41744</c:v>
                </c:pt>
                <c:pt idx="7">
                  <c:v>41806</c:v>
                </c:pt>
                <c:pt idx="8">
                  <c:v>41912</c:v>
                </c:pt>
                <c:pt idx="9">
                  <c:v>41968</c:v>
                </c:pt>
                <c:pt idx="10">
                  <c:v>41995</c:v>
                </c:pt>
                <c:pt idx="11">
                  <c:v>42018</c:v>
                </c:pt>
                <c:pt idx="12">
                  <c:v>42037</c:v>
                </c:pt>
                <c:pt idx="13">
                  <c:v>42065</c:v>
                </c:pt>
                <c:pt idx="14">
                  <c:v>42095</c:v>
                </c:pt>
                <c:pt idx="15">
                  <c:v>42128</c:v>
                </c:pt>
                <c:pt idx="16">
                  <c:v>42156</c:v>
                </c:pt>
                <c:pt idx="17">
                  <c:v>42186</c:v>
                </c:pt>
                <c:pt idx="18">
                  <c:v>42217</c:v>
                </c:pt>
                <c:pt idx="19">
                  <c:v>42248</c:v>
                </c:pt>
                <c:pt idx="20">
                  <c:v>42278</c:v>
                </c:pt>
                <c:pt idx="21">
                  <c:v>42310</c:v>
                </c:pt>
                <c:pt idx="22">
                  <c:v>42339</c:v>
                </c:pt>
                <c:pt idx="23">
                  <c:v>42373</c:v>
                </c:pt>
                <c:pt idx="24">
                  <c:v>42401</c:v>
                </c:pt>
                <c:pt idx="25">
                  <c:v>42430</c:v>
                </c:pt>
                <c:pt idx="26">
                  <c:v>42461</c:v>
                </c:pt>
                <c:pt idx="27">
                  <c:v>42491</c:v>
                </c:pt>
                <c:pt idx="28">
                  <c:v>42522</c:v>
                </c:pt>
                <c:pt idx="29">
                  <c:v>42552</c:v>
                </c:pt>
                <c:pt idx="30">
                  <c:v>42583</c:v>
                </c:pt>
                <c:pt idx="31">
                  <c:v>42614</c:v>
                </c:pt>
                <c:pt idx="32">
                  <c:v>42644</c:v>
                </c:pt>
                <c:pt idx="33">
                  <c:v>42675</c:v>
                </c:pt>
                <c:pt idx="34">
                  <c:v>42705</c:v>
                </c:pt>
                <c:pt idx="35">
                  <c:v>42736</c:v>
                </c:pt>
                <c:pt idx="36">
                  <c:v>42767</c:v>
                </c:pt>
                <c:pt idx="37">
                  <c:v>42797</c:v>
                </c:pt>
                <c:pt idx="38">
                  <c:v>42826</c:v>
                </c:pt>
                <c:pt idx="39">
                  <c:v>42856</c:v>
                </c:pt>
                <c:pt idx="40">
                  <c:v>42888</c:v>
                </c:pt>
                <c:pt idx="41">
                  <c:v>42917</c:v>
                </c:pt>
                <c:pt idx="42">
                  <c:v>42948</c:v>
                </c:pt>
                <c:pt idx="43">
                  <c:v>42979</c:v>
                </c:pt>
                <c:pt idx="44">
                  <c:v>43009</c:v>
                </c:pt>
                <c:pt idx="45">
                  <c:v>43040</c:v>
                </c:pt>
                <c:pt idx="46">
                  <c:v>43073</c:v>
                </c:pt>
                <c:pt idx="47">
                  <c:v>43102</c:v>
                </c:pt>
                <c:pt idx="48">
                  <c:v>43132</c:v>
                </c:pt>
                <c:pt idx="49">
                  <c:v>43160</c:v>
                </c:pt>
                <c:pt idx="50">
                  <c:v>43193</c:v>
                </c:pt>
                <c:pt idx="51">
                  <c:v>43221</c:v>
                </c:pt>
                <c:pt idx="52">
                  <c:v>43252</c:v>
                </c:pt>
                <c:pt idx="53">
                  <c:v>43282</c:v>
                </c:pt>
                <c:pt idx="54">
                  <c:v>43313</c:v>
                </c:pt>
                <c:pt idx="55">
                  <c:v>43347</c:v>
                </c:pt>
                <c:pt idx="56">
                  <c:v>43374</c:v>
                </c:pt>
              </c:numCache>
            </c:numRef>
          </c:cat>
          <c:val>
            <c:numRef>
              <c:f>Sheet1!$B$3:$B$59</c:f>
              <c:numCache>
                <c:formatCode>General</c:formatCode>
                <c:ptCount val="57"/>
                <c:pt idx="0">
                  <c:v>257</c:v>
                </c:pt>
                <c:pt idx="1">
                  <c:v>322</c:v>
                </c:pt>
                <c:pt idx="2">
                  <c:v>390</c:v>
                </c:pt>
                <c:pt idx="3">
                  <c:v>529</c:v>
                </c:pt>
                <c:pt idx="4">
                  <c:v>599</c:v>
                </c:pt>
                <c:pt idx="5">
                  <c:v>713</c:v>
                </c:pt>
                <c:pt idx="6">
                  <c:v>1144</c:v>
                </c:pt>
                <c:pt idx="7">
                  <c:v>1248</c:v>
                </c:pt>
                <c:pt idx="8">
                  <c:v>1298</c:v>
                </c:pt>
                <c:pt idx="9">
                  <c:v>1410</c:v>
                </c:pt>
                <c:pt idx="10">
                  <c:v>1492</c:v>
                </c:pt>
                <c:pt idx="11">
                  <c:v>1520</c:v>
                </c:pt>
                <c:pt idx="12">
                  <c:v>1539</c:v>
                </c:pt>
                <c:pt idx="13">
                  <c:v>1578</c:v>
                </c:pt>
                <c:pt idx="14">
                  <c:v>1664</c:v>
                </c:pt>
                <c:pt idx="15">
                  <c:v>1761</c:v>
                </c:pt>
                <c:pt idx="16">
                  <c:v>1832</c:v>
                </c:pt>
                <c:pt idx="17">
                  <c:v>1937</c:v>
                </c:pt>
                <c:pt idx="18">
                  <c:v>2092</c:v>
                </c:pt>
                <c:pt idx="19">
                  <c:v>2175</c:v>
                </c:pt>
                <c:pt idx="20">
                  <c:v>2239</c:v>
                </c:pt>
                <c:pt idx="21">
                  <c:v>2562</c:v>
                </c:pt>
                <c:pt idx="22">
                  <c:v>2740</c:v>
                </c:pt>
                <c:pt idx="23">
                  <c:v>2784</c:v>
                </c:pt>
                <c:pt idx="24">
                  <c:v>2866</c:v>
                </c:pt>
                <c:pt idx="25">
                  <c:v>2979</c:v>
                </c:pt>
                <c:pt idx="26">
                  <c:v>3058</c:v>
                </c:pt>
                <c:pt idx="27">
                  <c:v>3182</c:v>
                </c:pt>
                <c:pt idx="28">
                  <c:v>3315</c:v>
                </c:pt>
                <c:pt idx="29">
                  <c:v>3413</c:v>
                </c:pt>
                <c:pt idx="30">
                  <c:v>3499</c:v>
                </c:pt>
                <c:pt idx="31">
                  <c:v>3622</c:v>
                </c:pt>
                <c:pt idx="32">
                  <c:v>3743</c:v>
                </c:pt>
                <c:pt idx="33">
                  <c:v>3856</c:v>
                </c:pt>
                <c:pt idx="34">
                  <c:v>3990</c:v>
                </c:pt>
                <c:pt idx="35">
                  <c:v>4118</c:v>
                </c:pt>
                <c:pt idx="36">
                  <c:v>4303</c:v>
                </c:pt>
                <c:pt idx="37">
                  <c:v>4435</c:v>
                </c:pt>
                <c:pt idx="38">
                  <c:v>4528</c:v>
                </c:pt>
                <c:pt idx="39">
                  <c:v>4620</c:v>
                </c:pt>
                <c:pt idx="40">
                  <c:v>4792</c:v>
                </c:pt>
                <c:pt idx="41">
                  <c:v>4871</c:v>
                </c:pt>
                <c:pt idx="42">
                  <c:v>4888</c:v>
                </c:pt>
                <c:pt idx="43">
                  <c:v>4902</c:v>
                </c:pt>
                <c:pt idx="44">
                  <c:v>4934</c:v>
                </c:pt>
                <c:pt idx="45">
                  <c:v>5079</c:v>
                </c:pt>
                <c:pt idx="46">
                  <c:v>5186</c:v>
                </c:pt>
                <c:pt idx="47">
                  <c:v>5326</c:v>
                </c:pt>
                <c:pt idx="48">
                  <c:v>5342</c:v>
                </c:pt>
                <c:pt idx="49">
                  <c:v>5420</c:v>
                </c:pt>
                <c:pt idx="50">
                  <c:v>5487</c:v>
                </c:pt>
                <c:pt idx="51">
                  <c:v>5610</c:v>
                </c:pt>
                <c:pt idx="52">
                  <c:v>5621</c:v>
                </c:pt>
                <c:pt idx="53">
                  <c:v>5688</c:v>
                </c:pt>
                <c:pt idx="54">
                  <c:v>5750</c:v>
                </c:pt>
                <c:pt idx="55">
                  <c:v>5818</c:v>
                </c:pt>
                <c:pt idx="56">
                  <c:v>5882</c:v>
                </c:pt>
              </c:numCache>
            </c:numRef>
          </c:val>
          <c:smooth val="0"/>
        </c:ser>
        <c:ser>
          <c:idx val="1"/>
          <c:order val="1"/>
          <c:tx>
            <c:strRef>
              <c:f>Sheet1!$C$2</c:f>
              <c:strCache>
                <c:ptCount val="1"/>
                <c:pt idx="0">
                  <c:v>Development Services Users</c:v>
                </c:pt>
              </c:strCache>
            </c:strRef>
          </c:tx>
          <c:spPr>
            <a:ln>
              <a:solidFill>
                <a:srgbClr val="FF0000"/>
              </a:solidFill>
            </a:ln>
          </c:spPr>
          <c:marker>
            <c:symbol val="none"/>
          </c:marker>
          <c:cat>
            <c:numRef>
              <c:f>Sheet1!$A$3:$A$59</c:f>
              <c:numCache>
                <c:formatCode>m/d/yyyy</c:formatCode>
                <c:ptCount val="57"/>
                <c:pt idx="0">
                  <c:v>41283</c:v>
                </c:pt>
                <c:pt idx="1">
                  <c:v>41370</c:v>
                </c:pt>
                <c:pt idx="2">
                  <c:v>41423</c:v>
                </c:pt>
                <c:pt idx="3">
                  <c:v>41470</c:v>
                </c:pt>
                <c:pt idx="4">
                  <c:v>41526</c:v>
                </c:pt>
                <c:pt idx="5">
                  <c:v>41592</c:v>
                </c:pt>
                <c:pt idx="6">
                  <c:v>41744</c:v>
                </c:pt>
                <c:pt idx="7">
                  <c:v>41806</c:v>
                </c:pt>
                <c:pt idx="8">
                  <c:v>41912</c:v>
                </c:pt>
                <c:pt idx="9">
                  <c:v>41968</c:v>
                </c:pt>
                <c:pt idx="10">
                  <c:v>41995</c:v>
                </c:pt>
                <c:pt idx="11">
                  <c:v>42018</c:v>
                </c:pt>
                <c:pt idx="12">
                  <c:v>42037</c:v>
                </c:pt>
                <c:pt idx="13">
                  <c:v>42065</c:v>
                </c:pt>
                <c:pt idx="14">
                  <c:v>42095</c:v>
                </c:pt>
                <c:pt idx="15">
                  <c:v>42128</c:v>
                </c:pt>
                <c:pt idx="16">
                  <c:v>42156</c:v>
                </c:pt>
                <c:pt idx="17">
                  <c:v>42186</c:v>
                </c:pt>
                <c:pt idx="18">
                  <c:v>42217</c:v>
                </c:pt>
                <c:pt idx="19">
                  <c:v>42248</c:v>
                </c:pt>
                <c:pt idx="20">
                  <c:v>42278</c:v>
                </c:pt>
                <c:pt idx="21">
                  <c:v>42310</c:v>
                </c:pt>
                <c:pt idx="22">
                  <c:v>42339</c:v>
                </c:pt>
                <c:pt idx="23">
                  <c:v>42373</c:v>
                </c:pt>
                <c:pt idx="24">
                  <c:v>42401</c:v>
                </c:pt>
                <c:pt idx="25">
                  <c:v>42430</c:v>
                </c:pt>
                <c:pt idx="26">
                  <c:v>42461</c:v>
                </c:pt>
                <c:pt idx="27">
                  <c:v>42491</c:v>
                </c:pt>
                <c:pt idx="28">
                  <c:v>42522</c:v>
                </c:pt>
                <c:pt idx="29">
                  <c:v>42552</c:v>
                </c:pt>
                <c:pt idx="30">
                  <c:v>42583</c:v>
                </c:pt>
                <c:pt idx="31">
                  <c:v>42614</c:v>
                </c:pt>
                <c:pt idx="32">
                  <c:v>42644</c:v>
                </c:pt>
                <c:pt idx="33">
                  <c:v>42675</c:v>
                </c:pt>
                <c:pt idx="34">
                  <c:v>42705</c:v>
                </c:pt>
                <c:pt idx="35">
                  <c:v>42736</c:v>
                </c:pt>
                <c:pt idx="36">
                  <c:v>42767</c:v>
                </c:pt>
                <c:pt idx="37">
                  <c:v>42797</c:v>
                </c:pt>
                <c:pt idx="38">
                  <c:v>42826</c:v>
                </c:pt>
                <c:pt idx="39">
                  <c:v>42856</c:v>
                </c:pt>
                <c:pt idx="40">
                  <c:v>42888</c:v>
                </c:pt>
                <c:pt idx="41">
                  <c:v>42917</c:v>
                </c:pt>
                <c:pt idx="42">
                  <c:v>42948</c:v>
                </c:pt>
                <c:pt idx="43">
                  <c:v>42979</c:v>
                </c:pt>
                <c:pt idx="44">
                  <c:v>43009</c:v>
                </c:pt>
                <c:pt idx="45">
                  <c:v>43040</c:v>
                </c:pt>
                <c:pt idx="46">
                  <c:v>43073</c:v>
                </c:pt>
                <c:pt idx="47">
                  <c:v>43102</c:v>
                </c:pt>
                <c:pt idx="48">
                  <c:v>43132</c:v>
                </c:pt>
                <c:pt idx="49">
                  <c:v>43160</c:v>
                </c:pt>
                <c:pt idx="50">
                  <c:v>43193</c:v>
                </c:pt>
                <c:pt idx="51">
                  <c:v>43221</c:v>
                </c:pt>
                <c:pt idx="52">
                  <c:v>43252</c:v>
                </c:pt>
                <c:pt idx="53">
                  <c:v>43282</c:v>
                </c:pt>
                <c:pt idx="54">
                  <c:v>43313</c:v>
                </c:pt>
                <c:pt idx="55">
                  <c:v>43347</c:v>
                </c:pt>
                <c:pt idx="56">
                  <c:v>43374</c:v>
                </c:pt>
              </c:numCache>
            </c:numRef>
          </c:cat>
          <c:val>
            <c:numRef>
              <c:f>Sheet1!$C$3:$C$59</c:f>
              <c:numCache>
                <c:formatCode>General</c:formatCode>
                <c:ptCount val="57"/>
                <c:pt idx="0">
                  <c:v>150</c:v>
                </c:pt>
                <c:pt idx="1">
                  <c:v>195</c:v>
                </c:pt>
                <c:pt idx="2">
                  <c:v>228</c:v>
                </c:pt>
                <c:pt idx="3">
                  <c:v>299</c:v>
                </c:pt>
                <c:pt idx="4">
                  <c:v>356</c:v>
                </c:pt>
                <c:pt idx="5">
                  <c:v>420</c:v>
                </c:pt>
                <c:pt idx="6">
                  <c:v>550</c:v>
                </c:pt>
                <c:pt idx="7">
                  <c:v>608</c:v>
                </c:pt>
                <c:pt idx="8">
                  <c:v>705</c:v>
                </c:pt>
                <c:pt idx="9">
                  <c:v>743</c:v>
                </c:pt>
                <c:pt idx="10">
                  <c:v>761</c:v>
                </c:pt>
                <c:pt idx="11">
                  <c:v>775</c:v>
                </c:pt>
                <c:pt idx="12">
                  <c:v>801</c:v>
                </c:pt>
                <c:pt idx="13">
                  <c:v>835</c:v>
                </c:pt>
                <c:pt idx="14">
                  <c:v>887</c:v>
                </c:pt>
                <c:pt idx="15">
                  <c:v>959</c:v>
                </c:pt>
                <c:pt idx="16">
                  <c:v>1008</c:v>
                </c:pt>
                <c:pt idx="17">
                  <c:v>1073</c:v>
                </c:pt>
                <c:pt idx="18">
                  <c:v>1150</c:v>
                </c:pt>
                <c:pt idx="19">
                  <c:v>1175</c:v>
                </c:pt>
                <c:pt idx="20">
                  <c:v>1212</c:v>
                </c:pt>
                <c:pt idx="21">
                  <c:v>1242</c:v>
                </c:pt>
                <c:pt idx="22">
                  <c:v>1275</c:v>
                </c:pt>
                <c:pt idx="23">
                  <c:v>1309</c:v>
                </c:pt>
                <c:pt idx="24">
                  <c:v>1357</c:v>
                </c:pt>
                <c:pt idx="25">
                  <c:v>1434</c:v>
                </c:pt>
                <c:pt idx="26">
                  <c:v>1473</c:v>
                </c:pt>
                <c:pt idx="27">
                  <c:v>1533</c:v>
                </c:pt>
                <c:pt idx="28">
                  <c:v>1592</c:v>
                </c:pt>
                <c:pt idx="29">
                  <c:v>1657</c:v>
                </c:pt>
                <c:pt idx="30">
                  <c:v>1729</c:v>
                </c:pt>
                <c:pt idx="31">
                  <c:v>1796</c:v>
                </c:pt>
                <c:pt idx="32">
                  <c:v>1847</c:v>
                </c:pt>
                <c:pt idx="33">
                  <c:v>1939</c:v>
                </c:pt>
                <c:pt idx="34">
                  <c:v>1998</c:v>
                </c:pt>
                <c:pt idx="35">
                  <c:v>2113</c:v>
                </c:pt>
                <c:pt idx="36">
                  <c:v>2244</c:v>
                </c:pt>
                <c:pt idx="37">
                  <c:v>2328</c:v>
                </c:pt>
                <c:pt idx="38">
                  <c:v>2523</c:v>
                </c:pt>
                <c:pt idx="39">
                  <c:v>2654</c:v>
                </c:pt>
                <c:pt idx="40">
                  <c:v>2788</c:v>
                </c:pt>
                <c:pt idx="41">
                  <c:v>2905</c:v>
                </c:pt>
                <c:pt idx="42">
                  <c:v>3000</c:v>
                </c:pt>
                <c:pt idx="43">
                  <c:v>3129</c:v>
                </c:pt>
                <c:pt idx="44">
                  <c:v>3217</c:v>
                </c:pt>
                <c:pt idx="45">
                  <c:v>3334</c:v>
                </c:pt>
                <c:pt idx="46">
                  <c:v>3424</c:v>
                </c:pt>
                <c:pt idx="47">
                  <c:v>3478</c:v>
                </c:pt>
                <c:pt idx="48">
                  <c:v>3558</c:v>
                </c:pt>
                <c:pt idx="49">
                  <c:v>3610</c:v>
                </c:pt>
                <c:pt idx="50">
                  <c:v>3672</c:v>
                </c:pt>
                <c:pt idx="51">
                  <c:v>3740</c:v>
                </c:pt>
                <c:pt idx="52">
                  <c:v>3833</c:v>
                </c:pt>
                <c:pt idx="53">
                  <c:v>3903</c:v>
                </c:pt>
                <c:pt idx="54">
                  <c:v>3980</c:v>
                </c:pt>
                <c:pt idx="55">
                  <c:v>4046</c:v>
                </c:pt>
                <c:pt idx="56">
                  <c:v>4094</c:v>
                </c:pt>
              </c:numCache>
            </c:numRef>
          </c:val>
          <c:smooth val="0"/>
        </c:ser>
        <c:dLbls>
          <c:showLegendKey val="0"/>
          <c:showVal val="0"/>
          <c:showCatName val="0"/>
          <c:showSerName val="0"/>
          <c:showPercent val="0"/>
          <c:showBubbleSize val="0"/>
        </c:dLbls>
        <c:marker val="1"/>
        <c:smooth val="0"/>
        <c:axId val="178597888"/>
        <c:axId val="178599424"/>
      </c:lineChart>
      <c:dateAx>
        <c:axId val="178597888"/>
        <c:scaling>
          <c:orientation val="minMax"/>
          <c:max val="43374"/>
        </c:scaling>
        <c:delete val="0"/>
        <c:axPos val="b"/>
        <c:numFmt formatCode="[$-409]mmm\-yy;@" sourceLinked="0"/>
        <c:majorTickMark val="out"/>
        <c:minorTickMark val="none"/>
        <c:tickLblPos val="nextTo"/>
        <c:txPr>
          <a:bodyPr rot="-2700000"/>
          <a:lstStyle/>
          <a:p>
            <a:pPr>
              <a:defRPr sz="1400" baseline="0"/>
            </a:pPr>
            <a:endParaRPr lang="en-US"/>
          </a:p>
        </c:txPr>
        <c:crossAx val="178599424"/>
        <c:crosses val="autoZero"/>
        <c:auto val="1"/>
        <c:lblOffset val="100"/>
        <c:baseTimeUnit val="months"/>
        <c:majorUnit val="3"/>
        <c:majorTimeUnit val="months"/>
      </c:dateAx>
      <c:valAx>
        <c:axId val="178599424"/>
        <c:scaling>
          <c:orientation val="minMax"/>
        </c:scaling>
        <c:delete val="0"/>
        <c:axPos val="l"/>
        <c:majorGridlines/>
        <c:numFmt formatCode="General" sourceLinked="1"/>
        <c:majorTickMark val="out"/>
        <c:minorTickMark val="none"/>
        <c:tickLblPos val="nextTo"/>
        <c:crossAx val="178597888"/>
        <c:crosses val="autoZero"/>
        <c:crossBetween val="between"/>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27509061367329"/>
          <c:y val="8.1922103217845751E-2"/>
          <c:w val="0.84082486664973333"/>
          <c:h val="0.55662515039700078"/>
        </c:manualLayout>
      </c:layout>
      <c:lineChart>
        <c:grouping val="standard"/>
        <c:varyColors val="0"/>
        <c:ser>
          <c:idx val="0"/>
          <c:order val="0"/>
          <c:tx>
            <c:strRef>
              <c:f>Sheet1!$B$4</c:f>
              <c:strCache>
                <c:ptCount val="1"/>
                <c:pt idx="0">
                  <c:v>Communities</c:v>
                </c:pt>
              </c:strCache>
            </c:strRef>
          </c:tx>
          <c:marker>
            <c:symbol val="none"/>
          </c:marker>
          <c:cat>
            <c:numRef>
              <c:f>Sheet1!$A$5:$A$61</c:f>
              <c:numCache>
                <c:formatCode>m/d/yyyy</c:formatCode>
                <c:ptCount val="57"/>
                <c:pt idx="0">
                  <c:v>41283</c:v>
                </c:pt>
                <c:pt idx="1">
                  <c:v>41370</c:v>
                </c:pt>
                <c:pt idx="2">
                  <c:v>41423</c:v>
                </c:pt>
                <c:pt idx="3">
                  <c:v>41470</c:v>
                </c:pt>
                <c:pt idx="4">
                  <c:v>41526</c:v>
                </c:pt>
                <c:pt idx="5">
                  <c:v>41590</c:v>
                </c:pt>
                <c:pt idx="6">
                  <c:v>41744</c:v>
                </c:pt>
                <c:pt idx="7">
                  <c:v>41806</c:v>
                </c:pt>
                <c:pt idx="8">
                  <c:v>41912</c:v>
                </c:pt>
                <c:pt idx="9">
                  <c:v>41968</c:v>
                </c:pt>
                <c:pt idx="10">
                  <c:v>41995</c:v>
                </c:pt>
                <c:pt idx="11">
                  <c:v>42018</c:v>
                </c:pt>
                <c:pt idx="12">
                  <c:v>42037</c:v>
                </c:pt>
                <c:pt idx="13">
                  <c:v>42065</c:v>
                </c:pt>
                <c:pt idx="14">
                  <c:v>42095</c:v>
                </c:pt>
                <c:pt idx="15">
                  <c:v>42128</c:v>
                </c:pt>
                <c:pt idx="16">
                  <c:v>42156</c:v>
                </c:pt>
                <c:pt idx="17">
                  <c:v>42186</c:v>
                </c:pt>
                <c:pt idx="18">
                  <c:v>42217</c:v>
                </c:pt>
                <c:pt idx="19">
                  <c:v>42248</c:v>
                </c:pt>
                <c:pt idx="20">
                  <c:v>42278</c:v>
                </c:pt>
                <c:pt idx="21">
                  <c:v>42310</c:v>
                </c:pt>
                <c:pt idx="22">
                  <c:v>42339</c:v>
                </c:pt>
                <c:pt idx="23">
                  <c:v>42373</c:v>
                </c:pt>
                <c:pt idx="24">
                  <c:v>42401</c:v>
                </c:pt>
                <c:pt idx="25">
                  <c:v>42430</c:v>
                </c:pt>
                <c:pt idx="26">
                  <c:v>42461</c:v>
                </c:pt>
                <c:pt idx="27">
                  <c:v>42491</c:v>
                </c:pt>
                <c:pt idx="28">
                  <c:v>42522</c:v>
                </c:pt>
                <c:pt idx="29">
                  <c:v>42552</c:v>
                </c:pt>
                <c:pt idx="30">
                  <c:v>42583</c:v>
                </c:pt>
                <c:pt idx="31">
                  <c:v>42614</c:v>
                </c:pt>
                <c:pt idx="32">
                  <c:v>42644</c:v>
                </c:pt>
                <c:pt idx="33">
                  <c:v>42675</c:v>
                </c:pt>
                <c:pt idx="34">
                  <c:v>42705</c:v>
                </c:pt>
                <c:pt idx="35">
                  <c:v>42736</c:v>
                </c:pt>
                <c:pt idx="36">
                  <c:v>42767</c:v>
                </c:pt>
                <c:pt idx="37">
                  <c:v>42795</c:v>
                </c:pt>
                <c:pt idx="38">
                  <c:v>42826</c:v>
                </c:pt>
                <c:pt idx="39">
                  <c:v>42856</c:v>
                </c:pt>
                <c:pt idx="40">
                  <c:v>42887</c:v>
                </c:pt>
                <c:pt idx="41">
                  <c:v>42917</c:v>
                </c:pt>
                <c:pt idx="42">
                  <c:v>42948</c:v>
                </c:pt>
                <c:pt idx="43">
                  <c:v>42979</c:v>
                </c:pt>
                <c:pt idx="44">
                  <c:v>43009</c:v>
                </c:pt>
                <c:pt idx="45">
                  <c:v>43040</c:v>
                </c:pt>
                <c:pt idx="46">
                  <c:v>43073</c:v>
                </c:pt>
                <c:pt idx="47">
                  <c:v>43102</c:v>
                </c:pt>
                <c:pt idx="48">
                  <c:v>43132</c:v>
                </c:pt>
                <c:pt idx="49">
                  <c:v>43160</c:v>
                </c:pt>
                <c:pt idx="50">
                  <c:v>43193</c:v>
                </c:pt>
                <c:pt idx="51">
                  <c:v>43221</c:v>
                </c:pt>
                <c:pt idx="52">
                  <c:v>43252</c:v>
                </c:pt>
                <c:pt idx="53">
                  <c:v>43282</c:v>
                </c:pt>
                <c:pt idx="54">
                  <c:v>43313</c:v>
                </c:pt>
                <c:pt idx="55">
                  <c:v>43347</c:v>
                </c:pt>
                <c:pt idx="56">
                  <c:v>43374</c:v>
                </c:pt>
              </c:numCache>
            </c:numRef>
          </c:cat>
          <c:val>
            <c:numRef>
              <c:f>Sheet1!$B$5:$B$61</c:f>
              <c:numCache>
                <c:formatCode>General</c:formatCode>
                <c:ptCount val="57"/>
                <c:pt idx="0">
                  <c:v>10</c:v>
                </c:pt>
                <c:pt idx="1">
                  <c:v>11</c:v>
                </c:pt>
                <c:pt idx="2">
                  <c:v>16</c:v>
                </c:pt>
                <c:pt idx="3">
                  <c:v>27</c:v>
                </c:pt>
                <c:pt idx="4">
                  <c:v>34</c:v>
                </c:pt>
                <c:pt idx="5">
                  <c:v>39</c:v>
                </c:pt>
                <c:pt idx="6">
                  <c:v>51</c:v>
                </c:pt>
                <c:pt idx="7">
                  <c:v>54</c:v>
                </c:pt>
                <c:pt idx="8">
                  <c:v>69</c:v>
                </c:pt>
                <c:pt idx="9">
                  <c:v>74</c:v>
                </c:pt>
                <c:pt idx="10">
                  <c:v>81</c:v>
                </c:pt>
                <c:pt idx="11">
                  <c:v>80</c:v>
                </c:pt>
                <c:pt idx="12">
                  <c:v>81</c:v>
                </c:pt>
                <c:pt idx="13">
                  <c:v>83</c:v>
                </c:pt>
                <c:pt idx="14">
                  <c:v>91</c:v>
                </c:pt>
                <c:pt idx="15">
                  <c:v>96</c:v>
                </c:pt>
                <c:pt idx="16">
                  <c:v>98</c:v>
                </c:pt>
                <c:pt idx="17">
                  <c:v>103</c:v>
                </c:pt>
                <c:pt idx="18">
                  <c:v>106</c:v>
                </c:pt>
                <c:pt idx="19">
                  <c:v>111</c:v>
                </c:pt>
                <c:pt idx="20">
                  <c:v>119</c:v>
                </c:pt>
                <c:pt idx="21">
                  <c:v>125</c:v>
                </c:pt>
                <c:pt idx="22">
                  <c:v>133</c:v>
                </c:pt>
                <c:pt idx="23">
                  <c:v>140</c:v>
                </c:pt>
                <c:pt idx="24">
                  <c:v>143</c:v>
                </c:pt>
                <c:pt idx="25">
                  <c:v>150</c:v>
                </c:pt>
                <c:pt idx="26">
                  <c:v>153</c:v>
                </c:pt>
                <c:pt idx="27">
                  <c:v>155</c:v>
                </c:pt>
                <c:pt idx="28">
                  <c:v>163</c:v>
                </c:pt>
                <c:pt idx="29">
                  <c:v>173</c:v>
                </c:pt>
                <c:pt idx="30">
                  <c:v>179</c:v>
                </c:pt>
                <c:pt idx="31">
                  <c:v>185</c:v>
                </c:pt>
                <c:pt idx="32">
                  <c:v>192</c:v>
                </c:pt>
                <c:pt idx="33">
                  <c:v>198</c:v>
                </c:pt>
                <c:pt idx="34">
                  <c:v>202</c:v>
                </c:pt>
                <c:pt idx="35">
                  <c:v>203</c:v>
                </c:pt>
                <c:pt idx="36">
                  <c:v>211</c:v>
                </c:pt>
                <c:pt idx="37">
                  <c:v>218</c:v>
                </c:pt>
                <c:pt idx="38">
                  <c:v>224</c:v>
                </c:pt>
                <c:pt idx="39">
                  <c:v>230</c:v>
                </c:pt>
                <c:pt idx="40">
                  <c:v>368</c:v>
                </c:pt>
                <c:pt idx="41">
                  <c:v>387</c:v>
                </c:pt>
                <c:pt idx="42">
                  <c:v>395</c:v>
                </c:pt>
                <c:pt idx="43">
                  <c:v>395</c:v>
                </c:pt>
                <c:pt idx="44">
                  <c:v>395</c:v>
                </c:pt>
                <c:pt idx="45">
                  <c:v>387</c:v>
                </c:pt>
                <c:pt idx="46">
                  <c:v>393</c:v>
                </c:pt>
                <c:pt idx="47">
                  <c:v>398</c:v>
                </c:pt>
                <c:pt idx="48">
                  <c:v>403</c:v>
                </c:pt>
                <c:pt idx="49">
                  <c:v>405</c:v>
                </c:pt>
                <c:pt idx="50">
                  <c:v>410</c:v>
                </c:pt>
                <c:pt idx="51">
                  <c:v>416</c:v>
                </c:pt>
                <c:pt idx="52">
                  <c:v>421</c:v>
                </c:pt>
                <c:pt idx="53">
                  <c:v>423</c:v>
                </c:pt>
                <c:pt idx="54">
                  <c:v>427</c:v>
                </c:pt>
                <c:pt idx="55">
                  <c:v>428</c:v>
                </c:pt>
                <c:pt idx="56">
                  <c:v>431</c:v>
                </c:pt>
              </c:numCache>
            </c:numRef>
          </c:val>
          <c:smooth val="0"/>
        </c:ser>
        <c:ser>
          <c:idx val="1"/>
          <c:order val="1"/>
          <c:tx>
            <c:strRef>
              <c:f>Sheet1!$C$4</c:f>
              <c:strCache>
                <c:ptCount val="1"/>
                <c:pt idx="0">
                  <c:v>Projects</c:v>
                </c:pt>
              </c:strCache>
            </c:strRef>
          </c:tx>
          <c:marker>
            <c:symbol val="none"/>
          </c:marker>
          <c:cat>
            <c:numRef>
              <c:f>Sheet1!$A$5:$A$61</c:f>
              <c:numCache>
                <c:formatCode>m/d/yyyy</c:formatCode>
                <c:ptCount val="57"/>
                <c:pt idx="0">
                  <c:v>41283</c:v>
                </c:pt>
                <c:pt idx="1">
                  <c:v>41370</c:v>
                </c:pt>
                <c:pt idx="2">
                  <c:v>41423</c:v>
                </c:pt>
                <c:pt idx="3">
                  <c:v>41470</c:v>
                </c:pt>
                <c:pt idx="4">
                  <c:v>41526</c:v>
                </c:pt>
                <c:pt idx="5">
                  <c:v>41590</c:v>
                </c:pt>
                <c:pt idx="6">
                  <c:v>41744</c:v>
                </c:pt>
                <c:pt idx="7">
                  <c:v>41806</c:v>
                </c:pt>
                <c:pt idx="8">
                  <c:v>41912</c:v>
                </c:pt>
                <c:pt idx="9">
                  <c:v>41968</c:v>
                </c:pt>
                <c:pt idx="10">
                  <c:v>41995</c:v>
                </c:pt>
                <c:pt idx="11">
                  <c:v>42018</c:v>
                </c:pt>
                <c:pt idx="12">
                  <c:v>42037</c:v>
                </c:pt>
                <c:pt idx="13">
                  <c:v>42065</c:v>
                </c:pt>
                <c:pt idx="14">
                  <c:v>42095</c:v>
                </c:pt>
                <c:pt idx="15">
                  <c:v>42128</c:v>
                </c:pt>
                <c:pt idx="16">
                  <c:v>42156</c:v>
                </c:pt>
                <c:pt idx="17">
                  <c:v>42186</c:v>
                </c:pt>
                <c:pt idx="18">
                  <c:v>42217</c:v>
                </c:pt>
                <c:pt idx="19">
                  <c:v>42248</c:v>
                </c:pt>
                <c:pt idx="20">
                  <c:v>42278</c:v>
                </c:pt>
                <c:pt idx="21">
                  <c:v>42310</c:v>
                </c:pt>
                <c:pt idx="22">
                  <c:v>42339</c:v>
                </c:pt>
                <c:pt idx="23">
                  <c:v>42373</c:v>
                </c:pt>
                <c:pt idx="24">
                  <c:v>42401</c:v>
                </c:pt>
                <c:pt idx="25">
                  <c:v>42430</c:v>
                </c:pt>
                <c:pt idx="26">
                  <c:v>42461</c:v>
                </c:pt>
                <c:pt idx="27">
                  <c:v>42491</c:v>
                </c:pt>
                <c:pt idx="28">
                  <c:v>42522</c:v>
                </c:pt>
                <c:pt idx="29">
                  <c:v>42552</c:v>
                </c:pt>
                <c:pt idx="30">
                  <c:v>42583</c:v>
                </c:pt>
                <c:pt idx="31">
                  <c:v>42614</c:v>
                </c:pt>
                <c:pt idx="32">
                  <c:v>42644</c:v>
                </c:pt>
                <c:pt idx="33">
                  <c:v>42675</c:v>
                </c:pt>
                <c:pt idx="34">
                  <c:v>42705</c:v>
                </c:pt>
                <c:pt idx="35">
                  <c:v>42736</c:v>
                </c:pt>
                <c:pt idx="36">
                  <c:v>42767</c:v>
                </c:pt>
                <c:pt idx="37">
                  <c:v>42795</c:v>
                </c:pt>
                <c:pt idx="38">
                  <c:v>42826</c:v>
                </c:pt>
                <c:pt idx="39">
                  <c:v>42856</c:v>
                </c:pt>
                <c:pt idx="40">
                  <c:v>42887</c:v>
                </c:pt>
                <c:pt idx="41">
                  <c:v>42917</c:v>
                </c:pt>
                <c:pt idx="42">
                  <c:v>42948</c:v>
                </c:pt>
                <c:pt idx="43">
                  <c:v>42979</c:v>
                </c:pt>
                <c:pt idx="44">
                  <c:v>43009</c:v>
                </c:pt>
                <c:pt idx="45">
                  <c:v>43040</c:v>
                </c:pt>
                <c:pt idx="46">
                  <c:v>43073</c:v>
                </c:pt>
                <c:pt idx="47">
                  <c:v>43102</c:v>
                </c:pt>
                <c:pt idx="48">
                  <c:v>43132</c:v>
                </c:pt>
                <c:pt idx="49">
                  <c:v>43160</c:v>
                </c:pt>
                <c:pt idx="50">
                  <c:v>43193</c:v>
                </c:pt>
                <c:pt idx="51">
                  <c:v>43221</c:v>
                </c:pt>
                <c:pt idx="52">
                  <c:v>43252</c:v>
                </c:pt>
                <c:pt idx="53">
                  <c:v>43282</c:v>
                </c:pt>
                <c:pt idx="54">
                  <c:v>43313</c:v>
                </c:pt>
                <c:pt idx="55">
                  <c:v>43347</c:v>
                </c:pt>
                <c:pt idx="56">
                  <c:v>43374</c:v>
                </c:pt>
              </c:numCache>
            </c:numRef>
          </c:cat>
          <c:val>
            <c:numRef>
              <c:f>Sheet1!$C$5:$C$61</c:f>
              <c:numCache>
                <c:formatCode>General</c:formatCode>
                <c:ptCount val="57"/>
                <c:pt idx="0">
                  <c:v>11</c:v>
                </c:pt>
                <c:pt idx="1">
                  <c:v>15</c:v>
                </c:pt>
                <c:pt idx="2">
                  <c:v>21</c:v>
                </c:pt>
                <c:pt idx="3">
                  <c:v>34</c:v>
                </c:pt>
                <c:pt idx="4">
                  <c:v>46</c:v>
                </c:pt>
                <c:pt idx="5">
                  <c:v>60</c:v>
                </c:pt>
                <c:pt idx="6">
                  <c:v>91</c:v>
                </c:pt>
                <c:pt idx="7">
                  <c:v>103</c:v>
                </c:pt>
                <c:pt idx="8">
                  <c:v>121</c:v>
                </c:pt>
                <c:pt idx="9">
                  <c:v>132</c:v>
                </c:pt>
                <c:pt idx="10">
                  <c:v>138</c:v>
                </c:pt>
                <c:pt idx="11">
                  <c:v>140</c:v>
                </c:pt>
                <c:pt idx="12">
                  <c:v>144</c:v>
                </c:pt>
                <c:pt idx="13">
                  <c:v>149</c:v>
                </c:pt>
                <c:pt idx="14">
                  <c:v>160</c:v>
                </c:pt>
                <c:pt idx="15">
                  <c:v>169</c:v>
                </c:pt>
                <c:pt idx="16">
                  <c:v>176</c:v>
                </c:pt>
                <c:pt idx="17">
                  <c:v>190</c:v>
                </c:pt>
                <c:pt idx="18">
                  <c:v>215</c:v>
                </c:pt>
                <c:pt idx="19">
                  <c:v>227</c:v>
                </c:pt>
                <c:pt idx="20">
                  <c:v>242</c:v>
                </c:pt>
                <c:pt idx="21">
                  <c:v>250</c:v>
                </c:pt>
                <c:pt idx="22">
                  <c:v>253</c:v>
                </c:pt>
                <c:pt idx="23">
                  <c:v>270</c:v>
                </c:pt>
                <c:pt idx="24">
                  <c:v>283</c:v>
                </c:pt>
                <c:pt idx="25">
                  <c:v>303</c:v>
                </c:pt>
                <c:pt idx="26">
                  <c:v>326</c:v>
                </c:pt>
                <c:pt idx="27">
                  <c:v>339</c:v>
                </c:pt>
                <c:pt idx="28">
                  <c:v>352</c:v>
                </c:pt>
                <c:pt idx="29">
                  <c:v>367</c:v>
                </c:pt>
                <c:pt idx="30">
                  <c:v>373</c:v>
                </c:pt>
                <c:pt idx="31">
                  <c:v>387</c:v>
                </c:pt>
                <c:pt idx="32">
                  <c:v>412</c:v>
                </c:pt>
                <c:pt idx="33">
                  <c:v>443</c:v>
                </c:pt>
                <c:pt idx="34">
                  <c:v>468</c:v>
                </c:pt>
                <c:pt idx="35">
                  <c:v>524</c:v>
                </c:pt>
                <c:pt idx="36">
                  <c:v>552</c:v>
                </c:pt>
                <c:pt idx="37">
                  <c:v>583</c:v>
                </c:pt>
                <c:pt idx="38">
                  <c:v>756</c:v>
                </c:pt>
                <c:pt idx="39">
                  <c:v>779</c:v>
                </c:pt>
                <c:pt idx="40">
                  <c:v>794</c:v>
                </c:pt>
                <c:pt idx="41">
                  <c:v>818</c:v>
                </c:pt>
                <c:pt idx="42">
                  <c:v>848</c:v>
                </c:pt>
                <c:pt idx="43">
                  <c:v>863</c:v>
                </c:pt>
                <c:pt idx="44">
                  <c:v>954</c:v>
                </c:pt>
                <c:pt idx="45">
                  <c:v>1011</c:v>
                </c:pt>
                <c:pt idx="46">
                  <c:v>1083</c:v>
                </c:pt>
                <c:pt idx="47">
                  <c:v>1131</c:v>
                </c:pt>
                <c:pt idx="48">
                  <c:v>1152</c:v>
                </c:pt>
                <c:pt idx="49">
                  <c:v>1170</c:v>
                </c:pt>
                <c:pt idx="50">
                  <c:v>1181</c:v>
                </c:pt>
                <c:pt idx="51">
                  <c:v>1208</c:v>
                </c:pt>
                <c:pt idx="52">
                  <c:v>1238</c:v>
                </c:pt>
                <c:pt idx="53">
                  <c:v>1259</c:v>
                </c:pt>
                <c:pt idx="54">
                  <c:v>1286</c:v>
                </c:pt>
                <c:pt idx="55">
                  <c:v>1312</c:v>
                </c:pt>
                <c:pt idx="56">
                  <c:v>1328</c:v>
                </c:pt>
              </c:numCache>
            </c:numRef>
          </c:val>
          <c:smooth val="0"/>
        </c:ser>
        <c:dLbls>
          <c:showLegendKey val="0"/>
          <c:showVal val="0"/>
          <c:showCatName val="0"/>
          <c:showSerName val="0"/>
          <c:showPercent val="0"/>
          <c:showBubbleSize val="0"/>
        </c:dLbls>
        <c:marker val="1"/>
        <c:smooth val="0"/>
        <c:axId val="178616192"/>
        <c:axId val="178617728"/>
      </c:lineChart>
      <c:dateAx>
        <c:axId val="178616192"/>
        <c:scaling>
          <c:orientation val="minMax"/>
          <c:max val="43374"/>
          <c:min val="41275"/>
        </c:scaling>
        <c:delete val="0"/>
        <c:axPos val="b"/>
        <c:numFmt formatCode="[$-409]mmm\-yy;@" sourceLinked="0"/>
        <c:majorTickMark val="out"/>
        <c:minorTickMark val="none"/>
        <c:tickLblPos val="nextTo"/>
        <c:txPr>
          <a:bodyPr rot="-2700000"/>
          <a:lstStyle/>
          <a:p>
            <a:pPr>
              <a:defRPr sz="1400" baseline="0"/>
            </a:pPr>
            <a:endParaRPr lang="en-US"/>
          </a:p>
        </c:txPr>
        <c:crossAx val="178617728"/>
        <c:crosses val="autoZero"/>
        <c:auto val="1"/>
        <c:lblOffset val="100"/>
        <c:baseTimeUnit val="months"/>
        <c:majorUnit val="3"/>
        <c:majorTimeUnit val="months"/>
      </c:dateAx>
      <c:valAx>
        <c:axId val="178617728"/>
        <c:scaling>
          <c:orientation val="minMax"/>
        </c:scaling>
        <c:delete val="0"/>
        <c:axPos val="l"/>
        <c:majorGridlines/>
        <c:numFmt formatCode="General" sourceLinked="1"/>
        <c:majorTickMark val="out"/>
        <c:minorTickMark val="none"/>
        <c:tickLblPos val="nextTo"/>
        <c:crossAx val="178616192"/>
        <c:crosses val="autoZero"/>
        <c:crossBetween val="between"/>
      </c:valAx>
    </c:plotArea>
    <c:legend>
      <c:legendPos val="b"/>
      <c:layout>
        <c:manualLayout>
          <c:xMode val="edge"/>
          <c:yMode val="edge"/>
          <c:x val="0.10687622380535765"/>
          <c:y val="0.83968235207908326"/>
          <c:w val="0.69733420822397196"/>
          <c:h val="7.8655799473817331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27509061367329"/>
          <c:y val="8.1922103217845751E-2"/>
          <c:w val="0.84082486664973333"/>
          <c:h val="0.55662515039700078"/>
        </c:manualLayout>
      </c:layout>
      <c:lineChart>
        <c:grouping val="standard"/>
        <c:varyColors val="0"/>
        <c:ser>
          <c:idx val="2"/>
          <c:order val="0"/>
          <c:tx>
            <c:strRef>
              <c:f>Sheet1!$B$2</c:f>
              <c:strCache>
                <c:ptCount val="1"/>
                <c:pt idx="0">
                  <c:v>Software Repositories</c:v>
                </c:pt>
              </c:strCache>
            </c:strRef>
          </c:tx>
          <c:spPr>
            <a:ln>
              <a:solidFill>
                <a:srgbClr val="002060"/>
              </a:solidFill>
            </a:ln>
          </c:spPr>
          <c:marker>
            <c:symbol val="none"/>
          </c:marker>
          <c:cat>
            <c:numRef>
              <c:f>Sheet1!$A$3:$A$59</c:f>
              <c:numCache>
                <c:formatCode>m/d/yyyy</c:formatCode>
                <c:ptCount val="57"/>
                <c:pt idx="0">
                  <c:v>41283</c:v>
                </c:pt>
                <c:pt idx="1">
                  <c:v>41370</c:v>
                </c:pt>
                <c:pt idx="2">
                  <c:v>41423</c:v>
                </c:pt>
                <c:pt idx="3">
                  <c:v>41470</c:v>
                </c:pt>
                <c:pt idx="4">
                  <c:v>41526</c:v>
                </c:pt>
                <c:pt idx="5">
                  <c:v>41590</c:v>
                </c:pt>
                <c:pt idx="6">
                  <c:v>41744</c:v>
                </c:pt>
                <c:pt idx="7">
                  <c:v>41806</c:v>
                </c:pt>
                <c:pt idx="8">
                  <c:v>41912</c:v>
                </c:pt>
                <c:pt idx="9">
                  <c:v>41968</c:v>
                </c:pt>
                <c:pt idx="10">
                  <c:v>41995</c:v>
                </c:pt>
                <c:pt idx="11">
                  <c:v>42018</c:v>
                </c:pt>
                <c:pt idx="12">
                  <c:v>42037</c:v>
                </c:pt>
                <c:pt idx="13">
                  <c:v>42065</c:v>
                </c:pt>
                <c:pt idx="14">
                  <c:v>42095</c:v>
                </c:pt>
                <c:pt idx="15">
                  <c:v>42128</c:v>
                </c:pt>
                <c:pt idx="16">
                  <c:v>42156</c:v>
                </c:pt>
                <c:pt idx="17">
                  <c:v>42186</c:v>
                </c:pt>
                <c:pt idx="18">
                  <c:v>42217</c:v>
                </c:pt>
                <c:pt idx="19">
                  <c:v>42248</c:v>
                </c:pt>
                <c:pt idx="20">
                  <c:v>42278</c:v>
                </c:pt>
                <c:pt idx="21">
                  <c:v>42310</c:v>
                </c:pt>
                <c:pt idx="22">
                  <c:v>42339</c:v>
                </c:pt>
                <c:pt idx="23">
                  <c:v>42373</c:v>
                </c:pt>
                <c:pt idx="24">
                  <c:v>42401</c:v>
                </c:pt>
                <c:pt idx="25">
                  <c:v>42430</c:v>
                </c:pt>
                <c:pt idx="26">
                  <c:v>42461</c:v>
                </c:pt>
                <c:pt idx="27">
                  <c:v>42491</c:v>
                </c:pt>
                <c:pt idx="28">
                  <c:v>42522</c:v>
                </c:pt>
                <c:pt idx="29">
                  <c:v>42552</c:v>
                </c:pt>
                <c:pt idx="30">
                  <c:v>42583</c:v>
                </c:pt>
                <c:pt idx="31">
                  <c:v>42614</c:v>
                </c:pt>
                <c:pt idx="32">
                  <c:v>42644</c:v>
                </c:pt>
                <c:pt idx="33">
                  <c:v>42675</c:v>
                </c:pt>
                <c:pt idx="34">
                  <c:v>42705</c:v>
                </c:pt>
                <c:pt idx="35">
                  <c:v>42736</c:v>
                </c:pt>
                <c:pt idx="36">
                  <c:v>42767</c:v>
                </c:pt>
                <c:pt idx="37">
                  <c:v>42795</c:v>
                </c:pt>
                <c:pt idx="38">
                  <c:v>42826</c:v>
                </c:pt>
                <c:pt idx="39">
                  <c:v>42856</c:v>
                </c:pt>
                <c:pt idx="40">
                  <c:v>42887</c:v>
                </c:pt>
                <c:pt idx="41">
                  <c:v>42917</c:v>
                </c:pt>
                <c:pt idx="42" formatCode="d\-mmm">
                  <c:v>42948</c:v>
                </c:pt>
                <c:pt idx="43">
                  <c:v>42979</c:v>
                </c:pt>
                <c:pt idx="44">
                  <c:v>43009</c:v>
                </c:pt>
                <c:pt idx="45">
                  <c:v>43040</c:v>
                </c:pt>
                <c:pt idx="46">
                  <c:v>43073</c:v>
                </c:pt>
                <c:pt idx="47">
                  <c:v>43102</c:v>
                </c:pt>
                <c:pt idx="48">
                  <c:v>43132</c:v>
                </c:pt>
                <c:pt idx="49">
                  <c:v>43160</c:v>
                </c:pt>
                <c:pt idx="50">
                  <c:v>43193</c:v>
                </c:pt>
                <c:pt idx="51">
                  <c:v>43221</c:v>
                </c:pt>
                <c:pt idx="52">
                  <c:v>43252</c:v>
                </c:pt>
                <c:pt idx="53">
                  <c:v>43282</c:v>
                </c:pt>
                <c:pt idx="54">
                  <c:v>43313</c:v>
                </c:pt>
                <c:pt idx="55">
                  <c:v>43347</c:v>
                </c:pt>
                <c:pt idx="56">
                  <c:v>43374</c:v>
                </c:pt>
              </c:numCache>
            </c:numRef>
          </c:cat>
          <c:val>
            <c:numRef>
              <c:f>Sheet1!$B$3:$B$59</c:f>
              <c:numCache>
                <c:formatCode>General</c:formatCode>
                <c:ptCount val="57"/>
                <c:pt idx="0">
                  <c:v>9</c:v>
                </c:pt>
                <c:pt idx="1">
                  <c:v>14</c:v>
                </c:pt>
                <c:pt idx="2">
                  <c:v>18</c:v>
                </c:pt>
                <c:pt idx="3">
                  <c:v>21</c:v>
                </c:pt>
                <c:pt idx="4">
                  <c:v>24</c:v>
                </c:pt>
                <c:pt idx="5">
                  <c:v>38</c:v>
                </c:pt>
                <c:pt idx="6">
                  <c:v>55</c:v>
                </c:pt>
                <c:pt idx="7">
                  <c:v>60</c:v>
                </c:pt>
                <c:pt idx="8">
                  <c:v>73</c:v>
                </c:pt>
                <c:pt idx="9">
                  <c:v>82</c:v>
                </c:pt>
                <c:pt idx="10">
                  <c:v>91</c:v>
                </c:pt>
                <c:pt idx="11">
                  <c:v>92</c:v>
                </c:pt>
                <c:pt idx="12">
                  <c:v>94</c:v>
                </c:pt>
                <c:pt idx="13">
                  <c:v>98</c:v>
                </c:pt>
                <c:pt idx="14">
                  <c:v>107</c:v>
                </c:pt>
                <c:pt idx="15">
                  <c:v>113</c:v>
                </c:pt>
                <c:pt idx="16">
                  <c:v>123</c:v>
                </c:pt>
                <c:pt idx="17">
                  <c:v>135</c:v>
                </c:pt>
                <c:pt idx="18">
                  <c:v>151</c:v>
                </c:pt>
                <c:pt idx="19">
                  <c:v>158</c:v>
                </c:pt>
                <c:pt idx="20">
                  <c:v>173</c:v>
                </c:pt>
                <c:pt idx="21">
                  <c:v>174</c:v>
                </c:pt>
                <c:pt idx="22">
                  <c:v>184</c:v>
                </c:pt>
                <c:pt idx="23">
                  <c:v>202</c:v>
                </c:pt>
                <c:pt idx="24">
                  <c:v>222</c:v>
                </c:pt>
                <c:pt idx="25">
                  <c:v>253</c:v>
                </c:pt>
                <c:pt idx="26">
                  <c:v>272</c:v>
                </c:pt>
                <c:pt idx="27">
                  <c:v>291</c:v>
                </c:pt>
                <c:pt idx="28">
                  <c:v>307</c:v>
                </c:pt>
                <c:pt idx="29">
                  <c:v>314</c:v>
                </c:pt>
                <c:pt idx="30">
                  <c:v>320</c:v>
                </c:pt>
                <c:pt idx="31">
                  <c:v>329</c:v>
                </c:pt>
                <c:pt idx="32">
                  <c:v>340</c:v>
                </c:pt>
                <c:pt idx="33">
                  <c:v>359</c:v>
                </c:pt>
                <c:pt idx="34">
                  <c:v>381</c:v>
                </c:pt>
                <c:pt idx="35">
                  <c:v>400</c:v>
                </c:pt>
                <c:pt idx="36">
                  <c:v>402</c:v>
                </c:pt>
                <c:pt idx="37">
                  <c:v>430</c:v>
                </c:pt>
                <c:pt idx="38">
                  <c:v>582</c:v>
                </c:pt>
                <c:pt idx="39">
                  <c:v>613</c:v>
                </c:pt>
                <c:pt idx="40">
                  <c:v>625</c:v>
                </c:pt>
                <c:pt idx="41">
                  <c:v>638</c:v>
                </c:pt>
                <c:pt idx="42">
                  <c:v>667</c:v>
                </c:pt>
                <c:pt idx="43">
                  <c:v>672</c:v>
                </c:pt>
                <c:pt idx="44">
                  <c:v>702</c:v>
                </c:pt>
                <c:pt idx="45">
                  <c:v>768</c:v>
                </c:pt>
                <c:pt idx="46">
                  <c:v>841</c:v>
                </c:pt>
                <c:pt idx="47">
                  <c:v>852</c:v>
                </c:pt>
                <c:pt idx="48">
                  <c:v>872</c:v>
                </c:pt>
                <c:pt idx="49">
                  <c:v>885</c:v>
                </c:pt>
                <c:pt idx="50">
                  <c:v>898</c:v>
                </c:pt>
                <c:pt idx="51">
                  <c:v>917</c:v>
                </c:pt>
                <c:pt idx="52">
                  <c:v>934</c:v>
                </c:pt>
                <c:pt idx="53">
                  <c:v>941</c:v>
                </c:pt>
                <c:pt idx="54">
                  <c:v>960</c:v>
                </c:pt>
                <c:pt idx="55">
                  <c:v>976</c:v>
                </c:pt>
                <c:pt idx="56">
                  <c:v>988</c:v>
                </c:pt>
              </c:numCache>
            </c:numRef>
          </c:val>
          <c:smooth val="0"/>
        </c:ser>
        <c:ser>
          <c:idx val="0"/>
          <c:order val="1"/>
          <c:tx>
            <c:strRef>
              <c:f>Sheet1!$C$2</c:f>
              <c:strCache>
                <c:ptCount val="1"/>
                <c:pt idx="0">
                  <c:v>Column1</c:v>
                </c:pt>
              </c:strCache>
            </c:strRef>
          </c:tx>
          <c:marker>
            <c:symbol val="none"/>
          </c:marker>
          <c:cat>
            <c:numRef>
              <c:f>Sheet1!$A$3:$A$59</c:f>
              <c:numCache>
                <c:formatCode>m/d/yyyy</c:formatCode>
                <c:ptCount val="57"/>
                <c:pt idx="0">
                  <c:v>41283</c:v>
                </c:pt>
                <c:pt idx="1">
                  <c:v>41370</c:v>
                </c:pt>
                <c:pt idx="2">
                  <c:v>41423</c:v>
                </c:pt>
                <c:pt idx="3">
                  <c:v>41470</c:v>
                </c:pt>
                <c:pt idx="4">
                  <c:v>41526</c:v>
                </c:pt>
                <c:pt idx="5">
                  <c:v>41590</c:v>
                </c:pt>
                <c:pt idx="6">
                  <c:v>41744</c:v>
                </c:pt>
                <c:pt idx="7">
                  <c:v>41806</c:v>
                </c:pt>
                <c:pt idx="8">
                  <c:v>41912</c:v>
                </c:pt>
                <c:pt idx="9">
                  <c:v>41968</c:v>
                </c:pt>
                <c:pt idx="10">
                  <c:v>41995</c:v>
                </c:pt>
                <c:pt idx="11">
                  <c:v>42018</c:v>
                </c:pt>
                <c:pt idx="12">
                  <c:v>42037</c:v>
                </c:pt>
                <c:pt idx="13">
                  <c:v>42065</c:v>
                </c:pt>
                <c:pt idx="14">
                  <c:v>42095</c:v>
                </c:pt>
                <c:pt idx="15">
                  <c:v>42128</c:v>
                </c:pt>
                <c:pt idx="16">
                  <c:v>42156</c:v>
                </c:pt>
                <c:pt idx="17">
                  <c:v>42186</c:v>
                </c:pt>
                <c:pt idx="18">
                  <c:v>42217</c:v>
                </c:pt>
                <c:pt idx="19">
                  <c:v>42248</c:v>
                </c:pt>
                <c:pt idx="20">
                  <c:v>42278</c:v>
                </c:pt>
                <c:pt idx="21">
                  <c:v>42310</c:v>
                </c:pt>
                <c:pt idx="22">
                  <c:v>42339</c:v>
                </c:pt>
                <c:pt idx="23">
                  <c:v>42373</c:v>
                </c:pt>
                <c:pt idx="24">
                  <c:v>42401</c:v>
                </c:pt>
                <c:pt idx="25">
                  <c:v>42430</c:v>
                </c:pt>
                <c:pt idx="26">
                  <c:v>42461</c:v>
                </c:pt>
                <c:pt idx="27">
                  <c:v>42491</c:v>
                </c:pt>
                <c:pt idx="28">
                  <c:v>42522</c:v>
                </c:pt>
                <c:pt idx="29">
                  <c:v>42552</c:v>
                </c:pt>
                <c:pt idx="30">
                  <c:v>42583</c:v>
                </c:pt>
                <c:pt idx="31">
                  <c:v>42614</c:v>
                </c:pt>
                <c:pt idx="32">
                  <c:v>42644</c:v>
                </c:pt>
                <c:pt idx="33">
                  <c:v>42675</c:v>
                </c:pt>
                <c:pt idx="34">
                  <c:v>42705</c:v>
                </c:pt>
                <c:pt idx="35">
                  <c:v>42736</c:v>
                </c:pt>
                <c:pt idx="36">
                  <c:v>42767</c:v>
                </c:pt>
                <c:pt idx="37">
                  <c:v>42795</c:v>
                </c:pt>
                <c:pt idx="38">
                  <c:v>42826</c:v>
                </c:pt>
                <c:pt idx="39">
                  <c:v>42856</c:v>
                </c:pt>
                <c:pt idx="40">
                  <c:v>42887</c:v>
                </c:pt>
                <c:pt idx="41">
                  <c:v>42917</c:v>
                </c:pt>
                <c:pt idx="42" formatCode="d\-mmm">
                  <c:v>42948</c:v>
                </c:pt>
                <c:pt idx="43">
                  <c:v>42979</c:v>
                </c:pt>
                <c:pt idx="44">
                  <c:v>43009</c:v>
                </c:pt>
                <c:pt idx="45">
                  <c:v>43040</c:v>
                </c:pt>
                <c:pt idx="46">
                  <c:v>43073</c:v>
                </c:pt>
                <c:pt idx="47">
                  <c:v>43102</c:v>
                </c:pt>
                <c:pt idx="48">
                  <c:v>43132</c:v>
                </c:pt>
                <c:pt idx="49">
                  <c:v>43160</c:v>
                </c:pt>
                <c:pt idx="50">
                  <c:v>43193</c:v>
                </c:pt>
                <c:pt idx="51">
                  <c:v>43221</c:v>
                </c:pt>
                <c:pt idx="52">
                  <c:v>43252</c:v>
                </c:pt>
                <c:pt idx="53">
                  <c:v>43282</c:v>
                </c:pt>
                <c:pt idx="54">
                  <c:v>43313</c:v>
                </c:pt>
                <c:pt idx="55">
                  <c:v>43347</c:v>
                </c:pt>
                <c:pt idx="56">
                  <c:v>43374</c:v>
                </c:pt>
              </c:numCache>
            </c:numRef>
          </c:cat>
          <c:val>
            <c:numRef>
              <c:f>Sheet1!$C$3:$C$59</c:f>
            </c:numRef>
          </c:val>
          <c:smooth val="0"/>
        </c:ser>
        <c:dLbls>
          <c:showLegendKey val="0"/>
          <c:showVal val="0"/>
          <c:showCatName val="0"/>
          <c:showSerName val="0"/>
          <c:showPercent val="0"/>
          <c:showBubbleSize val="0"/>
        </c:dLbls>
        <c:marker val="1"/>
        <c:smooth val="0"/>
        <c:axId val="178657152"/>
        <c:axId val="178658688"/>
      </c:lineChart>
      <c:dateAx>
        <c:axId val="178657152"/>
        <c:scaling>
          <c:orientation val="minMax"/>
          <c:max val="43374"/>
        </c:scaling>
        <c:delete val="0"/>
        <c:axPos val="b"/>
        <c:numFmt formatCode="[$-409]mmm\-yy;@" sourceLinked="0"/>
        <c:majorTickMark val="out"/>
        <c:minorTickMark val="none"/>
        <c:tickLblPos val="nextTo"/>
        <c:txPr>
          <a:bodyPr rot="-2700000"/>
          <a:lstStyle/>
          <a:p>
            <a:pPr>
              <a:defRPr/>
            </a:pPr>
            <a:endParaRPr lang="en-US"/>
          </a:p>
        </c:txPr>
        <c:crossAx val="178658688"/>
        <c:crosses val="autoZero"/>
        <c:auto val="1"/>
        <c:lblOffset val="100"/>
        <c:baseTimeUnit val="months"/>
        <c:majorUnit val="3"/>
        <c:majorTimeUnit val="months"/>
      </c:dateAx>
      <c:valAx>
        <c:axId val="178658688"/>
        <c:scaling>
          <c:orientation val="minMax"/>
        </c:scaling>
        <c:delete val="0"/>
        <c:axPos val="l"/>
        <c:majorGridlines/>
        <c:numFmt formatCode="General" sourceLinked="1"/>
        <c:majorTickMark val="out"/>
        <c:minorTickMark val="none"/>
        <c:tickLblPos val="nextTo"/>
        <c:crossAx val="1786571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0.52336</cdr:x>
      <cdr:y>0.32342</cdr:y>
    </cdr:from>
    <cdr:to>
      <cdr:x>0.71636</cdr:x>
      <cdr:y>0.45406</cdr:y>
    </cdr:to>
    <cdr:sp macro="" textlink="">
      <cdr:nvSpPr>
        <cdr:cNvPr id="2" name="TextBox 5"/>
        <cdr:cNvSpPr txBox="1"/>
      </cdr:nvSpPr>
      <cdr:spPr>
        <a:xfrm xmlns:a="http://schemas.openxmlformats.org/drawingml/2006/main">
          <a:off x="4267200" y="1295400"/>
          <a:ext cx="1573572" cy="52322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800" b="1" dirty="0" smtClean="0">
              <a:solidFill>
                <a:schemeClr val="bg1"/>
              </a:solidFill>
            </a:rPr>
            <a:t>CULTURE</a:t>
          </a:r>
          <a:endParaRPr lang="en-US" sz="2800" b="1" dirty="0">
            <a:solidFill>
              <a:schemeClr val="bg1"/>
            </a:solidFill>
          </a:endParaRPr>
        </a:p>
      </cdr:txBody>
    </cdr:sp>
  </cdr:relSizeAnchor>
  <cdr:relSizeAnchor xmlns:cdr="http://schemas.openxmlformats.org/drawingml/2006/chartDrawing">
    <cdr:from>
      <cdr:x>0.40036</cdr:x>
      <cdr:y>0.70392</cdr:y>
    </cdr:from>
    <cdr:to>
      <cdr:x>0.59964</cdr:x>
      <cdr:y>0.83456</cdr:y>
    </cdr:to>
    <cdr:sp macro="" textlink="">
      <cdr:nvSpPr>
        <cdr:cNvPr id="4" name="TextBox 5"/>
        <cdr:cNvSpPr txBox="1"/>
      </cdr:nvSpPr>
      <cdr:spPr>
        <a:xfrm xmlns:a="http://schemas.openxmlformats.org/drawingml/2006/main">
          <a:off x="3264266" y="2819400"/>
          <a:ext cx="1624868" cy="52322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800" b="1" dirty="0" smtClean="0">
              <a:solidFill>
                <a:schemeClr val="bg1"/>
              </a:solidFill>
            </a:rPr>
            <a:t>CAPACITY</a:t>
          </a:r>
          <a:endParaRPr lang="en-US" sz="2800" b="1"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246F819-777F-4BAC-A9F3-3081D0460A9E}" type="datetimeFigureOut">
              <a:rPr lang="en-US" smtClean="0"/>
              <a:t>10/18/2018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3920AF8-6C2A-4D15-BF42-9A830090698F}" type="slidenum">
              <a:rPr lang="en-US" smtClean="0"/>
              <a:t>‹#›</a:t>
            </a:fld>
            <a:endParaRPr lang="en-US"/>
          </a:p>
        </p:txBody>
      </p:sp>
    </p:spTree>
    <p:extLst>
      <p:ext uri="{BB962C8B-B14F-4D97-AF65-F5344CB8AC3E}">
        <p14:creationId xmlns:p14="http://schemas.microsoft.com/office/powerpoint/2010/main" val="3094158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67FB3A2-9200-4B71-A4EC-70789C53B753}" type="datetimeFigureOut">
              <a:rPr lang="en-US" smtClean="0"/>
              <a:t>10/18/2018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452C658-FEB4-44CA-9430-80938D0EA873}" type="slidenum">
              <a:rPr lang="en-US" smtClean="0"/>
              <a:t>‹#›</a:t>
            </a:fld>
            <a:endParaRPr lang="en-US"/>
          </a:p>
        </p:txBody>
      </p:sp>
    </p:spTree>
    <p:extLst>
      <p:ext uri="{BB962C8B-B14F-4D97-AF65-F5344CB8AC3E}">
        <p14:creationId xmlns:p14="http://schemas.microsoft.com/office/powerpoint/2010/main" val="232238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603946-10E8-4D66-8BD5-0E717D848103}"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4053599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4297c2eccd_0_28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4297c2eccd_0_285:notes"/>
          <p:cNvSpPr txBox="1">
            <a:spLocks noGrp="1"/>
          </p:cNvSpPr>
          <p:nvPr>
            <p:ph type="body" idx="1"/>
          </p:nvPr>
        </p:nvSpPr>
        <p:spPr>
          <a:xfrm>
            <a:off x="701040" y="4415790"/>
            <a:ext cx="5608300" cy="4183290"/>
          </a:xfrm>
          <a:prstGeom prst="rect">
            <a:avLst/>
          </a:prstGeom>
        </p:spPr>
        <p:txBody>
          <a:bodyPr spcFirstLastPara="1" wrap="square" lIns="92202" tIns="92202" rIns="92202" bIns="92202"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65E3C1-5CBB-45C3-AAE9-41ACF9DDE4BB}"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100577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65E3C1-5CBB-45C3-AAE9-41ACF9DDE4BB}"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100577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C5FAC8-5057-4A0D-8774-925CF69C3761}"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C5FAC8-5057-4A0D-8774-925CF69C3761}"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C5FAC8-5057-4A0D-8774-925CF69C3761}"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2959353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2617622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1161099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9AF135-CD1A-454F-A377-ABD6EC5E5FE6}"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33534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2818267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2354926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35878260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solidFill>
                <a:srgbClr val="434342"/>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E9AF135-CD1A-454F-A377-ABD6EC5E5FE6}" type="slidenum">
              <a:rPr lang="en-US" smtClean="0">
                <a:solidFill>
                  <a:srgbClr val="434342"/>
                </a:solidFill>
              </a:rPr>
              <a:pPr/>
              <a:t>‹#›</a:t>
            </a:fld>
            <a:endParaRPr lang="en-US" dirty="0">
              <a:solidFill>
                <a:srgbClr val="434342"/>
              </a:solidFill>
            </a:endParaRPr>
          </a:p>
        </p:txBody>
      </p:sp>
    </p:spTree>
    <p:extLst>
      <p:ext uri="{BB962C8B-B14F-4D97-AF65-F5344CB8AC3E}">
        <p14:creationId xmlns:p14="http://schemas.microsoft.com/office/powerpoint/2010/main" val="315966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9C5FAC8-5057-4A0D-8774-925CF69C3761}"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35257111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34562733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160732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7"/>
        <p:cNvGrpSpPr/>
        <p:nvPr/>
      </p:nvGrpSpPr>
      <p:grpSpPr>
        <a:xfrm>
          <a:off x="0" y="0"/>
          <a:ext cx="0" cy="0"/>
          <a:chOff x="0" y="0"/>
          <a:chExt cx="0" cy="0"/>
        </a:xfrm>
      </p:grpSpPr>
      <p:sp>
        <p:nvSpPr>
          <p:cNvPr id="18" name="Google Shape;18;p2"/>
          <p:cNvSpPr txBox="1">
            <a:spLocks noGrp="1"/>
          </p:cNvSpPr>
          <p:nvPr>
            <p:ph type="ctrTitle"/>
          </p:nvPr>
        </p:nvSpPr>
        <p:spPr>
          <a:xfrm>
            <a:off x="685800" y="1317625"/>
            <a:ext cx="7772400" cy="1470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2"/>
          <p:cNvSpPr txBox="1">
            <a:spLocks noGrp="1"/>
          </p:cNvSpPr>
          <p:nvPr>
            <p:ph type="subTitle" idx="1"/>
          </p:nvPr>
        </p:nvSpPr>
        <p:spPr>
          <a:xfrm>
            <a:off x="1371600" y="3073400"/>
            <a:ext cx="6400800" cy="1752800"/>
          </a:xfrm>
          <a:prstGeom prst="rect">
            <a:avLst/>
          </a:prstGeom>
          <a:noFill/>
          <a:ln>
            <a:noFill/>
          </a:ln>
        </p:spPr>
        <p:txBody>
          <a:bodyPr spcFirstLastPara="1" wrap="square" lIns="91425" tIns="91425" rIns="91425" bIns="91425" anchor="t" anchorCtr="0"/>
          <a:lstStyle>
            <a:lvl1pPr marR="0" lvl="0" algn="ctr" rtl="0">
              <a:lnSpc>
                <a:spcPct val="100000"/>
              </a:lnSpc>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lnSpc>
                <a:spcPct val="100000"/>
              </a:lnSpc>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lnSpc>
                <a:spcPct val="100000"/>
              </a:lnSpc>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0" name="Google Shape;20;p2"/>
          <p:cNvSpPr txBox="1">
            <a:spLocks noGrp="1"/>
          </p:cNvSpPr>
          <p:nvPr>
            <p:ph type="dt" idx="10"/>
          </p:nvPr>
        </p:nvSpPr>
        <p:spPr>
          <a:xfrm>
            <a:off x="457200" y="6356351"/>
            <a:ext cx="2133600" cy="3652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2"/>
          <p:cNvSpPr txBox="1">
            <a:spLocks noGrp="1"/>
          </p:cNvSpPr>
          <p:nvPr>
            <p:ph type="ftr" idx="11"/>
          </p:nvPr>
        </p:nvSpPr>
        <p:spPr>
          <a:xfrm>
            <a:off x="3124200" y="6356351"/>
            <a:ext cx="2895600" cy="365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2"/>
          <p:cNvSpPr txBox="1">
            <a:spLocks noGrp="1"/>
          </p:cNvSpPr>
          <p:nvPr>
            <p:ph type="sldNum" idx="12"/>
          </p:nvPr>
        </p:nvSpPr>
        <p:spPr>
          <a:xfrm>
            <a:off x="6553200" y="6356351"/>
            <a:ext cx="21336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a:pPr/>
              <a:t>‹#›</a:t>
            </a:fld>
            <a:endParaRPr/>
          </a:p>
        </p:txBody>
      </p:sp>
    </p:spTree>
    <p:extLst>
      <p:ext uri="{BB962C8B-B14F-4D97-AF65-F5344CB8AC3E}">
        <p14:creationId xmlns:p14="http://schemas.microsoft.com/office/powerpoint/2010/main" val="1735888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One Content">
  <p:cSld name="One Conten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457200" y="71437"/>
            <a:ext cx="8229600" cy="1143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Calibri"/>
              <a:buNone/>
              <a:defRPr sz="36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5" name="Google Shape;25;p3"/>
          <p:cNvSpPr txBox="1">
            <a:spLocks noGrp="1"/>
          </p:cNvSpPr>
          <p:nvPr>
            <p:ph type="body" idx="1"/>
          </p:nvPr>
        </p:nvSpPr>
        <p:spPr>
          <a:xfrm>
            <a:off x="457200" y="1141600"/>
            <a:ext cx="8229600" cy="5214400"/>
          </a:xfrm>
          <a:prstGeom prst="rect">
            <a:avLst/>
          </a:prstGeom>
          <a:noFill/>
          <a:ln>
            <a:noFill/>
          </a:ln>
        </p:spPr>
        <p:txBody>
          <a:bodyPr spcFirstLastPara="1" wrap="square" lIns="91425" tIns="91425" rIns="91425" bIns="91425" anchor="t" anchorCtr="0"/>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6" name="Google Shape;26;p3"/>
          <p:cNvSpPr txBox="1">
            <a:spLocks noGrp="1"/>
          </p:cNvSpPr>
          <p:nvPr>
            <p:ph type="dt" idx="10"/>
          </p:nvPr>
        </p:nvSpPr>
        <p:spPr>
          <a:xfrm>
            <a:off x="457200" y="6356351"/>
            <a:ext cx="2133600" cy="3652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7" name="Google Shape;27;p3"/>
          <p:cNvSpPr txBox="1">
            <a:spLocks noGrp="1"/>
          </p:cNvSpPr>
          <p:nvPr>
            <p:ph type="ftr" idx="11"/>
          </p:nvPr>
        </p:nvSpPr>
        <p:spPr>
          <a:xfrm>
            <a:off x="3124200" y="6356351"/>
            <a:ext cx="2895600" cy="365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8" name="Google Shape;28;p3"/>
          <p:cNvSpPr txBox="1">
            <a:spLocks noGrp="1"/>
          </p:cNvSpPr>
          <p:nvPr>
            <p:ph type="sldNum" idx="12"/>
          </p:nvPr>
        </p:nvSpPr>
        <p:spPr>
          <a:xfrm>
            <a:off x="6553200" y="6356351"/>
            <a:ext cx="21336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a:pPr/>
              <a:t>‹#›</a:t>
            </a:fld>
            <a:endParaRPr/>
          </a:p>
        </p:txBody>
      </p:sp>
    </p:spTree>
    <p:extLst>
      <p:ext uri="{BB962C8B-B14F-4D97-AF65-F5344CB8AC3E}">
        <p14:creationId xmlns:p14="http://schemas.microsoft.com/office/powerpoint/2010/main" val="8752950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457200" y="274637"/>
            <a:ext cx="8229600" cy="1143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1" name="Google Shape;31;p4"/>
          <p:cNvSpPr txBox="1">
            <a:spLocks noGrp="1"/>
          </p:cNvSpPr>
          <p:nvPr>
            <p:ph type="body" idx="1"/>
          </p:nvPr>
        </p:nvSpPr>
        <p:spPr>
          <a:xfrm>
            <a:off x="457200" y="1600200"/>
            <a:ext cx="8229600" cy="4526000"/>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2" name="Google Shape;32;p4"/>
          <p:cNvSpPr txBox="1">
            <a:spLocks noGrp="1"/>
          </p:cNvSpPr>
          <p:nvPr>
            <p:ph type="dt" idx="10"/>
          </p:nvPr>
        </p:nvSpPr>
        <p:spPr>
          <a:xfrm>
            <a:off x="457200" y="6356351"/>
            <a:ext cx="2133600" cy="3652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4"/>
          <p:cNvSpPr txBox="1">
            <a:spLocks noGrp="1"/>
          </p:cNvSpPr>
          <p:nvPr>
            <p:ph type="ftr" idx="11"/>
          </p:nvPr>
        </p:nvSpPr>
        <p:spPr>
          <a:xfrm>
            <a:off x="3124200" y="6356351"/>
            <a:ext cx="2895600" cy="365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4"/>
          <p:cNvSpPr txBox="1">
            <a:spLocks noGrp="1"/>
          </p:cNvSpPr>
          <p:nvPr>
            <p:ph type="sldNum" idx="12"/>
          </p:nvPr>
        </p:nvSpPr>
        <p:spPr>
          <a:xfrm>
            <a:off x="6553200" y="6356351"/>
            <a:ext cx="21336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a:pPr/>
              <a:t>‹#›</a:t>
            </a:fld>
            <a:endParaRPr/>
          </a:p>
        </p:txBody>
      </p:sp>
      <p:pic>
        <p:nvPicPr>
          <p:cNvPr id="35" name="Google Shape;35;p4"/>
          <p:cNvPicPr preferRelativeResize="0"/>
          <p:nvPr/>
        </p:nvPicPr>
        <p:blipFill rotWithShape="1">
          <a:blip r:embed="rId2">
            <a:alphaModFix/>
          </a:blip>
          <a:srcRect/>
          <a:stretch/>
        </p:blipFill>
        <p:spPr>
          <a:xfrm>
            <a:off x="0" y="0"/>
            <a:ext cx="9144000" cy="6858000"/>
          </a:xfrm>
          <a:prstGeom prst="rect">
            <a:avLst/>
          </a:prstGeom>
          <a:noFill/>
          <a:ln>
            <a:noFill/>
          </a:ln>
        </p:spPr>
      </p:pic>
      <p:pic>
        <p:nvPicPr>
          <p:cNvPr id="36" name="Google Shape;36;p4"/>
          <p:cNvPicPr preferRelativeResize="0"/>
          <p:nvPr/>
        </p:nvPicPr>
        <p:blipFill rotWithShape="1">
          <a:blip r:embed="rId3">
            <a:alphaModFix/>
          </a:blip>
          <a:srcRect/>
          <a:stretch/>
        </p:blipFill>
        <p:spPr>
          <a:xfrm>
            <a:off x="0" y="0"/>
            <a:ext cx="2250300" cy="1600000"/>
          </a:xfrm>
          <a:prstGeom prst="rect">
            <a:avLst/>
          </a:prstGeom>
          <a:noFill/>
          <a:ln>
            <a:noFill/>
          </a:ln>
        </p:spPr>
      </p:pic>
    </p:spTree>
    <p:extLst>
      <p:ext uri="{BB962C8B-B14F-4D97-AF65-F5344CB8AC3E}">
        <p14:creationId xmlns:p14="http://schemas.microsoft.com/office/powerpoint/2010/main" val="31011961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457200" y="71437"/>
            <a:ext cx="8229600" cy="1143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Calibri"/>
              <a:buNone/>
              <a:defRPr sz="36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5"/>
          <p:cNvSpPr txBox="1">
            <a:spLocks noGrp="1"/>
          </p:cNvSpPr>
          <p:nvPr>
            <p:ph type="body" idx="1"/>
          </p:nvPr>
        </p:nvSpPr>
        <p:spPr>
          <a:xfrm>
            <a:off x="457200" y="1295400"/>
            <a:ext cx="4038600" cy="4526000"/>
          </a:xfrm>
          <a:prstGeom prst="rect">
            <a:avLst/>
          </a:prstGeom>
          <a:noFill/>
          <a:ln>
            <a:noFill/>
          </a:ln>
        </p:spPr>
        <p:txBody>
          <a:bodyPr spcFirstLastPara="1" wrap="square" lIns="91425" tIns="91425" rIns="91425" bIns="91425" anchor="t" anchorCtr="0"/>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Google Shape;40;p5"/>
          <p:cNvSpPr txBox="1">
            <a:spLocks noGrp="1"/>
          </p:cNvSpPr>
          <p:nvPr>
            <p:ph type="body" idx="2"/>
          </p:nvPr>
        </p:nvSpPr>
        <p:spPr>
          <a:xfrm>
            <a:off x="4648200" y="1295400"/>
            <a:ext cx="4038600" cy="4526000"/>
          </a:xfrm>
          <a:prstGeom prst="rect">
            <a:avLst/>
          </a:prstGeom>
          <a:noFill/>
          <a:ln>
            <a:noFill/>
          </a:ln>
        </p:spPr>
        <p:txBody>
          <a:bodyPr spcFirstLastPara="1" wrap="square" lIns="91425" tIns="91425" rIns="91425" bIns="91425" anchor="t" anchorCtr="0"/>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1" name="Google Shape;41;p5"/>
          <p:cNvSpPr txBox="1">
            <a:spLocks noGrp="1"/>
          </p:cNvSpPr>
          <p:nvPr>
            <p:ph type="dt" idx="10"/>
          </p:nvPr>
        </p:nvSpPr>
        <p:spPr>
          <a:xfrm>
            <a:off x="457200" y="6356351"/>
            <a:ext cx="2133600" cy="3652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5"/>
          <p:cNvSpPr txBox="1">
            <a:spLocks noGrp="1"/>
          </p:cNvSpPr>
          <p:nvPr>
            <p:ph type="ftr" idx="11"/>
          </p:nvPr>
        </p:nvSpPr>
        <p:spPr>
          <a:xfrm>
            <a:off x="3124200" y="6356351"/>
            <a:ext cx="2895600" cy="365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3" name="Google Shape;43;p5"/>
          <p:cNvSpPr txBox="1">
            <a:spLocks noGrp="1"/>
          </p:cNvSpPr>
          <p:nvPr>
            <p:ph type="sldNum" idx="12"/>
          </p:nvPr>
        </p:nvSpPr>
        <p:spPr>
          <a:xfrm>
            <a:off x="6553200" y="6356351"/>
            <a:ext cx="21336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a:pPr/>
              <a:t>‹#›</a:t>
            </a:fld>
            <a:endParaRPr/>
          </a:p>
        </p:txBody>
      </p:sp>
    </p:spTree>
    <p:extLst>
      <p:ext uri="{BB962C8B-B14F-4D97-AF65-F5344CB8AC3E}">
        <p14:creationId xmlns:p14="http://schemas.microsoft.com/office/powerpoint/2010/main" val="2416150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4"/>
        <p:cNvGrpSpPr/>
        <p:nvPr/>
      </p:nvGrpSpPr>
      <p:grpSpPr>
        <a:xfrm>
          <a:off x="0" y="0"/>
          <a:ext cx="0" cy="0"/>
          <a:chOff x="0" y="0"/>
          <a:chExt cx="0" cy="0"/>
        </a:xfrm>
      </p:grpSpPr>
      <p:sp>
        <p:nvSpPr>
          <p:cNvPr id="45" name="Google Shape;45;p6"/>
          <p:cNvSpPr txBox="1">
            <a:spLocks noGrp="1"/>
          </p:cNvSpPr>
          <p:nvPr>
            <p:ph type="dt" idx="10"/>
          </p:nvPr>
        </p:nvSpPr>
        <p:spPr>
          <a:xfrm>
            <a:off x="457200" y="6356351"/>
            <a:ext cx="2133600" cy="3652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txBox="1">
            <a:spLocks noGrp="1"/>
          </p:cNvSpPr>
          <p:nvPr>
            <p:ph type="ftr" idx="11"/>
          </p:nvPr>
        </p:nvSpPr>
        <p:spPr>
          <a:xfrm>
            <a:off x="3124200" y="6356351"/>
            <a:ext cx="2895600" cy="365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7" name="Google Shape;47;p6"/>
          <p:cNvSpPr txBox="1">
            <a:spLocks noGrp="1"/>
          </p:cNvSpPr>
          <p:nvPr>
            <p:ph type="sldNum" idx="12"/>
          </p:nvPr>
        </p:nvSpPr>
        <p:spPr>
          <a:xfrm>
            <a:off x="6553200" y="6356351"/>
            <a:ext cx="21336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a:pPr/>
              <a:t>‹#›</a:t>
            </a:fld>
            <a:endParaRPr/>
          </a:p>
        </p:txBody>
      </p:sp>
      <p:sp>
        <p:nvSpPr>
          <p:cNvPr id="48" name="Google Shape;48;p6"/>
          <p:cNvSpPr txBox="1">
            <a:spLocks noGrp="1"/>
          </p:cNvSpPr>
          <p:nvPr>
            <p:ph type="title"/>
          </p:nvPr>
        </p:nvSpPr>
        <p:spPr>
          <a:xfrm>
            <a:off x="457200" y="71437"/>
            <a:ext cx="8229600" cy="1143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Calibri"/>
              <a:buNone/>
              <a:defRPr sz="36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7935397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3"/>
        </a:solidFill>
        <a:effectLst/>
      </p:bgPr>
    </p:bg>
    <p:spTree>
      <p:nvGrpSpPr>
        <p:cNvPr id="1" name="Shape 49"/>
        <p:cNvGrpSpPr/>
        <p:nvPr/>
      </p:nvGrpSpPr>
      <p:grpSpPr>
        <a:xfrm>
          <a:off x="0" y="0"/>
          <a:ext cx="0" cy="0"/>
          <a:chOff x="0" y="0"/>
          <a:chExt cx="0" cy="0"/>
        </a:xfrm>
      </p:grpSpPr>
      <p:grpSp>
        <p:nvGrpSpPr>
          <p:cNvPr id="50" name="Google Shape;50;p7"/>
          <p:cNvGrpSpPr/>
          <p:nvPr/>
        </p:nvGrpSpPr>
        <p:grpSpPr>
          <a:xfrm>
            <a:off x="52" y="5465600"/>
            <a:ext cx="9144036" cy="1392400"/>
            <a:chOff x="52" y="4099200"/>
            <a:chExt cx="9144036" cy="1044300"/>
          </a:xfrm>
        </p:grpSpPr>
        <p:grpSp>
          <p:nvGrpSpPr>
            <p:cNvPr id="51" name="Google Shape;51;p7"/>
            <p:cNvGrpSpPr/>
            <p:nvPr/>
          </p:nvGrpSpPr>
          <p:grpSpPr>
            <a:xfrm>
              <a:off x="52" y="4309200"/>
              <a:ext cx="231622" cy="834300"/>
              <a:chOff x="2688737" y="4301380"/>
              <a:chExt cx="231900" cy="834300"/>
            </a:xfrm>
          </p:grpSpPr>
          <p:sp>
            <p:nvSpPr>
              <p:cNvPr id="52" name="Google Shape;52;p7"/>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53" name="Google Shape;53;p7"/>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54" name="Google Shape;54;p7"/>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55" name="Google Shape;55;p7"/>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56" name="Google Shape;56;p7"/>
            <p:cNvGrpSpPr/>
            <p:nvPr/>
          </p:nvGrpSpPr>
          <p:grpSpPr>
            <a:xfrm>
              <a:off x="371406" y="4099200"/>
              <a:ext cx="231622" cy="1044300"/>
              <a:chOff x="2688737" y="4091380"/>
              <a:chExt cx="231900" cy="1044300"/>
            </a:xfrm>
          </p:grpSpPr>
          <p:sp>
            <p:nvSpPr>
              <p:cNvPr id="57" name="Google Shape;57;p7"/>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58" name="Google Shape;58;p7"/>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59" name="Google Shape;59;p7"/>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0" name="Google Shape;60;p7"/>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1" name="Google Shape;61;p7"/>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2" name="Google Shape;62;p7"/>
            <p:cNvGrpSpPr/>
            <p:nvPr/>
          </p:nvGrpSpPr>
          <p:grpSpPr>
            <a:xfrm>
              <a:off x="742761" y="4309200"/>
              <a:ext cx="231622" cy="834300"/>
              <a:chOff x="2688737" y="4301380"/>
              <a:chExt cx="231900" cy="834300"/>
            </a:xfrm>
          </p:grpSpPr>
          <p:sp>
            <p:nvSpPr>
              <p:cNvPr id="63" name="Google Shape;63;p7"/>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4" name="Google Shape;64;p7"/>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5" name="Google Shape;65;p7"/>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6" name="Google Shape;66;p7"/>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67" name="Google Shape;67;p7"/>
            <p:cNvGrpSpPr/>
            <p:nvPr/>
          </p:nvGrpSpPr>
          <p:grpSpPr>
            <a:xfrm>
              <a:off x="1114115" y="4518900"/>
              <a:ext cx="231622" cy="624600"/>
              <a:chOff x="2688737" y="4511080"/>
              <a:chExt cx="231900" cy="624600"/>
            </a:xfrm>
          </p:grpSpPr>
          <p:sp>
            <p:nvSpPr>
              <p:cNvPr id="68" name="Google Shape;68;p7"/>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69" name="Google Shape;69;p7"/>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0" name="Google Shape;70;p7"/>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71" name="Google Shape;71;p7"/>
            <p:cNvGrpSpPr/>
            <p:nvPr/>
          </p:nvGrpSpPr>
          <p:grpSpPr>
            <a:xfrm>
              <a:off x="1856753" y="4099200"/>
              <a:ext cx="231600" cy="1044300"/>
              <a:chOff x="1856753" y="4099200"/>
              <a:chExt cx="231600" cy="1044300"/>
            </a:xfrm>
          </p:grpSpPr>
          <p:sp>
            <p:nvSpPr>
              <p:cNvPr id="72" name="Google Shape;72;p7"/>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3" name="Google Shape;73;p7"/>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4" name="Google Shape;74;p7"/>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5" name="Google Shape;75;p7"/>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6" name="Google Shape;76;p7"/>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77" name="Google Shape;77;p7"/>
            <p:cNvGrpSpPr/>
            <p:nvPr/>
          </p:nvGrpSpPr>
          <p:grpSpPr>
            <a:xfrm>
              <a:off x="2228107" y="4309200"/>
              <a:ext cx="231600" cy="834300"/>
              <a:chOff x="2228107" y="4309200"/>
              <a:chExt cx="231600" cy="834300"/>
            </a:xfrm>
          </p:grpSpPr>
          <p:sp>
            <p:nvSpPr>
              <p:cNvPr id="78" name="Google Shape;78;p7"/>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79" name="Google Shape;79;p7"/>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0" name="Google Shape;80;p7"/>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1" name="Google Shape;81;p7"/>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82" name="Google Shape;82;p7"/>
            <p:cNvGrpSpPr/>
            <p:nvPr/>
          </p:nvGrpSpPr>
          <p:grpSpPr>
            <a:xfrm>
              <a:off x="2599462" y="4518900"/>
              <a:ext cx="231600" cy="624600"/>
              <a:chOff x="2599462" y="4518900"/>
              <a:chExt cx="231600" cy="624600"/>
            </a:xfrm>
          </p:grpSpPr>
          <p:sp>
            <p:nvSpPr>
              <p:cNvPr id="83" name="Google Shape;83;p7"/>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4" name="Google Shape;84;p7"/>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5" name="Google Shape;85;p7"/>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86" name="Google Shape;86;p7"/>
            <p:cNvGrpSpPr/>
            <p:nvPr/>
          </p:nvGrpSpPr>
          <p:grpSpPr>
            <a:xfrm>
              <a:off x="3342171" y="4099200"/>
              <a:ext cx="231600" cy="1044300"/>
              <a:chOff x="3342171" y="4099200"/>
              <a:chExt cx="231600" cy="1044300"/>
            </a:xfrm>
          </p:grpSpPr>
          <p:sp>
            <p:nvSpPr>
              <p:cNvPr id="87" name="Google Shape;87;p7"/>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8" name="Google Shape;88;p7"/>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89" name="Google Shape;89;p7"/>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0" name="Google Shape;90;p7"/>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1" name="Google Shape;91;p7"/>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92" name="Google Shape;92;p7"/>
            <p:cNvGrpSpPr/>
            <p:nvPr/>
          </p:nvGrpSpPr>
          <p:grpSpPr>
            <a:xfrm>
              <a:off x="3713525" y="4309200"/>
              <a:ext cx="231600" cy="834300"/>
              <a:chOff x="3713525" y="4309200"/>
              <a:chExt cx="231600" cy="834300"/>
            </a:xfrm>
          </p:grpSpPr>
          <p:sp>
            <p:nvSpPr>
              <p:cNvPr id="93" name="Google Shape;93;p7"/>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4" name="Google Shape;94;p7"/>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5" name="Google Shape;95;p7"/>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6" name="Google Shape;96;p7"/>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97" name="Google Shape;97;p7"/>
            <p:cNvGrpSpPr/>
            <p:nvPr/>
          </p:nvGrpSpPr>
          <p:grpSpPr>
            <a:xfrm>
              <a:off x="1485398" y="4309200"/>
              <a:ext cx="231600" cy="834300"/>
              <a:chOff x="1485398" y="4309200"/>
              <a:chExt cx="231600" cy="834300"/>
            </a:xfrm>
          </p:grpSpPr>
          <p:sp>
            <p:nvSpPr>
              <p:cNvPr id="98" name="Google Shape;98;p7"/>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99" name="Google Shape;99;p7"/>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00" name="Google Shape;100;p7"/>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01" name="Google Shape;101;p7"/>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02" name="Google Shape;102;p7"/>
            <p:cNvGrpSpPr/>
            <p:nvPr/>
          </p:nvGrpSpPr>
          <p:grpSpPr>
            <a:xfrm>
              <a:off x="4084879" y="4518900"/>
              <a:ext cx="231600" cy="624600"/>
              <a:chOff x="4084879" y="4518900"/>
              <a:chExt cx="231600" cy="624600"/>
            </a:xfrm>
          </p:grpSpPr>
          <p:sp>
            <p:nvSpPr>
              <p:cNvPr id="103" name="Google Shape;103;p7"/>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04" name="Google Shape;104;p7"/>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05" name="Google Shape;105;p7"/>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06" name="Google Shape;106;p7"/>
            <p:cNvGrpSpPr/>
            <p:nvPr/>
          </p:nvGrpSpPr>
          <p:grpSpPr>
            <a:xfrm>
              <a:off x="2970816" y="4309200"/>
              <a:ext cx="231600" cy="834300"/>
              <a:chOff x="2970816" y="4309200"/>
              <a:chExt cx="231600" cy="834300"/>
            </a:xfrm>
          </p:grpSpPr>
          <p:sp>
            <p:nvSpPr>
              <p:cNvPr id="107" name="Google Shape;107;p7"/>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08" name="Google Shape;108;p7"/>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09" name="Google Shape;109;p7"/>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10" name="Google Shape;110;p7"/>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11" name="Google Shape;111;p7"/>
            <p:cNvGrpSpPr/>
            <p:nvPr/>
          </p:nvGrpSpPr>
          <p:grpSpPr>
            <a:xfrm>
              <a:off x="4456234" y="4309200"/>
              <a:ext cx="231600" cy="834300"/>
              <a:chOff x="4456234" y="4309200"/>
              <a:chExt cx="231600" cy="834300"/>
            </a:xfrm>
          </p:grpSpPr>
          <p:sp>
            <p:nvSpPr>
              <p:cNvPr id="112" name="Google Shape;112;p7"/>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13" name="Google Shape;113;p7"/>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14" name="Google Shape;114;p7"/>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15" name="Google Shape;115;p7"/>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16" name="Google Shape;116;p7"/>
            <p:cNvGrpSpPr/>
            <p:nvPr/>
          </p:nvGrpSpPr>
          <p:grpSpPr>
            <a:xfrm>
              <a:off x="4827588" y="4099200"/>
              <a:ext cx="231600" cy="1044300"/>
              <a:chOff x="4827588" y="4099200"/>
              <a:chExt cx="231600" cy="1044300"/>
            </a:xfrm>
          </p:grpSpPr>
          <p:sp>
            <p:nvSpPr>
              <p:cNvPr id="117" name="Google Shape;117;p7"/>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18" name="Google Shape;118;p7"/>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19" name="Google Shape;119;p7"/>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20" name="Google Shape;120;p7"/>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21" name="Google Shape;121;p7"/>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22" name="Google Shape;122;p7"/>
            <p:cNvGrpSpPr/>
            <p:nvPr/>
          </p:nvGrpSpPr>
          <p:grpSpPr>
            <a:xfrm>
              <a:off x="5198943" y="4309200"/>
              <a:ext cx="231600" cy="834300"/>
              <a:chOff x="5198943" y="4309200"/>
              <a:chExt cx="231600" cy="834300"/>
            </a:xfrm>
          </p:grpSpPr>
          <p:sp>
            <p:nvSpPr>
              <p:cNvPr id="123" name="Google Shape;123;p7"/>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24" name="Google Shape;124;p7"/>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25" name="Google Shape;125;p7"/>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26" name="Google Shape;126;p7"/>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27" name="Google Shape;127;p7"/>
            <p:cNvGrpSpPr/>
            <p:nvPr/>
          </p:nvGrpSpPr>
          <p:grpSpPr>
            <a:xfrm>
              <a:off x="5570297" y="4518900"/>
              <a:ext cx="231600" cy="624600"/>
              <a:chOff x="5570297" y="4518900"/>
              <a:chExt cx="231600" cy="624600"/>
            </a:xfrm>
          </p:grpSpPr>
          <p:sp>
            <p:nvSpPr>
              <p:cNvPr id="128" name="Google Shape;128;p7"/>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29" name="Google Shape;129;p7"/>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0" name="Google Shape;130;p7"/>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1" name="Google Shape;131;p7"/>
            <p:cNvGrpSpPr/>
            <p:nvPr/>
          </p:nvGrpSpPr>
          <p:grpSpPr>
            <a:xfrm>
              <a:off x="5941652" y="4309200"/>
              <a:ext cx="231600" cy="834300"/>
              <a:chOff x="5941652" y="4309200"/>
              <a:chExt cx="231600" cy="834300"/>
            </a:xfrm>
          </p:grpSpPr>
          <p:sp>
            <p:nvSpPr>
              <p:cNvPr id="132" name="Google Shape;132;p7"/>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3" name="Google Shape;133;p7"/>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4" name="Google Shape;134;p7"/>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5" name="Google Shape;135;p7"/>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36" name="Google Shape;136;p7"/>
            <p:cNvGrpSpPr/>
            <p:nvPr/>
          </p:nvGrpSpPr>
          <p:grpSpPr>
            <a:xfrm>
              <a:off x="6313006" y="4099200"/>
              <a:ext cx="231600" cy="1044300"/>
              <a:chOff x="6313006" y="4099200"/>
              <a:chExt cx="231600" cy="1044300"/>
            </a:xfrm>
          </p:grpSpPr>
          <p:sp>
            <p:nvSpPr>
              <p:cNvPr id="137" name="Google Shape;137;p7"/>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8" name="Google Shape;138;p7"/>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39" name="Google Shape;139;p7"/>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0" name="Google Shape;140;p7"/>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1" name="Google Shape;141;p7"/>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42" name="Google Shape;142;p7"/>
            <p:cNvGrpSpPr/>
            <p:nvPr/>
          </p:nvGrpSpPr>
          <p:grpSpPr>
            <a:xfrm>
              <a:off x="6684361" y="4309200"/>
              <a:ext cx="231600" cy="834300"/>
              <a:chOff x="6684361" y="4309200"/>
              <a:chExt cx="231600" cy="834300"/>
            </a:xfrm>
          </p:grpSpPr>
          <p:sp>
            <p:nvSpPr>
              <p:cNvPr id="143" name="Google Shape;143;p7"/>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4" name="Google Shape;144;p7"/>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5" name="Google Shape;145;p7"/>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6" name="Google Shape;146;p7"/>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47" name="Google Shape;147;p7"/>
            <p:cNvGrpSpPr/>
            <p:nvPr/>
          </p:nvGrpSpPr>
          <p:grpSpPr>
            <a:xfrm>
              <a:off x="7055715" y="4518900"/>
              <a:ext cx="231600" cy="624600"/>
              <a:chOff x="7055715" y="4518900"/>
              <a:chExt cx="231600" cy="624600"/>
            </a:xfrm>
          </p:grpSpPr>
          <p:sp>
            <p:nvSpPr>
              <p:cNvPr id="148" name="Google Shape;148;p7"/>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49" name="Google Shape;149;p7"/>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0" name="Google Shape;150;p7"/>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51" name="Google Shape;151;p7"/>
            <p:cNvGrpSpPr/>
            <p:nvPr/>
          </p:nvGrpSpPr>
          <p:grpSpPr>
            <a:xfrm>
              <a:off x="7798424" y="4099200"/>
              <a:ext cx="231600" cy="1044300"/>
              <a:chOff x="7798424" y="4099200"/>
              <a:chExt cx="231600" cy="1044300"/>
            </a:xfrm>
          </p:grpSpPr>
          <p:sp>
            <p:nvSpPr>
              <p:cNvPr id="152" name="Google Shape;152;p7"/>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3" name="Google Shape;153;p7"/>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4" name="Google Shape;154;p7"/>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5" name="Google Shape;155;p7"/>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6" name="Google Shape;156;p7"/>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57" name="Google Shape;157;p7"/>
            <p:cNvGrpSpPr/>
            <p:nvPr/>
          </p:nvGrpSpPr>
          <p:grpSpPr>
            <a:xfrm>
              <a:off x="8169779" y="4309200"/>
              <a:ext cx="231600" cy="834300"/>
              <a:chOff x="8169779" y="4309200"/>
              <a:chExt cx="231600" cy="834300"/>
            </a:xfrm>
          </p:grpSpPr>
          <p:sp>
            <p:nvSpPr>
              <p:cNvPr id="158" name="Google Shape;158;p7"/>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59" name="Google Shape;159;p7"/>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0" name="Google Shape;160;p7"/>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1" name="Google Shape;161;p7"/>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2" name="Google Shape;162;p7"/>
            <p:cNvGrpSpPr/>
            <p:nvPr/>
          </p:nvGrpSpPr>
          <p:grpSpPr>
            <a:xfrm>
              <a:off x="7427070" y="4309200"/>
              <a:ext cx="231600" cy="834300"/>
              <a:chOff x="7427070" y="4309200"/>
              <a:chExt cx="231600" cy="834300"/>
            </a:xfrm>
          </p:grpSpPr>
          <p:sp>
            <p:nvSpPr>
              <p:cNvPr id="163" name="Google Shape;163;p7"/>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4" name="Google Shape;164;p7"/>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5" name="Google Shape;165;p7"/>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6" name="Google Shape;166;p7"/>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67" name="Google Shape;167;p7"/>
            <p:cNvGrpSpPr/>
            <p:nvPr/>
          </p:nvGrpSpPr>
          <p:grpSpPr>
            <a:xfrm>
              <a:off x="8541133" y="4518900"/>
              <a:ext cx="231600" cy="624600"/>
              <a:chOff x="8541133" y="4518900"/>
              <a:chExt cx="231600" cy="624600"/>
            </a:xfrm>
          </p:grpSpPr>
          <p:sp>
            <p:nvSpPr>
              <p:cNvPr id="168" name="Google Shape;168;p7"/>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69" name="Google Shape;169;p7"/>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0" name="Google Shape;170;p7"/>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nvGrpSpPr>
            <p:cNvPr id="171" name="Google Shape;171;p7"/>
            <p:cNvGrpSpPr/>
            <p:nvPr/>
          </p:nvGrpSpPr>
          <p:grpSpPr>
            <a:xfrm>
              <a:off x="8912488" y="4309200"/>
              <a:ext cx="231600" cy="834300"/>
              <a:chOff x="8912488" y="4309200"/>
              <a:chExt cx="231600" cy="834300"/>
            </a:xfrm>
          </p:grpSpPr>
          <p:sp>
            <p:nvSpPr>
              <p:cNvPr id="172" name="Google Shape;172;p7"/>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3" name="Google Shape;173;p7"/>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4" name="Google Shape;174;p7"/>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sp>
            <p:nvSpPr>
              <p:cNvPr id="175" name="Google Shape;175;p7"/>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a:buClr>
                    <a:srgbClr val="000000"/>
                  </a:buClr>
                  <a:buFont typeface="Arial"/>
                  <a:buNone/>
                </a:pPr>
                <a:endParaRPr sz="1400" kern="0">
                  <a:solidFill>
                    <a:srgbClr val="000000"/>
                  </a:solidFill>
                  <a:cs typeface="Arial"/>
                  <a:sym typeface="Arial"/>
                </a:endParaRPr>
              </a:p>
            </p:txBody>
          </p:sp>
        </p:grpSp>
      </p:grpSp>
      <p:sp>
        <p:nvSpPr>
          <p:cNvPr id="176" name="Google Shape;176;p7"/>
          <p:cNvSpPr txBox="1">
            <a:spLocks noGrp="1"/>
          </p:cNvSpPr>
          <p:nvPr>
            <p:ph type="title" hasCustomPrompt="1"/>
          </p:nvPr>
        </p:nvSpPr>
        <p:spPr>
          <a:xfrm>
            <a:off x="1388625" y="1030300"/>
            <a:ext cx="6366900" cy="2484400"/>
          </a:xfrm>
          <a:prstGeom prst="rect">
            <a:avLst/>
          </a:prstGeom>
        </p:spPr>
        <p:txBody>
          <a:bodyPr spcFirstLastPara="1" wrap="square" lIns="91425" tIns="91425" rIns="91425" bIns="91425" anchor="ctr" anchorCtr="0"/>
          <a:lstStyle>
            <a:lvl1pPr lvl="0" algn="ctr" rtl="0">
              <a:spcBef>
                <a:spcPts val="0"/>
              </a:spcBef>
              <a:spcAft>
                <a:spcPts val="0"/>
              </a:spcAft>
              <a:buClr>
                <a:schemeClr val="lt1"/>
              </a:buClr>
              <a:buSzPts val="8000"/>
              <a:buNone/>
              <a:defRPr sz="8000">
                <a:solidFill>
                  <a:schemeClr val="lt1"/>
                </a:solidFill>
              </a:defRPr>
            </a:lvl1pPr>
            <a:lvl2pPr lvl="1" algn="ctr" rtl="0">
              <a:spcBef>
                <a:spcPts val="0"/>
              </a:spcBef>
              <a:spcAft>
                <a:spcPts val="0"/>
              </a:spcAft>
              <a:buClr>
                <a:schemeClr val="lt1"/>
              </a:buClr>
              <a:buSzPts val="8000"/>
              <a:buNone/>
              <a:defRPr sz="8000">
                <a:solidFill>
                  <a:schemeClr val="lt1"/>
                </a:solidFill>
              </a:defRPr>
            </a:lvl2pPr>
            <a:lvl3pPr lvl="2" algn="ctr" rtl="0">
              <a:spcBef>
                <a:spcPts val="0"/>
              </a:spcBef>
              <a:spcAft>
                <a:spcPts val="0"/>
              </a:spcAft>
              <a:buClr>
                <a:schemeClr val="lt1"/>
              </a:buClr>
              <a:buSzPts val="8000"/>
              <a:buNone/>
              <a:defRPr sz="8000">
                <a:solidFill>
                  <a:schemeClr val="lt1"/>
                </a:solidFill>
              </a:defRPr>
            </a:lvl3pPr>
            <a:lvl4pPr lvl="3" algn="ctr" rtl="0">
              <a:spcBef>
                <a:spcPts val="0"/>
              </a:spcBef>
              <a:spcAft>
                <a:spcPts val="0"/>
              </a:spcAft>
              <a:buClr>
                <a:schemeClr val="lt1"/>
              </a:buClr>
              <a:buSzPts val="8000"/>
              <a:buNone/>
              <a:defRPr sz="8000">
                <a:solidFill>
                  <a:schemeClr val="lt1"/>
                </a:solidFill>
              </a:defRPr>
            </a:lvl4pPr>
            <a:lvl5pPr lvl="4" algn="ctr" rtl="0">
              <a:spcBef>
                <a:spcPts val="0"/>
              </a:spcBef>
              <a:spcAft>
                <a:spcPts val="0"/>
              </a:spcAft>
              <a:buClr>
                <a:schemeClr val="lt1"/>
              </a:buClr>
              <a:buSzPts val="8000"/>
              <a:buNone/>
              <a:defRPr sz="8000">
                <a:solidFill>
                  <a:schemeClr val="lt1"/>
                </a:solidFill>
              </a:defRPr>
            </a:lvl5pPr>
            <a:lvl6pPr lvl="5" algn="ctr" rtl="0">
              <a:spcBef>
                <a:spcPts val="0"/>
              </a:spcBef>
              <a:spcAft>
                <a:spcPts val="0"/>
              </a:spcAft>
              <a:buClr>
                <a:schemeClr val="lt1"/>
              </a:buClr>
              <a:buSzPts val="8000"/>
              <a:buNone/>
              <a:defRPr sz="8000">
                <a:solidFill>
                  <a:schemeClr val="lt1"/>
                </a:solidFill>
              </a:defRPr>
            </a:lvl6pPr>
            <a:lvl7pPr lvl="6" algn="ctr" rtl="0">
              <a:spcBef>
                <a:spcPts val="0"/>
              </a:spcBef>
              <a:spcAft>
                <a:spcPts val="0"/>
              </a:spcAft>
              <a:buClr>
                <a:schemeClr val="lt1"/>
              </a:buClr>
              <a:buSzPts val="8000"/>
              <a:buNone/>
              <a:defRPr sz="8000">
                <a:solidFill>
                  <a:schemeClr val="lt1"/>
                </a:solidFill>
              </a:defRPr>
            </a:lvl7pPr>
            <a:lvl8pPr lvl="7" algn="ctr" rtl="0">
              <a:spcBef>
                <a:spcPts val="0"/>
              </a:spcBef>
              <a:spcAft>
                <a:spcPts val="0"/>
              </a:spcAft>
              <a:buClr>
                <a:schemeClr val="lt1"/>
              </a:buClr>
              <a:buSzPts val="8000"/>
              <a:buNone/>
              <a:defRPr sz="8000">
                <a:solidFill>
                  <a:schemeClr val="lt1"/>
                </a:solidFill>
              </a:defRPr>
            </a:lvl8pPr>
            <a:lvl9pPr lvl="8" algn="ctr" rtl="0">
              <a:spcBef>
                <a:spcPts val="0"/>
              </a:spcBef>
              <a:spcAft>
                <a:spcPts val="0"/>
              </a:spcAft>
              <a:buClr>
                <a:schemeClr val="lt1"/>
              </a:buClr>
              <a:buSzPts val="8000"/>
              <a:buNone/>
              <a:defRPr sz="8000">
                <a:solidFill>
                  <a:schemeClr val="lt1"/>
                </a:solidFill>
              </a:defRPr>
            </a:lvl9pPr>
          </a:lstStyle>
          <a:p>
            <a:r>
              <a:t>xx%</a:t>
            </a:r>
          </a:p>
        </p:txBody>
      </p:sp>
      <p:sp>
        <p:nvSpPr>
          <p:cNvPr id="177" name="Google Shape;177;p7"/>
          <p:cNvSpPr txBox="1">
            <a:spLocks noGrp="1"/>
          </p:cNvSpPr>
          <p:nvPr>
            <p:ph type="body" idx="1"/>
          </p:nvPr>
        </p:nvSpPr>
        <p:spPr>
          <a:xfrm>
            <a:off x="1388625" y="3616400"/>
            <a:ext cx="6366900" cy="1481600"/>
          </a:xfrm>
          <a:prstGeom prst="rect">
            <a:avLst/>
          </a:prstGeom>
        </p:spPr>
        <p:txBody>
          <a:bodyPr spcFirstLastPara="1" wrap="square" lIns="91425" tIns="91425" rIns="91425" bIns="91425" anchor="t" anchorCtr="0"/>
          <a:lstStyle>
            <a:lvl1pPr marL="457200" lvl="0" indent="-431800" algn="ctr" rtl="0">
              <a:spcBef>
                <a:spcPts val="640"/>
              </a:spcBef>
              <a:spcAft>
                <a:spcPts val="0"/>
              </a:spcAft>
              <a:buClr>
                <a:schemeClr val="lt1"/>
              </a:buClr>
              <a:buSzPts val="3200"/>
              <a:buChar char="•"/>
              <a:defRPr>
                <a:solidFill>
                  <a:schemeClr val="lt1"/>
                </a:solidFill>
              </a:defRPr>
            </a:lvl1pPr>
            <a:lvl2pPr marL="914400" lvl="1" indent="-406400" algn="ctr" rtl="0">
              <a:spcBef>
                <a:spcPts val="560"/>
              </a:spcBef>
              <a:spcAft>
                <a:spcPts val="0"/>
              </a:spcAft>
              <a:buClr>
                <a:schemeClr val="lt1"/>
              </a:buClr>
              <a:buSzPts val="2800"/>
              <a:buChar char="–"/>
              <a:defRPr>
                <a:solidFill>
                  <a:schemeClr val="lt1"/>
                </a:solidFill>
              </a:defRPr>
            </a:lvl2pPr>
            <a:lvl3pPr marL="1371600" lvl="2" indent="-381000" algn="ctr" rtl="0">
              <a:spcBef>
                <a:spcPts val="480"/>
              </a:spcBef>
              <a:spcAft>
                <a:spcPts val="0"/>
              </a:spcAft>
              <a:buClr>
                <a:schemeClr val="lt1"/>
              </a:buClr>
              <a:buSzPts val="2400"/>
              <a:buChar char="•"/>
              <a:defRPr>
                <a:solidFill>
                  <a:schemeClr val="lt1"/>
                </a:solidFill>
              </a:defRPr>
            </a:lvl3pPr>
            <a:lvl4pPr marL="1828800" lvl="3" indent="-355600" algn="ctr" rtl="0">
              <a:spcBef>
                <a:spcPts val="400"/>
              </a:spcBef>
              <a:spcAft>
                <a:spcPts val="0"/>
              </a:spcAft>
              <a:buClr>
                <a:schemeClr val="lt1"/>
              </a:buClr>
              <a:buSzPts val="2000"/>
              <a:buChar char="–"/>
              <a:defRPr>
                <a:solidFill>
                  <a:schemeClr val="lt1"/>
                </a:solidFill>
              </a:defRPr>
            </a:lvl4pPr>
            <a:lvl5pPr marL="2286000" lvl="4" indent="-355600" algn="ctr" rtl="0">
              <a:spcBef>
                <a:spcPts val="400"/>
              </a:spcBef>
              <a:spcAft>
                <a:spcPts val="0"/>
              </a:spcAft>
              <a:buClr>
                <a:schemeClr val="lt1"/>
              </a:buClr>
              <a:buSzPts val="2000"/>
              <a:buChar char="»"/>
              <a:defRPr>
                <a:solidFill>
                  <a:schemeClr val="lt1"/>
                </a:solidFill>
              </a:defRPr>
            </a:lvl5pPr>
            <a:lvl6pPr marL="2743200" lvl="5" indent="-355600" algn="ctr" rtl="0">
              <a:spcBef>
                <a:spcPts val="400"/>
              </a:spcBef>
              <a:spcAft>
                <a:spcPts val="0"/>
              </a:spcAft>
              <a:buClr>
                <a:schemeClr val="lt1"/>
              </a:buClr>
              <a:buSzPts val="2000"/>
              <a:buChar char="•"/>
              <a:defRPr>
                <a:solidFill>
                  <a:schemeClr val="lt1"/>
                </a:solidFill>
              </a:defRPr>
            </a:lvl6pPr>
            <a:lvl7pPr marL="3200400" lvl="6" indent="-355600" algn="ctr" rtl="0">
              <a:spcBef>
                <a:spcPts val="400"/>
              </a:spcBef>
              <a:spcAft>
                <a:spcPts val="0"/>
              </a:spcAft>
              <a:buClr>
                <a:schemeClr val="lt1"/>
              </a:buClr>
              <a:buSzPts val="2000"/>
              <a:buChar char="•"/>
              <a:defRPr>
                <a:solidFill>
                  <a:schemeClr val="lt1"/>
                </a:solidFill>
              </a:defRPr>
            </a:lvl7pPr>
            <a:lvl8pPr marL="3657600" lvl="7" indent="-355600" algn="ctr" rtl="0">
              <a:spcBef>
                <a:spcPts val="400"/>
              </a:spcBef>
              <a:spcAft>
                <a:spcPts val="0"/>
              </a:spcAft>
              <a:buClr>
                <a:schemeClr val="lt1"/>
              </a:buClr>
              <a:buSzPts val="2000"/>
              <a:buChar char="•"/>
              <a:defRPr>
                <a:solidFill>
                  <a:schemeClr val="lt1"/>
                </a:solidFill>
              </a:defRPr>
            </a:lvl8pPr>
            <a:lvl9pPr marL="4114800" lvl="8" indent="-355600" algn="ctr" rtl="0">
              <a:spcBef>
                <a:spcPts val="400"/>
              </a:spcBef>
              <a:spcAft>
                <a:spcPts val="0"/>
              </a:spcAft>
              <a:buClr>
                <a:schemeClr val="lt1"/>
              </a:buClr>
              <a:buSzPts val="2000"/>
              <a:buChar char="•"/>
              <a:defRPr>
                <a:solidFill>
                  <a:schemeClr val="lt1"/>
                </a:solidFill>
              </a:defRPr>
            </a:lvl9pPr>
          </a:lstStyle>
          <a:p>
            <a:endParaRPr/>
          </a:p>
        </p:txBody>
      </p:sp>
      <p:sp>
        <p:nvSpPr>
          <p:cNvPr id="178" name="Google Shape;178;p7"/>
          <p:cNvSpPr txBox="1">
            <a:spLocks noGrp="1"/>
          </p:cNvSpPr>
          <p:nvPr>
            <p:ph type="sldNum" idx="12"/>
          </p:nvPr>
        </p:nvSpPr>
        <p:spPr>
          <a:xfrm>
            <a:off x="8451046" y="6315968"/>
            <a:ext cx="548700" cy="524800"/>
          </a:xfrm>
          <a:prstGeom prst="rect">
            <a:avLst/>
          </a:prstGeom>
        </p:spPr>
        <p:txBody>
          <a:bodyPr spcFirstLastPara="1" wrap="square" lIns="91425" tIns="45700" rIns="91425" bIns="45700"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en-US">
                <a:solidFill>
                  <a:srgbClr val="FFFFFF"/>
                </a:solidFill>
              </a:rPr>
              <a:pPr/>
              <a:t>‹#›</a:t>
            </a:fld>
            <a:endParaRPr>
              <a:solidFill>
                <a:srgbClr val="FFFFFF"/>
              </a:solidFill>
            </a:endParaRPr>
          </a:p>
        </p:txBody>
      </p:sp>
    </p:spTree>
    <p:extLst>
      <p:ext uri="{BB962C8B-B14F-4D97-AF65-F5344CB8AC3E}">
        <p14:creationId xmlns:p14="http://schemas.microsoft.com/office/powerpoint/2010/main" val="12955009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170196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C5FAC8-5057-4A0D-8774-925CF69C3761}"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25740669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6893254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9AF135-CD1A-454F-A377-ABD6EC5E5FE6}"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772592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3944787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29605013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4187968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solidFill>
                <a:srgbClr val="434342"/>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E9AF135-CD1A-454F-A377-ABD6EC5E5FE6}" type="slidenum">
              <a:rPr lang="en-US" smtClean="0">
                <a:solidFill>
                  <a:srgbClr val="434342"/>
                </a:solidFill>
              </a:rPr>
              <a:pPr/>
              <a:t>‹#›</a:t>
            </a:fld>
            <a:endParaRPr lang="en-US" dirty="0">
              <a:solidFill>
                <a:srgbClr val="434342"/>
              </a:solidFill>
            </a:endParaRPr>
          </a:p>
        </p:txBody>
      </p:sp>
    </p:spTree>
    <p:extLst>
      <p:ext uri="{BB962C8B-B14F-4D97-AF65-F5344CB8AC3E}">
        <p14:creationId xmlns:p14="http://schemas.microsoft.com/office/powerpoint/2010/main" val="37990582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7309755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13933098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3236999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C5FAC8-5057-4A0D-8774-925CF69C3761}"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C5FAC8-5057-4A0D-8774-925CF69C3761}" type="datetimeFigureOut">
              <a:rPr lang="en-US" smtClean="0"/>
              <a:t>10/18/2018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C5FAC8-5057-4A0D-8774-925CF69C3761}" type="datetimeFigureOut">
              <a:rPr lang="en-US" smtClean="0"/>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5FAC8-5057-4A0D-8774-925CF69C3761}" type="datetimeFigureOut">
              <a:rPr lang="en-US" smtClean="0"/>
              <a:t>10/18/2018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C5FAC8-5057-4A0D-8774-925CF69C3761}"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D1302-3A69-405D-91CC-7C157CEBDD4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C5FAC8-5057-4A0D-8774-925CF69C3761}"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D1302-3A69-405D-91CC-7C157CEBDD4F}" type="slidenum">
              <a:rPr lang="en-US" smtClean="0"/>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slideLayout" Target="../slideLayouts/slideLayout25.xml"/><Relationship Id="rId7"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9"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4.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89C5FAC8-5057-4A0D-8774-925CF69C3761}" type="datetimeFigureOut">
              <a:rPr lang="en-US" smtClean="0"/>
              <a:t>10/18/2018</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34FD1302-3A69-405D-91CC-7C157CEBDD4F}" type="slidenum">
              <a:rPr lang="en-US" smtClean="0"/>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endParaRPr lang="en-US" dirty="0">
              <a:solidFill>
                <a:prstClr val="black"/>
              </a:solidFill>
            </a:endParaRP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919F3282-E087-470D-9546-EFAEC0DC811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901082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7"/>
            <a:ext cx="8229600" cy="1143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6000"/>
          </a:xfrm>
          <a:prstGeom prst="rect">
            <a:avLst/>
          </a:prstGeom>
          <a:noFill/>
          <a:ln>
            <a:noFill/>
          </a:ln>
        </p:spPr>
        <p:txBody>
          <a:bodyPr spcFirstLastPara="1" wrap="square" lIns="91425" tIns="91425" rIns="91425" bIns="91425" anchor="t" anchorCtr="0"/>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1"/>
            <a:ext cx="2133600" cy="3652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kern="0"/>
          </a:p>
        </p:txBody>
      </p:sp>
      <p:sp>
        <p:nvSpPr>
          <p:cNvPr id="13" name="Google Shape;13;p1"/>
          <p:cNvSpPr txBox="1">
            <a:spLocks noGrp="1"/>
          </p:cNvSpPr>
          <p:nvPr>
            <p:ph type="ftr" idx="11"/>
          </p:nvPr>
        </p:nvSpPr>
        <p:spPr>
          <a:xfrm>
            <a:off x="3124200" y="6356351"/>
            <a:ext cx="2895600" cy="3652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kern="0"/>
          </a:p>
        </p:txBody>
      </p:sp>
      <p:sp>
        <p:nvSpPr>
          <p:cNvPr id="14" name="Google Shape;14;p1"/>
          <p:cNvSpPr txBox="1">
            <a:spLocks noGrp="1"/>
          </p:cNvSpPr>
          <p:nvPr>
            <p:ph type="sldNum" idx="12"/>
          </p:nvPr>
        </p:nvSpPr>
        <p:spPr>
          <a:xfrm>
            <a:off x="6553200" y="6356351"/>
            <a:ext cx="21336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kern="0"/>
              <a:pPr/>
              <a:t>‹#›</a:t>
            </a:fld>
            <a:endParaRPr kern="0"/>
          </a:p>
        </p:txBody>
      </p:sp>
      <p:pic>
        <p:nvPicPr>
          <p:cNvPr id="15" name="Google Shape;15;p1"/>
          <p:cNvPicPr preferRelativeResize="0"/>
          <p:nvPr/>
        </p:nvPicPr>
        <p:blipFill rotWithShape="1">
          <a:blip r:embed="rId8">
            <a:alphaModFix/>
          </a:blip>
          <a:srcRect/>
          <a:stretch/>
        </p:blipFill>
        <p:spPr>
          <a:xfrm>
            <a:off x="0" y="0"/>
            <a:ext cx="9144000" cy="6858000"/>
          </a:xfrm>
          <a:prstGeom prst="rect">
            <a:avLst/>
          </a:prstGeom>
          <a:noFill/>
          <a:ln>
            <a:noFill/>
          </a:ln>
        </p:spPr>
      </p:pic>
      <p:pic>
        <p:nvPicPr>
          <p:cNvPr id="16" name="Google Shape;16;p1"/>
          <p:cNvPicPr preferRelativeResize="0"/>
          <p:nvPr/>
        </p:nvPicPr>
        <p:blipFill rotWithShape="1">
          <a:blip r:embed="rId9">
            <a:alphaModFix/>
          </a:blip>
          <a:srcRect/>
          <a:stretch/>
        </p:blipFill>
        <p:spPr>
          <a:xfrm>
            <a:off x="0" y="0"/>
            <a:ext cx="2250300" cy="1600000"/>
          </a:xfrm>
          <a:prstGeom prst="rect">
            <a:avLst/>
          </a:prstGeom>
          <a:noFill/>
          <a:ln>
            <a:noFill/>
          </a:ln>
        </p:spPr>
      </p:pic>
    </p:spTree>
    <p:extLst>
      <p:ext uri="{BB962C8B-B14F-4D97-AF65-F5344CB8AC3E}">
        <p14:creationId xmlns:p14="http://schemas.microsoft.com/office/powerpoint/2010/main" val="2109010808"/>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E45905F-321E-41FB-BF59-C486223DED72}" type="datetimeFigureOut">
              <a:rPr lang="en-US" smtClean="0"/>
              <a:pPr/>
              <a:t>10/18/2018</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E9AF135-CD1A-454F-A377-ABD6EC5E5FE6}" type="slidenum">
              <a:rPr lang="en-US" smtClean="0"/>
              <a:pPr/>
              <a:t>‹#›</a:t>
            </a:fld>
            <a:endParaRPr lang="en-US" dirty="0"/>
          </a:p>
        </p:txBody>
      </p:sp>
    </p:spTree>
    <p:extLst>
      <p:ext uri="{BB962C8B-B14F-4D97-AF65-F5344CB8AC3E}">
        <p14:creationId xmlns:p14="http://schemas.microsoft.com/office/powerpoint/2010/main" val="16988508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0.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jpeg"/><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8.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743200"/>
            <a:ext cx="7117180" cy="1470025"/>
          </a:xfrm>
        </p:spPr>
        <p:txBody>
          <a:bodyPr/>
          <a:lstStyle/>
          <a:p>
            <a:r>
              <a:rPr lang="en-US" dirty="0" smtClean="0"/>
              <a:t>Taking Stock: </a:t>
            </a:r>
            <a:br>
              <a:rPr lang="en-US" dirty="0" smtClean="0"/>
            </a:br>
            <a:r>
              <a:rPr lang="en-US" dirty="0" smtClean="0"/>
              <a:t>Progress Towards </a:t>
            </a:r>
            <a:br>
              <a:rPr lang="en-US" dirty="0" smtClean="0"/>
            </a:br>
            <a:r>
              <a:rPr lang="en-US" dirty="0" smtClean="0"/>
              <a:t>Improving R2O in NWS</a:t>
            </a:r>
            <a:endParaRPr lang="en-US" dirty="0"/>
          </a:p>
        </p:txBody>
      </p:sp>
      <p:sp>
        <p:nvSpPr>
          <p:cNvPr id="3" name="Subtitle 2"/>
          <p:cNvSpPr>
            <a:spLocks noGrp="1"/>
          </p:cNvSpPr>
          <p:nvPr>
            <p:ph type="subTitle" idx="1"/>
          </p:nvPr>
        </p:nvSpPr>
        <p:spPr/>
        <p:txBody>
          <a:bodyPr>
            <a:noAutofit/>
          </a:bodyPr>
          <a:lstStyle/>
          <a:p>
            <a:r>
              <a:rPr lang="en-US" sz="2400" i="1" dirty="0" smtClean="0">
                <a:solidFill>
                  <a:srgbClr val="66FFFF"/>
                </a:solidFill>
              </a:rPr>
              <a:t>Dr. Stephan Smith</a:t>
            </a:r>
          </a:p>
          <a:p>
            <a:pPr>
              <a:spcBef>
                <a:spcPts val="0"/>
              </a:spcBef>
            </a:pPr>
            <a:r>
              <a:rPr lang="en-US" sz="2400" dirty="0" smtClean="0">
                <a:solidFill>
                  <a:srgbClr val="66FFFF"/>
                </a:solidFill>
              </a:rPr>
              <a:t>Director, NOAA </a:t>
            </a:r>
            <a:r>
              <a:rPr lang="en-US" sz="2400" dirty="0" err="1" smtClean="0">
                <a:solidFill>
                  <a:srgbClr val="66FFFF"/>
                </a:solidFill>
              </a:rPr>
              <a:t>VLab</a:t>
            </a:r>
            <a:endParaRPr lang="en-US" sz="2400" dirty="0" smtClean="0">
              <a:solidFill>
                <a:srgbClr val="66FFFF"/>
              </a:solidFill>
            </a:endParaRPr>
          </a:p>
          <a:p>
            <a:pPr>
              <a:spcBef>
                <a:spcPts val="0"/>
              </a:spcBef>
            </a:pPr>
            <a:r>
              <a:rPr lang="en-US" sz="2400" dirty="0" smtClean="0">
                <a:solidFill>
                  <a:srgbClr val="66FFFF"/>
                </a:solidFill>
              </a:rPr>
              <a:t>NWS Meteorological Development Lab</a:t>
            </a:r>
          </a:p>
          <a:p>
            <a:pPr>
              <a:spcBef>
                <a:spcPts val="0"/>
              </a:spcBef>
            </a:pPr>
            <a:r>
              <a:rPr lang="en-US" sz="2400" dirty="0" smtClean="0">
                <a:solidFill>
                  <a:srgbClr val="66FFFF"/>
                </a:solidFill>
              </a:rPr>
              <a:t>Office of Science and Technology Integration</a:t>
            </a:r>
            <a:endParaRPr lang="en-US" sz="2400" dirty="0">
              <a:solidFill>
                <a:srgbClr val="66FFFF"/>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228600"/>
            <a:ext cx="3276600" cy="3276600"/>
          </a:xfrm>
          <a:prstGeom prst="rect">
            <a:avLst/>
          </a:prstGeom>
        </p:spPr>
      </p:pic>
      <p:sp>
        <p:nvSpPr>
          <p:cNvPr id="5" name="TextBox 4"/>
          <p:cNvSpPr txBox="1"/>
          <p:nvPr/>
        </p:nvSpPr>
        <p:spPr>
          <a:xfrm>
            <a:off x="0" y="457200"/>
            <a:ext cx="5708614" cy="830997"/>
          </a:xfrm>
          <a:prstGeom prst="rect">
            <a:avLst/>
          </a:prstGeom>
          <a:noFill/>
        </p:spPr>
        <p:txBody>
          <a:bodyPr wrap="none" rtlCol="0">
            <a:spAutoFit/>
          </a:bodyPr>
          <a:lstStyle/>
          <a:p>
            <a:r>
              <a:rPr lang="en-US" sz="4800" i="1" dirty="0" smtClean="0">
                <a:effectLst>
                  <a:outerShdw blurRad="38100" dist="38100" dir="2700000" algn="tl">
                    <a:srgbClr val="000000">
                      <a:alpha val="43137"/>
                    </a:srgbClr>
                  </a:outerShdw>
                </a:effectLst>
              </a:rPr>
              <a:t>100</a:t>
            </a:r>
            <a:r>
              <a:rPr lang="en-US" sz="4800" i="1" baseline="30000" dirty="0" smtClean="0">
                <a:effectLst>
                  <a:outerShdw blurRad="38100" dist="38100" dir="2700000" algn="tl">
                    <a:srgbClr val="000000">
                      <a:alpha val="43137"/>
                    </a:srgbClr>
                  </a:outerShdw>
                </a:effectLst>
              </a:rPr>
              <a:t>th</a:t>
            </a:r>
            <a:r>
              <a:rPr lang="en-US" sz="4800" i="1" dirty="0" smtClean="0">
                <a:effectLst>
                  <a:outerShdw blurRad="38100" dist="38100" dir="2700000" algn="tl">
                    <a:srgbClr val="000000">
                      <a:alpha val="43137"/>
                    </a:srgbClr>
                  </a:outerShdw>
                </a:effectLst>
              </a:rPr>
              <a:t> </a:t>
            </a:r>
            <a:r>
              <a:rPr lang="en-US" sz="4800" i="1" dirty="0" err="1" smtClean="0">
                <a:effectLst>
                  <a:outerShdw blurRad="38100" dist="38100" dir="2700000" algn="tl">
                    <a:srgbClr val="000000">
                      <a:alpha val="43137"/>
                    </a:srgbClr>
                  </a:outerShdw>
                </a:effectLst>
              </a:rPr>
              <a:t>VLab</a:t>
            </a:r>
            <a:r>
              <a:rPr lang="en-US" sz="4800" i="1" dirty="0" smtClean="0">
                <a:effectLst>
                  <a:outerShdw blurRad="38100" dist="38100" dir="2700000" algn="tl">
                    <a:srgbClr val="000000">
                      <a:alpha val="43137"/>
                    </a:srgbClr>
                  </a:outerShdw>
                </a:effectLst>
              </a:rPr>
              <a:t> Forum</a:t>
            </a:r>
            <a:endParaRPr lang="en-US" sz="48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23996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152399"/>
            <a:ext cx="2895600" cy="646331"/>
          </a:xfrm>
          <a:prstGeom prst="rect">
            <a:avLst/>
          </a:prstGeom>
          <a:noFill/>
        </p:spPr>
        <p:txBody>
          <a:bodyPr wrap="square" rtlCol="0">
            <a:spAutoFit/>
          </a:bodyPr>
          <a:lstStyle/>
          <a:p>
            <a:r>
              <a:rPr lang="en-US" sz="3600" i="1" dirty="0">
                <a:solidFill>
                  <a:srgbClr val="000000"/>
                </a:solidFill>
              </a:rPr>
              <a:t>VLab Status</a:t>
            </a:r>
          </a:p>
        </p:txBody>
      </p:sp>
      <p:graphicFrame>
        <p:nvGraphicFramePr>
          <p:cNvPr id="7" name="Chart 6"/>
          <p:cNvGraphicFramePr/>
          <p:nvPr>
            <p:extLst>
              <p:ext uri="{D42A27DB-BD31-4B8C-83A1-F6EECF244321}">
                <p14:modId xmlns:p14="http://schemas.microsoft.com/office/powerpoint/2010/main" val="639597036"/>
              </p:ext>
            </p:extLst>
          </p:nvPr>
        </p:nvGraphicFramePr>
        <p:xfrm>
          <a:off x="76200" y="990600"/>
          <a:ext cx="4457700" cy="406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extLst>
              <p:ext uri="{D42A27DB-BD31-4B8C-83A1-F6EECF244321}">
                <p14:modId xmlns:p14="http://schemas.microsoft.com/office/powerpoint/2010/main" val="1268212355"/>
              </p:ext>
            </p:extLst>
          </p:nvPr>
        </p:nvGraphicFramePr>
        <p:xfrm>
          <a:off x="4495800" y="798730"/>
          <a:ext cx="4572000" cy="42304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78509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200" y="152399"/>
            <a:ext cx="7467600" cy="584775"/>
          </a:xfrm>
          <a:prstGeom prst="rect">
            <a:avLst/>
          </a:prstGeom>
          <a:noFill/>
        </p:spPr>
        <p:txBody>
          <a:bodyPr wrap="square" rtlCol="0">
            <a:spAutoFit/>
          </a:bodyPr>
          <a:lstStyle/>
          <a:p>
            <a:r>
              <a:rPr lang="en-US" sz="3200" i="1" dirty="0" smtClean="0">
                <a:solidFill>
                  <a:srgbClr val="000000"/>
                </a:solidFill>
              </a:rPr>
              <a:t>Number of </a:t>
            </a:r>
            <a:r>
              <a:rPr lang="en-US" sz="3200" i="1" dirty="0" err="1" smtClean="0">
                <a:solidFill>
                  <a:srgbClr val="000000"/>
                </a:solidFill>
              </a:rPr>
              <a:t>VLab</a:t>
            </a:r>
            <a:r>
              <a:rPr lang="en-US" sz="3200" i="1" dirty="0" smtClean="0">
                <a:solidFill>
                  <a:srgbClr val="000000"/>
                </a:solidFill>
              </a:rPr>
              <a:t> Software Repositories</a:t>
            </a:r>
            <a:endParaRPr lang="en-US" sz="3200" i="1" dirty="0">
              <a:solidFill>
                <a:srgbClr val="000000"/>
              </a:solidFill>
            </a:endParaRPr>
          </a:p>
        </p:txBody>
      </p:sp>
      <p:graphicFrame>
        <p:nvGraphicFramePr>
          <p:cNvPr id="8" name="Chart 7"/>
          <p:cNvGraphicFramePr/>
          <p:nvPr>
            <p:extLst>
              <p:ext uri="{D42A27DB-BD31-4B8C-83A1-F6EECF244321}">
                <p14:modId xmlns:p14="http://schemas.microsoft.com/office/powerpoint/2010/main" val="91731116"/>
              </p:ext>
            </p:extLst>
          </p:nvPr>
        </p:nvGraphicFramePr>
        <p:xfrm>
          <a:off x="304800" y="737174"/>
          <a:ext cx="8382000" cy="47492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72835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125113" cy="924475"/>
          </a:xfrm>
        </p:spPr>
        <p:txBody>
          <a:bodyPr/>
          <a:lstStyle/>
          <a:p>
            <a:r>
              <a:rPr lang="en-US" dirty="0" smtClean="0"/>
              <a:t>SOO-DOH projects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295400"/>
            <a:ext cx="7696199" cy="4919009"/>
          </a:xfrm>
        </p:spPr>
      </p:pic>
    </p:spTree>
    <p:extLst>
      <p:ext uri="{BB962C8B-B14F-4D97-AF65-F5344CB8AC3E}">
        <p14:creationId xmlns:p14="http://schemas.microsoft.com/office/powerpoint/2010/main" val="1786505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125113" cy="924475"/>
          </a:xfrm>
        </p:spPr>
        <p:txBody>
          <a:bodyPr/>
          <a:lstStyle/>
          <a:p>
            <a:r>
              <a:rPr lang="en-US" dirty="0" smtClean="0"/>
              <a:t>SOO-DOH projects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858" y="1752600"/>
            <a:ext cx="8147342" cy="1994694"/>
          </a:xfrm>
        </p:spPr>
      </p:pic>
      <p:sp>
        <p:nvSpPr>
          <p:cNvPr id="6" name="TextBox 5"/>
          <p:cNvSpPr txBox="1"/>
          <p:nvPr/>
        </p:nvSpPr>
        <p:spPr>
          <a:xfrm>
            <a:off x="152400" y="4495800"/>
            <a:ext cx="9225731" cy="954107"/>
          </a:xfrm>
          <a:prstGeom prst="rect">
            <a:avLst/>
          </a:prstGeom>
          <a:noFill/>
        </p:spPr>
        <p:txBody>
          <a:bodyPr wrap="none" rtlCol="0">
            <a:spAutoFit/>
          </a:bodyPr>
          <a:lstStyle/>
          <a:p>
            <a:pPr marL="285750" indent="-285750">
              <a:buFont typeface="Arial" panose="020B0604020202020204" pitchFamily="34" charset="0"/>
              <a:buChar char="•"/>
            </a:pPr>
            <a:r>
              <a:rPr lang="en-US" sz="2800" dirty="0" smtClean="0"/>
              <a:t>14 projects are currently active</a:t>
            </a:r>
          </a:p>
          <a:p>
            <a:pPr marL="285750" indent="-285750">
              <a:buFont typeface="Arial" panose="020B0604020202020204" pitchFamily="34" charset="0"/>
              <a:buChar char="•"/>
            </a:pPr>
            <a:r>
              <a:rPr lang="en-US" sz="2800" dirty="0" smtClean="0"/>
              <a:t>4 projects are on track to be completed in FY19</a:t>
            </a:r>
            <a:endParaRPr lang="en-US" sz="2800" dirty="0"/>
          </a:p>
        </p:txBody>
      </p:sp>
    </p:spTree>
    <p:extLst>
      <p:ext uri="{BB962C8B-B14F-4D97-AF65-F5344CB8AC3E}">
        <p14:creationId xmlns:p14="http://schemas.microsoft.com/office/powerpoint/2010/main" val="2737288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Stories</a:t>
            </a:r>
            <a:endParaRPr lang="en-US" dirty="0"/>
          </a:p>
        </p:txBody>
      </p:sp>
      <p:sp>
        <p:nvSpPr>
          <p:cNvPr id="3" name="Content Placeholder 2"/>
          <p:cNvSpPr>
            <a:spLocks noGrp="1"/>
          </p:cNvSpPr>
          <p:nvPr>
            <p:ph idx="1"/>
          </p:nvPr>
        </p:nvSpPr>
        <p:spPr/>
        <p:txBody>
          <a:bodyPr>
            <a:normAutofit/>
          </a:bodyPr>
          <a:lstStyle/>
          <a:p>
            <a:r>
              <a:rPr lang="en-US" dirty="0" err="1" smtClean="0"/>
              <a:t>ProbSevere</a:t>
            </a:r>
            <a:endParaRPr lang="en-US" dirty="0" smtClean="0"/>
          </a:p>
          <a:p>
            <a:r>
              <a:rPr lang="en-US" dirty="0" smtClean="0"/>
              <a:t>Near-Storm Environment Awareness (NSEA) Project</a:t>
            </a:r>
          </a:p>
          <a:p>
            <a:r>
              <a:rPr lang="en-US" dirty="0" smtClean="0"/>
              <a:t>Multi-Radar, Multi-Sensor (MRMS)</a:t>
            </a:r>
          </a:p>
          <a:p>
            <a:r>
              <a:rPr lang="en-US" dirty="0" smtClean="0"/>
              <a:t>NBM and RTMA Feedback Forums</a:t>
            </a:r>
          </a:p>
          <a:p>
            <a:r>
              <a:rPr lang="en-US" dirty="0" smtClean="0"/>
              <a:t>Weather Archive and Visualization Environment (WAVE)</a:t>
            </a:r>
          </a:p>
          <a:p>
            <a:r>
              <a:rPr lang="en-US" dirty="0" smtClean="0"/>
              <a:t>FV3GFS </a:t>
            </a:r>
            <a:r>
              <a:rPr lang="en-US" dirty="0" err="1" smtClean="0"/>
              <a:t>VLab</a:t>
            </a:r>
            <a:r>
              <a:rPr lang="en-US" dirty="0" smtClean="0"/>
              <a:t> Community and </a:t>
            </a:r>
            <a:r>
              <a:rPr lang="en-US" dirty="0"/>
              <a:t>c</a:t>
            </a:r>
            <a:r>
              <a:rPr lang="en-US" dirty="0" smtClean="0"/>
              <a:t>ode management</a:t>
            </a:r>
          </a:p>
          <a:p>
            <a:r>
              <a:rPr lang="en-US" dirty="0" smtClean="0"/>
              <a:t>Satellite </a:t>
            </a:r>
            <a:r>
              <a:rPr lang="en-US" dirty="0"/>
              <a:t>Training and Operations Resources (STOR) </a:t>
            </a:r>
            <a:r>
              <a:rPr lang="en-US" dirty="0" err="1"/>
              <a:t>VLab</a:t>
            </a:r>
            <a:r>
              <a:rPr lang="en-US" dirty="0"/>
              <a:t> </a:t>
            </a:r>
            <a:r>
              <a:rPr lang="en-US" dirty="0" smtClean="0"/>
              <a:t>community</a:t>
            </a:r>
          </a:p>
          <a:p>
            <a:pPr marL="0" indent="0">
              <a:buNone/>
            </a:pPr>
            <a:endParaRPr lang="en-US" dirty="0" smtClean="0"/>
          </a:p>
        </p:txBody>
      </p:sp>
    </p:spTree>
    <p:extLst>
      <p:ext uri="{BB962C8B-B14F-4D97-AF65-F5344CB8AC3E}">
        <p14:creationId xmlns:p14="http://schemas.microsoft.com/office/powerpoint/2010/main" val="3685252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914400"/>
            <a:ext cx="7391400" cy="3539430"/>
          </a:xfrm>
          <a:prstGeom prst="rect">
            <a:avLst/>
          </a:prstGeom>
          <a:noFill/>
        </p:spPr>
        <p:txBody>
          <a:bodyPr wrap="square" rtlCol="0">
            <a:spAutoFit/>
          </a:bodyPr>
          <a:lstStyle/>
          <a:p>
            <a:pPr marL="285750" indent="-285750">
              <a:buFont typeface="Arial" panose="020B0604020202020204" pitchFamily="34" charset="0"/>
              <a:buChar char="•"/>
            </a:pPr>
            <a:r>
              <a:rPr lang="en-US" sz="2800" b="1" i="1" dirty="0">
                <a:solidFill>
                  <a:prstClr val="black"/>
                </a:solidFill>
              </a:rPr>
              <a:t>PEOPLE</a:t>
            </a:r>
          </a:p>
          <a:p>
            <a:pPr marL="914400" lvl="1" indent="-457200">
              <a:buFont typeface="Wingdings" panose="05000000000000000000" pitchFamily="2" charset="2"/>
              <a:buChar char="Ø"/>
            </a:pPr>
            <a:r>
              <a:rPr lang="en-US" sz="2800" dirty="0">
                <a:solidFill>
                  <a:prstClr val="black"/>
                </a:solidFill>
              </a:rPr>
              <a:t>Skilled in application of new science</a:t>
            </a:r>
          </a:p>
          <a:p>
            <a:pPr lvl="1"/>
            <a:r>
              <a:rPr lang="en-US" sz="2800" dirty="0">
                <a:solidFill>
                  <a:prstClr val="black"/>
                </a:solidFill>
              </a:rPr>
              <a:t>	and technology</a:t>
            </a:r>
          </a:p>
          <a:p>
            <a:pPr marL="285750" indent="-285750">
              <a:buFont typeface="Arial" panose="020B0604020202020204" pitchFamily="34" charset="0"/>
              <a:buChar char="•"/>
            </a:pPr>
            <a:r>
              <a:rPr lang="en-US" sz="2800" b="1" i="1" dirty="0">
                <a:solidFill>
                  <a:prstClr val="black"/>
                </a:solidFill>
              </a:rPr>
              <a:t>CULTURE</a:t>
            </a:r>
          </a:p>
          <a:p>
            <a:pPr marL="914400" lvl="1" indent="-457200">
              <a:buFont typeface="Wingdings" panose="05000000000000000000" pitchFamily="2" charset="2"/>
              <a:buChar char="Ø"/>
            </a:pPr>
            <a:r>
              <a:rPr lang="en-US" sz="2800" dirty="0">
                <a:solidFill>
                  <a:prstClr val="black"/>
                </a:solidFill>
              </a:rPr>
              <a:t>Transparency, collaboration, and commitment to transition </a:t>
            </a:r>
          </a:p>
          <a:p>
            <a:pPr marL="285750" indent="-285750">
              <a:buFont typeface="Arial" panose="020B0604020202020204" pitchFamily="34" charset="0"/>
              <a:buChar char="•"/>
            </a:pPr>
            <a:r>
              <a:rPr lang="en-US" sz="2800" b="1" i="1" dirty="0">
                <a:solidFill>
                  <a:prstClr val="black"/>
                </a:solidFill>
              </a:rPr>
              <a:t>CAPACITY</a:t>
            </a:r>
          </a:p>
          <a:p>
            <a:pPr marL="914400" lvl="1" indent="-457200">
              <a:buFont typeface="Wingdings" panose="05000000000000000000" pitchFamily="2" charset="2"/>
              <a:buChar char="Ø"/>
            </a:pPr>
            <a:r>
              <a:rPr lang="en-US" sz="2800" dirty="0">
                <a:solidFill>
                  <a:prstClr val="black"/>
                </a:solidFill>
              </a:rPr>
              <a:t>Efficient and adaptable IT Infrastructure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273810"/>
            <a:ext cx="1031240" cy="1031240"/>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800" y="2473960"/>
            <a:ext cx="1031240" cy="1031240"/>
          </a:xfrm>
          <a:prstGeom prst="rect">
            <a:avLst/>
          </a:prstGeom>
        </p:spPr>
      </p:pic>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160" y="3769360"/>
            <a:ext cx="1031240" cy="1031240"/>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9600" y="1219200"/>
            <a:ext cx="762000" cy="762000"/>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9600" y="2590800"/>
            <a:ext cx="762000" cy="76200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5200" y="4343400"/>
            <a:ext cx="666391" cy="706110"/>
          </a:xfrm>
          <a:prstGeom prst="rect">
            <a:avLst/>
          </a:prstGeom>
        </p:spPr>
      </p:pic>
    </p:spTree>
    <p:extLst>
      <p:ext uri="{BB962C8B-B14F-4D97-AF65-F5344CB8AC3E}">
        <p14:creationId xmlns:p14="http://schemas.microsoft.com/office/powerpoint/2010/main" val="4251696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falling short</a:t>
            </a:r>
            <a:r>
              <a:rPr lang="en-US" dirty="0" smtClean="0"/>
              <a:t>?</a:t>
            </a:r>
            <a:br>
              <a:rPr lang="en-US" dirty="0" smtClean="0"/>
            </a:br>
            <a:r>
              <a:rPr lang="en-US" dirty="0" smtClean="0"/>
              <a:t>What opportunities exist?</a:t>
            </a:r>
            <a:endParaRPr lang="en-US" dirty="0"/>
          </a:p>
        </p:txBody>
      </p:sp>
      <p:sp>
        <p:nvSpPr>
          <p:cNvPr id="3" name="Content Placeholder 2"/>
          <p:cNvSpPr>
            <a:spLocks noGrp="1"/>
          </p:cNvSpPr>
          <p:nvPr>
            <p:ph idx="1"/>
          </p:nvPr>
        </p:nvSpPr>
        <p:spPr>
          <a:xfrm>
            <a:off x="1009442" y="1752600"/>
            <a:ext cx="7968303" cy="4815112"/>
          </a:xfrm>
        </p:spPr>
        <p:txBody>
          <a:bodyPr>
            <a:normAutofit fontScale="92500" lnSpcReduction="20000"/>
          </a:bodyPr>
          <a:lstStyle/>
          <a:p>
            <a:pPr marL="0" indent="0">
              <a:buNone/>
            </a:pPr>
            <a:endParaRPr lang="en-US" dirty="0" smtClean="0"/>
          </a:p>
          <a:p>
            <a:r>
              <a:rPr lang="en-US" dirty="0" smtClean="0"/>
              <a:t>Backlog of RL8 projects</a:t>
            </a:r>
            <a:r>
              <a:rPr lang="en-US" dirty="0"/>
              <a:t> </a:t>
            </a:r>
            <a:r>
              <a:rPr lang="en-US" dirty="0" smtClean="0"/>
              <a:t>awaiting implementation on major NWS operational systems (IDP, WCOSS, AWIPS).</a:t>
            </a:r>
          </a:p>
          <a:p>
            <a:r>
              <a:rPr lang="en-US" dirty="0" smtClean="0"/>
              <a:t>The O in NWS R2O generally means FISMA High, 24x7x365, and 99.99 uptime.  This kind of operational system is expensive to maintain, inflexible to adapt, and slow to evolve.  However, many potential R2O projects do not need this kind of a robust, high availability operating environment.</a:t>
            </a:r>
          </a:p>
          <a:p>
            <a:r>
              <a:rPr lang="en-US" dirty="0" smtClean="0"/>
              <a:t>O and M footprint growing inexorably.   No formal </a:t>
            </a:r>
            <a:r>
              <a:rPr lang="en-US" dirty="0" err="1" smtClean="0"/>
              <a:t>sunsetting</a:t>
            </a:r>
            <a:r>
              <a:rPr lang="en-US" dirty="0" smtClean="0"/>
              <a:t> process in place.</a:t>
            </a:r>
          </a:p>
          <a:p>
            <a:pPr marL="400050" lvl="1" indent="0">
              <a:lnSpc>
                <a:spcPct val="120000"/>
              </a:lnSpc>
              <a:spcBef>
                <a:spcPts val="0"/>
              </a:spcBef>
              <a:spcAft>
                <a:spcPts val="0"/>
              </a:spcAft>
              <a:buNone/>
            </a:pPr>
            <a:r>
              <a:rPr lang="en-US" i="1" u="sng" dirty="0" smtClean="0">
                <a:effectLst>
                  <a:outerShdw blurRad="38100" dist="38100" dir="2700000" algn="tl">
                    <a:srgbClr val="000000">
                      <a:alpha val="43137"/>
                    </a:srgbClr>
                  </a:outerShdw>
                </a:effectLst>
              </a:rPr>
              <a:t>From Weather Act</a:t>
            </a:r>
            <a:r>
              <a:rPr lang="en-US" i="1" dirty="0" smtClean="0"/>
              <a:t>: A </a:t>
            </a:r>
            <a:r>
              <a:rPr lang="en-US" i="1" dirty="0"/>
              <a:t>technology transfer initiative, carried out jointly and</a:t>
            </a:r>
          </a:p>
          <a:p>
            <a:pPr marL="400050" lvl="1" indent="0">
              <a:lnSpc>
                <a:spcPct val="120000"/>
              </a:lnSpc>
              <a:spcBef>
                <a:spcPts val="0"/>
              </a:spcBef>
              <a:spcAft>
                <a:spcPts val="0"/>
              </a:spcAft>
              <a:buNone/>
            </a:pPr>
            <a:r>
              <a:rPr lang="en-US" i="1" dirty="0"/>
              <a:t>in coordination with the Director of the National Weather</a:t>
            </a:r>
          </a:p>
          <a:p>
            <a:pPr marL="400050" lvl="1" indent="0">
              <a:lnSpc>
                <a:spcPct val="120000"/>
              </a:lnSpc>
              <a:spcBef>
                <a:spcPts val="0"/>
              </a:spcBef>
              <a:spcAft>
                <a:spcPts val="0"/>
              </a:spcAft>
              <a:buNone/>
            </a:pPr>
            <a:r>
              <a:rPr lang="en-US" i="1" dirty="0"/>
              <a:t>Service, and in cooperation with the United States weather</a:t>
            </a:r>
          </a:p>
          <a:p>
            <a:pPr marL="400050" lvl="1" indent="0">
              <a:lnSpc>
                <a:spcPct val="120000"/>
              </a:lnSpc>
              <a:spcBef>
                <a:spcPts val="0"/>
              </a:spcBef>
              <a:spcAft>
                <a:spcPts val="0"/>
              </a:spcAft>
              <a:buNone/>
            </a:pPr>
            <a:r>
              <a:rPr lang="en-US" i="1" dirty="0"/>
              <a:t>industry and academic partners, to ensure continuous development</a:t>
            </a:r>
          </a:p>
          <a:p>
            <a:pPr marL="400050" lvl="1" indent="0">
              <a:lnSpc>
                <a:spcPct val="120000"/>
              </a:lnSpc>
              <a:spcBef>
                <a:spcPts val="0"/>
              </a:spcBef>
              <a:spcAft>
                <a:spcPts val="0"/>
              </a:spcAft>
              <a:buNone/>
            </a:pPr>
            <a:r>
              <a:rPr lang="en-US" i="1" dirty="0"/>
              <a:t>and transition of the latest scientific and technological</a:t>
            </a:r>
          </a:p>
          <a:p>
            <a:pPr marL="400050" lvl="1" indent="0">
              <a:lnSpc>
                <a:spcPct val="120000"/>
              </a:lnSpc>
              <a:spcBef>
                <a:spcPts val="0"/>
              </a:spcBef>
              <a:spcAft>
                <a:spcPts val="0"/>
              </a:spcAft>
              <a:buNone/>
            </a:pPr>
            <a:r>
              <a:rPr lang="en-US" i="1" dirty="0"/>
              <a:t>advances into operations of the National Weather Service and</a:t>
            </a:r>
          </a:p>
          <a:p>
            <a:pPr marL="400050" lvl="1" indent="0">
              <a:lnSpc>
                <a:spcPct val="120000"/>
              </a:lnSpc>
              <a:spcBef>
                <a:spcPts val="0"/>
              </a:spcBef>
              <a:spcAft>
                <a:spcPts val="0"/>
              </a:spcAft>
              <a:buNone/>
            </a:pPr>
            <a:r>
              <a:rPr lang="en-US" i="1" dirty="0"/>
              <a:t>to establish </a:t>
            </a:r>
            <a:r>
              <a:rPr lang="en-US" i="1" dirty="0">
                <a:solidFill>
                  <a:srgbClr val="66FFFF"/>
                </a:solidFill>
              </a:rPr>
              <a:t>a process to sunset outdated and expensive operational</a:t>
            </a:r>
          </a:p>
          <a:p>
            <a:pPr marL="400050" lvl="1" indent="0">
              <a:lnSpc>
                <a:spcPct val="120000"/>
              </a:lnSpc>
              <a:spcBef>
                <a:spcPts val="0"/>
              </a:spcBef>
              <a:spcAft>
                <a:spcPts val="0"/>
              </a:spcAft>
              <a:buNone/>
            </a:pPr>
            <a:r>
              <a:rPr lang="en-US" i="1" dirty="0">
                <a:solidFill>
                  <a:srgbClr val="66FFFF"/>
                </a:solidFill>
              </a:rPr>
              <a:t>methods </a:t>
            </a:r>
            <a:r>
              <a:rPr lang="en-US" i="1" dirty="0"/>
              <a:t>and tools to enable cost-effective transfer of</a:t>
            </a:r>
          </a:p>
          <a:p>
            <a:pPr marL="400050" lvl="1" indent="0">
              <a:lnSpc>
                <a:spcPct val="120000"/>
              </a:lnSpc>
              <a:spcBef>
                <a:spcPts val="0"/>
              </a:spcBef>
              <a:spcAft>
                <a:spcPts val="0"/>
              </a:spcAft>
              <a:buNone/>
            </a:pPr>
            <a:r>
              <a:rPr lang="en-US" i="1" dirty="0"/>
              <a:t>new methods and tools into operations. </a:t>
            </a:r>
            <a:endParaRPr lang="en-US" i="1" dirty="0" smtClean="0"/>
          </a:p>
          <a:p>
            <a:endParaRPr lang="en-US" dirty="0" smtClean="0"/>
          </a:p>
          <a:p>
            <a:pPr marL="0" indent="0">
              <a:buNone/>
            </a:pPr>
            <a:endParaRPr lang="en-US" dirty="0" smtClean="0"/>
          </a:p>
        </p:txBody>
      </p:sp>
    </p:spTree>
    <p:extLst>
      <p:ext uri="{BB962C8B-B14F-4D97-AF65-F5344CB8AC3E}">
        <p14:creationId xmlns:p14="http://schemas.microsoft.com/office/powerpoint/2010/main" val="7365091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t>
            </a:r>
            <a:r>
              <a:rPr lang="en-US" dirty="0" err="1" smtClean="0"/>
              <a:t>aways</a:t>
            </a:r>
            <a:endParaRPr lang="en-US" dirty="0"/>
          </a:p>
        </p:txBody>
      </p:sp>
      <p:sp>
        <p:nvSpPr>
          <p:cNvPr id="3" name="Content Placeholder 2"/>
          <p:cNvSpPr>
            <a:spLocks noGrp="1"/>
          </p:cNvSpPr>
          <p:nvPr>
            <p:ph idx="1"/>
          </p:nvPr>
        </p:nvSpPr>
        <p:spPr/>
        <p:txBody>
          <a:bodyPr/>
          <a:lstStyle/>
          <a:p>
            <a:r>
              <a:rPr lang="en-US" dirty="0" smtClean="0"/>
              <a:t>Much tangible progress has been made towards improving NWS R2O over that last 9 years.</a:t>
            </a:r>
          </a:p>
          <a:p>
            <a:r>
              <a:rPr lang="en-US" dirty="0" smtClean="0"/>
              <a:t>We are doing much better at managing R2O and innovation within the agency.</a:t>
            </a:r>
          </a:p>
          <a:p>
            <a:r>
              <a:rPr lang="en-US" dirty="0" smtClean="0"/>
              <a:t>However, we are unable to onboard technically mature and scientifically validated R&amp;D projects into operations at a sufficient pace, resulting in schedule delays and a growing backlog of projects waiting to transition.</a:t>
            </a:r>
          </a:p>
          <a:p>
            <a:r>
              <a:rPr lang="en-US" dirty="0" smtClean="0"/>
              <a:t>To alleviate this backlog, perhaps we need to consider establishing a tiered approach to NWS operations, rather than the current ‘one-size fits all’.</a:t>
            </a:r>
          </a:p>
          <a:p>
            <a:endParaRPr lang="en-US" dirty="0" smtClean="0"/>
          </a:p>
          <a:p>
            <a:endParaRPr lang="en-US" dirty="0"/>
          </a:p>
        </p:txBody>
      </p:sp>
    </p:spTree>
    <p:extLst>
      <p:ext uri="{BB962C8B-B14F-4D97-AF65-F5344CB8AC3E}">
        <p14:creationId xmlns:p14="http://schemas.microsoft.com/office/powerpoint/2010/main" val="1747984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Box 2"/>
          <p:cNvSpPr txBox="1"/>
          <p:nvPr/>
        </p:nvSpPr>
        <p:spPr>
          <a:xfrm>
            <a:off x="1828800" y="3505200"/>
            <a:ext cx="5715000" cy="1077218"/>
          </a:xfrm>
          <a:prstGeom prst="rect">
            <a:avLst/>
          </a:prstGeom>
          <a:noFill/>
        </p:spPr>
        <p:txBody>
          <a:bodyPr wrap="square" rtlCol="0">
            <a:spAutoFit/>
          </a:bodyPr>
          <a:lstStyle/>
          <a:p>
            <a:r>
              <a:rPr lang="en-US" sz="3200" dirty="0" smtClean="0"/>
              <a:t>Thanks:  Stephan.Smith@noaa.gov</a:t>
            </a:r>
            <a:endParaRPr lang="en-US" sz="3200" dirty="0"/>
          </a:p>
        </p:txBody>
      </p:sp>
    </p:spTree>
    <p:extLst>
      <p:ext uri="{BB962C8B-B14F-4D97-AF65-F5344CB8AC3E}">
        <p14:creationId xmlns:p14="http://schemas.microsoft.com/office/powerpoint/2010/main" val="329621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NWS R2O: A Strategic Concern</a:t>
            </a:r>
            <a:endParaRPr lang="en-US" dirty="0"/>
          </a:p>
        </p:txBody>
      </p:sp>
      <p:sp>
        <p:nvSpPr>
          <p:cNvPr id="3" name="Content Placeholder 2"/>
          <p:cNvSpPr>
            <a:spLocks noGrp="1"/>
          </p:cNvSpPr>
          <p:nvPr>
            <p:ph idx="1"/>
          </p:nvPr>
        </p:nvSpPr>
        <p:spPr>
          <a:xfrm>
            <a:off x="1009443" y="1752600"/>
            <a:ext cx="7125112" cy="4051437"/>
          </a:xfrm>
        </p:spPr>
        <p:txBody>
          <a:bodyPr>
            <a:normAutofit/>
          </a:bodyPr>
          <a:lstStyle/>
          <a:p>
            <a:r>
              <a:rPr lang="en-US" dirty="0" smtClean="0"/>
              <a:t>NWS Strategic Plan 2000-2005:</a:t>
            </a:r>
          </a:p>
          <a:p>
            <a:pPr marL="0" indent="0">
              <a:buNone/>
            </a:pPr>
            <a:r>
              <a:rPr lang="en-US" i="1" dirty="0" smtClean="0"/>
              <a:t>“Reduce the time required to implement proven research and technology into operations”</a:t>
            </a:r>
          </a:p>
          <a:p>
            <a:r>
              <a:rPr lang="en-US" dirty="0" smtClean="0"/>
              <a:t>NWS Strategic Plan 2011:</a:t>
            </a:r>
          </a:p>
          <a:p>
            <a:pPr marL="0" indent="0">
              <a:buNone/>
            </a:pPr>
            <a:r>
              <a:rPr lang="en-US" i="1" dirty="0" smtClean="0"/>
              <a:t>“Develop</a:t>
            </a:r>
            <a:r>
              <a:rPr lang="en-US" i="1" dirty="0"/>
              <a:t>, in partnership with </a:t>
            </a:r>
            <a:r>
              <a:rPr lang="en-US" i="1" dirty="0" smtClean="0"/>
              <a:t>the research </a:t>
            </a:r>
            <a:r>
              <a:rPr lang="en-US" i="1" dirty="0"/>
              <a:t>community, </a:t>
            </a:r>
            <a:r>
              <a:rPr lang="en-US" i="1" dirty="0" smtClean="0"/>
              <a:t>common modeling </a:t>
            </a:r>
            <a:r>
              <a:rPr lang="en-US" i="1" dirty="0"/>
              <a:t>and </a:t>
            </a:r>
            <a:r>
              <a:rPr lang="en-US" i="1" dirty="0" smtClean="0"/>
              <a:t>operating infrastructures </a:t>
            </a:r>
            <a:r>
              <a:rPr lang="en-US" i="1" dirty="0"/>
              <a:t>as well as test </a:t>
            </a:r>
            <a:r>
              <a:rPr lang="en-US" i="1" dirty="0" smtClean="0"/>
              <a:t>beds to </a:t>
            </a:r>
            <a:r>
              <a:rPr lang="en-US" i="1" dirty="0"/>
              <a:t>facilitate scientific </a:t>
            </a:r>
            <a:r>
              <a:rPr lang="en-US" i="1" dirty="0" smtClean="0"/>
              <a:t>and technological </a:t>
            </a:r>
            <a:r>
              <a:rPr lang="en-US" i="1" dirty="0"/>
              <a:t>development and </a:t>
            </a:r>
            <a:r>
              <a:rPr lang="en-US" i="1" dirty="0" smtClean="0"/>
              <a:t>to accelerate </a:t>
            </a:r>
            <a:r>
              <a:rPr lang="en-US" i="1" dirty="0"/>
              <a:t>the transition of </a:t>
            </a:r>
            <a:r>
              <a:rPr lang="en-US" i="1" dirty="0" smtClean="0"/>
              <a:t>research into operations”</a:t>
            </a:r>
            <a:endParaRPr lang="en-US" i="1" dirty="0"/>
          </a:p>
        </p:txBody>
      </p:sp>
    </p:spTree>
    <p:extLst>
      <p:ext uri="{BB962C8B-B14F-4D97-AF65-F5344CB8AC3E}">
        <p14:creationId xmlns:p14="http://schemas.microsoft.com/office/powerpoint/2010/main" val="1718298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Academy of Public Administration (NAPA) </a:t>
            </a:r>
            <a:r>
              <a:rPr lang="en-US" dirty="0" smtClean="0"/>
              <a:t>Study (2013)</a:t>
            </a:r>
            <a:endParaRPr lang="en-US" dirty="0"/>
          </a:p>
        </p:txBody>
      </p:sp>
      <p:sp>
        <p:nvSpPr>
          <p:cNvPr id="3" name="TextBox 2"/>
          <p:cNvSpPr txBox="1"/>
          <p:nvPr/>
        </p:nvSpPr>
        <p:spPr>
          <a:xfrm>
            <a:off x="990600" y="2438400"/>
            <a:ext cx="7543800" cy="2308324"/>
          </a:xfrm>
          <a:prstGeom prst="rect">
            <a:avLst/>
          </a:prstGeom>
          <a:noFill/>
        </p:spPr>
        <p:txBody>
          <a:bodyPr wrap="square" rtlCol="0">
            <a:spAutoFit/>
          </a:bodyPr>
          <a:lstStyle/>
          <a:p>
            <a:r>
              <a:rPr lang="en-US" dirty="0" smtClean="0"/>
              <a:t> </a:t>
            </a:r>
            <a:r>
              <a:rPr lang="en-US" sz="2400" dirty="0"/>
              <a:t>“</a:t>
            </a:r>
            <a:r>
              <a:rPr lang="en-US" sz="2400" i="1" dirty="0"/>
              <a:t>To ensure that NWS Research to Operations (R2O) and Operations to Research (O2R) receive appropriate priority and support, the Panel recommends that it consolidate the current distributed management of this function.” </a:t>
            </a:r>
          </a:p>
        </p:txBody>
      </p:sp>
    </p:spTree>
    <p:extLst>
      <p:ext uri="{BB962C8B-B14F-4D97-AF65-F5344CB8AC3E}">
        <p14:creationId xmlns:p14="http://schemas.microsoft.com/office/powerpoint/2010/main" val="2707704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447125"/>
            <a:ext cx="7125113" cy="924475"/>
          </a:xfrm>
        </p:spPr>
        <p:txBody>
          <a:bodyPr/>
          <a:lstStyle/>
          <a:p>
            <a:r>
              <a:rPr lang="en-US" dirty="0" smtClean="0"/>
              <a:t>What has been brought to bear on R2O since 2009?</a:t>
            </a:r>
            <a:br>
              <a:rPr lang="en-US" dirty="0" smtClean="0"/>
            </a:br>
            <a:endParaRPr lang="en-US" dirty="0"/>
          </a:p>
        </p:txBody>
      </p:sp>
      <p:sp>
        <p:nvSpPr>
          <p:cNvPr id="3" name="Content Placeholder 2"/>
          <p:cNvSpPr>
            <a:spLocks noGrp="1"/>
          </p:cNvSpPr>
          <p:nvPr>
            <p:ph idx="1"/>
          </p:nvPr>
        </p:nvSpPr>
        <p:spPr>
          <a:xfrm>
            <a:off x="1009443" y="1371601"/>
            <a:ext cx="7125112" cy="5334000"/>
          </a:xfrm>
        </p:spPr>
        <p:txBody>
          <a:bodyPr>
            <a:normAutofit fontScale="92500" lnSpcReduction="20000"/>
          </a:bodyPr>
          <a:lstStyle/>
          <a:p>
            <a:r>
              <a:rPr lang="en-US" dirty="0"/>
              <a:t>NOAA Testbed and Proving Ground Committee</a:t>
            </a:r>
          </a:p>
          <a:p>
            <a:r>
              <a:rPr lang="en-US" dirty="0" smtClean="0"/>
              <a:t>STI Portfolio</a:t>
            </a:r>
          </a:p>
          <a:p>
            <a:r>
              <a:rPr lang="en-US" dirty="0" smtClean="0"/>
              <a:t>OSTI Headquarters office</a:t>
            </a:r>
          </a:p>
          <a:p>
            <a:r>
              <a:rPr lang="en-US" dirty="0" smtClean="0"/>
              <a:t>NOAA Line Office Transition Managers Committee</a:t>
            </a:r>
          </a:p>
          <a:p>
            <a:r>
              <a:rPr lang="en-US" dirty="0" smtClean="0"/>
              <a:t>R2O Policy</a:t>
            </a:r>
          </a:p>
          <a:p>
            <a:pPr lvl="1"/>
            <a:r>
              <a:rPr lang="en-US" dirty="0" smtClean="0"/>
              <a:t>NAO 216-105</a:t>
            </a:r>
          </a:p>
          <a:p>
            <a:pPr lvl="1"/>
            <a:r>
              <a:rPr lang="en-US" dirty="0" smtClean="0"/>
              <a:t>NWS Directive 80-8</a:t>
            </a:r>
          </a:p>
          <a:p>
            <a:r>
              <a:rPr lang="en-US" dirty="0" smtClean="0"/>
              <a:t>NWS Operations Proving Ground</a:t>
            </a:r>
          </a:p>
          <a:p>
            <a:r>
              <a:rPr lang="en-US" dirty="0" smtClean="0"/>
              <a:t>NOAA Virtual Lab</a:t>
            </a:r>
          </a:p>
          <a:p>
            <a:r>
              <a:rPr lang="en-US" dirty="0" smtClean="0"/>
              <a:t>NWS Governance</a:t>
            </a:r>
          </a:p>
          <a:p>
            <a:r>
              <a:rPr lang="en-US" dirty="0" smtClean="0"/>
              <a:t>SOO-DOH Projects </a:t>
            </a:r>
          </a:p>
          <a:p>
            <a:r>
              <a:rPr lang="en-US" dirty="0" smtClean="0"/>
              <a:t>R2O Funding Opportunities:</a:t>
            </a:r>
          </a:p>
          <a:p>
            <a:pPr lvl="1"/>
            <a:r>
              <a:rPr lang="en-US" dirty="0" smtClean="0"/>
              <a:t>E.g. RTAP, USWRP, </a:t>
            </a:r>
            <a:r>
              <a:rPr lang="en-US" dirty="0" smtClean="0"/>
              <a:t>CSTAR, </a:t>
            </a:r>
            <a:r>
              <a:rPr lang="en-US" dirty="0" smtClean="0"/>
              <a:t>QWAQ, JTTI, </a:t>
            </a:r>
            <a:r>
              <a:rPr lang="en-US" dirty="0" err="1" smtClean="0"/>
              <a:t>etc</a:t>
            </a:r>
            <a:endParaRPr lang="en-US" dirty="0" smtClean="0"/>
          </a:p>
          <a:p>
            <a:r>
              <a:rPr lang="en-US" dirty="0" smtClean="0"/>
              <a:t>Weather Research and Forecasting Innovation Act</a:t>
            </a:r>
          </a:p>
          <a:p>
            <a:r>
              <a:rPr lang="en-US" dirty="0" smtClean="0"/>
              <a:t>NWS Evolve Program Management Office</a:t>
            </a:r>
          </a:p>
          <a:p>
            <a:r>
              <a:rPr lang="en-US" dirty="0" smtClean="0"/>
              <a:t>Unified and Community Modeling</a:t>
            </a:r>
            <a:endParaRPr lang="en-US" dirty="0"/>
          </a:p>
        </p:txBody>
      </p:sp>
    </p:spTree>
    <p:extLst>
      <p:ext uri="{BB962C8B-B14F-4D97-AF65-F5344CB8AC3E}">
        <p14:creationId xmlns:p14="http://schemas.microsoft.com/office/powerpoint/2010/main" val="3657875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95581330"/>
              </p:ext>
            </p:extLst>
          </p:nvPr>
        </p:nvGraphicFramePr>
        <p:xfrm>
          <a:off x="543130" y="609600"/>
          <a:ext cx="8153399" cy="400526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71860" y="5401270"/>
            <a:ext cx="8895940" cy="1446550"/>
          </a:xfrm>
          <a:prstGeom prst="rect">
            <a:avLst/>
          </a:prstGeom>
          <a:noFill/>
        </p:spPr>
        <p:txBody>
          <a:bodyPr wrap="square" lIns="91440" tIns="45720" rIns="91440" bIns="45720">
            <a:spAutoFit/>
          </a:bodyPr>
          <a:lstStyle/>
          <a:p>
            <a:pPr algn="ctr"/>
            <a:r>
              <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cs typeface="Arial" panose="020B0604020202020204" pitchFamily="34" charset="0"/>
              </a:rPr>
              <a:t>Three Key Factors to Successful R2O</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TextBox 5"/>
          <p:cNvSpPr txBox="1"/>
          <p:nvPr/>
        </p:nvSpPr>
        <p:spPr>
          <a:xfrm>
            <a:off x="2971800" y="1915180"/>
            <a:ext cx="1382110" cy="523220"/>
          </a:xfrm>
          <a:prstGeom prst="rect">
            <a:avLst/>
          </a:prstGeom>
          <a:noFill/>
        </p:spPr>
        <p:txBody>
          <a:bodyPr wrap="none" rtlCol="0">
            <a:spAutoFit/>
          </a:bodyPr>
          <a:lstStyle/>
          <a:p>
            <a:r>
              <a:rPr lang="en-US" sz="2800" b="1" dirty="0">
                <a:solidFill>
                  <a:prstClr val="white"/>
                </a:solidFill>
              </a:rPr>
              <a:t>PEOPLE</a:t>
            </a:r>
          </a:p>
        </p:txBody>
      </p:sp>
      <p:sp>
        <p:nvSpPr>
          <p:cNvPr id="2" name="TextBox 1"/>
          <p:cNvSpPr txBox="1"/>
          <p:nvPr/>
        </p:nvSpPr>
        <p:spPr>
          <a:xfrm>
            <a:off x="152400" y="304800"/>
            <a:ext cx="2831673" cy="923330"/>
          </a:xfrm>
          <a:prstGeom prst="rect">
            <a:avLst/>
          </a:prstGeom>
          <a:noFill/>
        </p:spPr>
        <p:txBody>
          <a:bodyPr wrap="none" rtlCol="0">
            <a:spAutoFit/>
          </a:bodyPr>
          <a:lstStyle/>
          <a:p>
            <a:r>
              <a:rPr lang="en-US" dirty="0" smtClean="0"/>
              <a:t>From September 2015</a:t>
            </a:r>
          </a:p>
          <a:p>
            <a:r>
              <a:rPr lang="en-US" dirty="0" smtClean="0"/>
              <a:t>National SOO-DOH Meeting</a:t>
            </a:r>
          </a:p>
          <a:p>
            <a:r>
              <a:rPr lang="en-US" dirty="0" smtClean="0"/>
              <a:t>College Park, Maryland</a:t>
            </a:r>
            <a:endParaRPr lang="en-US" dirty="0"/>
          </a:p>
        </p:txBody>
      </p:sp>
    </p:spTree>
    <p:extLst>
      <p:ext uri="{BB962C8B-B14F-4D97-AF65-F5344CB8AC3E}">
        <p14:creationId xmlns:p14="http://schemas.microsoft.com/office/powerpoint/2010/main" val="1872562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914400"/>
            <a:ext cx="7391400" cy="3539430"/>
          </a:xfrm>
          <a:prstGeom prst="rect">
            <a:avLst/>
          </a:prstGeom>
          <a:noFill/>
        </p:spPr>
        <p:txBody>
          <a:bodyPr wrap="square" rtlCol="0">
            <a:spAutoFit/>
          </a:bodyPr>
          <a:lstStyle/>
          <a:p>
            <a:pPr marL="285750" indent="-285750">
              <a:buFont typeface="Arial" panose="020B0604020202020204" pitchFamily="34" charset="0"/>
              <a:buChar char="•"/>
            </a:pPr>
            <a:r>
              <a:rPr lang="en-US" sz="2800" b="1" i="1" dirty="0">
                <a:solidFill>
                  <a:prstClr val="black"/>
                </a:solidFill>
              </a:rPr>
              <a:t>PEOPLE</a:t>
            </a:r>
          </a:p>
          <a:p>
            <a:pPr marL="914400" lvl="1" indent="-457200">
              <a:buFont typeface="Wingdings" panose="05000000000000000000" pitchFamily="2" charset="2"/>
              <a:buChar char="Ø"/>
            </a:pPr>
            <a:r>
              <a:rPr lang="en-US" sz="2800" dirty="0">
                <a:solidFill>
                  <a:prstClr val="black"/>
                </a:solidFill>
              </a:rPr>
              <a:t>Skilled in application of new science</a:t>
            </a:r>
          </a:p>
          <a:p>
            <a:pPr lvl="1"/>
            <a:r>
              <a:rPr lang="en-US" sz="2800" dirty="0">
                <a:solidFill>
                  <a:prstClr val="black"/>
                </a:solidFill>
              </a:rPr>
              <a:t>	and technology</a:t>
            </a:r>
          </a:p>
          <a:p>
            <a:pPr marL="285750" indent="-285750">
              <a:buFont typeface="Arial" panose="020B0604020202020204" pitchFamily="34" charset="0"/>
              <a:buChar char="•"/>
            </a:pPr>
            <a:r>
              <a:rPr lang="en-US" sz="2800" b="1" i="1" dirty="0">
                <a:solidFill>
                  <a:prstClr val="black"/>
                </a:solidFill>
              </a:rPr>
              <a:t>CULTURE</a:t>
            </a:r>
          </a:p>
          <a:p>
            <a:pPr marL="914400" lvl="1" indent="-457200">
              <a:buFont typeface="Wingdings" panose="05000000000000000000" pitchFamily="2" charset="2"/>
              <a:buChar char="Ø"/>
            </a:pPr>
            <a:r>
              <a:rPr lang="en-US" sz="2800" dirty="0">
                <a:solidFill>
                  <a:prstClr val="black"/>
                </a:solidFill>
              </a:rPr>
              <a:t>Transparency, collaboration, and commitment to transition </a:t>
            </a:r>
          </a:p>
          <a:p>
            <a:pPr marL="285750" indent="-285750">
              <a:buFont typeface="Arial" panose="020B0604020202020204" pitchFamily="34" charset="0"/>
              <a:buChar char="•"/>
            </a:pPr>
            <a:r>
              <a:rPr lang="en-US" sz="2800" b="1" i="1" dirty="0">
                <a:solidFill>
                  <a:prstClr val="black"/>
                </a:solidFill>
              </a:rPr>
              <a:t>CAPACITY</a:t>
            </a:r>
          </a:p>
          <a:p>
            <a:pPr marL="914400" lvl="1" indent="-457200">
              <a:buFont typeface="Wingdings" panose="05000000000000000000" pitchFamily="2" charset="2"/>
              <a:buChar char="Ø"/>
            </a:pPr>
            <a:r>
              <a:rPr lang="en-US" sz="2800" dirty="0">
                <a:solidFill>
                  <a:prstClr val="black"/>
                </a:solidFill>
              </a:rPr>
              <a:t>Efficient and adaptable IT Infrastructure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9000" y="1273810"/>
            <a:ext cx="1031240" cy="1031240"/>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800" y="2473960"/>
            <a:ext cx="1031240" cy="1031240"/>
          </a:xfrm>
          <a:prstGeom prst="rect">
            <a:avLst/>
          </a:prstGeom>
        </p:spPr>
      </p:pic>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4160" y="3769360"/>
            <a:ext cx="1031240" cy="1031240"/>
          </a:xfrm>
          <a:prstGeom prst="rect">
            <a:avLst/>
          </a:prstGeom>
        </p:spPr>
      </p:pic>
    </p:spTree>
    <p:extLst>
      <p:ext uri="{BB962C8B-B14F-4D97-AF65-F5344CB8AC3E}">
        <p14:creationId xmlns:p14="http://schemas.microsoft.com/office/powerpoint/2010/main" val="3536610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548640"/>
          </a:xfrm>
        </p:spPr>
        <p:txBody>
          <a:bodyPr/>
          <a:lstStyle/>
          <a:p>
            <a:pPr algn="ctr"/>
            <a:r>
              <a:rPr lang="en-US" dirty="0" smtClean="0"/>
              <a:t>Key partnerships for Field-Driven R20</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7714" y="762000"/>
            <a:ext cx="4010796" cy="3579812"/>
          </a:xfrm>
        </p:spPr>
      </p:pic>
      <p:sp>
        <p:nvSpPr>
          <p:cNvPr id="3" name="Rectangle 2"/>
          <p:cNvSpPr/>
          <p:nvPr/>
        </p:nvSpPr>
        <p:spPr>
          <a:xfrm>
            <a:off x="-54981" y="2743200"/>
            <a:ext cx="8198078" cy="2800767"/>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571500" indent="-571500">
              <a:buFont typeface="Arial" panose="020B0604020202020204" pitchFamily="34" charset="0"/>
              <a:buChar char="•"/>
            </a:pPr>
            <a:r>
              <a:rPr lang="en-US" sz="2400" b="1" dirty="0">
                <a:ln w="11430"/>
                <a:solidFill>
                  <a:srgbClr val="0F6FC6">
                    <a:lumMod val="75000"/>
                  </a:srgb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SOOs/DOHs/SSDs and National Development Orgs</a:t>
            </a:r>
          </a:p>
          <a:p>
            <a:pPr lvl="1"/>
            <a:r>
              <a:rPr lang="en-US" sz="2400" b="1" dirty="0">
                <a:ln w="11430"/>
                <a:solidFill>
                  <a:srgbClr val="0F6FC6">
                    <a:lumMod val="75000"/>
                  </a:srgb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(EMC, MDL, NWS, NCEP Service Centers)</a:t>
            </a:r>
          </a:p>
          <a:p>
            <a:pPr marL="1028700" lvl="1" indent="-571500">
              <a:buFont typeface="Wingdings" panose="05000000000000000000" pitchFamily="2" charset="2"/>
              <a:buChar char="Ø"/>
            </a:pPr>
            <a:r>
              <a:rPr lang="en-US" sz="2400" b="1" dirty="0">
                <a:ln w="11430"/>
                <a:solidFill>
                  <a:srgbClr val="7030A0"/>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Agency Scientific Leadership</a:t>
            </a:r>
          </a:p>
          <a:p>
            <a:pPr lvl="1"/>
            <a:endParaRPr lang="en-US" sz="2800" b="1" dirty="0">
              <a:ln w="11430"/>
              <a:solidFill>
                <a:srgbClr val="0F6FC6">
                  <a:lumMod val="75000"/>
                </a:srgb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2400" b="1" dirty="0">
                <a:ln w="11430"/>
                <a:solidFill>
                  <a:srgbClr val="0F6FC6">
                    <a:lumMod val="75000"/>
                  </a:srgbClr>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SOOs/DOHs and ITOs</a:t>
            </a:r>
          </a:p>
          <a:p>
            <a:pPr marL="1028700" lvl="1" indent="-571500">
              <a:buFont typeface="Wingdings" panose="05000000000000000000" pitchFamily="2" charset="2"/>
              <a:buChar char="Ø"/>
            </a:pPr>
            <a:r>
              <a:rPr lang="en-US" sz="2400" b="1" dirty="0">
                <a:ln w="11430"/>
                <a:solidFill>
                  <a:srgbClr val="7030A0"/>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Enabling Distributed R2O</a:t>
            </a:r>
          </a:p>
          <a:p>
            <a:pPr marL="571500" indent="-571500">
              <a:buFont typeface="Arial" panose="020B0604020202020204" pitchFamily="34" charset="0"/>
              <a:buChar char="•"/>
            </a:pPr>
            <a:endParaRPr lang="en-US" sz="2800" b="1" dirty="0">
              <a:ln w="11430"/>
              <a:solidFill>
                <a:srgbClr val="0F6FC6">
                  <a:lumMod val="75000"/>
                </a:srgbClr>
              </a:solidFill>
              <a:effectLst>
                <a:outerShdw blurRad="80000" dist="40000" dir="5040000" algn="tl">
                  <a:srgbClr val="000000">
                    <a:alpha val="30000"/>
                  </a:srgbClr>
                </a:outerShdw>
              </a:effectLst>
            </a:endParaRPr>
          </a:p>
        </p:txBody>
      </p:sp>
      <p:sp>
        <p:nvSpPr>
          <p:cNvPr id="6" name="Rectangle 5"/>
          <p:cNvSpPr/>
          <p:nvPr/>
        </p:nvSpPr>
        <p:spPr>
          <a:xfrm>
            <a:off x="171860" y="5401270"/>
            <a:ext cx="8895940" cy="1446550"/>
          </a:xfrm>
          <a:prstGeom prst="rect">
            <a:avLst/>
          </a:prstGeom>
          <a:noFill/>
        </p:spPr>
        <p:txBody>
          <a:bodyPr wrap="square" lIns="91440" tIns="45720" rIns="91440" bIns="45720">
            <a:spAutoFit/>
          </a:bodyPr>
          <a:lstStyle/>
          <a:p>
            <a:pPr algn="ctr"/>
            <a:r>
              <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cs typeface="Arial" panose="020B0604020202020204" pitchFamily="34" charset="0"/>
              </a:rPr>
              <a:t>From Talk-the-Talk </a:t>
            </a:r>
          </a:p>
          <a:p>
            <a:pPr algn="ctr"/>
            <a:r>
              <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cs typeface="Arial" panose="020B0604020202020204" pitchFamily="34" charset="0"/>
              </a:rPr>
              <a:t>to Walk-the-Walk</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555932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Arrow Connector 18"/>
          <p:cNvCxnSpPr/>
          <p:nvPr/>
        </p:nvCxnSpPr>
        <p:spPr>
          <a:xfrm flipV="1">
            <a:off x="1016918" y="2714695"/>
            <a:ext cx="848426" cy="7628"/>
          </a:xfrm>
          <a:prstGeom prst="straightConnector1">
            <a:avLst/>
          </a:prstGeom>
          <a:ln w="57150" cap="sq">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6" name="Trapezoid 25"/>
          <p:cNvSpPr/>
          <p:nvPr/>
        </p:nvSpPr>
        <p:spPr>
          <a:xfrm rot="10800000">
            <a:off x="2514601" y="846014"/>
            <a:ext cx="3846544" cy="3200400"/>
          </a:xfrm>
          <a:prstGeom prst="trapezoid">
            <a:avLst>
              <a:gd name="adj" fmla="val 39498"/>
            </a:avLst>
          </a:prstGeom>
          <a:gradFill flip="none" rotWithShape="1">
            <a:gsLst>
              <a:gs pos="0">
                <a:schemeClr val="accent5">
                  <a:lumMod val="75000"/>
                </a:schemeClr>
              </a:gs>
              <a:gs pos="45000">
                <a:srgbClr val="FF7A00"/>
              </a:gs>
              <a:gs pos="70000">
                <a:srgbClr val="FF0300"/>
              </a:gs>
              <a:gs pos="100000">
                <a:srgbClr val="4D0808"/>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1100" b="1" dirty="0">
              <a:solidFill>
                <a:prstClr val="white"/>
              </a:solidFill>
            </a:endParaRPr>
          </a:p>
        </p:txBody>
      </p:sp>
      <p:sp>
        <p:nvSpPr>
          <p:cNvPr id="3" name="TextBox 2"/>
          <p:cNvSpPr txBox="1"/>
          <p:nvPr/>
        </p:nvSpPr>
        <p:spPr>
          <a:xfrm>
            <a:off x="6302296" y="1455614"/>
            <a:ext cx="631904" cy="369332"/>
          </a:xfrm>
          <a:prstGeom prst="rect">
            <a:avLst/>
          </a:prstGeom>
          <a:noFill/>
        </p:spPr>
        <p:txBody>
          <a:bodyPr wrap="none" rtlCol="0">
            <a:spAutoFit/>
          </a:bodyPr>
          <a:lstStyle/>
          <a:p>
            <a:r>
              <a:rPr lang="en-US" dirty="0">
                <a:solidFill>
                  <a:prstClr val="black"/>
                </a:solidFill>
              </a:rPr>
              <a:t>RL 3</a:t>
            </a:r>
          </a:p>
        </p:txBody>
      </p:sp>
      <p:sp>
        <p:nvSpPr>
          <p:cNvPr id="27" name="TextBox 26"/>
          <p:cNvSpPr txBox="1"/>
          <p:nvPr/>
        </p:nvSpPr>
        <p:spPr>
          <a:xfrm>
            <a:off x="6302296" y="3677082"/>
            <a:ext cx="631904" cy="369332"/>
          </a:xfrm>
          <a:prstGeom prst="rect">
            <a:avLst/>
          </a:prstGeom>
          <a:noFill/>
        </p:spPr>
        <p:txBody>
          <a:bodyPr wrap="none" rtlCol="0">
            <a:spAutoFit/>
          </a:bodyPr>
          <a:lstStyle/>
          <a:p>
            <a:r>
              <a:rPr lang="en-US" dirty="0">
                <a:solidFill>
                  <a:prstClr val="black"/>
                </a:solidFill>
              </a:rPr>
              <a:t>RL 8</a:t>
            </a:r>
          </a:p>
        </p:txBody>
      </p:sp>
      <p:cxnSp>
        <p:nvCxnSpPr>
          <p:cNvPr id="6" name="Straight Arrow Connector 5"/>
          <p:cNvCxnSpPr/>
          <p:nvPr/>
        </p:nvCxnSpPr>
        <p:spPr>
          <a:xfrm>
            <a:off x="6629400" y="1824946"/>
            <a:ext cx="0" cy="18521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302296" y="4362882"/>
            <a:ext cx="631904" cy="369332"/>
          </a:xfrm>
          <a:prstGeom prst="rect">
            <a:avLst/>
          </a:prstGeom>
          <a:noFill/>
        </p:spPr>
        <p:txBody>
          <a:bodyPr wrap="none" rtlCol="0">
            <a:spAutoFit/>
          </a:bodyPr>
          <a:lstStyle/>
          <a:p>
            <a:r>
              <a:rPr lang="en-US" dirty="0">
                <a:solidFill>
                  <a:prstClr val="black"/>
                </a:solidFill>
              </a:rPr>
              <a:t>RL 9</a:t>
            </a:r>
          </a:p>
        </p:txBody>
      </p:sp>
      <p:sp>
        <p:nvSpPr>
          <p:cNvPr id="8" name="Oval 7"/>
          <p:cNvSpPr/>
          <p:nvPr/>
        </p:nvSpPr>
        <p:spPr>
          <a:xfrm>
            <a:off x="3352800" y="4198814"/>
            <a:ext cx="2133600" cy="750332"/>
          </a:xfrm>
          <a:prstGeom prst="ellipse">
            <a:avLst/>
          </a:prstGeom>
          <a:solidFill>
            <a:schemeClr val="accent5">
              <a:lumMod val="75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600" b="1" dirty="0">
                <a:solidFill>
                  <a:prstClr val="white"/>
                </a:solidFill>
              </a:rPr>
              <a:t>NWS Operational Units</a:t>
            </a:r>
          </a:p>
        </p:txBody>
      </p:sp>
      <p:cxnSp>
        <p:nvCxnSpPr>
          <p:cNvPr id="11" name="Straight Connector 10"/>
          <p:cNvCxnSpPr>
            <a:stCxn id="26" idx="3"/>
            <a:endCxn id="26" idx="1"/>
          </p:cNvCxnSpPr>
          <p:nvPr/>
        </p:nvCxnSpPr>
        <p:spPr>
          <a:xfrm>
            <a:off x="3146648" y="2446214"/>
            <a:ext cx="2582450" cy="0"/>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257350" y="2610282"/>
            <a:ext cx="1659685" cy="369332"/>
          </a:xfrm>
          <a:prstGeom prst="rect">
            <a:avLst/>
          </a:prstGeom>
          <a:noFill/>
        </p:spPr>
        <p:txBody>
          <a:bodyPr wrap="none" rtlCol="0">
            <a:spAutoFit/>
          </a:bodyPr>
          <a:lstStyle/>
          <a:p>
            <a:r>
              <a:rPr lang="en-US" b="1" i="1" dirty="0">
                <a:solidFill>
                  <a:prstClr val="white"/>
                </a:solidFill>
              </a:rPr>
              <a:t>NOAA </a:t>
            </a:r>
            <a:r>
              <a:rPr lang="en-US" b="1" i="1" dirty="0" err="1">
                <a:solidFill>
                  <a:prstClr val="white"/>
                </a:solidFill>
              </a:rPr>
              <a:t>Testbeds</a:t>
            </a:r>
            <a:endParaRPr lang="en-US" b="1" i="1" dirty="0">
              <a:solidFill>
                <a:prstClr val="white"/>
              </a:solidFill>
            </a:endParaRPr>
          </a:p>
        </p:txBody>
      </p:sp>
      <p:sp>
        <p:nvSpPr>
          <p:cNvPr id="47" name="TextBox 46"/>
          <p:cNvSpPr txBox="1"/>
          <p:nvPr/>
        </p:nvSpPr>
        <p:spPr>
          <a:xfrm>
            <a:off x="3818251" y="3360614"/>
            <a:ext cx="612668" cy="369332"/>
          </a:xfrm>
          <a:prstGeom prst="rect">
            <a:avLst/>
          </a:prstGeom>
          <a:noFill/>
        </p:spPr>
        <p:txBody>
          <a:bodyPr wrap="none" rtlCol="0">
            <a:spAutoFit/>
          </a:bodyPr>
          <a:lstStyle/>
          <a:p>
            <a:pPr algn="ctr"/>
            <a:r>
              <a:rPr lang="en-US" b="1" i="1" dirty="0">
                <a:solidFill>
                  <a:prstClr val="white"/>
                </a:solidFill>
              </a:rPr>
              <a:t>OPG</a:t>
            </a:r>
          </a:p>
        </p:txBody>
      </p:sp>
      <p:sp>
        <p:nvSpPr>
          <p:cNvPr id="5" name="Left-Right Arrow 4"/>
          <p:cNvSpPr/>
          <p:nvPr/>
        </p:nvSpPr>
        <p:spPr>
          <a:xfrm rot="4131623">
            <a:off x="1729406" y="2620573"/>
            <a:ext cx="2686857" cy="62423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a:solidFill>
                  <a:prstClr val="white"/>
                </a:solidFill>
              </a:rPr>
              <a:t>VLab</a:t>
            </a:r>
            <a:endParaRPr lang="en-US" sz="3200" b="1" dirty="0">
              <a:solidFill>
                <a:prstClr val="white"/>
              </a:solidFill>
            </a:endParaRPr>
          </a:p>
        </p:txBody>
      </p:sp>
      <p:sp>
        <p:nvSpPr>
          <p:cNvPr id="29" name="Oval 28"/>
          <p:cNvSpPr/>
          <p:nvPr/>
        </p:nvSpPr>
        <p:spPr>
          <a:xfrm>
            <a:off x="4009725" y="894139"/>
            <a:ext cx="781628" cy="457200"/>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800" b="1" dirty="0">
                <a:solidFill>
                  <a:srgbClr val="10CF9B">
                    <a:lumMod val="75000"/>
                  </a:srgbClr>
                </a:solidFill>
              </a:rPr>
              <a:t>CSTAR</a:t>
            </a:r>
          </a:p>
        </p:txBody>
      </p:sp>
      <p:sp>
        <p:nvSpPr>
          <p:cNvPr id="34" name="Oval 33"/>
          <p:cNvSpPr/>
          <p:nvPr/>
        </p:nvSpPr>
        <p:spPr>
          <a:xfrm>
            <a:off x="4009536" y="1456696"/>
            <a:ext cx="781628" cy="381000"/>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800" b="1" dirty="0">
                <a:solidFill>
                  <a:srgbClr val="10CF9B">
                    <a:lumMod val="75000"/>
                  </a:srgbClr>
                </a:solidFill>
              </a:rPr>
              <a:t>MDL</a:t>
            </a:r>
          </a:p>
        </p:txBody>
      </p:sp>
      <p:sp>
        <p:nvSpPr>
          <p:cNvPr id="37" name="Oval 36"/>
          <p:cNvSpPr/>
          <p:nvPr/>
        </p:nvSpPr>
        <p:spPr>
          <a:xfrm>
            <a:off x="3104572" y="1912814"/>
            <a:ext cx="781628" cy="457200"/>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800" b="1" dirty="0">
                <a:solidFill>
                  <a:srgbClr val="10CF9B">
                    <a:lumMod val="75000"/>
                  </a:srgbClr>
                </a:solidFill>
              </a:rPr>
              <a:t>NCEP</a:t>
            </a:r>
          </a:p>
        </p:txBody>
      </p:sp>
      <p:sp>
        <p:nvSpPr>
          <p:cNvPr id="38" name="Oval 37"/>
          <p:cNvSpPr/>
          <p:nvPr/>
        </p:nvSpPr>
        <p:spPr>
          <a:xfrm>
            <a:off x="4933372" y="1912814"/>
            <a:ext cx="781628" cy="457200"/>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800" b="1" dirty="0">
                <a:solidFill>
                  <a:srgbClr val="10CF9B">
                    <a:lumMod val="75000"/>
                  </a:srgbClr>
                </a:solidFill>
              </a:rPr>
              <a:t>NWC</a:t>
            </a:r>
          </a:p>
        </p:txBody>
      </p:sp>
      <p:sp>
        <p:nvSpPr>
          <p:cNvPr id="39" name="Oval 38"/>
          <p:cNvSpPr/>
          <p:nvPr/>
        </p:nvSpPr>
        <p:spPr>
          <a:xfrm>
            <a:off x="4018972" y="1925233"/>
            <a:ext cx="781628" cy="457200"/>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800" b="1" dirty="0">
                <a:solidFill>
                  <a:srgbClr val="10CF9B">
                    <a:lumMod val="75000"/>
                  </a:srgbClr>
                </a:solidFill>
              </a:rPr>
              <a:t>SOOs</a:t>
            </a:r>
          </a:p>
          <a:p>
            <a:pPr algn="ctr"/>
            <a:r>
              <a:rPr lang="en-US" sz="800" b="1" dirty="0">
                <a:solidFill>
                  <a:srgbClr val="10CF9B">
                    <a:lumMod val="75000"/>
                  </a:srgbClr>
                </a:solidFill>
              </a:rPr>
              <a:t>DOHs</a:t>
            </a:r>
          </a:p>
        </p:txBody>
      </p:sp>
      <p:sp>
        <p:nvSpPr>
          <p:cNvPr id="30" name="Left-Right Arrow 29"/>
          <p:cNvSpPr/>
          <p:nvPr/>
        </p:nvSpPr>
        <p:spPr>
          <a:xfrm rot="17477745">
            <a:off x="4512897" y="2635539"/>
            <a:ext cx="2636146" cy="662215"/>
          </a:xfrm>
          <a:prstGeom prst="lef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prstClr val="white"/>
                </a:solidFill>
              </a:rPr>
              <a:t>CDTE</a:t>
            </a:r>
            <a:endParaRPr lang="en-US" sz="3200" b="1" dirty="0">
              <a:solidFill>
                <a:prstClr val="white"/>
              </a:solidFill>
            </a:endParaRPr>
          </a:p>
        </p:txBody>
      </p:sp>
      <p:sp>
        <p:nvSpPr>
          <p:cNvPr id="4" name="Rectangle 3"/>
          <p:cNvSpPr/>
          <p:nvPr/>
        </p:nvSpPr>
        <p:spPr>
          <a:xfrm>
            <a:off x="-2057400" y="1157735"/>
            <a:ext cx="632460" cy="27109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4" name="Straight Connector 13"/>
          <p:cNvCxnSpPr/>
          <p:nvPr/>
        </p:nvCxnSpPr>
        <p:spPr>
          <a:xfrm>
            <a:off x="3447261" y="3246314"/>
            <a:ext cx="140509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52400" y="5181600"/>
            <a:ext cx="8895940" cy="1938992"/>
          </a:xfrm>
          <a:prstGeom prst="rect">
            <a:avLst/>
          </a:prstGeom>
          <a:noFill/>
        </p:spPr>
        <p:txBody>
          <a:bodyPr wrap="square" lIns="91440" tIns="45720" rIns="91440" bIns="45720">
            <a:spAutoFit/>
          </a:bodyPr>
          <a:lstStyle/>
          <a:p>
            <a:pPr marL="342900" indent="-342900">
              <a:buFont typeface="Arial" panose="020B0604020202020204" pitchFamily="34" charset="0"/>
              <a:buChar char="•"/>
            </a:pP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Coordinate and manage local research applications and R2O for national implementation</a:t>
            </a:r>
          </a:p>
          <a:p>
            <a:pPr marL="342900" indent="-342900">
              <a:buFont typeface="Arial" panose="020B0604020202020204" pitchFamily="34" charset="0"/>
              <a:buChar char="•"/>
            </a:pP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Ensure consistency</a:t>
            </a:r>
          </a:p>
          <a:p>
            <a:pPr marL="342900" indent="-342900">
              <a:buFont typeface="Arial" panose="020B0604020202020204" pitchFamily="34" charset="0"/>
              <a:buChar char="•"/>
            </a:pP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Bring discipline to the R2O process</a:t>
            </a:r>
          </a:p>
          <a:p>
            <a:pPr marL="800100" lvl="1" indent="-342900">
              <a:buFont typeface="Arial" panose="020B0604020202020204" pitchFamily="34" charset="0"/>
              <a:buChar char="•"/>
            </a:pP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Development – Assessment – Implementation – Service Delivery</a:t>
            </a:r>
          </a:p>
          <a:p>
            <a:pPr marL="342900" indent="-342900">
              <a:buFont typeface="Arial" panose="020B0604020202020204" pitchFamily="34" charset="0"/>
              <a:buChar char="•"/>
            </a:pP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40" name="Straight Connector 39"/>
          <p:cNvCxnSpPr/>
          <p:nvPr/>
        </p:nvCxnSpPr>
        <p:spPr>
          <a:xfrm flipH="1">
            <a:off x="4595467" y="2447611"/>
            <a:ext cx="513772" cy="160020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rot="17487441">
            <a:off x="4241663" y="3098909"/>
            <a:ext cx="1735155" cy="307777"/>
          </a:xfrm>
          <a:prstGeom prst="rect">
            <a:avLst/>
          </a:prstGeom>
          <a:noFill/>
        </p:spPr>
        <p:txBody>
          <a:bodyPr wrap="none" rtlCol="0">
            <a:spAutoFit/>
          </a:bodyPr>
          <a:lstStyle/>
          <a:p>
            <a:pPr algn="ctr"/>
            <a:r>
              <a:rPr lang="en-US" sz="1400" b="1" i="1" dirty="0">
                <a:solidFill>
                  <a:prstClr val="white"/>
                </a:solidFill>
              </a:rPr>
              <a:t>Fast-Track Transition</a:t>
            </a:r>
          </a:p>
        </p:txBody>
      </p:sp>
      <p:sp>
        <p:nvSpPr>
          <p:cNvPr id="36" name="Oval 35"/>
          <p:cNvSpPr/>
          <p:nvPr/>
        </p:nvSpPr>
        <p:spPr>
          <a:xfrm>
            <a:off x="3581400" y="1310135"/>
            <a:ext cx="1600200" cy="1052065"/>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3600" b="1" dirty="0">
                <a:solidFill>
                  <a:srgbClr val="10CF9B">
                    <a:lumMod val="75000"/>
                  </a:srgbClr>
                </a:solidFill>
              </a:rPr>
              <a:t>STI</a:t>
            </a:r>
          </a:p>
        </p:txBody>
      </p:sp>
      <p:sp>
        <p:nvSpPr>
          <p:cNvPr id="10" name="Title 9"/>
          <p:cNvSpPr>
            <a:spLocks noGrp="1"/>
          </p:cNvSpPr>
          <p:nvPr>
            <p:ph type="title"/>
          </p:nvPr>
        </p:nvSpPr>
        <p:spPr>
          <a:xfrm>
            <a:off x="822960" y="152400"/>
            <a:ext cx="7520940" cy="548640"/>
          </a:xfrm>
        </p:spPr>
        <p:txBody>
          <a:bodyPr/>
          <a:lstStyle/>
          <a:p>
            <a:r>
              <a:rPr lang="en-US" dirty="0" smtClean="0"/>
              <a:t>NWS Science and technology Integration</a:t>
            </a:r>
            <a:endParaRPr lang="en-US" dirty="0"/>
          </a:p>
        </p:txBody>
      </p:sp>
    </p:spTree>
    <p:extLst>
      <p:ext uri="{BB962C8B-B14F-4D97-AF65-F5344CB8AC3E}">
        <p14:creationId xmlns:p14="http://schemas.microsoft.com/office/powerpoint/2010/main" val="3301191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05556E-6 -1.69096E-6 C 0.01528 -0.003 0.02987 -0.00763 0.04532 -0.00925 C 0.05556 -0.01388 0.05487 -0.01295 0.06875 -0.01388 C 0.07466 -0.0192 0.07257 -0.01665 0.0757 -0.02082 " pathEditMode="relative" ptsTypes="fffA">
                                      <p:cBhvr>
                                        <p:cTn id="6" dur="2000" fill="hold"/>
                                        <p:tgtEl>
                                          <p:spTgt spid="37"/>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0243 -0.02267 C -0.02517 -0.03539 -0.02517 -0.0303 -0.02517 -0.0377 " pathEditMode="relative" ptsTypes="fA">
                                      <p:cBhvr>
                                        <p:cTn id="8" dur="2000" fill="hold"/>
                                        <p:tgtEl>
                                          <p:spTgt spid="39"/>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2.77778E-6 1.8922E-6 C -0.00417 -0.00509 -0.01059 -0.00694 -0.0158 -0.00925 C -0.02083 -0.01157 -0.02448 -0.01573 -0.02969 -0.01735 C -0.03368 -0.02082 -0.03594 -0.02105 -0.04097 -0.02198 C -0.04931 -0.02753 -0.05729 -0.02545 -0.06701 -0.02545 " pathEditMode="relative" ptsTypes="ffffA">
                                      <p:cBhvr>
                                        <p:cTn id="10" dur="2000" fill="hold"/>
                                        <p:tgtEl>
                                          <p:spTgt spid="38"/>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5E-6 -5.75989E-7 C 0.00174 0.01411 0.00087 0.00463 0.00087 0.02892 " pathEditMode="relative" ptsTypes="fA">
                                      <p:cBhvr>
                                        <p:cTn id="12" dur="2000" fill="hold"/>
                                        <p:tgtEl>
                                          <p:spTgt spid="34"/>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1.66667E-6 1.88295E-6 C 0.00191 0.01041 0.0033 0.02082 0.00434 0.03146 C 0.00503 0.0539 0.00521 0.07611 0.00521 0.09854 " pathEditMode="relative" ptsTypes="ffA">
                                      <p:cBhvr>
                                        <p:cTn id="14" dur="2000" fill="hold"/>
                                        <p:tgtEl>
                                          <p:spTgt spid="29"/>
                                        </p:tgtEl>
                                        <p:attrNameLst>
                                          <p:attrName>ppt_x</p:attrName>
                                          <p:attrName>ppt_y</p:attrName>
                                        </p:attrNameLst>
                                      </p:cBhvr>
                                    </p:animMotion>
                                  </p:childTnLst>
                                </p:cTn>
                              </p:par>
                            </p:childTnLst>
                          </p:cTn>
                        </p:par>
                        <p:par>
                          <p:cTn id="15" fill="hold">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4" grpId="0" animBg="1"/>
      <p:bldP spid="37" grpId="0" animBg="1"/>
      <p:bldP spid="38" grpId="0" animBg="1"/>
      <p:bldP spid="39" grpId="0" animBg="1"/>
      <p:bldP spid="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3"/>
          <p:cNvSpPr txBox="1">
            <a:spLocks noGrp="1"/>
          </p:cNvSpPr>
          <p:nvPr>
            <p:ph type="title"/>
          </p:nvPr>
        </p:nvSpPr>
        <p:spPr>
          <a:xfrm>
            <a:off x="1388625" y="1030300"/>
            <a:ext cx="6366900" cy="248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31" name="Google Shape;231;p13"/>
          <p:cNvSpPr txBox="1">
            <a:spLocks noGrp="1"/>
          </p:cNvSpPr>
          <p:nvPr>
            <p:ph type="body" idx="1"/>
          </p:nvPr>
        </p:nvSpPr>
        <p:spPr>
          <a:xfrm>
            <a:off x="1388625" y="3616400"/>
            <a:ext cx="6366900" cy="1481600"/>
          </a:xfrm>
          <a:prstGeom prst="rect">
            <a:avLst/>
          </a:prstGeom>
        </p:spPr>
        <p:txBody>
          <a:bodyPr spcFirstLastPara="1" wrap="square" lIns="91425" tIns="91425" rIns="91425" bIns="91425" anchor="t" anchorCtr="0">
            <a:noAutofit/>
          </a:bodyPr>
          <a:lstStyle/>
          <a:p>
            <a:pPr marL="0" lvl="0" indent="0" algn="ctr" rtl="0">
              <a:spcBef>
                <a:spcPts val="640"/>
              </a:spcBef>
              <a:spcAft>
                <a:spcPts val="0"/>
              </a:spcAft>
              <a:buNone/>
            </a:pPr>
            <a:endParaRPr/>
          </a:p>
        </p:txBody>
      </p:sp>
      <p:sp>
        <p:nvSpPr>
          <p:cNvPr id="232" name="Google Shape;232;p13"/>
          <p:cNvSpPr txBox="1">
            <a:spLocks noGrp="1"/>
          </p:cNvSpPr>
          <p:nvPr>
            <p:ph type="sldNum" idx="12"/>
          </p:nvPr>
        </p:nvSpPr>
        <p:spPr>
          <a:xfrm>
            <a:off x="8451046" y="6315968"/>
            <a:ext cx="548700" cy="524800"/>
          </a:xfrm>
          <a:prstGeom prst="rect">
            <a:avLst/>
          </a:prstGeom>
        </p:spPr>
        <p:txBody>
          <a:bodyPr spcFirstLastPara="1" wrap="square" lIns="91425" tIns="45700" rIns="91425" bIns="45700" anchor="ctr" anchorCtr="0">
            <a:noAutofit/>
          </a:bodyPr>
          <a:lstStyle/>
          <a:p>
            <a:fld id="{00000000-1234-1234-1234-123412341234}" type="slidenum">
              <a:rPr lang="en-US">
                <a:solidFill>
                  <a:srgbClr val="FFFFFF"/>
                </a:solidFill>
              </a:rPr>
              <a:pPr/>
              <a:t>9</a:t>
            </a:fld>
            <a:endParaRPr>
              <a:solidFill>
                <a:srgbClr val="FFFFFF"/>
              </a:solidFill>
            </a:endParaRPr>
          </a:p>
        </p:txBody>
      </p:sp>
      <p:sp>
        <p:nvSpPr>
          <p:cNvPr id="233" name="Google Shape;233;p13"/>
          <p:cNvSpPr txBox="1"/>
          <p:nvPr/>
        </p:nvSpPr>
        <p:spPr>
          <a:xfrm>
            <a:off x="6402350" y="354200"/>
            <a:ext cx="3477300" cy="5408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1400" i="1" kern="0">
                <a:solidFill>
                  <a:srgbClr val="FFFFFF"/>
                </a:solidFill>
                <a:cs typeface="Arial"/>
                <a:sym typeface="Arial"/>
              </a:rPr>
              <a:t>May 2014 - May 2018</a:t>
            </a:r>
            <a:endParaRPr sz="1400" i="1" kern="0">
              <a:solidFill>
                <a:srgbClr val="FFFFFF"/>
              </a:solidFill>
              <a:cs typeface="Arial"/>
              <a:sym typeface="Arial"/>
            </a:endParaRPr>
          </a:p>
        </p:txBody>
      </p:sp>
      <p:sp>
        <p:nvSpPr>
          <p:cNvPr id="234" name="Google Shape;234;p13"/>
          <p:cNvSpPr txBox="1"/>
          <p:nvPr/>
        </p:nvSpPr>
        <p:spPr>
          <a:xfrm>
            <a:off x="2158750" y="82533"/>
            <a:ext cx="4024200" cy="5408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3000" kern="0">
                <a:solidFill>
                  <a:srgbClr val="000000"/>
                </a:solidFill>
                <a:cs typeface="Arial"/>
                <a:sym typeface="Arial"/>
              </a:rPr>
              <a:t>VLab Growth (4 years)</a:t>
            </a:r>
            <a:endParaRPr sz="3000" kern="0">
              <a:solidFill>
                <a:srgbClr val="000000"/>
              </a:solidFill>
              <a:cs typeface="Arial"/>
              <a:sym typeface="Arial"/>
            </a:endParaRPr>
          </a:p>
        </p:txBody>
      </p:sp>
      <p:pic>
        <p:nvPicPr>
          <p:cNvPr id="235" name="Google Shape;235;p13"/>
          <p:cNvPicPr preferRelativeResize="0"/>
          <p:nvPr/>
        </p:nvPicPr>
        <p:blipFill>
          <a:blip r:embed="rId3">
            <a:alphaModFix/>
          </a:blip>
          <a:stretch>
            <a:fillRect/>
          </a:stretch>
        </p:blipFill>
        <p:spPr>
          <a:xfrm>
            <a:off x="2" y="3812053"/>
            <a:ext cx="9143999" cy="2688297"/>
          </a:xfrm>
          <a:prstGeom prst="rect">
            <a:avLst/>
          </a:prstGeom>
          <a:noFill/>
          <a:ln>
            <a:noFill/>
          </a:ln>
        </p:spPr>
      </p:pic>
      <p:pic>
        <p:nvPicPr>
          <p:cNvPr id="236" name="Google Shape;236;p13"/>
          <p:cNvPicPr preferRelativeResize="0"/>
          <p:nvPr/>
        </p:nvPicPr>
        <p:blipFill>
          <a:blip r:embed="rId4">
            <a:alphaModFix/>
          </a:blip>
          <a:stretch>
            <a:fillRect/>
          </a:stretch>
        </p:blipFill>
        <p:spPr>
          <a:xfrm>
            <a:off x="0" y="1206070"/>
            <a:ext cx="9144000" cy="2617065"/>
          </a:xfrm>
          <a:prstGeom prst="rect">
            <a:avLst/>
          </a:prstGeom>
          <a:noFill/>
          <a:ln>
            <a:noFill/>
          </a:ln>
        </p:spPr>
      </p:pic>
      <p:sp>
        <p:nvSpPr>
          <p:cNvPr id="237" name="Google Shape;237;p13"/>
          <p:cNvSpPr txBox="1"/>
          <p:nvPr/>
        </p:nvSpPr>
        <p:spPr>
          <a:xfrm>
            <a:off x="3218500" y="677467"/>
            <a:ext cx="1904700" cy="6724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b="1" kern="0">
                <a:solidFill>
                  <a:srgbClr val="000000"/>
                </a:solidFill>
                <a:cs typeface="Arial"/>
                <a:sym typeface="Arial"/>
              </a:rPr>
              <a:t>sessions/week</a:t>
            </a:r>
            <a:endParaRPr b="1" kern="0">
              <a:solidFill>
                <a:srgbClr val="000000"/>
              </a:solidFill>
              <a:cs typeface="Arial"/>
              <a:sym typeface="Arial"/>
            </a:endParaRPr>
          </a:p>
        </p:txBody>
      </p:sp>
      <p:sp>
        <p:nvSpPr>
          <p:cNvPr id="238" name="Google Shape;238;p13"/>
          <p:cNvSpPr txBox="1"/>
          <p:nvPr/>
        </p:nvSpPr>
        <p:spPr>
          <a:xfrm>
            <a:off x="-2350" y="2569067"/>
            <a:ext cx="1373700" cy="9184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1400" kern="0">
                <a:solidFill>
                  <a:srgbClr val="000000"/>
                </a:solidFill>
                <a:cs typeface="Arial"/>
                <a:sym typeface="Arial"/>
              </a:rPr>
              <a:t>278</a:t>
            </a:r>
            <a:endParaRPr sz="1400" kern="0">
              <a:solidFill>
                <a:srgbClr val="000000"/>
              </a:solidFill>
              <a:cs typeface="Arial"/>
              <a:sym typeface="Arial"/>
            </a:endParaRPr>
          </a:p>
        </p:txBody>
      </p:sp>
      <p:sp>
        <p:nvSpPr>
          <p:cNvPr id="239" name="Google Shape;239;p13"/>
          <p:cNvSpPr txBox="1"/>
          <p:nvPr/>
        </p:nvSpPr>
        <p:spPr>
          <a:xfrm>
            <a:off x="8532050" y="4296267"/>
            <a:ext cx="1373700" cy="9184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1400" kern="0">
                <a:solidFill>
                  <a:srgbClr val="000000"/>
                </a:solidFill>
                <a:cs typeface="Arial"/>
                <a:sym typeface="Arial"/>
              </a:rPr>
              <a:t>3,402</a:t>
            </a:r>
            <a:endParaRPr sz="1400" kern="0">
              <a:solidFill>
                <a:srgbClr val="000000"/>
              </a:solidFill>
              <a:cs typeface="Arial"/>
              <a:sym typeface="Arial"/>
            </a:endParaRPr>
          </a:p>
        </p:txBody>
      </p:sp>
      <p:sp>
        <p:nvSpPr>
          <p:cNvPr id="240" name="Google Shape;240;p13"/>
          <p:cNvSpPr txBox="1"/>
          <p:nvPr/>
        </p:nvSpPr>
        <p:spPr>
          <a:xfrm>
            <a:off x="-2350" y="5312267"/>
            <a:ext cx="1373700" cy="9184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1400" kern="0">
                <a:solidFill>
                  <a:srgbClr val="000000"/>
                </a:solidFill>
                <a:cs typeface="Arial"/>
                <a:sym typeface="Arial"/>
              </a:rPr>
              <a:t>458</a:t>
            </a:r>
            <a:endParaRPr sz="1400" kern="0">
              <a:solidFill>
                <a:srgbClr val="000000"/>
              </a:solidFill>
              <a:cs typeface="Arial"/>
              <a:sym typeface="Arial"/>
            </a:endParaRPr>
          </a:p>
        </p:txBody>
      </p:sp>
      <p:sp>
        <p:nvSpPr>
          <p:cNvPr id="241" name="Google Shape;241;p13"/>
          <p:cNvSpPr txBox="1"/>
          <p:nvPr/>
        </p:nvSpPr>
        <p:spPr>
          <a:xfrm>
            <a:off x="8532050" y="1349867"/>
            <a:ext cx="1373700" cy="9184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1400" kern="0">
                <a:solidFill>
                  <a:srgbClr val="000000"/>
                </a:solidFill>
                <a:cs typeface="Arial"/>
                <a:sym typeface="Arial"/>
              </a:rPr>
              <a:t>1,259</a:t>
            </a:r>
            <a:endParaRPr sz="1400" kern="0">
              <a:solidFill>
                <a:srgbClr val="000000"/>
              </a:solidFill>
              <a:cs typeface="Arial"/>
              <a:sym typeface="Arial"/>
            </a:endParaRPr>
          </a:p>
        </p:txBody>
      </p:sp>
      <p:sp>
        <p:nvSpPr>
          <p:cNvPr id="242" name="Google Shape;242;p13"/>
          <p:cNvSpPr txBox="1"/>
          <p:nvPr/>
        </p:nvSpPr>
        <p:spPr>
          <a:xfrm>
            <a:off x="1218550" y="1152600"/>
            <a:ext cx="5904600" cy="9184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1400" b="1" i="1" kern="0">
                <a:solidFill>
                  <a:srgbClr val="FF0000"/>
                </a:solidFill>
                <a:cs typeface="Arial"/>
                <a:sym typeface="Arial"/>
              </a:rPr>
              <a:t>Collaboration Services</a:t>
            </a:r>
            <a:endParaRPr sz="1400" b="1" i="1" kern="0">
              <a:solidFill>
                <a:srgbClr val="FF0000"/>
              </a:solidFill>
              <a:cs typeface="Arial"/>
              <a:sym typeface="Arial"/>
            </a:endParaRPr>
          </a:p>
        </p:txBody>
      </p:sp>
      <p:sp>
        <p:nvSpPr>
          <p:cNvPr id="243" name="Google Shape;243;p13"/>
          <p:cNvSpPr txBox="1"/>
          <p:nvPr/>
        </p:nvSpPr>
        <p:spPr>
          <a:xfrm>
            <a:off x="1218550" y="3692600"/>
            <a:ext cx="5904600" cy="918400"/>
          </a:xfrm>
          <a:prstGeom prst="rect">
            <a:avLst/>
          </a:prstGeom>
          <a:noFill/>
          <a:ln>
            <a:noFill/>
          </a:ln>
        </p:spPr>
        <p:txBody>
          <a:bodyPr spcFirstLastPara="1" wrap="square" lIns="91425" tIns="91425" rIns="91425" bIns="91425" anchor="t" anchorCtr="0">
            <a:noAutofit/>
          </a:bodyPr>
          <a:lstStyle/>
          <a:p>
            <a:pPr>
              <a:buClr>
                <a:srgbClr val="000000"/>
              </a:buClr>
              <a:buFont typeface="Arial"/>
              <a:buNone/>
            </a:pPr>
            <a:r>
              <a:rPr lang="en-US" sz="1400" b="1" i="1" kern="0">
                <a:solidFill>
                  <a:srgbClr val="0000FF"/>
                </a:solidFill>
                <a:cs typeface="Arial"/>
                <a:sym typeface="Arial"/>
              </a:rPr>
              <a:t>Development Services</a:t>
            </a:r>
            <a:endParaRPr sz="1400" b="1" i="1" kern="0">
              <a:solidFill>
                <a:srgbClr val="0000FF"/>
              </a:solidFill>
              <a:cs typeface="Arial"/>
              <a:sym typeface="Arial"/>
            </a:endParaRPr>
          </a:p>
        </p:txBody>
      </p:sp>
    </p:spTree>
    <p:extLst>
      <p:ext uri="{BB962C8B-B14F-4D97-AF65-F5344CB8AC3E}">
        <p14:creationId xmlns:p14="http://schemas.microsoft.com/office/powerpoint/2010/main" val="353392944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Angles">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Angle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TM01972873[[fn=Summer]]</Template>
  <TotalTime>5546</TotalTime>
  <Words>710</Words>
  <Application>Microsoft Office PowerPoint</Application>
  <PresentationFormat>On-screen Show (4:3)</PresentationFormat>
  <Paragraphs>129</Paragraphs>
  <Slides>18</Slides>
  <Notes>4</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Summer</vt:lpstr>
      <vt:lpstr>Angles</vt:lpstr>
      <vt:lpstr>Office Theme</vt:lpstr>
      <vt:lpstr>1_Angles</vt:lpstr>
      <vt:lpstr>Taking Stock:  Progress Towards  Improving R2O in NWS</vt:lpstr>
      <vt:lpstr>NWS R2O: A Strategic Concern</vt:lpstr>
      <vt:lpstr>National Academy of Public Administration (NAPA) Study (2013)</vt:lpstr>
      <vt:lpstr>What has been brought to bear on R2O since 2009? </vt:lpstr>
      <vt:lpstr>PowerPoint Presentation</vt:lpstr>
      <vt:lpstr>PowerPoint Presentation</vt:lpstr>
      <vt:lpstr>Key partnerships for Field-Driven R20</vt:lpstr>
      <vt:lpstr>NWS Science and technology Integration</vt:lpstr>
      <vt:lpstr>PowerPoint Presentation</vt:lpstr>
      <vt:lpstr>PowerPoint Presentation</vt:lpstr>
      <vt:lpstr>PowerPoint Presentation</vt:lpstr>
      <vt:lpstr>SOO-DOH projects</vt:lpstr>
      <vt:lpstr>SOO-DOH projects</vt:lpstr>
      <vt:lpstr>Success Stories</vt:lpstr>
      <vt:lpstr>PowerPoint Presentation</vt:lpstr>
      <vt:lpstr>Where are we falling short? What opportunities exist?</vt:lpstr>
      <vt:lpstr>Take-aways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Stock: Progress Towards Improving R2O in NWS</dc:title>
  <dc:creator>Stephan Smith</dc:creator>
  <cp:lastModifiedBy>Stephan Smith</cp:lastModifiedBy>
  <cp:revision>72</cp:revision>
  <cp:lastPrinted>2018-10-18T12:44:08Z</cp:lastPrinted>
  <dcterms:created xsi:type="dcterms:W3CDTF">2018-10-04T16:50:42Z</dcterms:created>
  <dcterms:modified xsi:type="dcterms:W3CDTF">2018-10-18T18:42:03Z</dcterms:modified>
</cp:coreProperties>
</file>